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94660"/>
  </p:normalViewPr>
  <p:slideViewPr>
    <p:cSldViewPr>
      <p:cViewPr>
        <p:scale>
          <a:sx n="47" d="100"/>
          <a:sy n="47" d="100"/>
        </p:scale>
        <p:origin x="-488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01903"/>
            <a:ext cx="18278474" cy="77628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6060" y="2041455"/>
            <a:ext cx="8143874" cy="8058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2289" y="4178061"/>
            <a:ext cx="6364605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35611" y="0"/>
              <a:ext cx="4248149" cy="3133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5205" y="6396799"/>
              <a:ext cx="6282794" cy="36385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91965" y="454313"/>
            <a:ext cx="12847955" cy="623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8295" marR="4811395" algn="ctr">
              <a:lnSpc>
                <a:spcPct val="110000"/>
              </a:lnSpc>
              <a:spcBef>
                <a:spcPts val="100"/>
              </a:spcBef>
            </a:pPr>
            <a:r>
              <a:rPr sz="2500" b="1" spc="-20" dirty="0">
                <a:latin typeface="Tahoma"/>
                <a:cs typeface="Tahoma"/>
              </a:rPr>
              <a:t>Kingdom</a:t>
            </a:r>
            <a:r>
              <a:rPr sz="2500" b="1" spc="-100" dirty="0">
                <a:latin typeface="Tahoma"/>
                <a:cs typeface="Tahoma"/>
              </a:rPr>
              <a:t> </a:t>
            </a:r>
            <a:r>
              <a:rPr sz="2500" b="1" spc="5" dirty="0">
                <a:latin typeface="Tahoma"/>
                <a:cs typeface="Tahoma"/>
              </a:rPr>
              <a:t>of</a:t>
            </a:r>
            <a:r>
              <a:rPr sz="2500" b="1" spc="-100" dirty="0">
                <a:latin typeface="Tahoma"/>
                <a:cs typeface="Tahoma"/>
              </a:rPr>
              <a:t> </a:t>
            </a:r>
            <a:r>
              <a:rPr sz="2500" b="1" spc="-35" dirty="0">
                <a:latin typeface="Tahoma"/>
                <a:cs typeface="Tahoma"/>
              </a:rPr>
              <a:t>Saudi</a:t>
            </a:r>
            <a:r>
              <a:rPr sz="2500" b="1" spc="-100" dirty="0">
                <a:latin typeface="Tahoma"/>
                <a:cs typeface="Tahoma"/>
              </a:rPr>
              <a:t> </a:t>
            </a:r>
            <a:r>
              <a:rPr sz="2500" b="1" spc="10" dirty="0">
                <a:latin typeface="Tahoma"/>
                <a:cs typeface="Tahoma"/>
              </a:rPr>
              <a:t>Arabia </a:t>
            </a:r>
            <a:r>
              <a:rPr sz="2500" b="1" spc="-715" dirty="0">
                <a:latin typeface="Tahoma"/>
                <a:cs typeface="Tahoma"/>
              </a:rPr>
              <a:t> </a:t>
            </a:r>
            <a:r>
              <a:rPr sz="2500" b="1" spc="20" dirty="0">
                <a:latin typeface="Tahoma"/>
                <a:cs typeface="Tahoma"/>
              </a:rPr>
              <a:t>Ministry </a:t>
            </a:r>
            <a:r>
              <a:rPr sz="2500" b="1" spc="5" dirty="0">
                <a:latin typeface="Tahoma"/>
                <a:cs typeface="Tahoma"/>
              </a:rPr>
              <a:t>of </a:t>
            </a:r>
            <a:r>
              <a:rPr sz="2500" b="1" spc="-5" dirty="0">
                <a:latin typeface="Tahoma"/>
                <a:cs typeface="Tahoma"/>
              </a:rPr>
              <a:t>Education </a:t>
            </a:r>
            <a:r>
              <a:rPr sz="2500" b="1" dirty="0">
                <a:latin typeface="Tahoma"/>
                <a:cs typeface="Tahoma"/>
              </a:rPr>
              <a:t> </a:t>
            </a:r>
            <a:r>
              <a:rPr sz="2500" b="1" spc="5" dirty="0">
                <a:latin typeface="Tahoma"/>
                <a:cs typeface="Tahoma"/>
              </a:rPr>
              <a:t>University</a:t>
            </a:r>
            <a:r>
              <a:rPr sz="2500" b="1" spc="-90" dirty="0">
                <a:latin typeface="Tahoma"/>
                <a:cs typeface="Tahoma"/>
              </a:rPr>
              <a:t> </a:t>
            </a:r>
            <a:r>
              <a:rPr sz="2500" b="1" spc="5" dirty="0">
                <a:latin typeface="Tahoma"/>
                <a:cs typeface="Tahoma"/>
              </a:rPr>
              <a:t>of</a:t>
            </a:r>
            <a:r>
              <a:rPr sz="2500" b="1" spc="-90" dirty="0">
                <a:latin typeface="Tahoma"/>
                <a:cs typeface="Tahoma"/>
              </a:rPr>
              <a:t> </a:t>
            </a:r>
            <a:r>
              <a:rPr sz="2500" b="1" spc="-5" dirty="0">
                <a:latin typeface="Tahoma"/>
                <a:cs typeface="Tahoma"/>
              </a:rPr>
              <a:t>Tabuk</a:t>
            </a:r>
            <a:endParaRPr sz="2500" dirty="0">
              <a:latin typeface="Tahoma"/>
              <a:cs typeface="Tahoma"/>
            </a:endParaRPr>
          </a:p>
          <a:p>
            <a:pPr marL="3743960" marR="4417060" algn="ctr">
              <a:lnSpc>
                <a:spcPct val="110000"/>
              </a:lnSpc>
            </a:pPr>
            <a:r>
              <a:rPr sz="2500" b="1" dirty="0">
                <a:latin typeface="Tahoma"/>
                <a:cs typeface="Tahoma"/>
              </a:rPr>
              <a:t>Applied</a:t>
            </a:r>
            <a:r>
              <a:rPr sz="2500" b="1" spc="-90" dirty="0">
                <a:latin typeface="Tahoma"/>
                <a:cs typeface="Tahoma"/>
              </a:rPr>
              <a:t> </a:t>
            </a:r>
            <a:r>
              <a:rPr sz="2500" b="1" spc="-40" dirty="0">
                <a:latin typeface="Tahoma"/>
                <a:cs typeface="Tahoma"/>
              </a:rPr>
              <a:t>College</a:t>
            </a:r>
            <a:r>
              <a:rPr sz="2500" b="1" spc="-85" dirty="0">
                <a:latin typeface="Tahoma"/>
                <a:cs typeface="Tahoma"/>
              </a:rPr>
              <a:t> </a:t>
            </a:r>
            <a:r>
              <a:rPr sz="2500" b="1" spc="-15" dirty="0">
                <a:latin typeface="Tahoma"/>
                <a:cs typeface="Tahoma"/>
              </a:rPr>
              <a:t>Programming </a:t>
            </a:r>
            <a:r>
              <a:rPr sz="2500" b="1" spc="-715" dirty="0">
                <a:latin typeface="Tahoma"/>
                <a:cs typeface="Tahoma"/>
              </a:rPr>
              <a:t> </a:t>
            </a:r>
            <a:r>
              <a:rPr sz="2500" b="1" spc="15" dirty="0">
                <a:latin typeface="Tahoma"/>
                <a:cs typeface="Tahoma"/>
              </a:rPr>
              <a:t>and</a:t>
            </a:r>
            <a:r>
              <a:rPr sz="2500" b="1" spc="-90" dirty="0">
                <a:latin typeface="Tahoma"/>
                <a:cs typeface="Tahoma"/>
              </a:rPr>
              <a:t> </a:t>
            </a:r>
            <a:r>
              <a:rPr sz="2500" b="1" spc="10" dirty="0">
                <a:latin typeface="Tahoma"/>
                <a:cs typeface="Tahoma"/>
              </a:rPr>
              <a:t>Computer</a:t>
            </a:r>
            <a:r>
              <a:rPr sz="2500" b="1" spc="-90" dirty="0">
                <a:latin typeface="Tahoma"/>
                <a:cs typeface="Tahoma"/>
              </a:rPr>
              <a:t> </a:t>
            </a:r>
            <a:r>
              <a:rPr sz="2500" b="1" spc="-40" dirty="0">
                <a:latin typeface="Tahoma"/>
                <a:cs typeface="Tahoma"/>
              </a:rPr>
              <a:t>Science</a:t>
            </a: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50"/>
              </a:spcBef>
            </a:pPr>
            <a:r>
              <a:rPr sz="4900" b="1" dirty="0">
                <a:solidFill>
                  <a:srgbClr val="4D6748"/>
                </a:solidFill>
                <a:latin typeface="Tahoma"/>
                <a:cs typeface="Tahoma"/>
              </a:rPr>
              <a:t>Tourist</a:t>
            </a:r>
            <a:r>
              <a:rPr sz="4900" b="1" spc="-170" dirty="0">
                <a:solidFill>
                  <a:srgbClr val="4D6748"/>
                </a:solidFill>
                <a:latin typeface="Tahoma"/>
                <a:cs typeface="Tahoma"/>
              </a:rPr>
              <a:t> </a:t>
            </a:r>
            <a:r>
              <a:rPr sz="4900" b="1" spc="-5" dirty="0">
                <a:solidFill>
                  <a:srgbClr val="4D6748"/>
                </a:solidFill>
                <a:latin typeface="Tahoma"/>
                <a:cs typeface="Tahoma"/>
              </a:rPr>
              <a:t>Guide</a:t>
            </a:r>
            <a:r>
              <a:rPr sz="4900" b="1" spc="-170" dirty="0">
                <a:solidFill>
                  <a:srgbClr val="4D6748"/>
                </a:solidFill>
                <a:latin typeface="Tahoma"/>
                <a:cs typeface="Tahoma"/>
              </a:rPr>
              <a:t> </a:t>
            </a:r>
            <a:r>
              <a:rPr sz="4900" b="1" spc="-30" dirty="0">
                <a:solidFill>
                  <a:srgbClr val="4D6748"/>
                </a:solidFill>
                <a:latin typeface="Tahoma"/>
                <a:cs typeface="Tahoma"/>
              </a:rPr>
              <a:t>website</a:t>
            </a:r>
            <a:r>
              <a:rPr sz="4900" b="1" spc="-170" dirty="0">
                <a:solidFill>
                  <a:srgbClr val="4D6748"/>
                </a:solidFill>
                <a:latin typeface="Tahoma"/>
                <a:cs typeface="Tahoma"/>
              </a:rPr>
              <a:t> </a:t>
            </a:r>
            <a:r>
              <a:rPr sz="4900" b="1" spc="50" dirty="0">
                <a:solidFill>
                  <a:srgbClr val="4D6748"/>
                </a:solidFill>
                <a:latin typeface="Tahoma"/>
                <a:cs typeface="Tahoma"/>
              </a:rPr>
              <a:t>in</a:t>
            </a:r>
            <a:r>
              <a:rPr sz="4900" b="1" spc="-170" dirty="0">
                <a:solidFill>
                  <a:srgbClr val="4D6748"/>
                </a:solidFill>
                <a:latin typeface="Tahoma"/>
                <a:cs typeface="Tahoma"/>
              </a:rPr>
              <a:t> </a:t>
            </a:r>
            <a:r>
              <a:rPr sz="4900" b="1" spc="50" dirty="0">
                <a:solidFill>
                  <a:srgbClr val="4D6748"/>
                </a:solidFill>
                <a:latin typeface="Tahoma"/>
                <a:cs typeface="Tahoma"/>
              </a:rPr>
              <a:t>the</a:t>
            </a:r>
            <a:r>
              <a:rPr sz="4900" b="1" spc="-165" dirty="0">
                <a:solidFill>
                  <a:srgbClr val="4D6748"/>
                </a:solidFill>
                <a:latin typeface="Tahoma"/>
                <a:cs typeface="Tahoma"/>
              </a:rPr>
              <a:t> </a:t>
            </a:r>
            <a:r>
              <a:rPr sz="4900" b="1" spc="-60" dirty="0">
                <a:solidFill>
                  <a:srgbClr val="4D6748"/>
                </a:solidFill>
                <a:latin typeface="Tahoma"/>
                <a:cs typeface="Tahoma"/>
              </a:rPr>
              <a:t>Saudi</a:t>
            </a:r>
            <a:r>
              <a:rPr sz="4900" b="1" spc="-170" dirty="0">
                <a:solidFill>
                  <a:srgbClr val="4D6748"/>
                </a:solidFill>
                <a:latin typeface="Tahoma"/>
                <a:cs typeface="Tahoma"/>
              </a:rPr>
              <a:t> </a:t>
            </a:r>
            <a:r>
              <a:rPr sz="4900" b="1" spc="30" dirty="0">
                <a:solidFill>
                  <a:srgbClr val="4D6748"/>
                </a:solidFill>
                <a:latin typeface="Tahoma"/>
                <a:cs typeface="Tahoma"/>
              </a:rPr>
              <a:t>Arabia</a:t>
            </a:r>
            <a:endParaRPr sz="49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3600" b="1" spc="-5" dirty="0">
                <a:latin typeface="Tahoma"/>
                <a:cs typeface="Tahoma"/>
              </a:rPr>
              <a:t>List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65" dirty="0">
                <a:latin typeface="Tahoma"/>
                <a:cs typeface="Tahoma"/>
              </a:rPr>
              <a:t>Name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10" dirty="0">
                <a:latin typeface="Tahoma"/>
                <a:cs typeface="Tahoma"/>
              </a:rPr>
              <a:t>of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15" dirty="0">
                <a:latin typeface="Tahoma"/>
                <a:cs typeface="Tahoma"/>
              </a:rPr>
              <a:t>students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30" dirty="0">
                <a:latin typeface="Tahoma"/>
                <a:cs typeface="Tahoma"/>
              </a:rPr>
              <a:t>and</a:t>
            </a:r>
            <a:r>
              <a:rPr sz="3600" b="1" spc="-120" dirty="0">
                <a:latin typeface="Tahoma"/>
                <a:cs typeface="Tahoma"/>
              </a:rPr>
              <a:t> </a:t>
            </a:r>
            <a:r>
              <a:rPr sz="3600" b="1" spc="5" dirty="0">
                <a:latin typeface="Tahoma"/>
                <a:cs typeface="Tahoma"/>
              </a:rPr>
              <a:t>Academic</a:t>
            </a:r>
            <a:r>
              <a:rPr sz="3600" b="1" spc="-125" dirty="0">
                <a:latin typeface="Tahoma"/>
                <a:cs typeface="Tahoma"/>
              </a:rPr>
              <a:t> </a:t>
            </a:r>
            <a:r>
              <a:rPr sz="3600" b="1" spc="30" dirty="0" smtClean="0">
                <a:latin typeface="Tahoma"/>
                <a:cs typeface="Tahoma"/>
              </a:rPr>
              <a:t>numbers</a:t>
            </a:r>
          </a:p>
          <a:p>
            <a:pPr marL="12700" algn="ctr">
              <a:spcBef>
                <a:spcPts val="110"/>
              </a:spcBef>
            </a:pPr>
            <a:endParaRPr lang="en-US" sz="2350" b="1" spc="-155" dirty="0" smtClean="0">
              <a:latin typeface="Tahoma"/>
              <a:cs typeface="Tahoma"/>
            </a:endParaRPr>
          </a:p>
          <a:p>
            <a:pPr marL="12700" algn="ctr">
              <a:spcBef>
                <a:spcPts val="110"/>
              </a:spcBef>
            </a:pPr>
            <a:r>
              <a:rPr lang="en-US" sz="2350" b="1" spc="-155" dirty="0" smtClean="0">
                <a:latin typeface="Tahoma"/>
                <a:cs typeface="Tahoma"/>
              </a:rPr>
              <a:t>Nada </a:t>
            </a:r>
            <a:r>
              <a:rPr lang="en-US" sz="2350" b="1" spc="-155" dirty="0" err="1">
                <a:latin typeface="Tahoma"/>
                <a:cs typeface="Tahoma"/>
              </a:rPr>
              <a:t>Murayhil</a:t>
            </a:r>
            <a:r>
              <a:rPr lang="en-US" sz="2350" b="1" spc="-155" dirty="0">
                <a:latin typeface="Tahoma"/>
                <a:cs typeface="Tahoma"/>
              </a:rPr>
              <a:t> </a:t>
            </a:r>
            <a:r>
              <a:rPr lang="en-US" sz="2350" b="1" spc="-155" dirty="0" err="1">
                <a:latin typeface="Tahoma"/>
                <a:cs typeface="Tahoma"/>
              </a:rPr>
              <a:t>Albalawi</a:t>
            </a:r>
            <a:r>
              <a:rPr lang="en-US" sz="2350" b="1" spc="-155" dirty="0">
                <a:latin typeface="Tahoma"/>
                <a:cs typeface="Tahoma"/>
              </a:rPr>
              <a:t> 441008330  </a:t>
            </a:r>
            <a:endParaRPr lang="en-US" sz="2350" b="1" spc="-155" dirty="0" smtClean="0">
              <a:latin typeface="Tahoma"/>
              <a:cs typeface="Tahoma"/>
            </a:endParaRPr>
          </a:p>
          <a:p>
            <a:pPr marL="12700" algn="ctr">
              <a:spcBef>
                <a:spcPts val="110"/>
              </a:spcBef>
            </a:pPr>
            <a:r>
              <a:rPr lang="en-US" sz="2350" b="1" spc="-155" dirty="0">
                <a:latin typeface="Tahoma"/>
                <a:cs typeface="Tahoma"/>
              </a:rPr>
              <a:t>Nashwa </a:t>
            </a:r>
            <a:r>
              <a:rPr lang="en-US" sz="2350" b="1" spc="-155" dirty="0" err="1">
                <a:latin typeface="Tahoma"/>
                <a:cs typeface="Tahoma"/>
              </a:rPr>
              <a:t>Eid</a:t>
            </a:r>
            <a:r>
              <a:rPr lang="en-US" sz="2350" b="1" spc="-155" dirty="0">
                <a:latin typeface="Tahoma"/>
                <a:cs typeface="Tahoma"/>
              </a:rPr>
              <a:t> Al-</a:t>
            </a:r>
            <a:r>
              <a:rPr lang="en-US" sz="2350" b="1" spc="-155" dirty="0" err="1">
                <a:latin typeface="Tahoma"/>
                <a:cs typeface="Tahoma"/>
              </a:rPr>
              <a:t>Juhani</a:t>
            </a:r>
            <a:r>
              <a:rPr lang="en-US" sz="2350" b="1" spc="-155" dirty="0">
                <a:latin typeface="Tahoma"/>
                <a:cs typeface="Tahoma"/>
              </a:rPr>
              <a:t> 441006700</a:t>
            </a:r>
          </a:p>
          <a:p>
            <a:pPr marL="12700" algn="ctr">
              <a:spcBef>
                <a:spcPts val="110"/>
              </a:spcBef>
            </a:pPr>
            <a:r>
              <a:rPr lang="en-US" sz="2350" b="1" spc="-155" dirty="0" err="1">
                <a:latin typeface="Tahoma"/>
                <a:cs typeface="Tahoma"/>
              </a:rPr>
              <a:t>Abeer</a:t>
            </a:r>
            <a:r>
              <a:rPr lang="en-US" sz="2350" b="1" spc="-155" dirty="0">
                <a:latin typeface="Tahoma"/>
                <a:cs typeface="Tahoma"/>
              </a:rPr>
              <a:t> Suleiman Al-</a:t>
            </a:r>
            <a:r>
              <a:rPr lang="en-US" sz="2350" b="1" spc="-155" dirty="0" err="1">
                <a:latin typeface="Tahoma"/>
                <a:cs typeface="Tahoma"/>
              </a:rPr>
              <a:t>Atwi</a:t>
            </a:r>
            <a:r>
              <a:rPr lang="en-US" sz="2350" b="1" spc="-155" dirty="0">
                <a:latin typeface="Tahoma"/>
                <a:cs typeface="Tahoma"/>
              </a:rPr>
              <a:t> 441004545</a:t>
            </a:r>
          </a:p>
          <a:p>
            <a:pPr marL="12700" algn="ctr">
              <a:spcBef>
                <a:spcPts val="110"/>
              </a:spcBef>
            </a:pPr>
            <a:r>
              <a:rPr lang="en-US" sz="2350" b="1" spc="-155" dirty="0" err="1">
                <a:latin typeface="Tahoma"/>
                <a:cs typeface="Tahoma"/>
              </a:rPr>
              <a:t>Reem</a:t>
            </a:r>
            <a:r>
              <a:rPr lang="en-US" sz="2350" b="1" spc="-155" dirty="0">
                <a:latin typeface="Tahoma"/>
                <a:cs typeface="Tahoma"/>
              </a:rPr>
              <a:t> Salem Al-</a:t>
            </a:r>
            <a:r>
              <a:rPr lang="en-US" sz="2350" b="1" spc="-155" dirty="0" err="1">
                <a:latin typeface="Tahoma"/>
                <a:cs typeface="Tahoma"/>
              </a:rPr>
              <a:t>Qarni</a:t>
            </a:r>
            <a:r>
              <a:rPr lang="en-US" sz="2350" b="1" spc="-155" dirty="0">
                <a:latin typeface="Tahoma"/>
                <a:cs typeface="Tahoma"/>
              </a:rPr>
              <a:t> 441007012    </a:t>
            </a:r>
            <a:endParaRPr sz="2350" b="1" spc="-155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9200" y="7886700"/>
            <a:ext cx="7484745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b="1" spc="50" dirty="0">
                <a:latin typeface="Tahoma"/>
                <a:cs typeface="Tahoma"/>
              </a:rPr>
              <a:t>Name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10" dirty="0">
                <a:latin typeface="Tahoma"/>
                <a:cs typeface="Tahoma"/>
              </a:rPr>
              <a:t>of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30" dirty="0">
                <a:latin typeface="Tahoma"/>
                <a:cs typeface="Tahoma"/>
              </a:rPr>
              <a:t>the</a:t>
            </a:r>
            <a:r>
              <a:rPr sz="3000" b="1" spc="-110" dirty="0">
                <a:latin typeface="Tahoma"/>
                <a:cs typeface="Tahoma"/>
              </a:rPr>
              <a:t> </a:t>
            </a:r>
            <a:r>
              <a:rPr sz="3000" b="1" spc="5" dirty="0">
                <a:latin typeface="Tahoma"/>
                <a:cs typeface="Tahoma"/>
              </a:rPr>
              <a:t>supervisor</a:t>
            </a:r>
            <a:endParaRPr lang="ar-SA" sz="3000" b="1" spc="5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35" dirty="0">
                <a:latin typeface="Tahoma"/>
                <a:cs typeface="Tahoma"/>
              </a:rPr>
              <a:t>Rasha</a:t>
            </a:r>
            <a:r>
              <a:rPr sz="3000" b="1" spc="-105" dirty="0">
                <a:latin typeface="Tahoma"/>
                <a:cs typeface="Tahoma"/>
              </a:rPr>
              <a:t> </a:t>
            </a:r>
            <a:r>
              <a:rPr sz="3000" b="1" spc="-5" dirty="0">
                <a:latin typeface="Tahoma"/>
                <a:cs typeface="Tahoma"/>
              </a:rPr>
              <a:t>Albalawi</a:t>
            </a:r>
            <a:endParaRPr sz="3000" dirty="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682360"/>
            <a:ext cx="18287999" cy="1600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30765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40939" y="5331319"/>
            <a:ext cx="2080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300" dirty="0">
                <a:solidFill>
                  <a:srgbClr val="4D6748"/>
                </a:solidFill>
                <a:latin typeface="Arial"/>
                <a:cs typeface="Arial"/>
              </a:rPr>
              <a:t>Resul</a:t>
            </a:r>
            <a:r>
              <a:rPr sz="4800" b="1" dirty="0">
                <a:solidFill>
                  <a:srgbClr val="4D6748"/>
                </a:solidFill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51987" y="3294387"/>
            <a:ext cx="6364605" cy="1026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45800"/>
              </a:lnSpc>
              <a:spcBef>
                <a:spcPts val="100"/>
              </a:spcBef>
            </a:pPr>
            <a:r>
              <a:rPr spc="45" dirty="0"/>
              <a:t>The</a:t>
            </a:r>
            <a:r>
              <a:rPr spc="140" dirty="0"/>
              <a:t> </a:t>
            </a:r>
            <a:r>
              <a:rPr spc="55" dirty="0"/>
              <a:t>result</a:t>
            </a:r>
            <a:r>
              <a:rPr spc="145" dirty="0"/>
              <a:t> </a:t>
            </a:r>
            <a:r>
              <a:rPr spc="35" dirty="0"/>
              <a:t>of</a:t>
            </a:r>
            <a:r>
              <a:rPr spc="145" dirty="0"/>
              <a:t> </a:t>
            </a:r>
            <a:r>
              <a:rPr spc="45" dirty="0"/>
              <a:t>our</a:t>
            </a:r>
            <a:r>
              <a:rPr spc="140" dirty="0"/>
              <a:t> </a:t>
            </a:r>
            <a:r>
              <a:rPr spc="50" dirty="0"/>
              <a:t>work</a:t>
            </a:r>
            <a:r>
              <a:rPr spc="145" dirty="0"/>
              <a:t> </a:t>
            </a:r>
            <a:r>
              <a:rPr spc="35" dirty="0"/>
              <a:t>is</a:t>
            </a:r>
            <a:r>
              <a:rPr spc="145" dirty="0"/>
              <a:t> </a:t>
            </a:r>
            <a:r>
              <a:rPr dirty="0"/>
              <a:t>a</a:t>
            </a:r>
            <a:r>
              <a:rPr spc="140" dirty="0"/>
              <a:t> </a:t>
            </a:r>
            <a:r>
              <a:rPr spc="50" dirty="0"/>
              <a:t>site</a:t>
            </a:r>
            <a:r>
              <a:rPr spc="145" dirty="0"/>
              <a:t> </a:t>
            </a:r>
            <a:r>
              <a:rPr spc="50" dirty="0"/>
              <a:t>that</a:t>
            </a:r>
            <a:r>
              <a:rPr spc="145" dirty="0"/>
              <a:t> </a:t>
            </a:r>
            <a:r>
              <a:rPr spc="55" dirty="0"/>
              <a:t>offers</a:t>
            </a:r>
            <a:r>
              <a:rPr spc="145" dirty="0"/>
              <a:t> </a:t>
            </a:r>
            <a:r>
              <a:rPr spc="45" dirty="0"/>
              <a:t>its </a:t>
            </a:r>
            <a:r>
              <a:rPr spc="-655" dirty="0"/>
              <a:t> </a:t>
            </a:r>
            <a:r>
              <a:rPr spc="55" dirty="0"/>
              <a:t>users</a:t>
            </a:r>
            <a:r>
              <a:rPr spc="140" dirty="0"/>
              <a:t> </a:t>
            </a:r>
            <a:r>
              <a:rPr spc="45" dirty="0"/>
              <a:t>the</a:t>
            </a:r>
            <a:r>
              <a:rPr spc="140" dirty="0"/>
              <a:t> </a:t>
            </a:r>
            <a:r>
              <a:rPr spc="50" dirty="0"/>
              <a:t>best</a:t>
            </a:r>
            <a:r>
              <a:rPr spc="145" dirty="0"/>
              <a:t> </a:t>
            </a:r>
            <a:r>
              <a:rPr spc="60" dirty="0"/>
              <a:t>tourist</a:t>
            </a:r>
            <a:r>
              <a:rPr spc="140" dirty="0"/>
              <a:t> </a:t>
            </a:r>
            <a:r>
              <a:rPr spc="55" dirty="0"/>
              <a:t>places</a:t>
            </a:r>
            <a:r>
              <a:rPr spc="145" dirty="0"/>
              <a:t> </a:t>
            </a:r>
            <a:r>
              <a:rPr spc="35" dirty="0"/>
              <a:t>in</a:t>
            </a:r>
            <a:r>
              <a:rPr spc="140" dirty="0"/>
              <a:t> </a:t>
            </a:r>
            <a:r>
              <a:rPr spc="45" dirty="0"/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86400" y="4305874"/>
            <a:ext cx="673608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45800"/>
              </a:lnSpc>
              <a:spcBef>
                <a:spcPts val="100"/>
              </a:spcBef>
            </a:pPr>
            <a:r>
              <a:rPr sz="2400" spc="60" dirty="0">
                <a:latin typeface="Arial MT"/>
                <a:cs typeface="Arial MT"/>
              </a:rPr>
              <a:t>Kingdom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of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Saudi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Arabia,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whether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they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are 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upscale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hotels,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distinctive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cafes,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delicious 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restaurants,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or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interesting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markets.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The 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project's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outcomes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contribute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to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the 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advancement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of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the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tourism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industry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within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Kingdom,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providing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platform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that</a:t>
            </a:r>
            <a:endParaRPr sz="2400" dirty="0">
              <a:latin typeface="Arial MT"/>
              <a:cs typeface="Arial MT"/>
            </a:endParaRPr>
          </a:p>
          <a:p>
            <a:pPr marL="12700" marR="40005" algn="l">
              <a:lnSpc>
                <a:spcPct val="145800"/>
              </a:lnSpc>
            </a:pPr>
            <a:r>
              <a:rPr sz="2400" spc="60" dirty="0">
                <a:latin typeface="Arial MT"/>
                <a:cs typeface="Arial MT"/>
              </a:rPr>
              <a:t>enhances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the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tourist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experience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and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promotes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the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exploration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of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its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diverse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cities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9" y="0"/>
            <a:ext cx="17906999" cy="2676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59" y="7612484"/>
            <a:ext cx="18268949" cy="26745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0146" y="4526057"/>
            <a:ext cx="6374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0" dirty="0">
                <a:solidFill>
                  <a:srgbClr val="4D6748"/>
                </a:solidFill>
                <a:latin typeface="Trebuchet MS"/>
                <a:cs typeface="Trebuchet MS"/>
              </a:rPr>
              <a:t>Limitation</a:t>
            </a:r>
            <a:r>
              <a:rPr sz="3600" b="1" spc="-170" dirty="0">
                <a:solidFill>
                  <a:srgbClr val="4D6748"/>
                </a:solidFill>
                <a:latin typeface="Trebuchet MS"/>
                <a:cs typeface="Trebuchet MS"/>
              </a:rPr>
              <a:t> </a:t>
            </a:r>
            <a:r>
              <a:rPr sz="3600" b="1" spc="225" dirty="0">
                <a:solidFill>
                  <a:srgbClr val="4D6748"/>
                </a:solidFill>
                <a:latin typeface="Trebuchet MS"/>
                <a:cs typeface="Trebuchet MS"/>
              </a:rPr>
              <a:t>and</a:t>
            </a:r>
            <a:r>
              <a:rPr sz="3600" b="1" spc="-165" dirty="0">
                <a:solidFill>
                  <a:srgbClr val="4D6748"/>
                </a:solidFill>
                <a:latin typeface="Trebuchet MS"/>
                <a:cs typeface="Trebuchet MS"/>
              </a:rPr>
              <a:t> </a:t>
            </a:r>
            <a:r>
              <a:rPr sz="3600" b="1" spc="105" dirty="0">
                <a:solidFill>
                  <a:srgbClr val="4D6748"/>
                </a:solidFill>
                <a:latin typeface="Trebuchet MS"/>
                <a:cs typeface="Trebuchet MS"/>
              </a:rPr>
              <a:t>Future</a:t>
            </a:r>
            <a:r>
              <a:rPr sz="3600" b="1" spc="-165" dirty="0">
                <a:solidFill>
                  <a:srgbClr val="4D6748"/>
                </a:solidFill>
                <a:latin typeface="Trebuchet MS"/>
                <a:cs typeface="Trebuchet MS"/>
              </a:rPr>
              <a:t> </a:t>
            </a:r>
            <a:r>
              <a:rPr sz="3600" b="1" spc="210" dirty="0">
                <a:solidFill>
                  <a:srgbClr val="4D6748"/>
                </a:solidFill>
                <a:latin typeface="Trebuchet MS"/>
                <a:cs typeface="Trebuchet MS"/>
              </a:rPr>
              <a:t>Work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3111" y="8423287"/>
            <a:ext cx="33553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395" dirty="0">
                <a:latin typeface="Trebuchet MS"/>
                <a:cs typeface="Trebuchet MS"/>
              </a:rPr>
              <a:t>Thank…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0761" y="2828778"/>
            <a:ext cx="1338516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325" marR="814705" algn="ctr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Due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constraints 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project,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 were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unable</a:t>
            </a:r>
            <a:r>
              <a:rPr sz="2800" dirty="0">
                <a:latin typeface="Arial MT"/>
                <a:cs typeface="Arial MT"/>
              </a:rPr>
              <a:t> to </a:t>
            </a:r>
            <a:r>
              <a:rPr sz="2800" spc="-5" dirty="0">
                <a:latin typeface="Arial MT"/>
                <a:cs typeface="Arial MT"/>
              </a:rPr>
              <a:t>integrate both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Required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</a:t>
            </a:r>
            <a:endParaRPr sz="2800" dirty="0">
              <a:latin typeface="Arial MT"/>
              <a:cs typeface="Arial MT"/>
            </a:endParaRPr>
          </a:p>
          <a:p>
            <a:pPr marL="12700" marR="5080" algn="ctr">
              <a:lnSpc>
                <a:spcPct val="116100"/>
              </a:lnSpc>
            </a:pP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" dirty="0">
                <a:latin typeface="Arial MT"/>
                <a:cs typeface="Arial MT"/>
              </a:rPr>
              <a:t>future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contain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tourist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cities</a:t>
            </a:r>
            <a:r>
              <a:rPr sz="2800" dirty="0">
                <a:latin typeface="Arial MT"/>
                <a:cs typeface="Arial MT"/>
              </a:rPr>
              <a:t> in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Kingdom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Saudi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Arabia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addition, the website will be supported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4538" y="4809978"/>
            <a:ext cx="913765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Different languages, such as English and other languages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help tourists</a:t>
            </a:r>
            <a:endParaRPr sz="2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Arial MT"/>
                <a:cs typeface="Arial MT"/>
              </a:rPr>
              <a:t>Among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advantages</a:t>
            </a:r>
            <a:endParaRPr sz="2800">
              <a:latin typeface="Arial MT"/>
              <a:cs typeface="Arial MT"/>
            </a:endParaRPr>
          </a:p>
          <a:p>
            <a:pPr marL="210185" marR="202565" algn="ctr">
              <a:lnSpc>
                <a:spcPct val="116100"/>
              </a:lnSpc>
            </a:pPr>
            <a:r>
              <a:rPr sz="2800" spc="-5" dirty="0">
                <a:latin typeface="Arial MT"/>
                <a:cs typeface="Arial MT"/>
              </a:rPr>
              <a:t>Add photos and videos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illustrate the beauty of places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visitor experience reality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3076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82360"/>
            <a:ext cx="18287999" cy="1600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18954" y="3395593"/>
            <a:ext cx="8841740" cy="5353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45800"/>
              </a:lnSpc>
              <a:spcBef>
                <a:spcPts val="100"/>
              </a:spcBef>
            </a:pPr>
            <a:r>
              <a:rPr sz="2400" spc="55" dirty="0">
                <a:latin typeface="Arial MT"/>
                <a:cs typeface="Arial MT"/>
              </a:rPr>
              <a:t>Since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Saudi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Arabia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has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now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become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tourist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destination,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we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have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tourists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from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different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regions,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and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there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must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be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platform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that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introduces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them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to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hotels,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restaurants,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and 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shopping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to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move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on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one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platform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instead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of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searching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the 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Internet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for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incorrect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information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and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distracting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them.The 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Tourist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Guide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website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aims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to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provide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comprehensive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and 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helpful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information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to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tourists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during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their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trips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to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Saudi </a:t>
            </a:r>
            <a:r>
              <a:rPr sz="2400" spc="60" dirty="0">
                <a:latin typeface="Arial MT"/>
                <a:cs typeface="Arial MT"/>
              </a:rPr>
              <a:t> Arabia.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It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makes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it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easier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for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tourists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to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guide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them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to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tourist 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60" dirty="0" smtClean="0">
                <a:latin typeface="Arial MT"/>
                <a:cs typeface="Arial MT"/>
              </a:rPr>
              <a:t>places</a:t>
            </a:r>
            <a:r>
              <a:rPr lang="en-US" sz="2400" spc="60" dirty="0" smtClean="0">
                <a:latin typeface="Arial MT"/>
                <a:cs typeface="Arial MT"/>
              </a:rPr>
              <a:t>.</a:t>
            </a:r>
            <a:endParaRPr lang="ar-SA" sz="2400" dirty="0">
              <a:latin typeface="Arial MT"/>
              <a:cs typeface="Arial MT"/>
            </a:endParaRPr>
          </a:p>
          <a:p>
            <a:pPr marL="12700" marR="5080" algn="r" rtl="0">
              <a:lnSpc>
                <a:spcPct val="145800"/>
              </a:lnSpc>
              <a:spcBef>
                <a:spcPts val="100"/>
              </a:spcBef>
            </a:pPr>
            <a:r>
              <a:rPr lang="ar-SA" sz="2400" spc="60" dirty="0" smtClean="0">
                <a:latin typeface="Arial MT"/>
                <a:cs typeface="Arial MT"/>
              </a:rPr>
              <a:t> 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2026" y="5056628"/>
            <a:ext cx="41960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220" dirty="0">
                <a:solidFill>
                  <a:srgbClr val="4D6748"/>
                </a:solidFill>
                <a:latin typeface="Trebuchet MS"/>
                <a:cs typeface="Trebuchet MS"/>
              </a:rPr>
              <a:t>Introduction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682360"/>
            <a:ext cx="18287999" cy="1600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3076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917856"/>
            <a:ext cx="18287999" cy="23691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18954" y="4655749"/>
            <a:ext cx="874204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45800"/>
              </a:lnSpc>
              <a:spcBef>
                <a:spcPts val="100"/>
              </a:spcBef>
            </a:pPr>
            <a:r>
              <a:rPr sz="2400" spc="60" dirty="0">
                <a:solidFill>
                  <a:srgbClr val="4D6748"/>
                </a:solidFill>
                <a:latin typeface="Arial MT"/>
                <a:cs typeface="Arial MT"/>
              </a:rPr>
              <a:t>Achieve</a:t>
            </a:r>
            <a:r>
              <a:rPr sz="2400" spc="14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D6748"/>
                </a:solidFill>
                <a:latin typeface="Arial MT"/>
                <a:cs typeface="Arial MT"/>
              </a:rPr>
              <a:t>the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D6748"/>
                </a:solidFill>
                <a:latin typeface="Arial MT"/>
                <a:cs typeface="Arial MT"/>
              </a:rPr>
              <a:t>goals</a:t>
            </a:r>
            <a:r>
              <a:rPr sz="2400" spc="14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35" dirty="0">
                <a:solidFill>
                  <a:srgbClr val="4D6748"/>
                </a:solidFill>
                <a:latin typeface="Arial MT"/>
                <a:cs typeface="Arial MT"/>
              </a:rPr>
              <a:t>of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D6748"/>
                </a:solidFill>
                <a:latin typeface="Arial MT"/>
                <a:cs typeface="Arial MT"/>
              </a:rPr>
              <a:t>Vision</a:t>
            </a:r>
            <a:r>
              <a:rPr sz="2400" spc="14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55" dirty="0" smtClean="0">
                <a:solidFill>
                  <a:srgbClr val="4D6748"/>
                </a:solidFill>
                <a:latin typeface="Arial MT"/>
                <a:cs typeface="Arial MT"/>
              </a:rPr>
              <a:t>2030</a:t>
            </a:r>
            <a:r>
              <a:rPr sz="2400" spc="145" dirty="0" smtClean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D6748"/>
                </a:solidFill>
                <a:latin typeface="Arial MT"/>
                <a:cs typeface="Arial MT"/>
              </a:rPr>
              <a:t>which</a:t>
            </a:r>
            <a:r>
              <a:rPr sz="2400" spc="14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D6748"/>
                </a:solidFill>
                <a:latin typeface="Arial MT"/>
                <a:cs typeface="Arial MT"/>
              </a:rPr>
              <a:t>aims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35" dirty="0">
                <a:solidFill>
                  <a:srgbClr val="4D6748"/>
                </a:solidFill>
                <a:latin typeface="Arial MT"/>
                <a:cs typeface="Arial MT"/>
              </a:rPr>
              <a:t>to</a:t>
            </a:r>
            <a:r>
              <a:rPr sz="2400" spc="14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D6748"/>
                </a:solidFill>
                <a:latin typeface="Arial MT"/>
                <a:cs typeface="Arial MT"/>
              </a:rPr>
              <a:t>diversify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D6748"/>
                </a:solidFill>
                <a:latin typeface="Arial MT"/>
                <a:cs typeface="Arial MT"/>
              </a:rPr>
              <a:t>the </a:t>
            </a:r>
            <a:r>
              <a:rPr sz="2400" spc="-65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D6748"/>
                </a:solidFill>
                <a:latin typeface="Arial MT"/>
                <a:cs typeface="Arial MT"/>
              </a:rPr>
              <a:t>Saudi</a:t>
            </a:r>
            <a:r>
              <a:rPr sz="2400" spc="14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D6748"/>
                </a:solidFill>
                <a:latin typeface="Arial MT"/>
                <a:cs typeface="Arial MT"/>
              </a:rPr>
              <a:t>economy,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D6748"/>
                </a:solidFill>
                <a:latin typeface="Arial MT"/>
                <a:cs typeface="Arial MT"/>
              </a:rPr>
              <a:t>strengthen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D6748"/>
                </a:solidFill>
                <a:latin typeface="Arial MT"/>
                <a:cs typeface="Arial MT"/>
              </a:rPr>
              <a:t>tourism</a:t>
            </a:r>
            <a:r>
              <a:rPr sz="2400" spc="14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35" dirty="0">
                <a:solidFill>
                  <a:srgbClr val="4D6748"/>
                </a:solidFill>
                <a:latin typeface="Arial MT"/>
                <a:cs typeface="Arial MT"/>
              </a:rPr>
              <a:t>as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D6748"/>
                </a:solidFill>
                <a:latin typeface="Arial MT"/>
                <a:cs typeface="Arial MT"/>
              </a:rPr>
              <a:t>a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D6748"/>
                </a:solidFill>
                <a:latin typeface="Arial MT"/>
                <a:cs typeface="Arial MT"/>
              </a:rPr>
              <a:t>key</a:t>
            </a:r>
            <a:r>
              <a:rPr sz="2400" spc="14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D6748"/>
                </a:solidFill>
                <a:latin typeface="Arial MT"/>
                <a:cs typeface="Arial MT"/>
              </a:rPr>
              <a:t>sector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D6748"/>
                </a:solidFill>
                <a:latin typeface="Arial MT"/>
                <a:cs typeface="Arial MT"/>
              </a:rPr>
              <a:t>for </a:t>
            </a:r>
            <a:r>
              <a:rPr sz="2400" spc="5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D6748"/>
                </a:solidFill>
                <a:latin typeface="Arial MT"/>
                <a:cs typeface="Arial MT"/>
              </a:rPr>
              <a:t>growth</a:t>
            </a:r>
            <a:r>
              <a:rPr sz="2400" spc="140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D6748"/>
                </a:solidFill>
                <a:latin typeface="Arial MT"/>
                <a:cs typeface="Arial MT"/>
              </a:rPr>
              <a:t>and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D6748"/>
                </a:solidFill>
                <a:latin typeface="Arial MT"/>
                <a:cs typeface="Arial MT"/>
              </a:rPr>
              <a:t>development,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D6748"/>
                </a:solidFill>
                <a:latin typeface="Arial MT"/>
                <a:cs typeface="Arial MT"/>
              </a:rPr>
              <a:t>and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D6748"/>
                </a:solidFill>
                <a:latin typeface="Arial MT"/>
                <a:cs typeface="Arial MT"/>
              </a:rPr>
              <a:t>improve</a:t>
            </a:r>
            <a:r>
              <a:rPr sz="2400" spc="145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D6748"/>
                </a:solidFill>
                <a:latin typeface="Arial MT"/>
                <a:cs typeface="Arial MT"/>
              </a:rPr>
              <a:t>cultural</a:t>
            </a:r>
            <a:r>
              <a:rPr lang="en-US" sz="2400" spc="60" dirty="0">
                <a:solidFill>
                  <a:srgbClr val="4D6748"/>
                </a:solidFill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4686372"/>
            <a:ext cx="36506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290" dirty="0">
                <a:solidFill>
                  <a:srgbClr val="4D6748"/>
                </a:solidFill>
                <a:latin typeface="Trebuchet MS"/>
                <a:cs typeface="Trebuchet MS"/>
              </a:rPr>
              <a:t>Motivation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3076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82360"/>
            <a:ext cx="18287999" cy="1600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8400" y="4555251"/>
            <a:ext cx="3350261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30"/>
              </a:lnSpc>
              <a:spcBef>
                <a:spcPts val="100"/>
              </a:spcBef>
            </a:pPr>
            <a:r>
              <a:rPr sz="4800" b="1" spc="254" dirty="0">
                <a:solidFill>
                  <a:srgbClr val="4D6748"/>
                </a:solidFill>
                <a:latin typeface="Arial"/>
                <a:cs typeface="Arial"/>
              </a:rPr>
              <a:t>Problem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ts val="5430"/>
              </a:lnSpc>
            </a:pPr>
            <a:r>
              <a:rPr sz="4800" b="1" spc="300" dirty="0">
                <a:solidFill>
                  <a:srgbClr val="4D6748"/>
                </a:solidFill>
                <a:latin typeface="Arial"/>
                <a:cs typeface="Arial"/>
              </a:rPr>
              <a:t>statemen</a:t>
            </a:r>
            <a:r>
              <a:rPr sz="4800" b="1" dirty="0">
                <a:solidFill>
                  <a:srgbClr val="4D6748"/>
                </a:solidFill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32289" y="4178061"/>
            <a:ext cx="692658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45800"/>
              </a:lnSpc>
              <a:spcBef>
                <a:spcPts val="100"/>
              </a:spcBef>
            </a:pPr>
            <a:r>
              <a:rPr sz="2400" spc="45" dirty="0">
                <a:latin typeface="Arial MT"/>
                <a:cs typeface="Arial MT"/>
              </a:rPr>
              <a:t>The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lack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of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unified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website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that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provide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tourist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guide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and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there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is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no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support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the</a:t>
            </a:r>
            <a:endParaRPr sz="2400" dirty="0">
              <a:latin typeface="Arial MT"/>
              <a:cs typeface="Arial MT"/>
            </a:endParaRPr>
          </a:p>
          <a:p>
            <a:pPr marL="12700" marR="183515" algn="l">
              <a:lnSpc>
                <a:spcPct val="145800"/>
              </a:lnSpc>
            </a:pPr>
            <a:r>
              <a:rPr sz="2400" spc="60" dirty="0">
                <a:latin typeface="Arial MT"/>
                <a:cs typeface="Arial MT"/>
              </a:rPr>
              <a:t>tourism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sector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that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include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all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the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places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that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a </a:t>
            </a:r>
            <a:r>
              <a:rPr lang="en-US" sz="2400" dirty="0" smtClean="0">
                <a:latin typeface="Arial MT"/>
                <a:cs typeface="Arial MT"/>
              </a:rPr>
              <a:t>.</a:t>
            </a:r>
            <a:r>
              <a:rPr sz="2400" spc="-655" dirty="0" smtClean="0">
                <a:latin typeface="Arial MT"/>
                <a:cs typeface="Arial MT"/>
              </a:rPr>
              <a:t> </a:t>
            </a:r>
            <a:r>
              <a:rPr sz="2400" spc="60" dirty="0" smtClean="0">
                <a:latin typeface="Arial MT"/>
                <a:cs typeface="Arial MT"/>
              </a:rPr>
              <a:t>tourist</a:t>
            </a:r>
            <a:r>
              <a:rPr sz="2400" spc="140" dirty="0" smtClean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can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35" dirty="0">
                <a:latin typeface="Arial MT"/>
                <a:cs typeface="Arial MT"/>
              </a:rPr>
              <a:t>go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45" dirty="0" smtClean="0">
                <a:latin typeface="Arial MT"/>
                <a:cs typeface="Arial MT"/>
              </a:rPr>
              <a:t>to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3076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82360"/>
            <a:ext cx="18287999" cy="1600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40939" y="5422722"/>
            <a:ext cx="42652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latin typeface="Arial"/>
                <a:cs typeface="Arial"/>
              </a:rPr>
              <a:t>Objectives</a:t>
            </a:r>
            <a:endParaRPr sz="6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25000" y="3263562"/>
            <a:ext cx="7007861" cy="1879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l" rtl="0">
              <a:lnSpc>
                <a:spcPct val="148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spc="50" dirty="0"/>
              <a:t>The</a:t>
            </a:r>
            <a:r>
              <a:rPr lang="en-US" sz="2100" spc="155" dirty="0"/>
              <a:t> </a:t>
            </a:r>
            <a:r>
              <a:rPr lang="en-US" sz="2100" spc="60" dirty="0"/>
              <a:t>website</a:t>
            </a:r>
            <a:r>
              <a:rPr lang="en-US" sz="2100" spc="155" dirty="0"/>
              <a:t> </a:t>
            </a:r>
            <a:r>
              <a:rPr lang="en-US" sz="2100" spc="55" dirty="0"/>
              <a:t>will</a:t>
            </a:r>
            <a:r>
              <a:rPr lang="en-US" sz="2100" spc="155" dirty="0"/>
              <a:t> </a:t>
            </a:r>
            <a:r>
              <a:rPr lang="en-US" sz="2100" spc="60" dirty="0"/>
              <a:t>provide</a:t>
            </a:r>
            <a:r>
              <a:rPr lang="en-US" sz="2100" spc="155" dirty="0"/>
              <a:t> </a:t>
            </a:r>
            <a:r>
              <a:rPr lang="en-US" sz="2100" spc="65" dirty="0"/>
              <a:t>Information</a:t>
            </a:r>
            <a:r>
              <a:rPr lang="en-US" sz="2100" spc="155" dirty="0"/>
              <a:t> </a:t>
            </a:r>
            <a:r>
              <a:rPr lang="en-US" sz="2100" spc="35" dirty="0"/>
              <a:t>on</a:t>
            </a:r>
            <a:r>
              <a:rPr lang="en-US" sz="2100" spc="155" dirty="0"/>
              <a:t> </a:t>
            </a:r>
            <a:r>
              <a:rPr lang="en-US" sz="2100" spc="60" dirty="0"/>
              <a:t>tourist </a:t>
            </a:r>
            <a:r>
              <a:rPr lang="en-US" sz="2100" spc="-565" dirty="0"/>
              <a:t> </a:t>
            </a:r>
            <a:r>
              <a:rPr lang="en-US" sz="2100" spc="65" dirty="0"/>
              <a:t>attractions</a:t>
            </a:r>
            <a:r>
              <a:rPr lang="en-US" sz="2100" spc="145" dirty="0"/>
              <a:t> </a:t>
            </a:r>
            <a:r>
              <a:rPr lang="en-US" sz="2100" spc="60" dirty="0"/>
              <a:t>which</a:t>
            </a:r>
            <a:r>
              <a:rPr lang="en-US" sz="2100" spc="150" dirty="0"/>
              <a:t> </a:t>
            </a:r>
            <a:r>
              <a:rPr lang="en-US" sz="2100" spc="55" dirty="0"/>
              <a:t>have</a:t>
            </a:r>
            <a:r>
              <a:rPr lang="en-US" sz="2100" spc="145" dirty="0"/>
              <a:t> </a:t>
            </a:r>
            <a:r>
              <a:rPr lang="en-US" sz="2100" spc="65" dirty="0"/>
              <a:t>description</a:t>
            </a:r>
            <a:r>
              <a:rPr lang="en-US" sz="2100" spc="150" dirty="0"/>
              <a:t> </a:t>
            </a:r>
            <a:r>
              <a:rPr lang="en-US" sz="2100" spc="35" dirty="0"/>
              <a:t>of</a:t>
            </a:r>
            <a:r>
              <a:rPr lang="en-US" sz="2100" spc="145" dirty="0"/>
              <a:t> </a:t>
            </a:r>
            <a:r>
              <a:rPr lang="en-US" sz="2100" spc="50" dirty="0"/>
              <a:t>the</a:t>
            </a:r>
            <a:r>
              <a:rPr lang="en-US" sz="2100" spc="150" dirty="0"/>
              <a:t> </a:t>
            </a:r>
            <a:r>
              <a:rPr lang="en-US" sz="2100" spc="55" dirty="0"/>
              <a:t>main cultural tourist attractions with historical and information.</a:t>
            </a:r>
            <a:endParaRPr sz="2100" dirty="0"/>
          </a:p>
        </p:txBody>
      </p:sp>
      <p:sp>
        <p:nvSpPr>
          <p:cNvPr id="9" name="object 9"/>
          <p:cNvSpPr txBox="1"/>
          <p:nvPr/>
        </p:nvSpPr>
        <p:spPr>
          <a:xfrm>
            <a:off x="10287000" y="6555554"/>
            <a:ext cx="6540500" cy="435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 algn="r">
              <a:lnSpc>
                <a:spcPct val="148800"/>
              </a:lnSpc>
              <a:spcBef>
                <a:spcPts val="100"/>
              </a:spcBef>
              <a:tabLst>
                <a:tab pos="5600065" algn="l"/>
              </a:tabLst>
            </a:pPr>
            <a:endParaRPr lang="ar-SA" sz="2100" dirty="0">
              <a:latin typeface="Arial MT"/>
              <a:cs typeface="Arial MT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="" xmlns:a16="http://schemas.microsoft.com/office/drawing/2014/main" id="{2C7ADE36-A8C3-C9DD-9507-0973F4EC5806}"/>
              </a:ext>
            </a:extLst>
          </p:cNvPr>
          <p:cNvSpPr txBox="1"/>
          <p:nvPr/>
        </p:nvSpPr>
        <p:spPr>
          <a:xfrm>
            <a:off x="9753600" y="5060369"/>
            <a:ext cx="6324600" cy="34256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Arial MT"/>
                <a:ea typeface="Aptos" panose="020B0004020202020204" pitchFamily="34" charset="0"/>
                <a:cs typeface="Arial" panose="020B0604020202020204" pitchFamily="34" charset="0"/>
              </a:rPr>
              <a:t>The website will provide Guide to  Restaurants and Cafes which provides information  about a variety of food options including local  specialties.</a:t>
            </a:r>
            <a:endParaRPr lang="ar-SA" sz="2100" dirty="0">
              <a:effectLst/>
              <a:latin typeface="Arial M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effectLst/>
                <a:latin typeface="Arial MT"/>
                <a:ea typeface="Aptos" panose="020B0004020202020204" pitchFamily="34" charset="0"/>
                <a:cs typeface="Arial" panose="020B0604020202020204" pitchFamily="34" charset="0"/>
              </a:rPr>
              <a:t>The website will provide Shopping local to tourists directing information which shopping and places and traditional markets.</a:t>
            </a:r>
            <a:endParaRPr lang="ar-SA" sz="2100" dirty="0">
              <a:latin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9100" y="6413496"/>
            <a:ext cx="9524" cy="647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20600" y="6413496"/>
            <a:ext cx="28574" cy="647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1303" y="6413496"/>
            <a:ext cx="28574" cy="647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2803" y="6413496"/>
            <a:ext cx="28574" cy="6476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696" y="1913858"/>
            <a:ext cx="18275303" cy="8347737"/>
            <a:chOff x="12696" y="1913858"/>
            <a:chExt cx="18275303" cy="8347737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303" y="6413496"/>
              <a:ext cx="28574" cy="6476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6" y="4584696"/>
              <a:ext cx="18275303" cy="56768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14" y="1913858"/>
              <a:ext cx="5172074" cy="51720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26741" y="2009556"/>
              <a:ext cx="3905249" cy="51815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9010" y="2026820"/>
              <a:ext cx="3924299" cy="521017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24550" y="936218"/>
            <a:ext cx="4235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50" dirty="0">
                <a:solidFill>
                  <a:srgbClr val="4D6748"/>
                </a:solidFill>
                <a:latin typeface="Arial"/>
                <a:cs typeface="Arial"/>
              </a:rPr>
              <a:t>Related</a:t>
            </a:r>
            <a:r>
              <a:rPr sz="4800" b="1" spc="520" dirty="0">
                <a:solidFill>
                  <a:srgbClr val="4D6748"/>
                </a:solidFill>
                <a:latin typeface="Arial"/>
                <a:cs typeface="Arial"/>
              </a:rPr>
              <a:t> </a:t>
            </a:r>
            <a:r>
              <a:rPr sz="4800" b="1" spc="220" dirty="0">
                <a:solidFill>
                  <a:srgbClr val="4D6748"/>
                </a:solidFill>
                <a:latin typeface="Arial"/>
                <a:cs typeface="Arial"/>
              </a:rPr>
              <a:t>work</a:t>
            </a:r>
            <a:endParaRPr sz="4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8384" y="7471254"/>
            <a:ext cx="15386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1115" marR="5080" indent="-19050">
              <a:lnSpc>
                <a:spcPts val="2100"/>
              </a:lnSpc>
              <a:spcBef>
                <a:spcPts val="219"/>
              </a:spcBef>
              <a:tabLst>
                <a:tab pos="622300" algn="l"/>
              </a:tabLst>
            </a:pP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	J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  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3453" y="7471057"/>
            <a:ext cx="255524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20065" marR="5080" indent="-508000">
              <a:lnSpc>
                <a:spcPts val="2100"/>
              </a:lnSpc>
              <a:spcBef>
                <a:spcPts val="219"/>
              </a:spcBef>
              <a:tabLst>
                <a:tab pos="813435" algn="l"/>
                <a:tab pos="1690370" algn="l"/>
              </a:tabLst>
            </a:pPr>
            <a:r>
              <a:rPr sz="1800" dirty="0">
                <a:latin typeface="Arial MT"/>
                <a:cs typeface="Arial MT"/>
              </a:rPr>
              <a:t>R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	S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	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 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115834" y="7485805"/>
            <a:ext cx="1919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0735" algn="l"/>
              </a:tabLst>
            </a:pP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	w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3076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82360"/>
            <a:ext cx="18287999" cy="1600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1600" y="3715938"/>
            <a:ext cx="3657600" cy="33477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692785" algn="just">
              <a:lnSpc>
                <a:spcPts val="5100"/>
              </a:lnSpc>
              <a:spcBef>
                <a:spcPts val="820"/>
              </a:spcBef>
            </a:pPr>
            <a:r>
              <a:rPr sz="4800" spc="300" dirty="0">
                <a:solidFill>
                  <a:srgbClr val="4D6748"/>
                </a:solidFill>
                <a:latin typeface="Arial MT"/>
                <a:cs typeface="Arial MT"/>
              </a:rPr>
              <a:t>Websit</a:t>
            </a:r>
            <a:r>
              <a:rPr sz="4800" dirty="0">
                <a:solidFill>
                  <a:srgbClr val="4D6748"/>
                </a:solidFill>
                <a:latin typeface="Arial MT"/>
                <a:cs typeface="Arial MT"/>
              </a:rPr>
              <a:t>e</a:t>
            </a:r>
            <a:r>
              <a:rPr lang="ar-SA" sz="4800" dirty="0">
                <a:solidFill>
                  <a:srgbClr val="4D6748"/>
                </a:solidFill>
                <a:latin typeface="Arial MT"/>
                <a:cs typeface="Arial MT"/>
              </a:rPr>
              <a:t>  </a:t>
            </a:r>
            <a:r>
              <a:rPr sz="4800" spc="250" dirty="0">
                <a:solidFill>
                  <a:srgbClr val="4D6748"/>
                </a:solidFill>
                <a:latin typeface="Arial MT"/>
                <a:cs typeface="Arial MT"/>
              </a:rPr>
              <a:t>design </a:t>
            </a:r>
            <a:r>
              <a:rPr sz="4800" spc="254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4800" spc="200" dirty="0">
                <a:solidFill>
                  <a:srgbClr val="4D6748"/>
                </a:solidFill>
                <a:latin typeface="Arial MT"/>
                <a:cs typeface="Arial MT"/>
              </a:rPr>
              <a:t>a</a:t>
            </a:r>
            <a:r>
              <a:rPr lang="en-US" sz="4800" spc="200" dirty="0">
                <a:solidFill>
                  <a:srgbClr val="4D6748"/>
                </a:solidFill>
                <a:latin typeface="Arial MT"/>
                <a:cs typeface="Arial MT"/>
              </a:rPr>
              <a:t>nd</a:t>
            </a:r>
            <a:endParaRPr sz="4800" dirty="0">
              <a:latin typeface="Arial MT"/>
              <a:cs typeface="Arial MT"/>
            </a:endParaRPr>
          </a:p>
          <a:p>
            <a:pPr marL="12700" marR="5080" algn="just">
              <a:lnSpc>
                <a:spcPts val="5100"/>
              </a:lnSpc>
            </a:pPr>
            <a:r>
              <a:rPr sz="4800" spc="300" dirty="0">
                <a:solidFill>
                  <a:srgbClr val="4D6748"/>
                </a:solidFill>
                <a:latin typeface="Arial MT"/>
                <a:cs typeface="Arial MT"/>
              </a:rPr>
              <a:t>language</a:t>
            </a:r>
            <a:r>
              <a:rPr sz="4800" dirty="0">
                <a:solidFill>
                  <a:srgbClr val="4D6748"/>
                </a:solidFill>
                <a:latin typeface="Arial MT"/>
                <a:cs typeface="Arial MT"/>
              </a:rPr>
              <a:t>s  </a:t>
            </a:r>
            <a:r>
              <a:rPr sz="4800" spc="225" dirty="0">
                <a:solidFill>
                  <a:srgbClr val="4D6748"/>
                </a:solidFill>
                <a:latin typeface="Arial MT"/>
                <a:cs typeface="Arial MT"/>
              </a:rPr>
              <a:t>used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3715938"/>
            <a:ext cx="8788400" cy="36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42400"/>
              </a:lnSpc>
              <a:spcBef>
                <a:spcPts val="100"/>
              </a:spcBef>
            </a:pPr>
            <a:r>
              <a:rPr sz="1800" spc="15" dirty="0">
                <a:latin typeface="Arial MT"/>
                <a:cs typeface="Arial MT"/>
              </a:rPr>
              <a:t>To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implement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the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website,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we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have</a:t>
            </a:r>
            <a:r>
              <a:rPr sz="1800" spc="35" dirty="0">
                <a:latin typeface="Arial MT"/>
                <a:cs typeface="Arial MT"/>
              </a:rPr>
              <a:t> followed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these</a:t>
            </a:r>
            <a:r>
              <a:rPr sz="1800" spc="35" dirty="0">
                <a:latin typeface="Arial MT"/>
                <a:cs typeface="Arial MT"/>
              </a:rPr>
              <a:t> steps:</a:t>
            </a:r>
            <a:r>
              <a:rPr sz="1800" spc="40" dirty="0">
                <a:latin typeface="Arial MT"/>
                <a:cs typeface="Arial MT"/>
              </a:rPr>
              <a:t> </a:t>
            </a:r>
            <a:endParaRPr lang="ar-SA" sz="1800" spc="40" dirty="0">
              <a:latin typeface="Arial MT"/>
              <a:cs typeface="Arial MT"/>
            </a:endParaRPr>
          </a:p>
          <a:p>
            <a:pPr marL="12700" marR="5080" algn="l" rtl="0">
              <a:lnSpc>
                <a:spcPct val="142400"/>
              </a:lnSpc>
              <a:spcBef>
                <a:spcPts val="100"/>
              </a:spcBef>
            </a:pPr>
            <a:r>
              <a:rPr lang="en-US" spc="20" dirty="0" smtClean="0">
                <a:latin typeface="Arial MT"/>
                <a:cs typeface="Arial MT"/>
              </a:rPr>
              <a:t>1.</a:t>
            </a:r>
            <a:r>
              <a:rPr lang="ar-SA" sz="1800" spc="20" dirty="0" smtClean="0">
                <a:latin typeface="Arial MT"/>
                <a:cs typeface="Arial MT"/>
              </a:rPr>
              <a:t> </a:t>
            </a:r>
            <a:r>
              <a:rPr sz="1800" spc="20" dirty="0" smtClean="0">
                <a:latin typeface="Arial MT"/>
                <a:cs typeface="Arial MT"/>
              </a:rPr>
              <a:t>At  </a:t>
            </a:r>
            <a:r>
              <a:rPr sz="1800" spc="35" dirty="0">
                <a:latin typeface="Arial MT"/>
                <a:cs typeface="Arial MT"/>
              </a:rPr>
              <a:t>First,  </a:t>
            </a:r>
            <a:r>
              <a:rPr sz="1800" spc="15" dirty="0">
                <a:latin typeface="Arial MT"/>
                <a:cs typeface="Arial MT"/>
              </a:rPr>
              <a:t>we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considered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35" dirty="0">
                <a:latin typeface="Arial MT"/>
                <a:cs typeface="Arial MT"/>
              </a:rPr>
              <a:t>problem facing society, </a:t>
            </a:r>
            <a:r>
              <a:rPr sz="1800" spc="25" dirty="0">
                <a:latin typeface="Arial MT"/>
                <a:cs typeface="Arial MT"/>
              </a:rPr>
              <a:t>and </a:t>
            </a:r>
            <a:r>
              <a:rPr sz="1800" spc="15" dirty="0">
                <a:latin typeface="Arial MT"/>
                <a:cs typeface="Arial MT"/>
              </a:rPr>
              <a:t>we </a:t>
            </a:r>
            <a:r>
              <a:rPr sz="1800" spc="30" dirty="0">
                <a:latin typeface="Arial MT"/>
                <a:cs typeface="Arial MT"/>
              </a:rPr>
              <a:t>found that there </a:t>
            </a:r>
            <a:r>
              <a:rPr sz="1800" spc="20" dirty="0">
                <a:latin typeface="Arial MT"/>
                <a:cs typeface="Arial MT"/>
              </a:rPr>
              <a:t>is no </a:t>
            </a:r>
            <a:r>
              <a:rPr sz="1800" spc="35" dirty="0">
                <a:latin typeface="Arial MT"/>
                <a:cs typeface="Arial MT"/>
              </a:rPr>
              <a:t>support </a:t>
            </a:r>
            <a:r>
              <a:rPr sz="1800" spc="25" dirty="0">
                <a:latin typeface="Arial MT"/>
                <a:cs typeface="Arial MT"/>
              </a:rPr>
              <a:t>for the 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tourism sector, </a:t>
            </a:r>
            <a:r>
              <a:rPr sz="1800" spc="3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includes </a:t>
            </a:r>
            <a:r>
              <a:rPr sz="1800" spc="25" dirty="0">
                <a:latin typeface="Arial MT"/>
                <a:cs typeface="Arial MT"/>
              </a:rPr>
              <a:t>all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the  </a:t>
            </a:r>
            <a:r>
              <a:rPr sz="1800" spc="35" dirty="0">
                <a:latin typeface="Arial MT"/>
                <a:cs typeface="Arial MT"/>
              </a:rPr>
              <a:t>places </a:t>
            </a:r>
            <a:r>
              <a:rPr sz="1800" spc="25" dirty="0">
                <a:latin typeface="Arial MT"/>
                <a:cs typeface="Arial MT"/>
              </a:rPr>
              <a:t>and  </a:t>
            </a:r>
            <a:r>
              <a:rPr sz="1800" spc="35" dirty="0">
                <a:latin typeface="Arial MT"/>
                <a:cs typeface="Arial MT"/>
              </a:rPr>
              <a:t>landmarks </a:t>
            </a:r>
            <a:r>
              <a:rPr sz="1800" spc="30" dirty="0">
                <a:latin typeface="Arial MT"/>
                <a:cs typeface="Arial MT"/>
              </a:rPr>
              <a:t>that 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tourist </a:t>
            </a:r>
            <a:r>
              <a:rPr sz="1800" spc="25" dirty="0">
                <a:latin typeface="Arial MT"/>
                <a:cs typeface="Arial MT"/>
              </a:rPr>
              <a:t>can 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visit.</a:t>
            </a:r>
            <a:endParaRPr lang="ar-SA" sz="1800" spc="35" dirty="0">
              <a:latin typeface="Arial MT"/>
              <a:cs typeface="Arial MT"/>
            </a:endParaRPr>
          </a:p>
          <a:p>
            <a:pPr marL="12700" marR="5080" algn="l" rtl="0">
              <a:lnSpc>
                <a:spcPct val="142400"/>
              </a:lnSpc>
              <a:spcBef>
                <a:spcPts val="100"/>
              </a:spcBef>
            </a:pPr>
            <a:r>
              <a:rPr sz="1800" spc="35" dirty="0" smtClean="0">
                <a:latin typeface="Arial MT"/>
                <a:cs typeface="Arial MT"/>
              </a:rPr>
              <a:t> </a:t>
            </a:r>
            <a:r>
              <a:rPr lang="ar-SA" sz="1800" spc="35" dirty="0" smtClean="0">
                <a:latin typeface="Arial MT"/>
                <a:cs typeface="Arial MT"/>
              </a:rPr>
              <a:t>.</a:t>
            </a:r>
            <a:r>
              <a:rPr sz="1800" spc="20" dirty="0" smtClean="0">
                <a:latin typeface="Arial MT"/>
                <a:cs typeface="Arial MT"/>
              </a:rPr>
              <a:t>2</a:t>
            </a:r>
            <a:r>
              <a:rPr sz="1800" spc="25" dirty="0" smtClean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We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have</a:t>
            </a:r>
            <a:r>
              <a:rPr sz="1800" spc="35" dirty="0">
                <a:latin typeface="Arial MT"/>
                <a:cs typeface="Arial MT"/>
              </a:rPr>
              <a:t> researched cities </a:t>
            </a:r>
            <a:r>
              <a:rPr sz="1800" spc="25" dirty="0">
                <a:latin typeface="Arial MT"/>
                <a:cs typeface="Arial MT"/>
              </a:rPr>
              <a:t>and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hotels </a:t>
            </a:r>
            <a:r>
              <a:rPr sz="1800" spc="25" dirty="0">
                <a:latin typeface="Arial MT"/>
                <a:cs typeface="Arial MT"/>
              </a:rPr>
              <a:t>and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compiled </a:t>
            </a:r>
            <a:r>
              <a:rPr sz="1800" spc="25" dirty="0">
                <a:latin typeface="Arial MT"/>
                <a:cs typeface="Arial MT"/>
              </a:rPr>
              <a:t>the  </a:t>
            </a:r>
            <a:r>
              <a:rPr sz="1800" spc="35" dirty="0">
                <a:latin typeface="Arial MT"/>
                <a:cs typeface="Arial MT"/>
              </a:rPr>
              <a:t>information </a:t>
            </a:r>
            <a:r>
              <a:rPr sz="1800" spc="15" dirty="0">
                <a:latin typeface="Arial MT"/>
                <a:cs typeface="Arial MT"/>
              </a:rPr>
              <a:t>we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have </a:t>
            </a:r>
            <a:r>
              <a:rPr sz="1800" spc="35" dirty="0">
                <a:latin typeface="Arial MT"/>
                <a:cs typeface="Arial MT"/>
              </a:rPr>
              <a:t>searched </a:t>
            </a:r>
            <a:r>
              <a:rPr sz="1800" spc="25" dirty="0">
                <a:latin typeface="Arial MT"/>
                <a:cs typeface="Arial MT"/>
              </a:rPr>
              <a:t>for </a:t>
            </a:r>
            <a:r>
              <a:rPr sz="1800" spc="20" dirty="0">
                <a:latin typeface="Arial MT"/>
                <a:cs typeface="Arial MT"/>
              </a:rPr>
              <a:t>to </a:t>
            </a:r>
            <a:r>
              <a:rPr sz="1800" spc="30" dirty="0">
                <a:latin typeface="Arial MT"/>
                <a:cs typeface="Arial MT"/>
              </a:rPr>
              <a:t>help </a:t>
            </a:r>
            <a:r>
              <a:rPr sz="1800" spc="20" dirty="0">
                <a:latin typeface="Arial MT"/>
                <a:cs typeface="Arial MT"/>
              </a:rPr>
              <a:t>us </a:t>
            </a:r>
            <a:r>
              <a:rPr sz="1800" spc="30" dirty="0">
                <a:latin typeface="Arial MT"/>
                <a:cs typeface="Arial MT"/>
              </a:rPr>
              <a:t>with </a:t>
            </a:r>
            <a:r>
              <a:rPr sz="1800" spc="25" dirty="0">
                <a:latin typeface="Arial MT"/>
                <a:cs typeface="Arial MT"/>
              </a:rPr>
              <a:t>our </a:t>
            </a:r>
            <a:r>
              <a:rPr sz="1800" spc="35" dirty="0">
                <a:latin typeface="Arial MT"/>
                <a:cs typeface="Arial MT"/>
              </a:rPr>
              <a:t>website.</a:t>
            </a:r>
            <a:endParaRPr lang="ar-SA" sz="1800" spc="35" dirty="0">
              <a:latin typeface="Arial MT"/>
              <a:cs typeface="Arial MT"/>
            </a:endParaRPr>
          </a:p>
          <a:p>
            <a:pPr marL="12700" marR="5080" algn="l" rtl="0">
              <a:lnSpc>
                <a:spcPct val="142400"/>
              </a:lnSpc>
              <a:spcBef>
                <a:spcPts val="100"/>
              </a:spcBef>
            </a:pPr>
            <a:r>
              <a:rPr sz="1800" spc="35" dirty="0">
                <a:latin typeface="Arial MT"/>
                <a:cs typeface="Arial MT"/>
              </a:rPr>
              <a:t> </a:t>
            </a:r>
            <a:r>
              <a:rPr lang="ar-SA" sz="1800" spc="35" dirty="0" smtClean="0">
                <a:latin typeface="Arial MT"/>
                <a:cs typeface="Arial MT"/>
              </a:rPr>
              <a:t> .</a:t>
            </a:r>
            <a:r>
              <a:rPr sz="1800" spc="20" dirty="0" smtClean="0">
                <a:latin typeface="Arial MT"/>
                <a:cs typeface="Arial MT"/>
              </a:rPr>
              <a:t>3 </a:t>
            </a:r>
            <a:r>
              <a:rPr sz="1800" spc="15" dirty="0">
                <a:latin typeface="Arial MT"/>
                <a:cs typeface="Arial MT"/>
              </a:rPr>
              <a:t>We </a:t>
            </a:r>
            <a:r>
              <a:rPr sz="1800" spc="35" dirty="0">
                <a:latin typeface="Arial MT"/>
                <a:cs typeface="Arial MT"/>
              </a:rPr>
              <a:t>planned </a:t>
            </a:r>
            <a:r>
              <a:rPr sz="1800" spc="20" dirty="0">
                <a:latin typeface="Arial MT"/>
                <a:cs typeface="Arial MT"/>
              </a:rPr>
              <a:t>to </a:t>
            </a:r>
            <a:r>
              <a:rPr sz="1800" spc="30" dirty="0">
                <a:latin typeface="Arial MT"/>
                <a:cs typeface="Arial MT"/>
              </a:rPr>
              <a:t>draw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use </a:t>
            </a:r>
            <a:r>
              <a:rPr sz="1800" spc="30" dirty="0">
                <a:latin typeface="Arial MT"/>
                <a:cs typeface="Arial MT"/>
              </a:rPr>
              <a:t>case 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for the </a:t>
            </a:r>
            <a:r>
              <a:rPr sz="1800" spc="30" dirty="0">
                <a:latin typeface="Arial MT"/>
                <a:cs typeface="Arial MT"/>
              </a:rPr>
              <a:t>site.</a:t>
            </a:r>
            <a:endParaRPr lang="ar-SA" sz="1800" spc="30" dirty="0">
              <a:latin typeface="Arial MT"/>
              <a:cs typeface="Arial MT"/>
            </a:endParaRPr>
          </a:p>
          <a:p>
            <a:pPr marL="12700" marR="5080" algn="l" rtl="0">
              <a:lnSpc>
                <a:spcPct val="142400"/>
              </a:lnSpc>
              <a:spcBef>
                <a:spcPts val="100"/>
              </a:spcBef>
            </a:pPr>
            <a:r>
              <a:rPr sz="1800" spc="30" dirty="0">
                <a:latin typeface="Arial MT"/>
                <a:cs typeface="Arial MT"/>
              </a:rPr>
              <a:t> </a:t>
            </a:r>
            <a:r>
              <a:rPr lang="ar-SA" sz="1800" spc="30" dirty="0" smtClean="0">
                <a:latin typeface="Arial MT"/>
                <a:cs typeface="Arial MT"/>
              </a:rPr>
              <a:t>.</a:t>
            </a:r>
            <a:r>
              <a:rPr sz="1800" spc="20" dirty="0" smtClean="0">
                <a:latin typeface="Arial MT"/>
                <a:cs typeface="Arial MT"/>
              </a:rPr>
              <a:t>4</a:t>
            </a:r>
            <a:r>
              <a:rPr sz="1800" spc="15" dirty="0" smtClean="0">
                <a:latin typeface="Arial MT"/>
                <a:cs typeface="Arial MT"/>
              </a:rPr>
              <a:t>We </a:t>
            </a:r>
            <a:r>
              <a:rPr sz="1800" spc="35" dirty="0">
                <a:latin typeface="Arial MT"/>
                <a:cs typeface="Arial MT"/>
              </a:rPr>
              <a:t>identified </a:t>
            </a:r>
            <a:r>
              <a:rPr sz="1800" spc="25" dirty="0">
                <a:latin typeface="Arial MT"/>
                <a:cs typeface="Arial MT"/>
              </a:rPr>
              <a:t>how </a:t>
            </a:r>
            <a:r>
              <a:rPr sz="1800" spc="20" dirty="0">
                <a:latin typeface="Arial MT"/>
                <a:cs typeface="Arial MT"/>
              </a:rPr>
              <a:t>to </a:t>
            </a:r>
            <a:r>
              <a:rPr sz="1800" spc="30" dirty="0">
                <a:latin typeface="Arial MT"/>
                <a:cs typeface="Arial MT"/>
              </a:rPr>
              <a:t>solve </a:t>
            </a:r>
            <a:r>
              <a:rPr sz="1800" spc="25" dirty="0">
                <a:latin typeface="Arial MT"/>
                <a:cs typeface="Arial MT"/>
              </a:rPr>
              <a:t>the </a:t>
            </a:r>
            <a:r>
              <a:rPr sz="1800" spc="35" dirty="0">
                <a:latin typeface="Arial MT"/>
                <a:cs typeface="Arial MT"/>
              </a:rPr>
              <a:t>problem </a:t>
            </a:r>
            <a:r>
              <a:rPr sz="1800" spc="20" dirty="0">
                <a:latin typeface="Arial MT"/>
                <a:cs typeface="Arial MT"/>
              </a:rPr>
              <a:t>in </a:t>
            </a:r>
            <a:r>
              <a:rPr sz="1800" spc="25" dirty="0">
                <a:latin typeface="Arial MT"/>
                <a:cs typeface="Arial MT"/>
              </a:rPr>
              <a:t>all </a:t>
            </a:r>
            <a:r>
              <a:rPr sz="1800" spc="35" dirty="0">
                <a:latin typeface="Arial MT"/>
                <a:cs typeface="Arial MT"/>
              </a:rPr>
              <a:t>respects </a:t>
            </a:r>
            <a:r>
              <a:rPr sz="1800" spc="25" dirty="0">
                <a:latin typeface="Arial MT"/>
                <a:cs typeface="Arial MT"/>
              </a:rPr>
              <a:t>and </a:t>
            </a:r>
            <a:r>
              <a:rPr sz="1800" spc="35" dirty="0">
                <a:latin typeface="Arial MT"/>
                <a:cs typeface="Arial MT"/>
              </a:rPr>
              <a:t>started 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with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the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site's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initial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design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by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drawing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prototype.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3314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4826" y="7244000"/>
            <a:ext cx="3809999" cy="30384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75545" y="7244000"/>
            <a:ext cx="3648074" cy="3038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5710" y="7244000"/>
            <a:ext cx="2505074" cy="3038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00200" y="3624582"/>
            <a:ext cx="3146425" cy="33477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692785" algn="just">
              <a:lnSpc>
                <a:spcPts val="5100"/>
              </a:lnSpc>
              <a:spcBef>
                <a:spcPts val="820"/>
              </a:spcBef>
            </a:pPr>
            <a:r>
              <a:rPr sz="4800" spc="300" dirty="0">
                <a:solidFill>
                  <a:srgbClr val="4D6748"/>
                </a:solidFill>
                <a:latin typeface="Arial MT"/>
                <a:cs typeface="Arial MT"/>
              </a:rPr>
              <a:t>Websit</a:t>
            </a:r>
            <a:r>
              <a:rPr sz="4800" dirty="0">
                <a:solidFill>
                  <a:srgbClr val="4D6748"/>
                </a:solidFill>
                <a:latin typeface="Arial MT"/>
                <a:cs typeface="Arial MT"/>
              </a:rPr>
              <a:t>e  </a:t>
            </a:r>
            <a:r>
              <a:rPr sz="4800" spc="250" dirty="0">
                <a:solidFill>
                  <a:srgbClr val="4D6748"/>
                </a:solidFill>
                <a:latin typeface="Arial MT"/>
                <a:cs typeface="Arial MT"/>
              </a:rPr>
              <a:t>design </a:t>
            </a:r>
            <a:r>
              <a:rPr sz="4800" spc="254" dirty="0">
                <a:solidFill>
                  <a:srgbClr val="4D6748"/>
                </a:solidFill>
                <a:latin typeface="Arial MT"/>
                <a:cs typeface="Arial MT"/>
              </a:rPr>
              <a:t> </a:t>
            </a:r>
            <a:r>
              <a:rPr sz="4800" spc="200" dirty="0">
                <a:solidFill>
                  <a:srgbClr val="4D6748"/>
                </a:solidFill>
                <a:latin typeface="Arial MT"/>
                <a:cs typeface="Arial MT"/>
              </a:rPr>
              <a:t>and</a:t>
            </a:r>
            <a:endParaRPr sz="4800" dirty="0">
              <a:latin typeface="Arial MT"/>
              <a:cs typeface="Arial MT"/>
            </a:endParaRPr>
          </a:p>
          <a:p>
            <a:pPr marL="12700" marR="5080" algn="just">
              <a:lnSpc>
                <a:spcPts val="5100"/>
              </a:lnSpc>
            </a:pPr>
            <a:r>
              <a:rPr sz="4800" spc="300" dirty="0">
                <a:solidFill>
                  <a:srgbClr val="4D6748"/>
                </a:solidFill>
                <a:latin typeface="Arial MT"/>
                <a:cs typeface="Arial MT"/>
              </a:rPr>
              <a:t>language</a:t>
            </a:r>
            <a:r>
              <a:rPr sz="4800" dirty="0">
                <a:solidFill>
                  <a:srgbClr val="4D6748"/>
                </a:solidFill>
                <a:latin typeface="Arial MT"/>
                <a:cs typeface="Arial MT"/>
              </a:rPr>
              <a:t>s  </a:t>
            </a:r>
            <a:r>
              <a:rPr sz="4800" spc="225" dirty="0">
                <a:solidFill>
                  <a:srgbClr val="4D6748"/>
                </a:solidFill>
                <a:latin typeface="Arial MT"/>
                <a:cs typeface="Arial MT"/>
              </a:rPr>
              <a:t>used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9600" y="4054728"/>
            <a:ext cx="9100267" cy="1159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 rtl="0">
              <a:lnSpc>
                <a:spcPct val="142400"/>
              </a:lnSpc>
              <a:spcBef>
                <a:spcPts val="100"/>
              </a:spcBef>
            </a:pPr>
            <a:r>
              <a:rPr lang="en-US" spc="20" dirty="0" smtClean="0">
                <a:latin typeface="Arial MT"/>
                <a:cs typeface="Arial MT"/>
              </a:rPr>
              <a:t>5.</a:t>
            </a:r>
            <a:r>
              <a:rPr lang="ar-SA" spc="20" dirty="0" smtClean="0">
                <a:latin typeface="Arial MT"/>
                <a:cs typeface="Arial MT"/>
              </a:rPr>
              <a:t> </a:t>
            </a:r>
            <a:r>
              <a:rPr sz="1800" spc="100" dirty="0" smtClean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We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designed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the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5-page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site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using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programming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languages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HTML,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CSS,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and-</a:t>
            </a:r>
            <a:r>
              <a:rPr sz="1800" spc="35" dirty="0" err="1">
                <a:latin typeface="Arial MT"/>
                <a:cs typeface="Arial MT"/>
              </a:rPr>
              <a:t>Java</a:t>
            </a:r>
            <a:r>
              <a:rPr lang="en-US" sz="1800" spc="35" dirty="0" err="1">
                <a:latin typeface="Arial MT"/>
                <a:cs typeface="Arial MT"/>
              </a:rPr>
              <a:t>script</a:t>
            </a:r>
            <a:r>
              <a:rPr lang="en-US" sz="1800" spc="35" dirty="0">
                <a:latin typeface="Arial MT"/>
                <a:cs typeface="Arial MT"/>
              </a:rPr>
              <a:t>, Cities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spc="35" dirty="0">
                <a:latin typeface="Arial MT"/>
                <a:cs typeface="Arial MT"/>
              </a:rPr>
              <a:t>featured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spc="20" dirty="0">
                <a:latin typeface="Arial MT"/>
                <a:cs typeface="Arial MT"/>
              </a:rPr>
              <a:t>on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spc="25" dirty="0">
                <a:latin typeface="Arial MT"/>
                <a:cs typeface="Arial MT"/>
              </a:rPr>
              <a:t>the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spc="35" dirty="0">
                <a:latin typeface="Arial MT"/>
                <a:cs typeface="Arial MT"/>
              </a:rPr>
              <a:t>website: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spc="35" dirty="0">
                <a:latin typeface="Arial MT"/>
                <a:cs typeface="Arial MT"/>
              </a:rPr>
              <a:t>Makkah,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spc="35" dirty="0">
                <a:latin typeface="Arial MT"/>
                <a:cs typeface="Arial MT"/>
              </a:rPr>
              <a:t>Riyadh,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spc="35" dirty="0" err="1">
                <a:latin typeface="Arial MT"/>
                <a:cs typeface="Arial MT"/>
              </a:rPr>
              <a:t>AlUla</a:t>
            </a:r>
            <a:r>
              <a:rPr lang="en-US" sz="1800" spc="35" dirty="0">
                <a:latin typeface="Arial MT"/>
                <a:cs typeface="Arial MT"/>
              </a:rPr>
              <a:t>,</a:t>
            </a:r>
            <a:r>
              <a:rPr lang="en-US" sz="1800" spc="95" dirty="0">
                <a:latin typeface="Arial MT"/>
                <a:cs typeface="Arial MT"/>
              </a:rPr>
              <a:t> </a:t>
            </a:r>
            <a:r>
              <a:rPr lang="en-US" sz="1800" spc="30" dirty="0">
                <a:latin typeface="Arial MT"/>
                <a:cs typeface="Arial MT"/>
              </a:rPr>
              <a:t>Tabuk.</a:t>
            </a:r>
            <a:endParaRPr lang="en-US" sz="1800" dirty="0">
              <a:latin typeface="Arial MT"/>
              <a:cs typeface="Arial MT"/>
            </a:endParaRPr>
          </a:p>
          <a:p>
            <a:pPr marL="12700" marR="5080" algn="l" rtl="0">
              <a:lnSpc>
                <a:spcPct val="142400"/>
              </a:lnSpc>
              <a:spcBef>
                <a:spcPts val="100"/>
              </a:spcBef>
            </a:pPr>
            <a:r>
              <a:rPr lang="en-US" spc="35" dirty="0">
                <a:latin typeface="Arial MT"/>
                <a:cs typeface="Arial MT"/>
              </a:rPr>
              <a:t>6</a:t>
            </a:r>
            <a:r>
              <a:rPr sz="1800" spc="35" dirty="0">
                <a:latin typeface="Arial MT"/>
                <a:cs typeface="Arial MT"/>
              </a:rPr>
              <a:t>.Finally,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we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tested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the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site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to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make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sure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the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5" dirty="0">
                <a:latin typeface="Arial MT"/>
                <a:cs typeface="Arial MT"/>
              </a:rPr>
              <a:t>website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works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well.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314" y="846921"/>
            <a:ext cx="2831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5" dirty="0">
                <a:solidFill>
                  <a:srgbClr val="4D6748"/>
                </a:solidFill>
              </a:rPr>
              <a:t>Use</a:t>
            </a:r>
            <a:r>
              <a:rPr sz="4800" spc="509" dirty="0">
                <a:solidFill>
                  <a:srgbClr val="4D6748"/>
                </a:solidFill>
              </a:rPr>
              <a:t> </a:t>
            </a:r>
            <a:r>
              <a:rPr sz="4800" spc="220" dirty="0">
                <a:solidFill>
                  <a:srgbClr val="4D6748"/>
                </a:solidFill>
              </a:rPr>
              <a:t>case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595</Words>
  <Application>Microsoft Office PowerPoint</Application>
  <PresentationFormat>مخصص</PresentationFormat>
  <Paragraphs>52</Paragraphs>
  <Slides>11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The website will provide Information on tourist  attractions which have description of the main cultural tourist attractions with historical and information.</vt:lpstr>
      <vt:lpstr>Related work</vt:lpstr>
      <vt:lpstr>عرض تقديمي في PowerPoint</vt:lpstr>
      <vt:lpstr>عرض تقديمي في PowerPoint</vt:lpstr>
      <vt:lpstr>Use case</vt:lpstr>
      <vt:lpstr>The result of our work is a site that offers its  users the best tourist places in the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 التخرج</dc:title>
  <dc:creator>x7gn6c8cyj</dc:creator>
  <cp:keywords>DAGE0nWrj0o,BAFtDLf6BKA</cp:keywords>
  <cp:lastModifiedBy>win10</cp:lastModifiedBy>
  <cp:revision>25</cp:revision>
  <dcterms:created xsi:type="dcterms:W3CDTF">2024-05-13T19:45:16Z</dcterms:created>
  <dcterms:modified xsi:type="dcterms:W3CDTF">2024-05-14T06:25:15Z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2024-05-13T00:00:00Z</vt:filetime>
  </property>
</Properties>
</file>