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8288000" cy="10287000"/>
  <p:notesSz cx="6858000" cy="9144000"/>
  <p:embeddedFontLst>
    <p:embeddedFont>
      <p:font typeface="DM Sans Bold" charset="1" panose="00000000000000000000"/>
      <p:regular r:id="rId22"/>
    </p:embeddedFont>
    <p:embeddedFont>
      <p:font typeface="DM Sans" charset="1" panose="0000000000000000000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29" Target="../media/image28.png" Type="http://schemas.openxmlformats.org/officeDocument/2006/relationships/image"/><Relationship Id="rId3" Target="../media/image2.png" Type="http://schemas.openxmlformats.org/officeDocument/2006/relationships/image"/><Relationship Id="rId30" Target="../media/image29.sv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6.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7.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8.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6.png" Type="http://schemas.openxmlformats.org/officeDocument/2006/relationships/image"/><Relationship Id="rId4" Target="../media/image27.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3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a:ln cap="sq">
            <a:noFill/>
            <a:prstDash val="solid"/>
            <a:miter/>
          </a:ln>
        </p:spPr>
      </p:sp>
      <p:sp>
        <p:nvSpPr>
          <p:cNvPr name="TextBox 17" id="17"/>
          <p:cNvSpPr txBox="true"/>
          <p:nvPr/>
        </p:nvSpPr>
        <p:spPr>
          <a:xfrm rot="0">
            <a:off x="3283557" y="2310287"/>
            <a:ext cx="11720887" cy="4744020"/>
          </a:xfrm>
          <a:prstGeom prst="rect">
            <a:avLst/>
          </a:prstGeom>
        </p:spPr>
        <p:txBody>
          <a:bodyPr anchor="t" rtlCol="false" tIns="0" lIns="0" bIns="0" rIns="0">
            <a:spAutoFit/>
          </a:bodyPr>
          <a:lstStyle/>
          <a:p>
            <a:pPr algn="ctr">
              <a:lnSpc>
                <a:spcPts val="12218"/>
              </a:lnSpc>
            </a:pPr>
            <a:r>
              <a:rPr lang="en-US" sz="12998">
                <a:solidFill>
                  <a:srgbClr val="000000"/>
                </a:solidFill>
                <a:latin typeface="DM Sans Bold"/>
                <a:ea typeface="DM Sans Bold"/>
                <a:cs typeface="DM Sans Bold"/>
                <a:sym typeface="DM Sans Bold"/>
              </a:rPr>
              <a:t>Case Project- Banking Data Analysis</a:t>
            </a:r>
          </a:p>
        </p:txBody>
      </p:sp>
      <p:sp>
        <p:nvSpPr>
          <p:cNvPr name="TextBox 18" id="18"/>
          <p:cNvSpPr txBox="true"/>
          <p:nvPr/>
        </p:nvSpPr>
        <p:spPr>
          <a:xfrm rot="0">
            <a:off x="4914102" y="7301941"/>
            <a:ext cx="8459795" cy="578026"/>
          </a:xfrm>
          <a:prstGeom prst="rect">
            <a:avLst/>
          </a:prstGeom>
        </p:spPr>
        <p:txBody>
          <a:bodyPr anchor="t" rtlCol="false" tIns="0" lIns="0" bIns="0" rIns="0">
            <a:spAutoFit/>
          </a:bodyPr>
          <a:lstStyle/>
          <a:p>
            <a:pPr algn="ctr">
              <a:lnSpc>
                <a:spcPts val="4381"/>
              </a:lnSpc>
            </a:pPr>
            <a:r>
              <a:rPr lang="en-US" sz="4381" spc="-87">
                <a:solidFill>
                  <a:srgbClr val="000000"/>
                </a:solidFill>
                <a:latin typeface="DM Sans Bold"/>
                <a:ea typeface="DM Sans Bold"/>
                <a:cs typeface="DM Sans Bold"/>
                <a:sym typeface="DM Sans Bold"/>
              </a:rPr>
              <a:t>Presented by Abhinav Singh</a:t>
            </a:r>
          </a:p>
        </p:txBody>
      </p:sp>
      <p:sp>
        <p:nvSpPr>
          <p:cNvPr name="Freeform 19" id="19"/>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557555" y="1997595"/>
            <a:ext cx="17172890" cy="7121178"/>
          </a:xfrm>
          <a:custGeom>
            <a:avLst/>
            <a:gdLst/>
            <a:ahLst/>
            <a:cxnLst/>
            <a:rect r="r" b="b" t="t" l="l"/>
            <a:pathLst>
              <a:path h="7121178" w="17172890">
                <a:moveTo>
                  <a:pt x="0" y="0"/>
                </a:moveTo>
                <a:lnTo>
                  <a:pt x="17172890" y="0"/>
                </a:lnTo>
                <a:lnTo>
                  <a:pt x="17172890" y="7121178"/>
                </a:lnTo>
                <a:lnTo>
                  <a:pt x="0" y="7121178"/>
                </a:lnTo>
                <a:lnTo>
                  <a:pt x="0" y="0"/>
                </a:lnTo>
                <a:close/>
              </a:path>
            </a:pathLst>
          </a:custGeom>
          <a:blipFill>
            <a:blip r:embed="rId3"/>
            <a:stretch>
              <a:fillRect l="-10172" t="-12848" r="-46957" b="-5333"/>
            </a:stretch>
          </a:blipFill>
        </p:spPr>
      </p:sp>
      <p:sp>
        <p:nvSpPr>
          <p:cNvPr name="TextBox 4" id="4"/>
          <p:cNvSpPr txBox="true"/>
          <p:nvPr/>
        </p:nvSpPr>
        <p:spPr>
          <a:xfrm rot="0">
            <a:off x="1348576" y="535305"/>
            <a:ext cx="16131176" cy="1177290"/>
          </a:xfrm>
          <a:prstGeom prst="rect">
            <a:avLst/>
          </a:prstGeom>
        </p:spPr>
        <p:txBody>
          <a:bodyPr anchor="t" rtlCol="false" tIns="0" lIns="0" bIns="0" rIns="0">
            <a:spAutoFit/>
          </a:bodyPr>
          <a:lstStyle/>
          <a:p>
            <a:pPr algn="l">
              <a:lnSpc>
                <a:spcPts val="8730"/>
              </a:lnSpc>
            </a:pPr>
            <a:r>
              <a:rPr lang="en-US" sz="9000">
                <a:solidFill>
                  <a:srgbClr val="000000"/>
                </a:solidFill>
                <a:latin typeface="DM Sans Bold"/>
                <a:ea typeface="DM Sans Bold"/>
                <a:cs typeface="DM Sans Bold"/>
                <a:sym typeface="DM Sans Bold"/>
              </a:rPr>
              <a:t>Duration of Last Contact</a:t>
            </a:r>
          </a:p>
        </p:txBody>
      </p:sp>
      <p:sp>
        <p:nvSpPr>
          <p:cNvPr name="TextBox 5" id="5"/>
          <p:cNvSpPr txBox="true"/>
          <p:nvPr/>
        </p:nvSpPr>
        <p:spPr>
          <a:xfrm rot="0">
            <a:off x="0" y="9191625"/>
            <a:ext cx="18288000" cy="1057274"/>
          </a:xfrm>
          <a:prstGeom prst="rect">
            <a:avLst/>
          </a:prstGeom>
        </p:spPr>
        <p:txBody>
          <a:bodyPr anchor="t" rtlCol="false" tIns="0" lIns="0" bIns="0" rIns="0">
            <a:spAutoFit/>
          </a:bodyPr>
          <a:lstStyle/>
          <a:p>
            <a:pPr algn="ctr">
              <a:lnSpc>
                <a:spcPts val="4200"/>
              </a:lnSpc>
            </a:pPr>
            <a:r>
              <a:rPr lang="en-US" sz="3000">
                <a:solidFill>
                  <a:srgbClr val="000000"/>
                </a:solidFill>
                <a:latin typeface="DM Sans"/>
                <a:ea typeface="DM Sans"/>
                <a:cs typeface="DM Sans"/>
                <a:sym typeface="DM Sans"/>
              </a:rPr>
              <a:t>The mean duration of last contact with clients is around 4 minutes. It ranges from 0 minutes all the way to 82 minutes.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588598" y="2959944"/>
            <a:ext cx="17110803" cy="6478465"/>
          </a:xfrm>
          <a:custGeom>
            <a:avLst/>
            <a:gdLst/>
            <a:ahLst/>
            <a:cxnLst/>
            <a:rect r="r" b="b" t="t" l="l"/>
            <a:pathLst>
              <a:path h="6478465" w="17110803">
                <a:moveTo>
                  <a:pt x="0" y="0"/>
                </a:moveTo>
                <a:lnTo>
                  <a:pt x="17110804" y="0"/>
                </a:lnTo>
                <a:lnTo>
                  <a:pt x="17110804" y="6478465"/>
                </a:lnTo>
                <a:lnTo>
                  <a:pt x="0" y="6478465"/>
                </a:lnTo>
                <a:lnTo>
                  <a:pt x="0" y="0"/>
                </a:lnTo>
                <a:close/>
              </a:path>
            </a:pathLst>
          </a:custGeom>
          <a:blipFill>
            <a:blip r:embed="rId3"/>
            <a:stretch>
              <a:fillRect l="-10130" t="-16375" r="-37819" b="-5500"/>
            </a:stretch>
          </a:blipFill>
        </p:spPr>
      </p:sp>
      <p:sp>
        <p:nvSpPr>
          <p:cNvPr name="TextBox 4" id="4"/>
          <p:cNvSpPr txBox="true"/>
          <p:nvPr/>
        </p:nvSpPr>
        <p:spPr>
          <a:xfrm rot="0">
            <a:off x="588598" y="190500"/>
            <a:ext cx="19352358" cy="2282190"/>
          </a:xfrm>
          <a:prstGeom prst="rect">
            <a:avLst/>
          </a:prstGeom>
        </p:spPr>
        <p:txBody>
          <a:bodyPr anchor="t" rtlCol="false" tIns="0" lIns="0" bIns="0" rIns="0">
            <a:spAutoFit/>
          </a:bodyPr>
          <a:lstStyle/>
          <a:p>
            <a:pPr algn="l">
              <a:lnSpc>
                <a:spcPts val="8730"/>
              </a:lnSpc>
            </a:pPr>
            <a:r>
              <a:rPr lang="en-US" sz="9000">
                <a:solidFill>
                  <a:srgbClr val="000000"/>
                </a:solidFill>
                <a:latin typeface="DM Sans Bold"/>
                <a:ea typeface="DM Sans Bold"/>
                <a:cs typeface="DM Sans Bold"/>
                <a:sym typeface="DM Sans Bold"/>
              </a:rPr>
              <a:t>Number of contacts performed during the campaign for clients</a:t>
            </a:r>
          </a:p>
        </p:txBody>
      </p:sp>
      <p:sp>
        <p:nvSpPr>
          <p:cNvPr name="TextBox 5" id="5"/>
          <p:cNvSpPr txBox="true"/>
          <p:nvPr/>
        </p:nvSpPr>
        <p:spPr>
          <a:xfrm rot="0">
            <a:off x="0" y="9496425"/>
            <a:ext cx="18288000" cy="523874"/>
          </a:xfrm>
          <a:prstGeom prst="rect">
            <a:avLst/>
          </a:prstGeom>
        </p:spPr>
        <p:txBody>
          <a:bodyPr anchor="t" rtlCol="false" tIns="0" lIns="0" bIns="0" rIns="0">
            <a:spAutoFit/>
          </a:bodyPr>
          <a:lstStyle/>
          <a:p>
            <a:pPr algn="ctr">
              <a:lnSpc>
                <a:spcPts val="4200"/>
              </a:lnSpc>
            </a:pPr>
            <a:r>
              <a:rPr lang="en-US" sz="3000">
                <a:solidFill>
                  <a:srgbClr val="000000"/>
                </a:solidFill>
                <a:latin typeface="DM Sans"/>
                <a:ea typeface="DM Sans"/>
                <a:cs typeface="DM Sans"/>
                <a:sym typeface="DM Sans"/>
              </a:rPr>
              <a:t>For most of the clients, no contacting was done. Maximum of 63 contacting was done for some clients.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4106652" y="2899064"/>
            <a:ext cx="9116119" cy="6228093"/>
          </a:xfrm>
          <a:custGeom>
            <a:avLst/>
            <a:gdLst/>
            <a:ahLst/>
            <a:cxnLst/>
            <a:rect r="r" b="b" t="t" l="l"/>
            <a:pathLst>
              <a:path h="6228093" w="9116119">
                <a:moveTo>
                  <a:pt x="0" y="0"/>
                </a:moveTo>
                <a:lnTo>
                  <a:pt x="9116119" y="0"/>
                </a:lnTo>
                <a:lnTo>
                  <a:pt x="9116119" y="6228092"/>
                </a:lnTo>
                <a:lnTo>
                  <a:pt x="0" y="6228092"/>
                </a:lnTo>
                <a:lnTo>
                  <a:pt x="0" y="0"/>
                </a:lnTo>
                <a:close/>
              </a:path>
            </a:pathLst>
          </a:custGeom>
          <a:blipFill>
            <a:blip r:embed="rId3"/>
            <a:stretch>
              <a:fillRect l="-602" t="-5620" r="-216" b="-5056"/>
            </a:stretch>
          </a:blipFill>
        </p:spPr>
      </p:sp>
      <p:sp>
        <p:nvSpPr>
          <p:cNvPr name="TextBox 4" id="4"/>
          <p:cNvSpPr txBox="true"/>
          <p:nvPr/>
        </p:nvSpPr>
        <p:spPr>
          <a:xfrm rot="0">
            <a:off x="-1018309" y="335973"/>
            <a:ext cx="20058940" cy="3387090"/>
          </a:xfrm>
          <a:prstGeom prst="rect">
            <a:avLst/>
          </a:prstGeom>
        </p:spPr>
        <p:txBody>
          <a:bodyPr anchor="t" rtlCol="false" tIns="0" lIns="0" bIns="0" rIns="0">
            <a:spAutoFit/>
          </a:bodyPr>
          <a:lstStyle/>
          <a:p>
            <a:pPr algn="ctr">
              <a:lnSpc>
                <a:spcPts val="8730"/>
              </a:lnSpc>
            </a:pPr>
            <a:r>
              <a:rPr lang="en-US" sz="9000">
                <a:solidFill>
                  <a:srgbClr val="000000"/>
                </a:solidFill>
                <a:latin typeface="DM Sans Bold"/>
                <a:ea typeface="DM Sans Bold"/>
                <a:cs typeface="DM Sans Bold"/>
                <a:sym typeface="DM Sans Bold"/>
              </a:rPr>
              <a:t>Final distribution of clients who subscribed to a term deposit</a:t>
            </a:r>
          </a:p>
          <a:p>
            <a:pPr algn="ctr">
              <a:lnSpc>
                <a:spcPts val="8730"/>
              </a:lnSpc>
            </a:pPr>
          </a:p>
        </p:txBody>
      </p:sp>
      <p:sp>
        <p:nvSpPr>
          <p:cNvPr name="TextBox 5" id="5"/>
          <p:cNvSpPr txBox="true"/>
          <p:nvPr/>
        </p:nvSpPr>
        <p:spPr>
          <a:xfrm rot="0">
            <a:off x="0" y="9191625"/>
            <a:ext cx="18288000" cy="1057274"/>
          </a:xfrm>
          <a:prstGeom prst="rect">
            <a:avLst/>
          </a:prstGeom>
        </p:spPr>
        <p:txBody>
          <a:bodyPr anchor="t" rtlCol="false" tIns="0" lIns="0" bIns="0" rIns="0">
            <a:spAutoFit/>
          </a:bodyPr>
          <a:lstStyle/>
          <a:p>
            <a:pPr algn="ctr">
              <a:lnSpc>
                <a:spcPts val="4200"/>
              </a:lnSpc>
            </a:pPr>
            <a:r>
              <a:rPr lang="en-US" sz="3000">
                <a:solidFill>
                  <a:srgbClr val="000000"/>
                </a:solidFill>
                <a:latin typeface="DM Sans"/>
                <a:ea typeface="DM Sans"/>
                <a:cs typeface="DM Sans"/>
                <a:sym typeface="DM Sans"/>
              </a:rPr>
              <a:t>We can observe that after the contacting, eventually around 11.7% of clients chose to take the term deposit.</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1028700" y="1563945"/>
            <a:ext cx="16230600" cy="1766570"/>
          </a:xfrm>
          <a:prstGeom prst="rect">
            <a:avLst/>
          </a:prstGeom>
        </p:spPr>
        <p:txBody>
          <a:bodyPr anchor="t" rtlCol="false" tIns="0" lIns="0" bIns="0" rIns="0">
            <a:spAutoFit/>
          </a:bodyPr>
          <a:lstStyle/>
          <a:p>
            <a:pPr algn="ctr">
              <a:lnSpc>
                <a:spcPts val="6789"/>
              </a:lnSpc>
            </a:pPr>
            <a:r>
              <a:rPr lang="en-US" sz="6999">
                <a:solidFill>
                  <a:srgbClr val="000000"/>
                </a:solidFill>
                <a:latin typeface="DM Sans Bold"/>
                <a:ea typeface="DM Sans Bold"/>
                <a:cs typeface="DM Sans Bold"/>
                <a:sym typeface="DM Sans Bold"/>
              </a:rPr>
              <a:t>Trying to relate the outcome of term deposit with other factors</a:t>
            </a:r>
          </a:p>
        </p:txBody>
      </p:sp>
      <p:sp>
        <p:nvSpPr>
          <p:cNvPr name="TextBox 4" id="4"/>
          <p:cNvSpPr txBox="true"/>
          <p:nvPr/>
        </p:nvSpPr>
        <p:spPr>
          <a:xfrm rot="0">
            <a:off x="2570549" y="4234172"/>
            <a:ext cx="12714966" cy="4715970"/>
          </a:xfrm>
          <a:prstGeom prst="rect">
            <a:avLst/>
          </a:prstGeom>
        </p:spPr>
        <p:txBody>
          <a:bodyPr anchor="t" rtlCol="false" tIns="0" lIns="0" bIns="0" rIns="0">
            <a:spAutoFit/>
          </a:bodyPr>
          <a:lstStyle/>
          <a:p>
            <a:pPr algn="ctr">
              <a:lnSpc>
                <a:spcPts val="3487"/>
              </a:lnSpc>
            </a:pPr>
            <a:r>
              <a:rPr lang="en-US" sz="2583" spc="154">
                <a:solidFill>
                  <a:srgbClr val="000000"/>
                </a:solidFill>
                <a:latin typeface="DM Sans"/>
                <a:ea typeface="DM Sans"/>
                <a:cs typeface="DM Sans"/>
                <a:sym typeface="DM Sans"/>
              </a:rPr>
              <a:t>By using various tools of data analysis, we can try to find the factors that had a significant impact on the likeliness of whether a client takes a term deposit or not. </a:t>
            </a:r>
          </a:p>
          <a:p>
            <a:pPr algn="ctr">
              <a:lnSpc>
                <a:spcPts val="3487"/>
              </a:lnSpc>
            </a:pPr>
          </a:p>
          <a:p>
            <a:pPr algn="ctr">
              <a:lnSpc>
                <a:spcPts val="3487"/>
              </a:lnSpc>
            </a:pPr>
            <a:r>
              <a:rPr lang="en-US" sz="2583" spc="154">
                <a:solidFill>
                  <a:srgbClr val="000000"/>
                </a:solidFill>
                <a:latin typeface="DM Sans"/>
                <a:ea typeface="DM Sans"/>
                <a:cs typeface="DM Sans"/>
                <a:sym typeface="DM Sans"/>
              </a:rPr>
              <a:t>Here, we use the correlation matrix to achieve our goal. First, we convert all the column values into categorical data, so that correlation can be established by using:</a:t>
            </a:r>
          </a:p>
          <a:p>
            <a:pPr algn="ctr">
              <a:lnSpc>
                <a:spcPts val="3487"/>
              </a:lnSpc>
            </a:pPr>
            <a:r>
              <a:rPr lang="en-US" sz="2583" spc="154">
                <a:solidFill>
                  <a:srgbClr val="000000"/>
                </a:solidFill>
                <a:latin typeface="DM Sans Bold"/>
                <a:ea typeface="DM Sans Bold"/>
                <a:cs typeface="DM Sans Bold"/>
                <a:sym typeface="DM Sans Bold"/>
              </a:rPr>
              <a:t>df[i] = df[i].astype('category').cat.codes</a:t>
            </a:r>
          </a:p>
          <a:p>
            <a:pPr algn="ctr">
              <a:lnSpc>
                <a:spcPts val="3487"/>
              </a:lnSpc>
            </a:pPr>
            <a:r>
              <a:rPr lang="en-US" sz="2583" spc="154">
                <a:solidFill>
                  <a:srgbClr val="000000"/>
                </a:solidFill>
                <a:latin typeface="DM Sans"/>
                <a:ea typeface="DM Sans"/>
                <a:cs typeface="DM Sans"/>
                <a:sym typeface="DM Sans"/>
              </a:rPr>
              <a:t>where ‘i’ represents different columns in our data.</a:t>
            </a:r>
          </a:p>
          <a:p>
            <a:pPr algn="ctr">
              <a:lnSpc>
                <a:spcPts val="3487"/>
              </a:lnSpc>
            </a:pPr>
          </a:p>
          <a:p>
            <a:pPr algn="ctr" marL="0" indent="0" lvl="0">
              <a:lnSpc>
                <a:spcPts val="3487"/>
              </a:lnSpc>
              <a:spcBef>
                <a:spcPct val="0"/>
              </a:spcBef>
            </a:pPr>
            <a:r>
              <a:rPr lang="en-US" sz="2583" spc="154">
                <a:solidFill>
                  <a:srgbClr val="000000"/>
                </a:solidFill>
                <a:latin typeface="DM Sans"/>
                <a:ea typeface="DM Sans"/>
                <a:cs typeface="DM Sans"/>
                <a:sym typeface="DM Sans"/>
              </a:rPr>
              <a:t>Finally, we plot the correlation matirx and observe the changes.</a:t>
            </a:r>
          </a:p>
        </p:txBody>
      </p:sp>
      <p:sp>
        <p:nvSpPr>
          <p:cNvPr name="Freeform 5" id="5"/>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8" id="8"/>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9" id="9"/>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0" id="10"/>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11" id="11"/>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2" id="12"/>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3" id="13"/>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4" id="14"/>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5" id="15"/>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6" id="16"/>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7" id="17"/>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881107" y="1028700"/>
            <a:ext cx="14525787" cy="9258300"/>
          </a:xfrm>
          <a:custGeom>
            <a:avLst/>
            <a:gdLst/>
            <a:ahLst/>
            <a:cxnLst/>
            <a:rect r="r" b="b" t="t" l="l"/>
            <a:pathLst>
              <a:path h="9258300" w="14525787">
                <a:moveTo>
                  <a:pt x="0" y="0"/>
                </a:moveTo>
                <a:lnTo>
                  <a:pt x="14525786" y="0"/>
                </a:lnTo>
                <a:lnTo>
                  <a:pt x="14525786" y="9258300"/>
                </a:lnTo>
                <a:lnTo>
                  <a:pt x="0" y="9258300"/>
                </a:lnTo>
                <a:lnTo>
                  <a:pt x="0" y="0"/>
                </a:lnTo>
                <a:close/>
              </a:path>
            </a:pathLst>
          </a:custGeom>
          <a:blipFill>
            <a:blip r:embed="rId3"/>
            <a:stretch>
              <a:fillRect l="-5409" t="0" r="-16659" b="0"/>
            </a:stretch>
          </a:blipFill>
        </p:spPr>
      </p:sp>
      <p:sp>
        <p:nvSpPr>
          <p:cNvPr name="TextBox 4" id="4"/>
          <p:cNvSpPr txBox="true"/>
          <p:nvPr/>
        </p:nvSpPr>
        <p:spPr>
          <a:xfrm rot="0">
            <a:off x="-1162220" y="29328"/>
            <a:ext cx="20058940" cy="999372"/>
          </a:xfrm>
          <a:prstGeom prst="rect">
            <a:avLst/>
          </a:prstGeom>
        </p:spPr>
        <p:txBody>
          <a:bodyPr anchor="t" rtlCol="false" tIns="0" lIns="0" bIns="0" rIns="0">
            <a:spAutoFit/>
          </a:bodyPr>
          <a:lstStyle/>
          <a:p>
            <a:pPr algn="ctr">
              <a:lnSpc>
                <a:spcPts val="7566"/>
              </a:lnSpc>
            </a:pPr>
            <a:r>
              <a:rPr lang="en-US" sz="7800">
                <a:solidFill>
                  <a:srgbClr val="000000"/>
                </a:solidFill>
                <a:latin typeface="DM Sans Bold"/>
                <a:ea typeface="DM Sans Bold"/>
                <a:cs typeface="DM Sans Bold"/>
                <a:sym typeface="DM Sans Bold"/>
              </a:rPr>
              <a:t>Correlation Matrix</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812732" y="1494489"/>
            <a:ext cx="16230600" cy="1177279"/>
          </a:xfrm>
          <a:prstGeom prst="rect">
            <a:avLst/>
          </a:prstGeom>
        </p:spPr>
        <p:txBody>
          <a:bodyPr anchor="t" rtlCol="false" tIns="0" lIns="0" bIns="0" rIns="0">
            <a:spAutoFit/>
          </a:bodyPr>
          <a:lstStyle/>
          <a:p>
            <a:pPr algn="ctr">
              <a:lnSpc>
                <a:spcPts val="8729"/>
              </a:lnSpc>
            </a:pPr>
            <a:r>
              <a:rPr lang="en-US" sz="8999">
                <a:solidFill>
                  <a:srgbClr val="000000"/>
                </a:solidFill>
                <a:latin typeface="DM Sans Bold"/>
                <a:ea typeface="DM Sans Bold"/>
                <a:cs typeface="DM Sans Bold"/>
                <a:sym typeface="DM Sans Bold"/>
              </a:rPr>
              <a:t>Conclusion</a:t>
            </a:r>
          </a:p>
        </p:txBody>
      </p:sp>
      <p:sp>
        <p:nvSpPr>
          <p:cNvPr name="TextBox 4" id="4"/>
          <p:cNvSpPr txBox="true"/>
          <p:nvPr/>
        </p:nvSpPr>
        <p:spPr>
          <a:xfrm rot="0">
            <a:off x="2570549" y="3347414"/>
            <a:ext cx="12714966" cy="5675314"/>
          </a:xfrm>
          <a:prstGeom prst="rect">
            <a:avLst/>
          </a:prstGeom>
        </p:spPr>
        <p:txBody>
          <a:bodyPr anchor="t" rtlCol="false" tIns="0" lIns="0" bIns="0" rIns="0">
            <a:spAutoFit/>
          </a:bodyPr>
          <a:lstStyle/>
          <a:p>
            <a:pPr algn="ctr">
              <a:lnSpc>
                <a:spcPts val="3487"/>
              </a:lnSpc>
            </a:pPr>
            <a:r>
              <a:rPr lang="en-US" sz="2583" spc="154">
                <a:solidFill>
                  <a:srgbClr val="000000"/>
                </a:solidFill>
                <a:latin typeface="DM Sans"/>
                <a:ea typeface="DM Sans"/>
                <a:cs typeface="DM Sans"/>
                <a:sym typeface="DM Sans"/>
              </a:rPr>
              <a:t>In the correlation matrix, if we go through the ‘y’ column, which represents the outcome of term deposit, we can observe that most of the columns have little to no relation with it, as their values are between -0.2 to 0.2</a:t>
            </a:r>
          </a:p>
          <a:p>
            <a:pPr algn="ctr">
              <a:lnSpc>
                <a:spcPts val="3487"/>
              </a:lnSpc>
            </a:pPr>
          </a:p>
          <a:p>
            <a:pPr algn="ctr">
              <a:lnSpc>
                <a:spcPts val="3487"/>
              </a:lnSpc>
            </a:pPr>
            <a:r>
              <a:rPr lang="en-US" sz="2583" spc="154">
                <a:solidFill>
                  <a:srgbClr val="000000"/>
                </a:solidFill>
                <a:latin typeface="DM Sans"/>
                <a:ea typeface="DM Sans"/>
                <a:cs typeface="DM Sans"/>
                <a:sym typeface="DM Sans"/>
              </a:rPr>
              <a:t>But the </a:t>
            </a:r>
            <a:r>
              <a:rPr lang="en-US" sz="2583" spc="154">
                <a:solidFill>
                  <a:srgbClr val="000000"/>
                </a:solidFill>
                <a:latin typeface="DM Sans Bold"/>
                <a:ea typeface="DM Sans Bold"/>
                <a:cs typeface="DM Sans Bold"/>
                <a:sym typeface="DM Sans Bold"/>
              </a:rPr>
              <a:t>duration</a:t>
            </a:r>
            <a:r>
              <a:rPr lang="en-US" sz="2583" spc="154">
                <a:solidFill>
                  <a:srgbClr val="000000"/>
                </a:solidFill>
                <a:latin typeface="DM Sans"/>
                <a:ea typeface="DM Sans"/>
                <a:cs typeface="DM Sans"/>
                <a:sym typeface="DM Sans"/>
              </a:rPr>
              <a:t> column has 0.41 value, which indicates moderate correlation.</a:t>
            </a:r>
          </a:p>
          <a:p>
            <a:pPr algn="ctr">
              <a:lnSpc>
                <a:spcPts val="3487"/>
              </a:lnSpc>
            </a:pPr>
          </a:p>
          <a:p>
            <a:pPr algn="ctr">
              <a:lnSpc>
                <a:spcPts val="3487"/>
              </a:lnSpc>
            </a:pPr>
            <a:r>
              <a:rPr lang="en-US" sz="2583" spc="154">
                <a:solidFill>
                  <a:srgbClr val="000000"/>
                </a:solidFill>
                <a:latin typeface="DM Sans"/>
                <a:ea typeface="DM Sans"/>
                <a:cs typeface="DM Sans"/>
                <a:sym typeface="DM Sans"/>
              </a:rPr>
              <a:t>So in conclusion, we can say that </a:t>
            </a:r>
            <a:r>
              <a:rPr lang="en-US" sz="2583" spc="154">
                <a:solidFill>
                  <a:srgbClr val="000000"/>
                </a:solidFill>
                <a:latin typeface="DM Sans Bold"/>
                <a:ea typeface="DM Sans Bold"/>
                <a:cs typeface="DM Sans Bold"/>
                <a:sym typeface="DM Sans Bold"/>
              </a:rPr>
              <a:t>the likeliness of the client taking term deposit might be related to the duration of last contact with them</a:t>
            </a:r>
            <a:r>
              <a:rPr lang="en-US" sz="2583" spc="154">
                <a:solidFill>
                  <a:srgbClr val="000000"/>
                </a:solidFill>
                <a:latin typeface="DM Sans"/>
                <a:ea typeface="DM Sans"/>
                <a:cs typeface="DM Sans"/>
                <a:sym typeface="DM Sans"/>
              </a:rPr>
              <a:t>. More the duration, higher the chance of them taking the term deposit</a:t>
            </a:r>
          </a:p>
          <a:p>
            <a:pPr algn="ctr">
              <a:lnSpc>
                <a:spcPts val="3487"/>
              </a:lnSpc>
            </a:pPr>
          </a:p>
          <a:p>
            <a:pPr algn="ctr" marL="0" indent="0" lvl="0">
              <a:lnSpc>
                <a:spcPts val="3487"/>
              </a:lnSpc>
              <a:spcBef>
                <a:spcPct val="0"/>
              </a:spcBef>
            </a:pPr>
            <a:r>
              <a:rPr lang="en-US" sz="2583" spc="154">
                <a:solidFill>
                  <a:srgbClr val="000000"/>
                </a:solidFill>
                <a:latin typeface="DM Sans"/>
                <a:ea typeface="DM Sans"/>
                <a:cs typeface="DM Sans"/>
                <a:sym typeface="DM Sans"/>
              </a:rPr>
              <a:t>The result makes sense in real-life scenario as the higher duration of contact might suggest that the client is interested in the service</a:t>
            </a:r>
          </a:p>
        </p:txBody>
      </p:sp>
      <p:sp>
        <p:nvSpPr>
          <p:cNvPr name="Freeform 5" id="5"/>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8" id="8"/>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9" id="9"/>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0" id="10"/>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11" id="11"/>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2" id="12"/>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3" id="13"/>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4" id="14"/>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5" id="15"/>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6" id="16"/>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7" id="17"/>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TextBox 16" id="16"/>
          <p:cNvSpPr txBox="true"/>
          <p:nvPr/>
        </p:nvSpPr>
        <p:spPr>
          <a:xfrm rot="0">
            <a:off x="3688802" y="3694607"/>
            <a:ext cx="10910396" cy="3364511"/>
          </a:xfrm>
          <a:prstGeom prst="rect">
            <a:avLst/>
          </a:prstGeom>
        </p:spPr>
        <p:txBody>
          <a:bodyPr anchor="t" rtlCol="false" tIns="0" lIns="0" bIns="0" rIns="0">
            <a:spAutoFit/>
          </a:bodyPr>
          <a:lstStyle/>
          <a:p>
            <a:pPr algn="ctr">
              <a:lnSpc>
                <a:spcPts val="12699"/>
              </a:lnSpc>
            </a:pPr>
            <a:r>
              <a:rPr lang="en-US" sz="14597">
                <a:solidFill>
                  <a:srgbClr val="000000"/>
                </a:solidFill>
                <a:latin typeface="DM Sans Bold"/>
                <a:ea typeface="DM Sans Bold"/>
                <a:cs typeface="DM Sans Bold"/>
                <a:sym typeface="DM Sans Bold"/>
              </a:rPr>
              <a:t>Thank you very much!</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5219623" y="1141310"/>
            <a:ext cx="7848753" cy="2282190"/>
          </a:xfrm>
          <a:prstGeom prst="rect">
            <a:avLst/>
          </a:prstGeom>
        </p:spPr>
        <p:txBody>
          <a:bodyPr anchor="t" rtlCol="false" tIns="0" lIns="0" bIns="0" rIns="0">
            <a:spAutoFit/>
          </a:bodyPr>
          <a:lstStyle/>
          <a:p>
            <a:pPr algn="ctr">
              <a:lnSpc>
                <a:spcPts val="8730"/>
              </a:lnSpc>
            </a:pPr>
            <a:r>
              <a:rPr lang="en-US" sz="9000">
                <a:solidFill>
                  <a:srgbClr val="000000"/>
                </a:solidFill>
                <a:latin typeface="DM Sans Bold"/>
                <a:ea typeface="DM Sans Bold"/>
                <a:cs typeface="DM Sans Bold"/>
                <a:sym typeface="DM Sans Bold"/>
              </a:rPr>
              <a:t>Dataset Description</a:t>
            </a:r>
          </a:p>
        </p:txBody>
      </p:sp>
      <p:sp>
        <p:nvSpPr>
          <p:cNvPr name="TextBox 4" id="4"/>
          <p:cNvSpPr txBox="true"/>
          <p:nvPr/>
        </p:nvSpPr>
        <p:spPr>
          <a:xfrm rot="0">
            <a:off x="1600307" y="3707634"/>
            <a:ext cx="15087386" cy="5939790"/>
          </a:xfrm>
          <a:prstGeom prst="rect">
            <a:avLst/>
          </a:prstGeom>
        </p:spPr>
        <p:txBody>
          <a:bodyPr anchor="t" rtlCol="false" tIns="0" lIns="0" bIns="0" rIns="0">
            <a:spAutoFit/>
          </a:bodyPr>
          <a:lstStyle/>
          <a:p>
            <a:pPr algn="ctr">
              <a:lnSpc>
                <a:spcPts val="2969"/>
              </a:lnSpc>
            </a:pPr>
            <a:r>
              <a:rPr lang="en-US" sz="2199" spc="131">
                <a:solidFill>
                  <a:srgbClr val="000000"/>
                </a:solidFill>
                <a:latin typeface="DM Sans"/>
                <a:ea typeface="DM Sans"/>
                <a:cs typeface="DM Sans"/>
                <a:sym typeface="DM Sans"/>
              </a:rPr>
              <a:t>Term deposits serve as a significant revenue stream for banks, representing cash investments held within financial institutions. These investments involve committing funds for a predetermined period, during which they accrue interest at an agreed-upon rate. To promote term deposits, banks employ various outreach strategies including email marketing, advertisements, telephonic marketing, and digital marketing.</a:t>
            </a:r>
          </a:p>
          <a:p>
            <a:pPr algn="ctr">
              <a:lnSpc>
                <a:spcPts val="2969"/>
              </a:lnSpc>
            </a:pPr>
          </a:p>
          <a:p>
            <a:pPr algn="ctr">
              <a:lnSpc>
                <a:spcPts val="2969"/>
              </a:lnSpc>
            </a:pPr>
            <a:r>
              <a:rPr lang="en-US" sz="2199" spc="131">
                <a:solidFill>
                  <a:srgbClr val="000000"/>
                </a:solidFill>
                <a:latin typeface="DM Sans"/>
                <a:ea typeface="DM Sans"/>
                <a:cs typeface="DM Sans"/>
                <a:sym typeface="DM Sans"/>
              </a:rPr>
              <a:t>Despite the advent of digital channels, telephonic marketing campaigns persist as one of the most effective means of engaging customers. However, they necessitate substantial investment due to the requirement of large call centers to execute these campaigns. Therefore, it becomes essential to pre-identify potential customers likely to convert, enabling targeted outreach efforts via phone calls.</a:t>
            </a:r>
          </a:p>
          <a:p>
            <a:pPr algn="ctr">
              <a:lnSpc>
                <a:spcPts val="2969"/>
              </a:lnSpc>
            </a:pPr>
          </a:p>
          <a:p>
            <a:pPr algn="ctr">
              <a:lnSpc>
                <a:spcPts val="2969"/>
              </a:lnSpc>
            </a:pPr>
            <a:r>
              <a:rPr lang="en-US" sz="2199" spc="131">
                <a:solidFill>
                  <a:srgbClr val="000000"/>
                </a:solidFill>
                <a:latin typeface="DM Sans"/>
                <a:ea typeface="DM Sans"/>
                <a:cs typeface="DM Sans"/>
                <a:sym typeface="DM Sans"/>
              </a:rPr>
              <a:t>The data is related to direct marketing campaigns (phone calls) of a Portuguese banking institution. The goal of this project is to analyze the data and to predict if the client will subscribe to a term deposit.</a:t>
            </a:r>
          </a:p>
          <a:p>
            <a:pPr algn="ctr">
              <a:lnSpc>
                <a:spcPts val="2969"/>
              </a:lnSpc>
            </a:pPr>
          </a:p>
          <a:p>
            <a:pPr algn="ctr" marL="0" indent="0" lvl="0">
              <a:lnSpc>
                <a:spcPts val="2969"/>
              </a:lnSpc>
              <a:spcBef>
                <a:spcPct val="0"/>
              </a:spcBef>
            </a:pPr>
          </a:p>
        </p:txBody>
      </p:sp>
      <p:sp>
        <p:nvSpPr>
          <p:cNvPr name="Freeform 5" id="5"/>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7" id="7"/>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8" id="8"/>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9" id="9"/>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4389996" y="-262444"/>
            <a:ext cx="7567145" cy="2582288"/>
          </a:xfrm>
          <a:custGeom>
            <a:avLst/>
            <a:gdLst/>
            <a:ahLst/>
            <a:cxnLst/>
            <a:rect r="r" b="b" t="t" l="l"/>
            <a:pathLst>
              <a:path h="2582288" w="7567145">
                <a:moveTo>
                  <a:pt x="0" y="0"/>
                </a:moveTo>
                <a:lnTo>
                  <a:pt x="7567144" y="0"/>
                </a:lnTo>
                <a:lnTo>
                  <a:pt x="7567144" y="2582288"/>
                </a:lnTo>
                <a:lnTo>
                  <a:pt x="0" y="258228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TextBox 4" id="4"/>
          <p:cNvSpPr txBox="true"/>
          <p:nvPr/>
        </p:nvSpPr>
        <p:spPr>
          <a:xfrm rot="0">
            <a:off x="5365096" y="190500"/>
            <a:ext cx="7848753" cy="2112268"/>
          </a:xfrm>
          <a:prstGeom prst="rect">
            <a:avLst/>
          </a:prstGeom>
        </p:spPr>
        <p:txBody>
          <a:bodyPr anchor="t" rtlCol="false" tIns="0" lIns="0" bIns="0" rIns="0">
            <a:spAutoFit/>
          </a:bodyPr>
          <a:lstStyle/>
          <a:p>
            <a:pPr algn="l">
              <a:lnSpc>
                <a:spcPts val="8148"/>
              </a:lnSpc>
            </a:pPr>
            <a:r>
              <a:rPr lang="en-US" sz="8400">
                <a:solidFill>
                  <a:srgbClr val="000000"/>
                </a:solidFill>
                <a:latin typeface="DM Sans Bold"/>
                <a:ea typeface="DM Sans Bold"/>
                <a:cs typeface="DM Sans Bold"/>
                <a:sym typeface="DM Sans Bold"/>
              </a:rPr>
              <a:t>Data Description:</a:t>
            </a:r>
          </a:p>
        </p:txBody>
      </p:sp>
      <p:sp>
        <p:nvSpPr>
          <p:cNvPr name="TextBox 5" id="5"/>
          <p:cNvSpPr txBox="true"/>
          <p:nvPr/>
        </p:nvSpPr>
        <p:spPr>
          <a:xfrm rot="0">
            <a:off x="529936" y="2274193"/>
            <a:ext cx="31009633" cy="8905194"/>
          </a:xfrm>
          <a:prstGeom prst="rect">
            <a:avLst/>
          </a:prstGeom>
        </p:spPr>
        <p:txBody>
          <a:bodyPr anchor="t" rtlCol="false" tIns="0" lIns="0" bIns="0" rIns="0">
            <a:spAutoFit/>
          </a:bodyPr>
          <a:lstStyle/>
          <a:p>
            <a:pPr algn="l">
              <a:lnSpc>
                <a:spcPts val="2748"/>
              </a:lnSpc>
            </a:pPr>
            <a:r>
              <a:rPr lang="en-US" sz="2035" spc="122">
                <a:solidFill>
                  <a:srgbClr val="000000"/>
                </a:solidFill>
                <a:latin typeface="DM Sans"/>
                <a:ea typeface="DM Sans"/>
                <a:cs typeface="DM Sans"/>
                <a:sym typeface="DM Sans"/>
              </a:rPr>
              <a:t>The file banking_data.csv contains 45,211 rows and 18 columns ordered by date (from May 2008 to November 2010)</a:t>
            </a:r>
          </a:p>
          <a:p>
            <a:pPr algn="l">
              <a:lnSpc>
                <a:spcPts val="2748"/>
              </a:lnSpc>
            </a:pPr>
          </a:p>
          <a:p>
            <a:pPr algn="l">
              <a:lnSpc>
                <a:spcPts val="2748"/>
              </a:lnSpc>
            </a:pPr>
            <a:r>
              <a:rPr lang="en-US" sz="2035" spc="122">
                <a:solidFill>
                  <a:srgbClr val="000000"/>
                </a:solidFill>
                <a:latin typeface="DM Sans"/>
                <a:ea typeface="DM Sans"/>
                <a:cs typeface="DM Sans"/>
                <a:sym typeface="DM Sans"/>
              </a:rPr>
              <a:t>The columns consist of: </a:t>
            </a:r>
          </a:p>
          <a:p>
            <a:pPr algn="l">
              <a:lnSpc>
                <a:spcPts val="2748"/>
              </a:lnSpc>
            </a:pPr>
          </a:p>
          <a:p>
            <a:pPr algn="l">
              <a:lnSpc>
                <a:spcPts val="2748"/>
              </a:lnSpc>
            </a:pPr>
            <a:r>
              <a:rPr lang="en-US" sz="2035" spc="122">
                <a:solidFill>
                  <a:srgbClr val="000000"/>
                </a:solidFill>
                <a:latin typeface="DM Sans Bold"/>
                <a:ea typeface="DM Sans Bold"/>
                <a:cs typeface="DM Sans Bold"/>
                <a:sym typeface="DM Sans Bold"/>
              </a:rPr>
              <a:t>age</a:t>
            </a:r>
            <a:r>
              <a:rPr lang="en-US" sz="2035" spc="122">
                <a:solidFill>
                  <a:srgbClr val="000000"/>
                </a:solidFill>
                <a:latin typeface="DM Sans"/>
                <a:ea typeface="DM Sans"/>
                <a:cs typeface="DM Sans"/>
                <a:sym typeface="DM Sans"/>
              </a:rPr>
              <a:t>: This column represents the age of the bank client. It's a numeric variable indicating the age in years.</a:t>
            </a:r>
          </a:p>
          <a:p>
            <a:pPr algn="l">
              <a:lnSpc>
                <a:spcPts val="2748"/>
              </a:lnSpc>
            </a:pPr>
          </a:p>
          <a:p>
            <a:pPr algn="l">
              <a:lnSpc>
                <a:spcPts val="2748"/>
              </a:lnSpc>
            </a:pPr>
            <a:r>
              <a:rPr lang="en-US" sz="2035" spc="122">
                <a:solidFill>
                  <a:srgbClr val="000000"/>
                </a:solidFill>
                <a:latin typeface="DM Sans Bold"/>
                <a:ea typeface="DM Sans Bold"/>
                <a:cs typeface="DM Sans Bold"/>
                <a:sym typeface="DM Sans Bold"/>
              </a:rPr>
              <a:t>job</a:t>
            </a:r>
            <a:r>
              <a:rPr lang="en-US" sz="2035" spc="122">
                <a:solidFill>
                  <a:srgbClr val="000000"/>
                </a:solidFill>
                <a:latin typeface="DM Sans"/>
                <a:ea typeface="DM Sans"/>
                <a:cs typeface="DM Sans"/>
                <a:sym typeface="DM Sans"/>
              </a:rPr>
              <a:t>: This column indicates the type of job the client has. It's a categorical variable with options such as "admin.", "unknown",</a:t>
            </a:r>
          </a:p>
          <a:p>
            <a:pPr algn="l">
              <a:lnSpc>
                <a:spcPts val="2748"/>
              </a:lnSpc>
            </a:pPr>
            <a:r>
              <a:rPr lang="en-US" sz="2035" spc="122">
                <a:solidFill>
                  <a:srgbClr val="000000"/>
                </a:solidFill>
                <a:latin typeface="DM Sans"/>
                <a:ea typeface="DM Sans"/>
                <a:cs typeface="DM Sans"/>
                <a:sym typeface="DM Sans"/>
              </a:rPr>
              <a:t> "unemployed", "management", etc.</a:t>
            </a:r>
          </a:p>
          <a:p>
            <a:pPr algn="l">
              <a:lnSpc>
                <a:spcPts val="2748"/>
              </a:lnSpc>
            </a:pPr>
          </a:p>
          <a:p>
            <a:pPr algn="l">
              <a:lnSpc>
                <a:spcPts val="2748"/>
              </a:lnSpc>
            </a:pPr>
            <a:r>
              <a:rPr lang="en-US" sz="2035" spc="122">
                <a:solidFill>
                  <a:srgbClr val="000000"/>
                </a:solidFill>
                <a:latin typeface="DM Sans Bold"/>
                <a:ea typeface="DM Sans Bold"/>
                <a:cs typeface="DM Sans Bold"/>
                <a:sym typeface="DM Sans Bold"/>
              </a:rPr>
              <a:t>marital_status</a:t>
            </a:r>
            <a:r>
              <a:rPr lang="en-US" sz="2035" spc="122">
                <a:solidFill>
                  <a:srgbClr val="000000"/>
                </a:solidFill>
                <a:latin typeface="DM Sans"/>
                <a:ea typeface="DM Sans"/>
                <a:cs typeface="DM Sans"/>
                <a:sym typeface="DM Sans"/>
              </a:rPr>
              <a:t>: This column represents the marital status of the client. It's a categorical variable with options such as "married", "divorced",</a:t>
            </a:r>
          </a:p>
          <a:p>
            <a:pPr algn="l">
              <a:lnSpc>
                <a:spcPts val="2748"/>
              </a:lnSpc>
            </a:pPr>
            <a:r>
              <a:rPr lang="en-US" sz="2035" spc="122">
                <a:solidFill>
                  <a:srgbClr val="000000"/>
                </a:solidFill>
                <a:latin typeface="DM Sans"/>
                <a:ea typeface="DM Sans"/>
                <a:cs typeface="DM Sans"/>
                <a:sym typeface="DM Sans"/>
              </a:rPr>
              <a:t>or "single".</a:t>
            </a:r>
          </a:p>
          <a:p>
            <a:pPr algn="l">
              <a:lnSpc>
                <a:spcPts val="2748"/>
              </a:lnSpc>
            </a:pPr>
          </a:p>
          <a:p>
            <a:pPr algn="l">
              <a:lnSpc>
                <a:spcPts val="2748"/>
              </a:lnSpc>
            </a:pPr>
            <a:r>
              <a:rPr lang="en-US" sz="2035" spc="122">
                <a:solidFill>
                  <a:srgbClr val="000000"/>
                </a:solidFill>
                <a:latin typeface="DM Sans Bold"/>
                <a:ea typeface="DM Sans Bold"/>
                <a:cs typeface="DM Sans Bold"/>
                <a:sym typeface="DM Sans Bold"/>
              </a:rPr>
              <a:t>education</a:t>
            </a:r>
            <a:r>
              <a:rPr lang="en-US" sz="2035" spc="122">
                <a:solidFill>
                  <a:srgbClr val="000000"/>
                </a:solidFill>
                <a:latin typeface="DM Sans"/>
                <a:ea typeface="DM Sans"/>
                <a:cs typeface="DM Sans"/>
                <a:sym typeface="DM Sans"/>
              </a:rPr>
              <a:t>: This column indicates the level of education of the client. It's a categorical variable with options such as "unknown", </a:t>
            </a:r>
          </a:p>
          <a:p>
            <a:pPr algn="l">
              <a:lnSpc>
                <a:spcPts val="2748"/>
              </a:lnSpc>
            </a:pPr>
            <a:r>
              <a:rPr lang="en-US" sz="2035" spc="122">
                <a:solidFill>
                  <a:srgbClr val="000000"/>
                </a:solidFill>
                <a:latin typeface="DM Sans"/>
                <a:ea typeface="DM Sans"/>
                <a:cs typeface="DM Sans"/>
                <a:sym typeface="DM Sans"/>
              </a:rPr>
              <a:t>"secondary", "primary", or "tertiary".</a:t>
            </a:r>
          </a:p>
          <a:p>
            <a:pPr algn="l">
              <a:lnSpc>
                <a:spcPts val="2748"/>
              </a:lnSpc>
            </a:pPr>
          </a:p>
          <a:p>
            <a:pPr algn="l">
              <a:lnSpc>
                <a:spcPts val="2748"/>
              </a:lnSpc>
            </a:pPr>
            <a:r>
              <a:rPr lang="en-US" sz="2035" spc="122">
                <a:solidFill>
                  <a:srgbClr val="000000"/>
                </a:solidFill>
                <a:latin typeface="DM Sans Bold"/>
                <a:ea typeface="DM Sans Bold"/>
                <a:cs typeface="DM Sans Bold"/>
                <a:sym typeface="DM Sans Bold"/>
              </a:rPr>
              <a:t>default</a:t>
            </a:r>
            <a:r>
              <a:rPr lang="en-US" sz="2035" spc="122">
                <a:solidFill>
                  <a:srgbClr val="000000"/>
                </a:solidFill>
                <a:latin typeface="DM Sans"/>
                <a:ea typeface="DM Sans"/>
                <a:cs typeface="DM Sans"/>
                <a:sym typeface="DM Sans"/>
              </a:rPr>
              <a:t>: This column indicates whether the client has credit in default. It's a binary variable with options "yes" or "no".</a:t>
            </a:r>
          </a:p>
          <a:p>
            <a:pPr algn="l">
              <a:lnSpc>
                <a:spcPts val="2748"/>
              </a:lnSpc>
            </a:pPr>
          </a:p>
          <a:p>
            <a:pPr algn="l">
              <a:lnSpc>
                <a:spcPts val="2748"/>
              </a:lnSpc>
            </a:pPr>
            <a:r>
              <a:rPr lang="en-US" sz="2035" spc="122">
                <a:solidFill>
                  <a:srgbClr val="000000"/>
                </a:solidFill>
                <a:latin typeface="DM Sans Bold"/>
                <a:ea typeface="DM Sans Bold"/>
                <a:cs typeface="DM Sans Bold"/>
                <a:sym typeface="DM Sans Bold"/>
              </a:rPr>
              <a:t>balance</a:t>
            </a:r>
            <a:r>
              <a:rPr lang="en-US" sz="2035" spc="122">
                <a:solidFill>
                  <a:srgbClr val="000000"/>
                </a:solidFill>
                <a:latin typeface="DM Sans"/>
                <a:ea typeface="DM Sans"/>
                <a:cs typeface="DM Sans"/>
                <a:sym typeface="DM Sans"/>
              </a:rPr>
              <a:t>: This column represents the average yearly balance in euros for the client. It's a numeric variable.</a:t>
            </a:r>
          </a:p>
          <a:p>
            <a:pPr algn="l">
              <a:lnSpc>
                <a:spcPts val="2748"/>
              </a:lnSpc>
            </a:pPr>
          </a:p>
          <a:p>
            <a:pPr algn="l">
              <a:lnSpc>
                <a:spcPts val="2748"/>
              </a:lnSpc>
            </a:pPr>
            <a:r>
              <a:rPr lang="en-US" sz="2035" spc="122">
                <a:solidFill>
                  <a:srgbClr val="000000"/>
                </a:solidFill>
                <a:latin typeface="DM Sans Bold"/>
                <a:ea typeface="DM Sans Bold"/>
                <a:cs typeface="DM Sans Bold"/>
                <a:sym typeface="DM Sans Bold"/>
              </a:rPr>
              <a:t>housing</a:t>
            </a:r>
            <a:r>
              <a:rPr lang="en-US" sz="2035" spc="122">
                <a:solidFill>
                  <a:srgbClr val="000000"/>
                </a:solidFill>
                <a:latin typeface="DM Sans"/>
                <a:ea typeface="DM Sans"/>
                <a:cs typeface="DM Sans"/>
                <a:sym typeface="DM Sans"/>
              </a:rPr>
              <a:t>: This column indicates whether the client has a housing loan. It's a binary variable with options "yes" or "no".</a:t>
            </a:r>
          </a:p>
          <a:p>
            <a:pPr algn="l">
              <a:lnSpc>
                <a:spcPts val="2748"/>
              </a:lnSpc>
            </a:pPr>
          </a:p>
          <a:p>
            <a:pPr algn="l">
              <a:lnSpc>
                <a:spcPts val="2748"/>
              </a:lnSpc>
            </a:pPr>
            <a:r>
              <a:rPr lang="en-US" sz="2035" spc="122">
                <a:solidFill>
                  <a:srgbClr val="000000"/>
                </a:solidFill>
                <a:latin typeface="DM Sans Bold"/>
                <a:ea typeface="DM Sans Bold"/>
                <a:cs typeface="DM Sans Bold"/>
                <a:sym typeface="DM Sans Bold"/>
              </a:rPr>
              <a:t>loan</a:t>
            </a:r>
            <a:r>
              <a:rPr lang="en-US" sz="2035" spc="122">
                <a:solidFill>
                  <a:srgbClr val="000000"/>
                </a:solidFill>
                <a:latin typeface="DM Sans"/>
                <a:ea typeface="DM Sans"/>
                <a:cs typeface="DM Sans"/>
                <a:sym typeface="DM Sans"/>
              </a:rPr>
              <a:t>: This column indicates whether the client has a personal loan. It's a binary variable with options "yes" or "no".</a:t>
            </a:r>
          </a:p>
          <a:p>
            <a:pPr algn="l">
              <a:lnSpc>
                <a:spcPts val="2748"/>
              </a:lnSpc>
            </a:pPr>
          </a:p>
          <a:p>
            <a:pPr algn="l">
              <a:lnSpc>
                <a:spcPts val="2748"/>
              </a:lnSpc>
            </a:pPr>
          </a:p>
          <a:p>
            <a:pPr algn="l">
              <a:lnSpc>
                <a:spcPts val="2748"/>
              </a:lnSpc>
            </a:pPr>
          </a:p>
          <a:p>
            <a:pPr algn="l" marL="0" indent="0" lvl="0">
              <a:lnSpc>
                <a:spcPts val="2748"/>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3050727" y="5143500"/>
            <a:ext cx="4208573" cy="4247184"/>
          </a:xfrm>
          <a:custGeom>
            <a:avLst/>
            <a:gdLst/>
            <a:ahLst/>
            <a:cxnLst/>
            <a:rect r="r" b="b" t="t" l="l"/>
            <a:pathLst>
              <a:path h="4247184" w="4208573">
                <a:moveTo>
                  <a:pt x="0" y="0"/>
                </a:moveTo>
                <a:lnTo>
                  <a:pt x="4208573" y="0"/>
                </a:lnTo>
                <a:lnTo>
                  <a:pt x="4208573"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TextBox 4" id="4"/>
          <p:cNvSpPr txBox="true"/>
          <p:nvPr/>
        </p:nvSpPr>
        <p:spPr>
          <a:xfrm rot="0">
            <a:off x="237259" y="1000125"/>
            <a:ext cx="18050741" cy="8847686"/>
          </a:xfrm>
          <a:prstGeom prst="rect">
            <a:avLst/>
          </a:prstGeom>
        </p:spPr>
        <p:txBody>
          <a:bodyPr anchor="t" rtlCol="false" tIns="0" lIns="0" bIns="0" rIns="0">
            <a:spAutoFit/>
          </a:bodyPr>
          <a:lstStyle/>
          <a:p>
            <a:pPr algn="l">
              <a:lnSpc>
                <a:spcPts val="2889"/>
              </a:lnSpc>
            </a:pPr>
            <a:r>
              <a:rPr lang="en-US" sz="2140" spc="128">
                <a:solidFill>
                  <a:srgbClr val="000000"/>
                </a:solidFill>
                <a:latin typeface="DM Sans Bold"/>
                <a:ea typeface="DM Sans Bold"/>
                <a:cs typeface="DM Sans Bold"/>
                <a:sym typeface="DM Sans Bold"/>
              </a:rPr>
              <a:t>contact</a:t>
            </a:r>
            <a:r>
              <a:rPr lang="en-US" sz="2140" spc="128">
                <a:solidFill>
                  <a:srgbClr val="000000"/>
                </a:solidFill>
                <a:latin typeface="DM Sans"/>
                <a:ea typeface="DM Sans"/>
                <a:cs typeface="DM Sans"/>
                <a:sym typeface="DM Sans"/>
              </a:rPr>
              <a:t>: This column represents the type of communication used to contact the client. It's a categorical variable with options such as "unknown", "telephone", or "cellular".</a:t>
            </a:r>
          </a:p>
          <a:p>
            <a:pPr algn="l">
              <a:lnSpc>
                <a:spcPts val="2889"/>
              </a:lnSpc>
            </a:pPr>
          </a:p>
          <a:p>
            <a:pPr algn="l">
              <a:lnSpc>
                <a:spcPts val="2889"/>
              </a:lnSpc>
            </a:pPr>
            <a:r>
              <a:rPr lang="en-US" sz="2140" spc="128">
                <a:solidFill>
                  <a:srgbClr val="000000"/>
                </a:solidFill>
                <a:latin typeface="DM Sans Bold"/>
                <a:ea typeface="DM Sans Bold"/>
                <a:cs typeface="DM Sans Bold"/>
                <a:sym typeface="DM Sans Bold"/>
              </a:rPr>
              <a:t>day</a:t>
            </a:r>
            <a:r>
              <a:rPr lang="en-US" sz="2140" spc="128">
                <a:solidFill>
                  <a:srgbClr val="000000"/>
                </a:solidFill>
                <a:latin typeface="DM Sans"/>
                <a:ea typeface="DM Sans"/>
                <a:cs typeface="DM Sans"/>
                <a:sym typeface="DM Sans"/>
              </a:rPr>
              <a:t>: This column represents the last contact day of the month. It's a numeric variable.</a:t>
            </a:r>
          </a:p>
          <a:p>
            <a:pPr algn="l">
              <a:lnSpc>
                <a:spcPts val="2889"/>
              </a:lnSpc>
            </a:pPr>
          </a:p>
          <a:p>
            <a:pPr algn="l">
              <a:lnSpc>
                <a:spcPts val="2889"/>
              </a:lnSpc>
            </a:pPr>
            <a:r>
              <a:rPr lang="en-US" sz="2140" spc="128">
                <a:solidFill>
                  <a:srgbClr val="000000"/>
                </a:solidFill>
                <a:latin typeface="DM Sans Bold"/>
                <a:ea typeface="DM Sans Bold"/>
                <a:cs typeface="DM Sans Bold"/>
                <a:sym typeface="DM Sans Bold"/>
              </a:rPr>
              <a:t>month</a:t>
            </a:r>
            <a:r>
              <a:rPr lang="en-US" sz="2140" spc="128">
                <a:solidFill>
                  <a:srgbClr val="000000"/>
                </a:solidFill>
                <a:latin typeface="DM Sans"/>
                <a:ea typeface="DM Sans"/>
                <a:cs typeface="DM Sans"/>
                <a:sym typeface="DM Sans"/>
              </a:rPr>
              <a:t>: This column represents the last contact month of the year. It's a categorical variable with options such as "jan", "feb", "mar", etc.</a:t>
            </a:r>
          </a:p>
          <a:p>
            <a:pPr algn="l">
              <a:lnSpc>
                <a:spcPts val="2889"/>
              </a:lnSpc>
            </a:pPr>
          </a:p>
          <a:p>
            <a:pPr algn="l">
              <a:lnSpc>
                <a:spcPts val="2889"/>
              </a:lnSpc>
            </a:pPr>
            <a:r>
              <a:rPr lang="en-US" sz="2140" spc="128">
                <a:solidFill>
                  <a:srgbClr val="000000"/>
                </a:solidFill>
                <a:latin typeface="DM Sans Bold"/>
                <a:ea typeface="DM Sans Bold"/>
                <a:cs typeface="DM Sans Bold"/>
                <a:sym typeface="DM Sans Bold"/>
              </a:rPr>
              <a:t>duration</a:t>
            </a:r>
            <a:r>
              <a:rPr lang="en-US" sz="2140" spc="128">
                <a:solidFill>
                  <a:srgbClr val="000000"/>
                </a:solidFill>
                <a:latin typeface="DM Sans"/>
                <a:ea typeface="DM Sans"/>
                <a:cs typeface="DM Sans"/>
                <a:sym typeface="DM Sans"/>
              </a:rPr>
              <a:t>: This column represents the duration of the last contact in seconds. It's a numeric variable.</a:t>
            </a:r>
          </a:p>
          <a:p>
            <a:pPr algn="l">
              <a:lnSpc>
                <a:spcPts val="2889"/>
              </a:lnSpc>
            </a:pPr>
          </a:p>
          <a:p>
            <a:pPr algn="l">
              <a:lnSpc>
                <a:spcPts val="2889"/>
              </a:lnSpc>
            </a:pPr>
            <a:r>
              <a:rPr lang="en-US" sz="2140" spc="128">
                <a:solidFill>
                  <a:srgbClr val="000000"/>
                </a:solidFill>
                <a:latin typeface="DM Sans Bold"/>
                <a:ea typeface="DM Sans Bold"/>
                <a:cs typeface="DM Sans Bold"/>
                <a:sym typeface="DM Sans Bold"/>
              </a:rPr>
              <a:t>campaign</a:t>
            </a:r>
            <a:r>
              <a:rPr lang="en-US" sz="2140" spc="128">
                <a:solidFill>
                  <a:srgbClr val="000000"/>
                </a:solidFill>
                <a:latin typeface="DM Sans"/>
                <a:ea typeface="DM Sans"/>
                <a:cs typeface="DM Sans"/>
                <a:sym typeface="DM Sans"/>
              </a:rPr>
              <a:t>: This column represents the number of contacts performed during this campaign and for this client. It's a numeric variable.</a:t>
            </a:r>
          </a:p>
          <a:p>
            <a:pPr algn="l">
              <a:lnSpc>
                <a:spcPts val="2889"/>
              </a:lnSpc>
            </a:pPr>
          </a:p>
          <a:p>
            <a:pPr algn="l">
              <a:lnSpc>
                <a:spcPts val="2889"/>
              </a:lnSpc>
            </a:pPr>
            <a:r>
              <a:rPr lang="en-US" sz="2140" spc="128">
                <a:solidFill>
                  <a:srgbClr val="000000"/>
                </a:solidFill>
                <a:latin typeface="DM Sans Bold"/>
                <a:ea typeface="DM Sans Bold"/>
                <a:cs typeface="DM Sans Bold"/>
                <a:sym typeface="DM Sans Bold"/>
              </a:rPr>
              <a:t>pdays</a:t>
            </a:r>
            <a:r>
              <a:rPr lang="en-US" sz="2140" spc="128">
                <a:solidFill>
                  <a:srgbClr val="000000"/>
                </a:solidFill>
                <a:latin typeface="DM Sans"/>
                <a:ea typeface="DM Sans"/>
                <a:cs typeface="DM Sans"/>
                <a:sym typeface="DM Sans"/>
              </a:rPr>
              <a:t>: This column represents the number of days that passed by after the client was last contacted from a previous campaign. It's a numeric variable where -1 means the client was not previously contacted.</a:t>
            </a:r>
          </a:p>
          <a:p>
            <a:pPr algn="l">
              <a:lnSpc>
                <a:spcPts val="2889"/>
              </a:lnSpc>
            </a:pPr>
          </a:p>
          <a:p>
            <a:pPr algn="l">
              <a:lnSpc>
                <a:spcPts val="2889"/>
              </a:lnSpc>
            </a:pPr>
            <a:r>
              <a:rPr lang="en-US" sz="2140" spc="128">
                <a:solidFill>
                  <a:srgbClr val="000000"/>
                </a:solidFill>
                <a:latin typeface="DM Sans Bold"/>
                <a:ea typeface="DM Sans Bold"/>
                <a:cs typeface="DM Sans Bold"/>
                <a:sym typeface="DM Sans Bold"/>
              </a:rPr>
              <a:t>previous</a:t>
            </a:r>
            <a:r>
              <a:rPr lang="en-US" sz="2140" spc="128">
                <a:solidFill>
                  <a:srgbClr val="000000"/>
                </a:solidFill>
                <a:latin typeface="DM Sans"/>
                <a:ea typeface="DM Sans"/>
                <a:cs typeface="DM Sans"/>
                <a:sym typeface="DM Sans"/>
              </a:rPr>
              <a:t>: This column represents the number of contacts performed before this campaign and for this client. It's a numeric variable.</a:t>
            </a:r>
          </a:p>
          <a:p>
            <a:pPr algn="l">
              <a:lnSpc>
                <a:spcPts val="2889"/>
              </a:lnSpc>
            </a:pPr>
          </a:p>
          <a:p>
            <a:pPr algn="l">
              <a:lnSpc>
                <a:spcPts val="2889"/>
              </a:lnSpc>
            </a:pPr>
            <a:r>
              <a:rPr lang="en-US" sz="2140" spc="128">
                <a:solidFill>
                  <a:srgbClr val="000000"/>
                </a:solidFill>
                <a:latin typeface="DM Sans Bold"/>
                <a:ea typeface="DM Sans Bold"/>
                <a:cs typeface="DM Sans Bold"/>
                <a:sym typeface="DM Sans Bold"/>
              </a:rPr>
              <a:t>poutcome</a:t>
            </a:r>
            <a:r>
              <a:rPr lang="en-US" sz="2140" spc="128">
                <a:solidFill>
                  <a:srgbClr val="000000"/>
                </a:solidFill>
                <a:latin typeface="DM Sans"/>
                <a:ea typeface="DM Sans"/>
                <a:cs typeface="DM Sans"/>
                <a:sym typeface="DM Sans"/>
              </a:rPr>
              <a:t>: This column represents the outcome of the previous marketing campaign. It's a categorical variable with options such as "unknown", "other", "failure", or "success".</a:t>
            </a:r>
          </a:p>
          <a:p>
            <a:pPr algn="l">
              <a:lnSpc>
                <a:spcPts val="2889"/>
              </a:lnSpc>
            </a:pPr>
          </a:p>
          <a:p>
            <a:pPr algn="l">
              <a:lnSpc>
                <a:spcPts val="2889"/>
              </a:lnSpc>
            </a:pPr>
            <a:r>
              <a:rPr lang="en-US" sz="2140" spc="128">
                <a:solidFill>
                  <a:srgbClr val="000000"/>
                </a:solidFill>
                <a:latin typeface="DM Sans Bold"/>
                <a:ea typeface="DM Sans Bold"/>
                <a:cs typeface="DM Sans Bold"/>
                <a:sym typeface="DM Sans Bold"/>
              </a:rPr>
              <a:t>y</a:t>
            </a:r>
            <a:r>
              <a:rPr lang="en-US" sz="2140" spc="128">
                <a:solidFill>
                  <a:srgbClr val="000000"/>
                </a:solidFill>
                <a:latin typeface="DM Sans"/>
                <a:ea typeface="DM Sans"/>
                <a:cs typeface="DM Sans"/>
                <a:sym typeface="DM Sans"/>
              </a:rPr>
              <a:t>: This column is the target variable and indicates whether the client has subscribed to a term deposit. It's a binary variable with options "yes" or "no".</a:t>
            </a:r>
          </a:p>
          <a:p>
            <a:pPr algn="l" marL="0" indent="0" lvl="0">
              <a:lnSpc>
                <a:spcPts val="1307"/>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819907" y="1950456"/>
            <a:ext cx="4208573" cy="4247184"/>
          </a:xfrm>
          <a:custGeom>
            <a:avLst/>
            <a:gdLst/>
            <a:ahLst/>
            <a:cxnLst/>
            <a:rect r="r" b="b" t="t" l="l"/>
            <a:pathLst>
              <a:path h="4247184" w="4208573">
                <a:moveTo>
                  <a:pt x="0" y="0"/>
                </a:moveTo>
                <a:lnTo>
                  <a:pt x="4208573" y="0"/>
                </a:lnTo>
                <a:lnTo>
                  <a:pt x="4208573"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886989" y="1388185"/>
            <a:ext cx="20770965" cy="8898815"/>
          </a:xfrm>
          <a:custGeom>
            <a:avLst/>
            <a:gdLst/>
            <a:ahLst/>
            <a:cxnLst/>
            <a:rect r="r" b="b" t="t" l="l"/>
            <a:pathLst>
              <a:path h="8898815" w="20770965">
                <a:moveTo>
                  <a:pt x="0" y="0"/>
                </a:moveTo>
                <a:lnTo>
                  <a:pt x="20770965" y="0"/>
                </a:lnTo>
                <a:lnTo>
                  <a:pt x="20770965" y="8898815"/>
                </a:lnTo>
                <a:lnTo>
                  <a:pt x="0" y="8898815"/>
                </a:lnTo>
                <a:lnTo>
                  <a:pt x="0" y="0"/>
                </a:lnTo>
                <a:close/>
              </a:path>
            </a:pathLst>
          </a:custGeom>
          <a:blipFill>
            <a:blip r:embed="rId5"/>
            <a:stretch>
              <a:fillRect l="0" t="-14922" r="0" b="-6950"/>
            </a:stretch>
          </a:blipFill>
        </p:spPr>
      </p:sp>
      <p:sp>
        <p:nvSpPr>
          <p:cNvPr name="TextBox 5" id="5"/>
          <p:cNvSpPr txBox="true"/>
          <p:nvPr/>
        </p:nvSpPr>
        <p:spPr>
          <a:xfrm rot="0">
            <a:off x="1515053" y="210895"/>
            <a:ext cx="16772947" cy="1177290"/>
          </a:xfrm>
          <a:prstGeom prst="rect">
            <a:avLst/>
          </a:prstGeom>
        </p:spPr>
        <p:txBody>
          <a:bodyPr anchor="t" rtlCol="false" tIns="0" lIns="0" bIns="0" rIns="0">
            <a:spAutoFit/>
          </a:bodyPr>
          <a:lstStyle/>
          <a:p>
            <a:pPr algn="l">
              <a:lnSpc>
                <a:spcPts val="8730"/>
              </a:lnSpc>
            </a:pPr>
            <a:r>
              <a:rPr lang="en-US" sz="9000">
                <a:solidFill>
                  <a:srgbClr val="000000"/>
                </a:solidFill>
                <a:latin typeface="DM Sans Bold"/>
                <a:ea typeface="DM Sans Bold"/>
                <a:cs typeface="DM Sans Bold"/>
                <a:sym typeface="DM Sans Bold"/>
              </a:rPr>
              <a:t>Age Distribution of Clients</a:t>
            </a:r>
          </a:p>
        </p:txBody>
      </p:sp>
      <p:sp>
        <p:nvSpPr>
          <p:cNvPr name="TextBox 6" id="6"/>
          <p:cNvSpPr txBox="true"/>
          <p:nvPr/>
        </p:nvSpPr>
        <p:spPr>
          <a:xfrm rot="0">
            <a:off x="6195518" y="4026423"/>
            <a:ext cx="12092482" cy="772133"/>
          </a:xfrm>
          <a:prstGeom prst="rect">
            <a:avLst/>
          </a:prstGeom>
        </p:spPr>
        <p:txBody>
          <a:bodyPr anchor="t" rtlCol="false" tIns="0" lIns="0" bIns="0" rIns="0">
            <a:spAutoFit/>
          </a:bodyPr>
          <a:lstStyle/>
          <a:p>
            <a:pPr algn="ctr">
              <a:lnSpc>
                <a:spcPts val="3116"/>
              </a:lnSpc>
              <a:spcBef>
                <a:spcPct val="0"/>
              </a:spcBef>
            </a:pPr>
            <a:r>
              <a:rPr lang="en-US" sz="2226">
                <a:solidFill>
                  <a:srgbClr val="000000"/>
                </a:solidFill>
                <a:latin typeface="DM Sans"/>
                <a:ea typeface="DM Sans"/>
                <a:cs typeface="DM Sans"/>
                <a:sym typeface="DM Sans"/>
              </a:rPr>
              <a:t>As we can observe from the graph, most of the clients are middle aged, with the mean age being around 41</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91891" y="2345458"/>
            <a:ext cx="18671783" cy="5784679"/>
          </a:xfrm>
          <a:custGeom>
            <a:avLst/>
            <a:gdLst/>
            <a:ahLst/>
            <a:cxnLst/>
            <a:rect r="r" b="b" t="t" l="l"/>
            <a:pathLst>
              <a:path h="5784679" w="18671783">
                <a:moveTo>
                  <a:pt x="0" y="0"/>
                </a:moveTo>
                <a:lnTo>
                  <a:pt x="18671782" y="0"/>
                </a:lnTo>
                <a:lnTo>
                  <a:pt x="18671782" y="5784679"/>
                </a:lnTo>
                <a:lnTo>
                  <a:pt x="0" y="5784679"/>
                </a:lnTo>
                <a:lnTo>
                  <a:pt x="0" y="0"/>
                </a:lnTo>
                <a:close/>
              </a:path>
            </a:pathLst>
          </a:custGeom>
          <a:blipFill>
            <a:blip r:embed="rId3"/>
            <a:stretch>
              <a:fillRect l="-7220" t="-13311" r="-10324" b="-5023"/>
            </a:stretch>
          </a:blipFill>
        </p:spPr>
      </p:sp>
      <p:sp>
        <p:nvSpPr>
          <p:cNvPr name="TextBox 4" id="4"/>
          <p:cNvSpPr txBox="true"/>
          <p:nvPr/>
        </p:nvSpPr>
        <p:spPr>
          <a:xfrm rot="0">
            <a:off x="1515053" y="535305"/>
            <a:ext cx="16772947" cy="1177290"/>
          </a:xfrm>
          <a:prstGeom prst="rect">
            <a:avLst/>
          </a:prstGeom>
        </p:spPr>
        <p:txBody>
          <a:bodyPr anchor="t" rtlCol="false" tIns="0" lIns="0" bIns="0" rIns="0">
            <a:spAutoFit/>
          </a:bodyPr>
          <a:lstStyle/>
          <a:p>
            <a:pPr algn="l">
              <a:lnSpc>
                <a:spcPts val="8730"/>
              </a:lnSpc>
            </a:pPr>
            <a:r>
              <a:rPr lang="en-US" sz="9000">
                <a:solidFill>
                  <a:srgbClr val="000000"/>
                </a:solidFill>
                <a:latin typeface="DM Sans Bold"/>
                <a:ea typeface="DM Sans Bold"/>
                <a:cs typeface="DM Sans Bold"/>
                <a:sym typeface="DM Sans Bold"/>
              </a:rPr>
              <a:t>Job Distribution of Clients</a:t>
            </a:r>
          </a:p>
        </p:txBody>
      </p:sp>
      <p:sp>
        <p:nvSpPr>
          <p:cNvPr name="TextBox 5" id="5"/>
          <p:cNvSpPr txBox="true"/>
          <p:nvPr/>
        </p:nvSpPr>
        <p:spPr>
          <a:xfrm rot="0">
            <a:off x="0" y="8696326"/>
            <a:ext cx="18288000" cy="1057274"/>
          </a:xfrm>
          <a:prstGeom prst="rect">
            <a:avLst/>
          </a:prstGeom>
        </p:spPr>
        <p:txBody>
          <a:bodyPr anchor="t" rtlCol="false" tIns="0" lIns="0" bIns="0" rIns="0">
            <a:spAutoFit/>
          </a:bodyPr>
          <a:lstStyle/>
          <a:p>
            <a:pPr algn="ctr">
              <a:lnSpc>
                <a:spcPts val="4200"/>
              </a:lnSpc>
            </a:pPr>
            <a:r>
              <a:rPr lang="en-US" sz="3000">
                <a:solidFill>
                  <a:srgbClr val="000000"/>
                </a:solidFill>
                <a:latin typeface="DM Sans"/>
                <a:ea typeface="DM Sans"/>
                <a:cs typeface="DM Sans"/>
                <a:sym typeface="DM Sans"/>
              </a:rPr>
              <a:t>As we can observe from the graph, most of the clients are involved in blue collar jobs preceeded by management jobs.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3851580" y="2186249"/>
            <a:ext cx="10584840" cy="6515269"/>
          </a:xfrm>
          <a:custGeom>
            <a:avLst/>
            <a:gdLst/>
            <a:ahLst/>
            <a:cxnLst/>
            <a:rect r="r" b="b" t="t" l="l"/>
            <a:pathLst>
              <a:path h="6515269" w="10584840">
                <a:moveTo>
                  <a:pt x="0" y="0"/>
                </a:moveTo>
                <a:lnTo>
                  <a:pt x="10584840" y="0"/>
                </a:lnTo>
                <a:lnTo>
                  <a:pt x="10584840" y="6515270"/>
                </a:lnTo>
                <a:lnTo>
                  <a:pt x="0" y="6515270"/>
                </a:lnTo>
                <a:lnTo>
                  <a:pt x="0" y="0"/>
                </a:lnTo>
                <a:close/>
              </a:path>
            </a:pathLst>
          </a:custGeom>
          <a:blipFill>
            <a:blip r:embed="rId3"/>
            <a:stretch>
              <a:fillRect l="0" t="-14324" r="0" b="-7521"/>
            </a:stretch>
          </a:blipFill>
        </p:spPr>
      </p:sp>
      <p:sp>
        <p:nvSpPr>
          <p:cNvPr name="TextBox 4" id="4"/>
          <p:cNvSpPr txBox="true"/>
          <p:nvPr/>
        </p:nvSpPr>
        <p:spPr>
          <a:xfrm rot="0">
            <a:off x="2433939" y="680778"/>
            <a:ext cx="13697237" cy="1177290"/>
          </a:xfrm>
          <a:prstGeom prst="rect">
            <a:avLst/>
          </a:prstGeom>
        </p:spPr>
        <p:txBody>
          <a:bodyPr anchor="t" rtlCol="false" tIns="0" lIns="0" bIns="0" rIns="0">
            <a:spAutoFit/>
          </a:bodyPr>
          <a:lstStyle/>
          <a:p>
            <a:pPr algn="l">
              <a:lnSpc>
                <a:spcPts val="8730"/>
              </a:lnSpc>
            </a:pPr>
            <a:r>
              <a:rPr lang="en-US" sz="9000">
                <a:solidFill>
                  <a:srgbClr val="000000"/>
                </a:solidFill>
                <a:latin typeface="DM Sans Bold"/>
                <a:ea typeface="DM Sans Bold"/>
                <a:cs typeface="DM Sans Bold"/>
                <a:sym typeface="DM Sans Bold"/>
              </a:rPr>
              <a:t>Marital Status of Clients</a:t>
            </a:r>
          </a:p>
        </p:txBody>
      </p:sp>
      <p:sp>
        <p:nvSpPr>
          <p:cNvPr name="TextBox 5" id="5"/>
          <p:cNvSpPr txBox="true"/>
          <p:nvPr/>
        </p:nvSpPr>
        <p:spPr>
          <a:xfrm rot="0">
            <a:off x="0" y="8963026"/>
            <a:ext cx="18288000" cy="523874"/>
          </a:xfrm>
          <a:prstGeom prst="rect">
            <a:avLst/>
          </a:prstGeom>
        </p:spPr>
        <p:txBody>
          <a:bodyPr anchor="t" rtlCol="false" tIns="0" lIns="0" bIns="0" rIns="0">
            <a:spAutoFit/>
          </a:bodyPr>
          <a:lstStyle/>
          <a:p>
            <a:pPr algn="ctr">
              <a:lnSpc>
                <a:spcPts val="4200"/>
              </a:lnSpc>
            </a:pPr>
            <a:r>
              <a:rPr lang="en-US" sz="3000">
                <a:solidFill>
                  <a:srgbClr val="000000"/>
                </a:solidFill>
                <a:latin typeface="DM Sans"/>
                <a:ea typeface="DM Sans"/>
                <a:cs typeface="DM Sans"/>
                <a:sym typeface="DM Sans"/>
              </a:rPr>
              <a:t>As we can observe from the graph, most of the clients are married.</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3881988" y="1941194"/>
            <a:ext cx="10524023" cy="7317106"/>
          </a:xfrm>
          <a:custGeom>
            <a:avLst/>
            <a:gdLst/>
            <a:ahLst/>
            <a:cxnLst/>
            <a:rect r="r" b="b" t="t" l="l"/>
            <a:pathLst>
              <a:path h="7317106" w="10524023">
                <a:moveTo>
                  <a:pt x="0" y="0"/>
                </a:moveTo>
                <a:lnTo>
                  <a:pt x="10524024" y="0"/>
                </a:lnTo>
                <a:lnTo>
                  <a:pt x="10524024" y="7317106"/>
                </a:lnTo>
                <a:lnTo>
                  <a:pt x="0" y="7317106"/>
                </a:lnTo>
                <a:lnTo>
                  <a:pt x="0" y="0"/>
                </a:lnTo>
                <a:close/>
              </a:path>
            </a:pathLst>
          </a:custGeom>
          <a:blipFill>
            <a:blip r:embed="rId3"/>
            <a:stretch>
              <a:fillRect l="0" t="-12474" r="-6021" b="-1891"/>
            </a:stretch>
          </a:blipFill>
        </p:spPr>
      </p:sp>
      <p:sp>
        <p:nvSpPr>
          <p:cNvPr name="TextBox 4" id="4"/>
          <p:cNvSpPr txBox="true"/>
          <p:nvPr/>
        </p:nvSpPr>
        <p:spPr>
          <a:xfrm rot="0">
            <a:off x="1078412" y="535305"/>
            <a:ext cx="16131176" cy="1177290"/>
          </a:xfrm>
          <a:prstGeom prst="rect">
            <a:avLst/>
          </a:prstGeom>
        </p:spPr>
        <p:txBody>
          <a:bodyPr anchor="t" rtlCol="false" tIns="0" lIns="0" bIns="0" rIns="0">
            <a:spAutoFit/>
          </a:bodyPr>
          <a:lstStyle/>
          <a:p>
            <a:pPr algn="l">
              <a:lnSpc>
                <a:spcPts val="8730"/>
              </a:lnSpc>
            </a:pPr>
            <a:r>
              <a:rPr lang="en-US" sz="9000">
                <a:solidFill>
                  <a:srgbClr val="000000"/>
                </a:solidFill>
                <a:latin typeface="DM Sans Bold"/>
                <a:ea typeface="DM Sans Bold"/>
                <a:cs typeface="DM Sans Bold"/>
                <a:sym typeface="DM Sans Bold"/>
              </a:rPr>
              <a:t>Level of Education of Clients</a:t>
            </a:r>
          </a:p>
        </p:txBody>
      </p:sp>
      <p:sp>
        <p:nvSpPr>
          <p:cNvPr name="TextBox 5" id="5"/>
          <p:cNvSpPr txBox="true"/>
          <p:nvPr/>
        </p:nvSpPr>
        <p:spPr>
          <a:xfrm rot="0">
            <a:off x="0" y="9420225"/>
            <a:ext cx="18288000" cy="523874"/>
          </a:xfrm>
          <a:prstGeom prst="rect">
            <a:avLst/>
          </a:prstGeom>
        </p:spPr>
        <p:txBody>
          <a:bodyPr anchor="t" rtlCol="false" tIns="0" lIns="0" bIns="0" rIns="0">
            <a:spAutoFit/>
          </a:bodyPr>
          <a:lstStyle/>
          <a:p>
            <a:pPr algn="ctr">
              <a:lnSpc>
                <a:spcPts val="4200"/>
              </a:lnSpc>
            </a:pPr>
            <a:r>
              <a:rPr lang="en-US" sz="3000">
                <a:solidFill>
                  <a:srgbClr val="000000"/>
                </a:solidFill>
                <a:latin typeface="DM Sans"/>
                <a:ea typeface="DM Sans"/>
                <a:cs typeface="DM Sans"/>
                <a:sym typeface="DM Sans"/>
              </a:rPr>
              <a:t>As we can observe from the graph, most of the clients have completed secondary education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302384" y="2103120"/>
            <a:ext cx="17198149" cy="7155180"/>
          </a:xfrm>
          <a:custGeom>
            <a:avLst/>
            <a:gdLst/>
            <a:ahLst/>
            <a:cxnLst/>
            <a:rect r="r" b="b" t="t" l="l"/>
            <a:pathLst>
              <a:path h="7155180" w="17198149">
                <a:moveTo>
                  <a:pt x="0" y="0"/>
                </a:moveTo>
                <a:lnTo>
                  <a:pt x="17198149" y="0"/>
                </a:lnTo>
                <a:lnTo>
                  <a:pt x="17198149" y="7155180"/>
                </a:lnTo>
                <a:lnTo>
                  <a:pt x="0" y="7155180"/>
                </a:lnTo>
                <a:lnTo>
                  <a:pt x="0" y="0"/>
                </a:lnTo>
                <a:close/>
              </a:path>
            </a:pathLst>
          </a:custGeom>
          <a:blipFill>
            <a:blip r:embed="rId3"/>
            <a:stretch>
              <a:fillRect l="-9040" t="-11609" r="-40453" b="-459"/>
            </a:stretch>
          </a:blipFill>
        </p:spPr>
      </p:sp>
      <p:sp>
        <p:nvSpPr>
          <p:cNvPr name="TextBox 4" id="4"/>
          <p:cNvSpPr txBox="true"/>
          <p:nvPr/>
        </p:nvSpPr>
        <p:spPr>
          <a:xfrm rot="0">
            <a:off x="1369357" y="535305"/>
            <a:ext cx="16131176" cy="1177290"/>
          </a:xfrm>
          <a:prstGeom prst="rect">
            <a:avLst/>
          </a:prstGeom>
        </p:spPr>
        <p:txBody>
          <a:bodyPr anchor="t" rtlCol="false" tIns="0" lIns="0" bIns="0" rIns="0">
            <a:spAutoFit/>
          </a:bodyPr>
          <a:lstStyle/>
          <a:p>
            <a:pPr algn="l">
              <a:lnSpc>
                <a:spcPts val="8730"/>
              </a:lnSpc>
            </a:pPr>
            <a:r>
              <a:rPr lang="en-US" sz="9000">
                <a:solidFill>
                  <a:srgbClr val="000000"/>
                </a:solidFill>
                <a:latin typeface="DM Sans Bold"/>
                <a:ea typeface="DM Sans Bold"/>
                <a:cs typeface="DM Sans Bold"/>
                <a:sym typeface="DM Sans Bold"/>
              </a:rPr>
              <a:t>Yearly Balance Distribution</a:t>
            </a:r>
          </a:p>
        </p:txBody>
      </p:sp>
      <p:sp>
        <p:nvSpPr>
          <p:cNvPr name="TextBox 5" id="5"/>
          <p:cNvSpPr txBox="true"/>
          <p:nvPr/>
        </p:nvSpPr>
        <p:spPr>
          <a:xfrm rot="0">
            <a:off x="0" y="9337098"/>
            <a:ext cx="18288000" cy="523874"/>
          </a:xfrm>
          <a:prstGeom prst="rect">
            <a:avLst/>
          </a:prstGeom>
        </p:spPr>
        <p:txBody>
          <a:bodyPr anchor="t" rtlCol="false" tIns="0" lIns="0" bIns="0" rIns="0">
            <a:spAutoFit/>
          </a:bodyPr>
          <a:lstStyle/>
          <a:p>
            <a:pPr algn="ctr">
              <a:lnSpc>
                <a:spcPts val="4200"/>
              </a:lnSpc>
            </a:pPr>
            <a:r>
              <a:rPr lang="en-US" sz="3000">
                <a:solidFill>
                  <a:srgbClr val="000000"/>
                </a:solidFill>
                <a:latin typeface="DM Sans"/>
                <a:ea typeface="DM Sans"/>
                <a:cs typeface="DM Sans"/>
                <a:sym typeface="DM Sans"/>
              </a:rPr>
              <a:t>The mean yearly balance of clients is around 1362 euros. Very few clients have balance above 20,000</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DAGKYpeVvoE</dc:identifier>
  <dcterms:modified xsi:type="dcterms:W3CDTF">2011-08-01T06:04:30Z</dcterms:modified>
  <cp:revision>1</cp:revision>
  <dc:title>Project presentation</dc:title>
</cp:coreProperties>
</file>