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6" r:id="rId2"/>
  </p:sldMasterIdLst>
  <p:notesMasterIdLst>
    <p:notesMasterId r:id="rId56"/>
  </p:notesMasterIdLst>
  <p:handoutMasterIdLst>
    <p:handoutMasterId r:id="rId57"/>
  </p:handoutMasterIdLst>
  <p:sldIdLst>
    <p:sldId id="256" r:id="rId3"/>
    <p:sldId id="305" r:id="rId4"/>
    <p:sldId id="330" r:id="rId5"/>
    <p:sldId id="296" r:id="rId6"/>
    <p:sldId id="297" r:id="rId7"/>
    <p:sldId id="272" r:id="rId8"/>
    <p:sldId id="298" r:id="rId9"/>
    <p:sldId id="265" r:id="rId10"/>
    <p:sldId id="266" r:id="rId11"/>
    <p:sldId id="270" r:id="rId12"/>
    <p:sldId id="267" r:id="rId13"/>
    <p:sldId id="268" r:id="rId14"/>
    <p:sldId id="258" r:id="rId15"/>
    <p:sldId id="274" r:id="rId16"/>
    <p:sldId id="275" r:id="rId17"/>
    <p:sldId id="299" r:id="rId18"/>
    <p:sldId id="290" r:id="rId19"/>
    <p:sldId id="259" r:id="rId20"/>
    <p:sldId id="322" r:id="rId21"/>
    <p:sldId id="301" r:id="rId22"/>
    <p:sldId id="278" r:id="rId23"/>
    <p:sldId id="309" r:id="rId24"/>
    <p:sldId id="323" r:id="rId25"/>
    <p:sldId id="324" r:id="rId26"/>
    <p:sldId id="325" r:id="rId27"/>
    <p:sldId id="320" r:id="rId28"/>
    <p:sldId id="319" r:id="rId29"/>
    <p:sldId id="327" r:id="rId30"/>
    <p:sldId id="307" r:id="rId31"/>
    <p:sldId id="306" r:id="rId32"/>
    <p:sldId id="280" r:id="rId33"/>
    <p:sldId id="282" r:id="rId34"/>
    <p:sldId id="281" r:id="rId35"/>
    <p:sldId id="326" r:id="rId36"/>
    <p:sldId id="318" r:id="rId37"/>
    <p:sldId id="284" r:id="rId38"/>
    <p:sldId id="288" r:id="rId39"/>
    <p:sldId id="291" r:id="rId40"/>
    <p:sldId id="292" r:id="rId41"/>
    <p:sldId id="293" r:id="rId42"/>
    <p:sldId id="316" r:id="rId43"/>
    <p:sldId id="262" r:id="rId44"/>
    <p:sldId id="287" r:id="rId45"/>
    <p:sldId id="317" r:id="rId46"/>
    <p:sldId id="328" r:id="rId47"/>
    <p:sldId id="329" r:id="rId48"/>
    <p:sldId id="311" r:id="rId49"/>
    <p:sldId id="310" r:id="rId50"/>
    <p:sldId id="312" r:id="rId51"/>
    <p:sldId id="295" r:id="rId52"/>
    <p:sldId id="313" r:id="rId53"/>
    <p:sldId id="315" r:id="rId54"/>
    <p:sldId id="314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7" autoAdjust="0"/>
    <p:restoredTop sz="86367" autoAdjust="0"/>
  </p:normalViewPr>
  <p:slideViewPr>
    <p:cSldViewPr snapToObjects="1">
      <p:cViewPr varScale="1">
        <p:scale>
          <a:sx n="186" d="100"/>
          <a:sy n="186" d="100"/>
        </p:scale>
        <p:origin x="-13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5E26F-C3A4-354F-B669-5130C393870B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92E3E-6CCA-8142-A25D-0BFE2FC0A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42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51E5F-8F0C-2D4A-8B73-31B80F6EB094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A593B-DB11-494D-81FD-B24BB704E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6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A593B-DB11-494D-81FD-B24BB704E4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31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</a:p>
          <a:p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dirty="0" smtClean="0"/>
              <a:t>Who’s using </a:t>
            </a:r>
            <a:r>
              <a:rPr lang="en-US" dirty="0" err="1" smtClean="0"/>
              <a:t>Cloudformation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Who’s doing </a:t>
            </a:r>
            <a:r>
              <a:rPr lang="en-US" dirty="0" err="1" smtClean="0"/>
              <a:t>Autoscaling</a:t>
            </a:r>
            <a:r>
              <a:rPr lang="en-US" dirty="0" smtClean="0"/>
              <a:t>?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Who’s using Elastic Load Balancers?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Who’s using </a:t>
            </a:r>
            <a:r>
              <a:rPr lang="en-US" dirty="0" err="1" smtClean="0"/>
              <a:t>CodeDeploy</a:t>
            </a:r>
            <a:r>
              <a:rPr lang="en-US" dirty="0" smtClean="0"/>
              <a:t>?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Who’s using </a:t>
            </a:r>
            <a:r>
              <a:rPr lang="en-US" dirty="0" err="1" smtClean="0"/>
              <a:t>OpsWorks</a:t>
            </a:r>
            <a:r>
              <a:rPr lang="en-US" dirty="0" smtClean="0"/>
              <a:t>?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Who’s heard</a:t>
            </a:r>
            <a:r>
              <a:rPr lang="en-US" baseline="0" dirty="0" smtClean="0"/>
              <a:t> of the “12 Factor App” principles?</a:t>
            </a:r>
          </a:p>
          <a:p>
            <a:pPr marL="171450" indent="-171450">
              <a:buFontTx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A593B-DB11-494D-81FD-B24BB704E4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8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gds.blog.gov.uk</a:t>
            </a:r>
            <a:r>
              <a:rPr lang="en-US" dirty="0" smtClean="0"/>
              <a:t>/2012/08/16/happy-birthday-e-petitions-a-year-in-numbers/</a:t>
            </a:r>
          </a:p>
          <a:p>
            <a:endParaRPr lang="en-US" dirty="0" smtClean="0"/>
          </a:p>
          <a:p>
            <a:r>
              <a:rPr lang="en-US" dirty="0" smtClean="0"/>
              <a:t>2012</a:t>
            </a:r>
            <a:r>
              <a:rPr lang="en-US" baseline="0" dirty="0" smtClean="0"/>
              <a:t> stats: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/>
              <a:t>68</a:t>
            </a:r>
            <a:r>
              <a:rPr lang="en-US" baseline="0" dirty="0" smtClean="0"/>
              <a:t> Million page views in first year</a:t>
            </a:r>
          </a:p>
          <a:p>
            <a:r>
              <a:rPr lang="en-US" baseline="0" dirty="0" smtClean="0"/>
              <a:t>6.4 million signatures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350,000 visitors on the busiest day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Only 2,000 visitors on the slowest day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36,000</a:t>
            </a:r>
            <a:r>
              <a:rPr lang="en-US" baseline="0" dirty="0" smtClean="0"/>
              <a:t> petitions</a:t>
            </a:r>
          </a:p>
          <a:p>
            <a:endParaRPr lang="en-US" dirty="0" smtClean="0"/>
          </a:p>
          <a:p>
            <a:r>
              <a:rPr lang="en-US" dirty="0" smtClean="0"/>
              <a:t>Running costs of £30,000 per annum (not just servers, presumably)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A593B-DB11-494D-81FD-B24BB704E4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33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</a:t>
            </a:r>
            <a:r>
              <a:rPr lang="en-US" baseline="0" dirty="0" smtClean="0"/>
              <a:t> points of Failure would include a central </a:t>
            </a:r>
            <a:r>
              <a:rPr lang="en-US" baseline="0" dirty="0" err="1" smtClean="0"/>
              <a:t>Ansible</a:t>
            </a:r>
            <a:r>
              <a:rPr lang="en-US" baseline="0" dirty="0" smtClean="0"/>
              <a:t> server with callbacks - http://</a:t>
            </a:r>
            <a:r>
              <a:rPr lang="en-US" baseline="0" dirty="0" err="1" smtClean="0"/>
              <a:t>www.ansible.com</a:t>
            </a:r>
            <a:r>
              <a:rPr lang="en-US" baseline="0" dirty="0" smtClean="0"/>
              <a:t>/blog/</a:t>
            </a:r>
            <a:r>
              <a:rPr lang="en-US" baseline="0" dirty="0" err="1" smtClean="0"/>
              <a:t>autoscaling</a:t>
            </a:r>
            <a:r>
              <a:rPr lang="en-US" baseline="0" dirty="0" smtClean="0"/>
              <a:t>-infrastructures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A593B-DB11-494D-81FD-B24BB704E4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85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Cloudwatch</a:t>
            </a:r>
            <a:r>
              <a:rPr lang="en-US" dirty="0" smtClean="0"/>
              <a:t> logging so that we don’t need to maintain an ELK stack. And we can supply logs from short-lived servers to security auditors.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A593B-DB11-494D-81FD-B24BB704E4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64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A593B-DB11-494D-81FD-B24BB704E4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11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Logs of</a:t>
            </a:r>
            <a:r>
              <a:rPr lang="en-US" baseline="0" dirty="0" smtClean="0"/>
              <a:t> manual steps to get people familiar with the principles. Many can be wrapped into a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A593B-DB11-494D-81FD-B24BB704E45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54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Ping</a:t>
            </a:r>
            <a:r>
              <a:rPr lang="en-US" baseline="0" dirty="0" smtClean="0"/>
              <a:t> URL tells the Elastic Load Balancer that the app is alive and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A593B-DB11-494D-81FD-B24BB704E45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Helvetica"/>
              </a:defRPr>
            </a:lvl1pPr>
          </a:lstStyle>
          <a:p>
            <a:r>
              <a:rPr lang="en-GB" dirty="0" smtClean="0"/>
              <a:t>{Page Content}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83016" y="492125"/>
            <a:ext cx="3784928" cy="488950"/>
          </a:xfrm>
          <a:prstGeom prst="rect">
            <a:avLst/>
          </a:prstGeom>
        </p:spPr>
        <p:txBody>
          <a:bodyPr vert="horz"/>
          <a:lstStyle>
            <a:lvl1pPr algn="l">
              <a:defRPr sz="1800">
                <a:latin typeface="Helvetica"/>
                <a:cs typeface="Helvetica"/>
              </a:defRPr>
            </a:lvl1pPr>
          </a:lstStyle>
          <a:p>
            <a:pPr lvl="0"/>
            <a:r>
              <a:rPr lang="en-GB" dirty="0" smtClean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44631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D2ED7F-95B7-5D40-89EC-76EEFA2FC1D6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F2DB1B-7342-6744-95C0-5C7265791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398744"/>
            <a:ext cx="8229600" cy="207568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D2ED7F-95B7-5D40-89EC-76EEFA2FC1D6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F2DB1B-7342-6744-95C0-5C7265791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D2ED7F-95B7-5D40-89EC-76EEFA2FC1D6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F2DB1B-7342-6744-95C0-5C7265791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2B3-00E4-9249-B96F-8BE6F3B2B037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BC68-FB19-9242-BF84-89866AE3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45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2B3-00E4-9249-B96F-8BE6F3B2B037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BC68-FB19-9242-BF84-89866AE3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52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2B3-00E4-9249-B96F-8BE6F3B2B037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BC68-FB19-9242-BF84-89866AE3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41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2B3-00E4-9249-B96F-8BE6F3B2B037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BC68-FB19-9242-BF84-89866AE3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18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2B3-00E4-9249-B96F-8BE6F3B2B037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BC68-FB19-9242-BF84-89866AE3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89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2B3-00E4-9249-B96F-8BE6F3B2B037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BC68-FB19-9242-BF84-89866AE3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76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2B3-00E4-9249-B96F-8BE6F3B2B037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BC68-FB19-9242-BF84-89866AE3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3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D2ED7F-95B7-5D40-89EC-76EEFA2FC1D6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F2DB1B-7342-6744-95C0-5C7265791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2B3-00E4-9249-B96F-8BE6F3B2B037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BC68-FB19-9242-BF84-89866AE3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38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2B3-00E4-9249-B96F-8BE6F3B2B037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BC68-FB19-9242-BF84-89866AE3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6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2B3-00E4-9249-B96F-8BE6F3B2B037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BC68-FB19-9242-BF84-89866AE3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91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2B3-00E4-9249-B96F-8BE6F3B2B037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BC68-FB19-9242-BF84-89866AE3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8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8744"/>
            <a:ext cx="8229600" cy="20756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D2ED7F-95B7-5D40-89EC-76EEFA2FC1D6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F2DB1B-7342-6744-95C0-5C7265791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D2ED7F-95B7-5D40-89EC-76EEFA2FC1D6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F2DB1B-7342-6744-95C0-5C7265791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D2ED7F-95B7-5D40-89EC-76EEFA2FC1D6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F2DB1B-7342-6744-95C0-5C7265791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D2ED7F-95B7-5D40-89EC-76EEFA2FC1D6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F2DB1B-7342-6744-95C0-5C7265791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441"/>
            <a:ext cx="8229600" cy="1143000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D2ED7F-95B7-5D40-89EC-76EEFA2FC1D6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F2DB1B-7342-6744-95C0-5C7265791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D2ED7F-95B7-5D40-89EC-76EEFA2FC1D6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F2DB1B-7342-6744-95C0-5C7265791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D2ED7F-95B7-5D40-89EC-76EEFA2FC1D6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F2DB1B-7342-6744-95C0-5C7265791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9254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572B3-00E4-9249-B96F-8BE6F3B2B037}" type="datetimeFigureOut">
              <a:rPr lang="en-US" smtClean="0"/>
              <a:t>16/07/15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BC68-FB19-9242-BF84-89866AE3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0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Parliament Petition Site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42753" y="5301208"/>
            <a:ext cx="344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alphagov</a:t>
            </a:r>
            <a:r>
              <a:rPr lang="en-US" dirty="0" smtClean="0"/>
              <a:t>/e-petitions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is Important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 Domain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34786" y="5295446"/>
            <a:ext cx="215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(We are a target…)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4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Uptime</a:t>
            </a:r>
            <a:r>
              <a:rPr lang="en-US" baseline="0" dirty="0" smtClean="0"/>
              <a:t> is Important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 Domain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32240" y="5294985"/>
            <a:ext cx="145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(Surprised?)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9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is a factor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 Domain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35823" y="5295446"/>
            <a:ext cx="185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(Still surprised?)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8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Like many others…</a:t>
            </a:r>
            <a:br>
              <a:rPr lang="en-US" dirty="0" smtClean="0"/>
            </a:br>
            <a:r>
              <a:rPr lang="en-US" dirty="0" smtClean="0"/>
              <a:t>we went AWS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2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 smtClean="0"/>
              <a:t>Some</a:t>
            </a:r>
            <a:br>
              <a:rPr lang="en-US" baseline="0" dirty="0" smtClean="0"/>
            </a:br>
            <a:r>
              <a:rPr lang="en-US" baseline="0" dirty="0" smtClean="0"/>
              <a:t>AWS Implementation</a:t>
            </a:r>
            <a:r>
              <a:rPr lang="en-US" dirty="0" smtClean="0"/>
              <a:t> </a:t>
            </a:r>
            <a:r>
              <a:rPr lang="en-US" baseline="0" dirty="0" smtClean="0"/>
              <a:t>Principles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Going </a:t>
            </a:r>
            <a:r>
              <a:rPr lang="en-US" dirty="0" smtClean="0"/>
              <a:t>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3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AWS isn’t a Hosting Provider, so do </a:t>
            </a:r>
            <a:r>
              <a:rPr lang="en-US" sz="2400" dirty="0"/>
              <a:t>things the AWS way</a:t>
            </a:r>
            <a:r>
              <a:rPr lang="en-US" sz="2400" dirty="0" smtClean="0"/>
              <a:t>!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Going AWS</a:t>
            </a:r>
          </a:p>
        </p:txBody>
      </p:sp>
    </p:spTree>
    <p:extLst>
      <p:ext uri="{BB962C8B-B14F-4D97-AF65-F5344CB8AC3E}">
        <p14:creationId xmlns:p14="http://schemas.microsoft.com/office/powerpoint/2010/main" val="4251724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/>
              <a:t>- Disposable Servers (No named servers: Cattle &amp; Pets)</a:t>
            </a:r>
            <a:br>
              <a:rPr lang="en-US" sz="2400" dirty="0" smtClean="0"/>
            </a:br>
            <a:r>
              <a:rPr lang="en-US" sz="2400" dirty="0" smtClean="0"/>
              <a:t>- Avoid single points of failure</a:t>
            </a:r>
            <a:br>
              <a:rPr lang="en-US" sz="2400" dirty="0" smtClean="0"/>
            </a:br>
            <a:r>
              <a:rPr lang="en-US" sz="2400" dirty="0" smtClean="0"/>
              <a:t>- Rely only on AWS services where possible</a:t>
            </a:r>
            <a:br>
              <a:rPr lang="en-US" sz="2400" dirty="0" smtClean="0"/>
            </a:br>
            <a:r>
              <a:rPr lang="en-US" sz="2400" dirty="0" smtClean="0"/>
              <a:t>- Try avoid building it ourselves</a:t>
            </a:r>
            <a:br>
              <a:rPr lang="en-US" sz="2400" dirty="0" smtClean="0"/>
            </a:br>
            <a:r>
              <a:rPr lang="en-US" sz="2400" dirty="0" smtClean="0"/>
              <a:t>- Try avoid new-and-shiny AWS services</a:t>
            </a:r>
            <a:br>
              <a:rPr lang="en-US" sz="2400" dirty="0" smtClean="0"/>
            </a:br>
            <a:r>
              <a:rPr lang="en-US" sz="2400" dirty="0" smtClean="0"/>
              <a:t>- Keep the security auditors happy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Going AWS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2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(One Possible) Solution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9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Solution Architecture</a:t>
            </a:r>
          </a:p>
        </p:txBody>
      </p:sp>
      <p:pic>
        <p:nvPicPr>
          <p:cNvPr id="4" name="Picture 3" descr="autoscaling-presentation-overvi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96752"/>
            <a:ext cx="6694043" cy="484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70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dirty="0" err="1" smtClean="0"/>
              <a:t>Ansible</a:t>
            </a:r>
            <a:r>
              <a:rPr lang="en-US" dirty="0" smtClean="0"/>
              <a:t> Facts and 12 Factor</a:t>
            </a:r>
            <a:endParaRPr lang="en-US" dirty="0"/>
          </a:p>
        </p:txBody>
      </p:sp>
      <p:pic>
        <p:nvPicPr>
          <p:cNvPr id="11" name="Picture 10" descr="autoscaling-presentation-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86220"/>
            <a:ext cx="5544616" cy="513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9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</a:t>
            </a:r>
            <a:r>
              <a:rPr lang="en-US" dirty="0" smtClean="0"/>
              <a:t>DISCLAIMER</a:t>
            </a:r>
            <a:br>
              <a:rPr lang="en-US" dirty="0" smtClean="0"/>
            </a:br>
            <a:r>
              <a:rPr lang="en-US" dirty="0" smtClean="0"/>
              <a:t>APPLIES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3231" y="5066600"/>
            <a:ext cx="462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 don’t speak for Parliament – only myself!)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5723" y="5827318"/>
            <a:ext cx="476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(And… it’s not actually up and running yet…)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12146" y="5453520"/>
            <a:ext cx="367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 don’t </a:t>
            </a:r>
            <a:r>
              <a:rPr lang="en-US" dirty="0" smtClean="0"/>
              <a:t>speak for Unboxed either!)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122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is the Glue: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9713" y="3235825"/>
            <a:ext cx="532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Builds servers in </a:t>
            </a:r>
            <a:r>
              <a:rPr lang="en-US" dirty="0"/>
              <a:t>the </a:t>
            </a:r>
            <a:r>
              <a:rPr lang="en-US" dirty="0" err="1"/>
              <a:t>Autoscaling</a:t>
            </a:r>
            <a:r>
              <a:rPr lang="en-US" dirty="0"/>
              <a:t> </a:t>
            </a:r>
            <a:r>
              <a:rPr lang="en-US" dirty="0" smtClean="0"/>
              <a:t>Group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Configures services like </a:t>
            </a:r>
            <a:r>
              <a:rPr lang="en-US" dirty="0" err="1" smtClean="0"/>
              <a:t>Nginx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Creates 12 factor app Environment Variables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Configures Services to start</a:t>
            </a:r>
          </a:p>
        </p:txBody>
      </p:sp>
    </p:spTree>
    <p:extLst>
      <p:ext uri="{BB962C8B-B14F-4D97-AF65-F5344CB8AC3E}">
        <p14:creationId xmlns:p14="http://schemas.microsoft.com/office/powerpoint/2010/main" val="1832416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Principle: Disposable Servers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732240" y="5294985"/>
            <a:ext cx="187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(via </a:t>
            </a:r>
            <a:r>
              <a:rPr lang="en-US" dirty="0" err="1" smtClean="0"/>
              <a:t>Autoscaling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98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Autoscaling</a:t>
            </a:r>
            <a:r>
              <a:rPr lang="en-US" dirty="0" smtClean="0"/>
              <a:t> Flow</a:t>
            </a:r>
          </a:p>
        </p:txBody>
      </p:sp>
      <p:pic>
        <p:nvPicPr>
          <p:cNvPr id="6" name="Picture 5" descr="autoscaling-proce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2736"/>
            <a:ext cx="7750826" cy="483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75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350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</a:t>
            </a:r>
            <a:r>
              <a:rPr lang="en-US" dirty="0" err="1" smtClean="0"/>
              <a:t>Opsworks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5169" y="5270331"/>
            <a:ext cx="274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(AWS Chef as a Service)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22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We’ve just migrated to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Why not </a:t>
            </a:r>
            <a:r>
              <a:rPr lang="en-US" dirty="0" err="1" smtClean="0"/>
              <a:t>Opsworks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92598" y="5270331"/>
            <a:ext cx="180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(Staff expertise)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67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Lets us use Galaxy Roles that match our other projects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not </a:t>
            </a:r>
            <a:r>
              <a:rPr lang="en-US" dirty="0" err="1"/>
              <a:t>Opsworks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92598" y="5270331"/>
            <a:ext cx="2091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(NTP, SSH Server,</a:t>
            </a:r>
          </a:p>
          <a:p>
            <a:r>
              <a:rPr lang="en-US" dirty="0" smtClean="0"/>
              <a:t>Apt upgrades,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72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nature of </a:t>
            </a:r>
            <a:r>
              <a:rPr lang="en-US" dirty="0" err="1" smtClean="0"/>
              <a:t>Ansible</a:t>
            </a:r>
            <a:r>
              <a:rPr lang="en-US" dirty="0" smtClean="0"/>
              <a:t> is simple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not </a:t>
            </a:r>
            <a:r>
              <a:rPr lang="en-US" dirty="0" err="1"/>
              <a:t>Opsworks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16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884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talk about App </a:t>
            </a:r>
            <a:r>
              <a:rPr lang="en-US" dirty="0" smtClean="0"/>
              <a:t>Releases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451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34786" y="5295446"/>
            <a:ext cx="147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YOU…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99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Releases Don’t use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9107" y="5299031"/>
            <a:ext cx="2207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(i.e. we differentiate</a:t>
            </a:r>
          </a:p>
          <a:p>
            <a:r>
              <a:rPr lang="en-US" dirty="0" smtClean="0"/>
              <a:t>between OS setup</a:t>
            </a:r>
          </a:p>
          <a:p>
            <a:r>
              <a:rPr lang="en-US" dirty="0" smtClean="0"/>
              <a:t>and App </a:t>
            </a:r>
            <a:r>
              <a:rPr lang="en-US" dirty="0"/>
              <a:t>s</a:t>
            </a:r>
            <a:r>
              <a:rPr lang="en-US" dirty="0" smtClean="0"/>
              <a:t>etup)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40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1: Copy Tar </a:t>
            </a:r>
            <a:r>
              <a:rPr lang="en-US" dirty="0" smtClean="0"/>
              <a:t>file </a:t>
            </a:r>
            <a:r>
              <a:rPr lang="en-US" dirty="0" smtClean="0"/>
              <a:t>to </a:t>
            </a:r>
            <a:r>
              <a:rPr lang="en-US" dirty="0" smtClean="0"/>
              <a:t>S3 bucket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App Releases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83768" y="4291300"/>
            <a:ext cx="4390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2: Tell </a:t>
            </a:r>
            <a:r>
              <a:rPr lang="en-US" sz="2400" dirty="0" err="1"/>
              <a:t>CodeDeploy</a:t>
            </a:r>
            <a:r>
              <a:rPr lang="en-US" sz="2400" dirty="0"/>
              <a:t> to </a:t>
            </a:r>
            <a:r>
              <a:rPr lang="en-US" sz="2400" dirty="0" smtClean="0"/>
              <a:t>Deploy 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3337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CodeDeploy</a:t>
            </a:r>
            <a:r>
              <a:rPr lang="en-US" dirty="0"/>
              <a:t> </a:t>
            </a:r>
            <a:r>
              <a:rPr lang="en-US" dirty="0" smtClean="0"/>
              <a:t>r</a:t>
            </a:r>
            <a:r>
              <a:rPr lang="en-US" baseline="0" dirty="0" smtClean="0"/>
              <a:t>eads</a:t>
            </a:r>
            <a:r>
              <a:rPr lang="en-US" dirty="0" smtClean="0"/>
              <a:t> embedded </a:t>
            </a:r>
            <a:r>
              <a:rPr lang="en-US" dirty="0" err="1" smtClean="0"/>
              <a:t>Appspec</a:t>
            </a:r>
            <a:r>
              <a:rPr lang="en-US" dirty="0" smtClean="0"/>
              <a:t> file and runs commands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 Release </a:t>
            </a: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34786" y="5295446"/>
            <a:ext cx="3033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(Commands could use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– we just use Bash)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62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De-list from Load Balancer, Apply the upgrade, Re-list with Load Balancer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 Release </a:t>
            </a:r>
            <a:r>
              <a:rPr lang="en-US" dirty="0" smtClean="0"/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1149722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CodeDeploy</a:t>
            </a:r>
            <a:r>
              <a:rPr lang="en-US" dirty="0" smtClean="0"/>
              <a:t> is reasonably new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 Releases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35823" y="5295446"/>
            <a:ext cx="1996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/>
              <a:t>We’ve had 1 problematic day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56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0938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talk </a:t>
            </a:r>
            <a:r>
              <a:rPr lang="en-US" dirty="0" smtClean="0"/>
              <a:t>building </a:t>
            </a:r>
            <a:r>
              <a:rPr lang="en-US" dirty="0" smtClean="0"/>
              <a:t>the AWS 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34786" y="5295446"/>
            <a:ext cx="2797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(No – let’s not use the UI)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09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Infrastructure </a:t>
            </a:r>
            <a:r>
              <a:rPr lang="en-US" dirty="0" err="1" smtClean="0"/>
              <a:t>Config</a:t>
            </a:r>
            <a:r>
              <a:rPr lang="en-US" dirty="0" smtClean="0"/>
              <a:t> is in </a:t>
            </a:r>
            <a:r>
              <a:rPr lang="en-US" dirty="0" err="1" smtClean="0"/>
              <a:t>CloudFormation</a:t>
            </a:r>
            <a:r>
              <a:rPr lang="en-US" dirty="0" smtClean="0"/>
              <a:t> </a:t>
            </a:r>
            <a:r>
              <a:rPr lang="en-US" dirty="0" smtClean="0"/>
              <a:t>JSON 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AWS Configuration</a:t>
            </a:r>
          </a:p>
        </p:txBody>
      </p:sp>
    </p:spTree>
    <p:extLst>
      <p:ext uri="{BB962C8B-B14F-4D97-AF65-F5344CB8AC3E}">
        <p14:creationId xmlns:p14="http://schemas.microsoft.com/office/powerpoint/2010/main" val="90355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200" baseline="0" dirty="0" err="1" smtClean="0">
                <a:solidFill>
                  <a:schemeClr val="tx1"/>
                </a:solidFill>
                <a:effectLst/>
                <a:latin typeface="Helvetica"/>
                <a:ea typeface="+mj-ea"/>
                <a:cs typeface="+mj-cs"/>
              </a:rPr>
              <a:t>Ansible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Helvetica"/>
                <a:ea typeface="+mj-ea"/>
                <a:cs typeface="+mj-cs"/>
              </a:rPr>
              <a:t> can’t (easily) build the CF Stack yet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AWS Configuration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5771" y="5301208"/>
            <a:ext cx="3165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(Using it seems “</a:t>
            </a:r>
            <a:r>
              <a:rPr lang="en-US" dirty="0" smtClean="0"/>
              <a:t>Hacky”, </a:t>
            </a:r>
            <a:r>
              <a:rPr lang="en-US" dirty="0" smtClean="0"/>
              <a:t>and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doesn’t</a:t>
            </a:r>
            <a:r>
              <a:rPr lang="en-US" dirty="0"/>
              <a:t> </a:t>
            </a:r>
            <a:r>
              <a:rPr lang="en-US" dirty="0" smtClean="0"/>
              <a:t>include </a:t>
            </a:r>
            <a:r>
              <a:rPr lang="en-US" dirty="0" smtClean="0"/>
              <a:t>all </a:t>
            </a:r>
            <a:r>
              <a:rPr lang="en-US" dirty="0" smtClean="0"/>
              <a:t>the AWS</a:t>
            </a:r>
          </a:p>
          <a:p>
            <a:r>
              <a:rPr lang="en-US" dirty="0" smtClean="0"/>
              <a:t>features </a:t>
            </a:r>
            <a:r>
              <a:rPr lang="en-US" dirty="0" smtClean="0"/>
              <a:t>we </a:t>
            </a:r>
            <a:r>
              <a:rPr lang="en-US" dirty="0" smtClean="0"/>
              <a:t>needed)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14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Future: Define Stack in Code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AWS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51018" y="5301208"/>
            <a:ext cx="3135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Ansible</a:t>
            </a:r>
            <a:r>
              <a:rPr lang="en-US" dirty="0" smtClean="0"/>
              <a:t> – once it’s ready. Or</a:t>
            </a:r>
          </a:p>
          <a:p>
            <a:r>
              <a:rPr lang="en-US" dirty="0"/>
              <a:t>s</a:t>
            </a:r>
            <a:r>
              <a:rPr lang="en-US" dirty="0" smtClean="0"/>
              <a:t>omething </a:t>
            </a:r>
            <a:r>
              <a:rPr lang="en-US" dirty="0" smtClean="0"/>
              <a:t>like Troposphere)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91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Project: Update </a:t>
            </a:r>
            <a:r>
              <a:rPr lang="en-US" dirty="0" smtClean="0"/>
              <a:t>Everything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99523" y="5408830"/>
            <a:ext cx="3738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</a:t>
            </a:r>
            <a:r>
              <a:rPr lang="en-US" dirty="0" smtClean="0"/>
              <a:t>functionality. </a:t>
            </a:r>
            <a:r>
              <a:rPr lang="en-US" dirty="0" smtClean="0"/>
              <a:t>New Look and</a:t>
            </a:r>
          </a:p>
          <a:p>
            <a:r>
              <a:rPr lang="en-US" dirty="0" smtClean="0"/>
              <a:t>Feel</a:t>
            </a:r>
            <a:r>
              <a:rPr lang="en-US" dirty="0" smtClean="0"/>
              <a:t>. </a:t>
            </a:r>
            <a:r>
              <a:rPr lang="en-US" dirty="0" smtClean="0"/>
              <a:t>New Domain. Upgrade Rails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And.. </a:t>
            </a:r>
            <a:r>
              <a:rPr lang="en-US" dirty="0"/>
              <a:t>f</a:t>
            </a:r>
            <a:r>
              <a:rPr lang="en-US" dirty="0" smtClean="0"/>
              <a:t>inally… new Infrastructure.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5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Future: </a:t>
            </a:r>
            <a:r>
              <a:rPr lang="en-US" dirty="0" smtClean="0"/>
              <a:t>Nested Stacks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AWS Configuration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2640" y="5270331"/>
            <a:ext cx="2904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50KB size limit to a stack)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7776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94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14" y="155679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Demo Codebase Assumptions: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 Codebase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3140968"/>
            <a:ext cx="45320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Codebase assumes EU-WEST-1 region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Ubuntu 14.04 only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Automatic </a:t>
            </a:r>
            <a:r>
              <a:rPr lang="en-US" dirty="0" smtClean="0"/>
              <a:t>O/S security </a:t>
            </a:r>
            <a:r>
              <a:rPr lang="en-US" dirty="0"/>
              <a:t>upgrades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SSL</a:t>
            </a:r>
            <a:r>
              <a:rPr lang="en-US" dirty="0"/>
              <a:t>-Only website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Individual user accounts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SSH </a:t>
            </a:r>
            <a:r>
              <a:rPr lang="en-US" dirty="0"/>
              <a:t>Keys only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Optimised</a:t>
            </a:r>
            <a:r>
              <a:rPr lang="en-US" dirty="0"/>
              <a:t>: </a:t>
            </a:r>
            <a:r>
              <a:rPr lang="en-US" dirty="0" smtClean="0"/>
              <a:t>Busy site (</a:t>
            </a:r>
            <a:r>
              <a:rPr lang="en-US" dirty="0" err="1" smtClean="0"/>
              <a:t>sysctls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6074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github.com</a:t>
            </a:r>
            <a:r>
              <a:rPr lang="en-US" dirty="0"/>
              <a:t>/unboxed/</a:t>
            </a:r>
            <a:r>
              <a:rPr lang="en-US" dirty="0" err="1"/>
              <a:t>aws</a:t>
            </a:r>
            <a:r>
              <a:rPr lang="en-US" dirty="0"/>
              <a:t>-</a:t>
            </a:r>
            <a:r>
              <a:rPr lang="en-US" dirty="0" err="1"/>
              <a:t>ansible</a:t>
            </a:r>
            <a:r>
              <a:rPr lang="en-US" dirty="0"/>
              <a:t>-</a:t>
            </a:r>
            <a:r>
              <a:rPr lang="en-US" dirty="0" err="1"/>
              <a:t>autoscaling</a:t>
            </a:r>
            <a:r>
              <a:rPr lang="en-US" dirty="0"/>
              <a:t>-and-code-</a:t>
            </a:r>
            <a:r>
              <a:rPr lang="en-US" dirty="0" smtClean="0"/>
              <a:t>deploy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github.com</a:t>
            </a:r>
            <a:r>
              <a:rPr lang="en-US" dirty="0"/>
              <a:t>/unboxed/</a:t>
            </a:r>
            <a:r>
              <a:rPr lang="en-US" dirty="0" err="1"/>
              <a:t>aws</a:t>
            </a:r>
            <a:r>
              <a:rPr lang="en-US" dirty="0"/>
              <a:t>-</a:t>
            </a:r>
            <a:r>
              <a:rPr lang="en-US" dirty="0" err="1"/>
              <a:t>ansible</a:t>
            </a:r>
            <a:r>
              <a:rPr lang="en-US" dirty="0"/>
              <a:t>-</a:t>
            </a:r>
            <a:r>
              <a:rPr lang="en-US" dirty="0" err="1"/>
              <a:t>autoscaling</a:t>
            </a:r>
            <a:r>
              <a:rPr lang="en-US" dirty="0"/>
              <a:t>-and-code-deploy-app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 Codebase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05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17KB </a:t>
            </a:r>
            <a:r>
              <a:rPr lang="en-US" dirty="0" err="1" smtClean="0"/>
              <a:t>README.md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59 steps to get it up and running</a:t>
            </a:r>
            <a:br>
              <a:rPr lang="en-US" dirty="0" smtClean="0"/>
            </a:br>
            <a:r>
              <a:rPr lang="en-US" dirty="0" smtClean="0"/>
              <a:t>40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Deployment Repo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35823" y="5295446"/>
            <a:ext cx="1996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Excluding Galaxy </a:t>
            </a:r>
            <a:r>
              <a:rPr lang="en-US" dirty="0" err="1"/>
              <a:t>Ansible</a:t>
            </a:r>
            <a:r>
              <a:rPr lang="en-US" dirty="0"/>
              <a:t> Roles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09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 Repo:</a:t>
            </a:r>
            <a:br>
              <a:rPr lang="en-US" dirty="0" smtClean="0"/>
            </a:br>
            <a:r>
              <a:rPr lang="en-US" dirty="0" smtClean="0"/>
              <a:t>A Classic Empty Rails App, with some modifications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 Repo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2121" y="5013176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(12 factor app, ping URL,</a:t>
            </a:r>
            <a:r>
              <a:rPr lang="en-US" dirty="0"/>
              <a:t> </a:t>
            </a:r>
            <a:r>
              <a:rPr lang="en-US" dirty="0" smtClean="0"/>
              <a:t>AWS </a:t>
            </a:r>
            <a:r>
              <a:rPr lang="en-US" dirty="0" err="1" smtClean="0"/>
              <a:t>codedeploy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, and </a:t>
            </a:r>
            <a:r>
              <a:rPr lang="en-US" dirty="0"/>
              <a:t>P</a:t>
            </a:r>
            <a:r>
              <a:rPr lang="en-US" dirty="0" smtClean="0"/>
              <a:t>uma server. 5 separate commits)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029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632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Petitions Into Production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88224" y="5251266"/>
            <a:ext cx="194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(Real Soon Now)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595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 </a:t>
            </a:r>
            <a:r>
              <a:rPr lang="en-US" dirty="0" err="1" smtClean="0"/>
              <a:t>Autoscaling</a:t>
            </a:r>
            <a:r>
              <a:rPr lang="en-US" dirty="0" smtClean="0"/>
              <a:t> based on Load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82640" y="5270331"/>
            <a:ext cx="248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(Need real-world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3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Infrastructure Changes Needed?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61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Still some external dependencies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230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if it’s useful to other people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076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ubxd.com</a:t>
            </a:r>
            <a:r>
              <a:rPr lang="en-US" dirty="0" smtClean="0"/>
              <a:t> or @</a:t>
            </a:r>
            <a:r>
              <a:rPr lang="en-US" dirty="0" err="1" smtClean="0"/>
              <a:t>ubxd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63278" y="5299200"/>
            <a:ext cx="314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oskar.pearson@ubxd.com</a:t>
            </a:r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r @</a:t>
            </a:r>
            <a:r>
              <a:rPr lang="en-US" dirty="0" err="1" smtClean="0"/>
              <a:t>oskarpearson</a:t>
            </a:r>
            <a:r>
              <a:rPr lang="en-US" dirty="0" smtClean="0"/>
              <a:t> on Twitter</a:t>
            </a:r>
          </a:p>
        </p:txBody>
      </p:sp>
    </p:spTree>
    <p:extLst>
      <p:ext uri="{BB962C8B-B14F-4D97-AF65-F5344CB8AC3E}">
        <p14:creationId xmlns:p14="http://schemas.microsoft.com/office/powerpoint/2010/main" val="7562775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6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“PSA</a:t>
            </a:r>
            <a:r>
              <a:rPr lang="en-US" dirty="0"/>
              <a:t>: Hosting companies are </a:t>
            </a:r>
            <a:r>
              <a:rPr lang="en-US" dirty="0" smtClean="0"/>
              <a:t>terrible” – @</a:t>
            </a:r>
            <a:r>
              <a:rPr lang="en-US" dirty="0" err="1" smtClean="0"/>
              <a:t>pixeltrix</a:t>
            </a:r>
            <a:endParaRPr lang="en-US" sz="4400" dirty="0" smtClean="0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92598" y="5270331"/>
            <a:ext cx="180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(Unboxed CTO)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5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r>
              <a:rPr lang="en-US" baseline="0" dirty="0" smtClean="0"/>
              <a:t> Domain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Busy Site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Problem Domain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67944" y="53094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gds.blog.gov.uk</a:t>
            </a:r>
            <a:r>
              <a:rPr lang="en-US" dirty="0"/>
              <a:t>/2012/08/16/happy-birthday-e-petitions-a-year-in-numbers/</a:t>
            </a:r>
          </a:p>
        </p:txBody>
      </p:sp>
    </p:spTree>
    <p:extLst>
      <p:ext uri="{BB962C8B-B14F-4D97-AF65-F5344CB8AC3E}">
        <p14:creationId xmlns:p14="http://schemas.microsoft.com/office/powerpoint/2010/main" val="233751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Permanent</a:t>
            </a:r>
            <a:r>
              <a:rPr lang="en-US" baseline="0" dirty="0" smtClean="0"/>
              <a:t> Ops Team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 Domain</a:t>
            </a:r>
          </a:p>
        </p:txBody>
      </p:sp>
    </p:spTree>
    <p:extLst>
      <p:ext uri="{BB962C8B-B14F-4D97-AF65-F5344CB8AC3E}">
        <p14:creationId xmlns:p14="http://schemas.microsoft.com/office/powerpoint/2010/main" val="345403154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-ppt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1505</TotalTime>
  <Words>853</Words>
  <Application>Microsoft Macintosh PowerPoint</Application>
  <PresentationFormat>On-screen Show (4:3)</PresentationFormat>
  <Paragraphs>158</Paragraphs>
  <Slides>53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minimal-ppt</vt:lpstr>
      <vt:lpstr>Custom Design</vt:lpstr>
      <vt:lpstr>Parliament Petition Site</vt:lpstr>
      <vt:lpstr>STANDARD DISCLAIMER APPLIES</vt:lpstr>
      <vt:lpstr>Questions</vt:lpstr>
      <vt:lpstr>Project: Update Everything</vt:lpstr>
      <vt:lpstr>What Infrastructure Changes Needed?</vt:lpstr>
      <vt:lpstr>“PSA: Hosting companies are terrible” – @pixeltrix</vt:lpstr>
      <vt:lpstr>The Problem Domain</vt:lpstr>
      <vt:lpstr>Busy Site</vt:lpstr>
      <vt:lpstr>No Permanent Ops Team</vt:lpstr>
      <vt:lpstr>Security is Important</vt:lpstr>
      <vt:lpstr>Uptime is Important</vt:lpstr>
      <vt:lpstr>Cost is a factor</vt:lpstr>
      <vt:lpstr>Like many others… we went AWS</vt:lpstr>
      <vt:lpstr>Some AWS Implementation Principles</vt:lpstr>
      <vt:lpstr>AWS isn’t a Hosting Provider, so do things the AWS way! </vt:lpstr>
      <vt:lpstr>- Disposable Servers (No named servers: Cattle &amp; Pets) - Avoid single points of failure - Rely only on AWS services where possible - Try avoid building it ourselves - Try avoid new-and-shiny AWS services - Keep the security auditors happy</vt:lpstr>
      <vt:lpstr>(One Possible) Solution</vt:lpstr>
      <vt:lpstr>PowerPoint Presentation</vt:lpstr>
      <vt:lpstr>PowerPoint Presentation</vt:lpstr>
      <vt:lpstr>Ansible is the Glue:</vt:lpstr>
      <vt:lpstr>Principle: Disposable Servers</vt:lpstr>
      <vt:lpstr>PowerPoint Presentation</vt:lpstr>
      <vt:lpstr>PowerPoint Presentation</vt:lpstr>
      <vt:lpstr>Why Not Opsworks?</vt:lpstr>
      <vt:lpstr>We’ve just migrated to Ansible</vt:lpstr>
      <vt:lpstr>Ansible Lets us use Galaxy Roles that match our other projects</vt:lpstr>
      <vt:lpstr>Linear nature of Ansible is simple</vt:lpstr>
      <vt:lpstr>PowerPoint Presentation</vt:lpstr>
      <vt:lpstr>Let’s talk about App Releases</vt:lpstr>
      <vt:lpstr>App Releases Don’t use Ansible</vt:lpstr>
      <vt:lpstr>1: Copy Tar file to S3 bucket</vt:lpstr>
      <vt:lpstr>CodeDeploy reads embedded Appspec file and runs commands</vt:lpstr>
      <vt:lpstr>De-list from Load Balancer, Apply the upgrade, Re-list with Load Balancer</vt:lpstr>
      <vt:lpstr>CodeDeploy is reasonably new</vt:lpstr>
      <vt:lpstr>PowerPoint Presentation</vt:lpstr>
      <vt:lpstr>Let’s talk building the AWS Stack</vt:lpstr>
      <vt:lpstr>Infrastructure Config is in CloudFormation JSON file</vt:lpstr>
      <vt:lpstr>Ansible can’t (easily) build the CF Stack yet</vt:lpstr>
      <vt:lpstr>In Future: Define Stack in Code</vt:lpstr>
      <vt:lpstr>In Future: Nested Stacks</vt:lpstr>
      <vt:lpstr>PowerPoint Presentation</vt:lpstr>
      <vt:lpstr>Example Codebase</vt:lpstr>
      <vt:lpstr>Demo Codebase Assumptions:</vt:lpstr>
      <vt:lpstr>github.com/unboxed/aws-ansible-autoscaling-and-code-deploy  github.com/unboxed/aws-ansible-autoscaling-and-code-deploy-app </vt:lpstr>
      <vt:lpstr>17KB README.md 59 steps to get it up and running 40 files</vt:lpstr>
      <vt:lpstr>App Repo: A Classic Empty Rails App, with some modifications</vt:lpstr>
      <vt:lpstr>What Next?</vt:lpstr>
      <vt:lpstr>Get Petitions Into Production</vt:lpstr>
      <vt:lpstr>Implement Autoscaling based on Load</vt:lpstr>
      <vt:lpstr>Still some external dependencies</vt:lpstr>
      <vt:lpstr>See if it’s useful to other people</vt:lpstr>
      <vt:lpstr>ubxd.com or @ubxd</vt:lpstr>
      <vt:lpstr>Questions?</vt:lpstr>
    </vt:vector>
  </TitlesOfParts>
  <Company>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Problem</dc:title>
  <dc:creator>Oskar Pearson</dc:creator>
  <cp:lastModifiedBy>Oskar Pearson</cp:lastModifiedBy>
  <cp:revision>398</cp:revision>
  <dcterms:created xsi:type="dcterms:W3CDTF">2015-07-15T13:35:57Z</dcterms:created>
  <dcterms:modified xsi:type="dcterms:W3CDTF">2015-07-16T15:25:56Z</dcterms:modified>
</cp:coreProperties>
</file>