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0"/>
  </p:notesMasterIdLst>
  <p:sldIdLst>
    <p:sldId id="256" r:id="rId2"/>
    <p:sldId id="259" r:id="rId3"/>
    <p:sldId id="257"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74" autoAdjust="0"/>
  </p:normalViewPr>
  <p:slideViewPr>
    <p:cSldViewPr snapToGrid="0">
      <p:cViewPr varScale="1">
        <p:scale>
          <a:sx n="110" d="100"/>
          <a:sy n="110" d="100"/>
        </p:scale>
        <p:origin x="516"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8BE63-C0A0-4024-B5A6-78F96F2829E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499BFBA-529D-4860-A3A8-5005BD120310}">
      <dgm:prSet/>
      <dgm:spPr/>
      <dgm:t>
        <a:bodyPr/>
        <a:lstStyle/>
        <a:p>
          <a:pPr>
            <a:defRPr cap="all"/>
          </a:pPr>
          <a:r>
            <a:rPr lang="en-US" dirty="0"/>
            <a:t>world’s largest video sharing platform </a:t>
          </a:r>
        </a:p>
      </dgm:t>
    </dgm:pt>
    <dgm:pt modelId="{38CB9786-5943-4459-9B50-EE20FF336449}" type="parTrans" cxnId="{646CD656-FC74-4C67-8293-9601B07BB537}">
      <dgm:prSet/>
      <dgm:spPr/>
      <dgm:t>
        <a:bodyPr/>
        <a:lstStyle/>
        <a:p>
          <a:endParaRPr lang="en-US"/>
        </a:p>
      </dgm:t>
    </dgm:pt>
    <dgm:pt modelId="{DD53165C-D2D4-4498-B36C-922DC52FB428}" type="sibTrans" cxnId="{646CD656-FC74-4C67-8293-9601B07BB537}">
      <dgm:prSet/>
      <dgm:spPr/>
      <dgm:t>
        <a:bodyPr/>
        <a:lstStyle/>
        <a:p>
          <a:endParaRPr lang="en-US"/>
        </a:p>
      </dgm:t>
    </dgm:pt>
    <dgm:pt modelId="{154BBD8A-BF4D-42C6-8F89-765BD7364A0A}">
      <dgm:prSet/>
      <dgm:spPr/>
      <dgm:t>
        <a:bodyPr/>
        <a:lstStyle/>
        <a:p>
          <a:pPr>
            <a:defRPr cap="all"/>
          </a:pPr>
          <a:r>
            <a:rPr lang="en-US" dirty="0"/>
            <a:t>irrelevant results based on likes and views</a:t>
          </a:r>
        </a:p>
      </dgm:t>
    </dgm:pt>
    <dgm:pt modelId="{29EAFCB8-5C79-424F-8EDD-F7A8160F977D}" type="parTrans" cxnId="{D520E5B8-1A6E-45BE-9143-16826F762B60}">
      <dgm:prSet/>
      <dgm:spPr/>
      <dgm:t>
        <a:bodyPr/>
        <a:lstStyle/>
        <a:p>
          <a:endParaRPr lang="en-US"/>
        </a:p>
      </dgm:t>
    </dgm:pt>
    <dgm:pt modelId="{C5A2B710-364A-4EEE-809B-F66AA99985F5}" type="sibTrans" cxnId="{D520E5B8-1A6E-45BE-9143-16826F762B60}">
      <dgm:prSet/>
      <dgm:spPr/>
      <dgm:t>
        <a:bodyPr/>
        <a:lstStyle/>
        <a:p>
          <a:endParaRPr lang="en-US"/>
        </a:p>
      </dgm:t>
    </dgm:pt>
    <dgm:pt modelId="{DA2C1A31-F581-4423-85AE-9F4D7DD67441}">
      <dgm:prSet/>
      <dgm:spPr/>
      <dgm:t>
        <a:bodyPr/>
        <a:lstStyle/>
        <a:p>
          <a:pPr>
            <a:defRPr cap="all"/>
          </a:pPr>
          <a:r>
            <a:rPr lang="en-US" dirty="0"/>
            <a:t>Comments play a active role to the actual polarity</a:t>
          </a:r>
        </a:p>
      </dgm:t>
    </dgm:pt>
    <dgm:pt modelId="{4D555538-83FF-4CB5-AA8D-F122EB2BAD30}" type="parTrans" cxnId="{0F38CCC9-ACB4-48CF-AE7A-76CFB55046AD}">
      <dgm:prSet/>
      <dgm:spPr/>
      <dgm:t>
        <a:bodyPr/>
        <a:lstStyle/>
        <a:p>
          <a:endParaRPr lang="en-US"/>
        </a:p>
      </dgm:t>
    </dgm:pt>
    <dgm:pt modelId="{711812D7-2075-49BE-BD47-3A756417D5EF}" type="sibTrans" cxnId="{0F38CCC9-ACB4-48CF-AE7A-76CFB55046AD}">
      <dgm:prSet/>
      <dgm:spPr/>
      <dgm:t>
        <a:bodyPr/>
        <a:lstStyle/>
        <a:p>
          <a:endParaRPr lang="en-US"/>
        </a:p>
      </dgm:t>
    </dgm:pt>
    <dgm:pt modelId="{02432CFF-AE75-4D5E-AE43-C35EF23BDD58}">
      <dgm:prSet/>
      <dgm:spPr/>
      <dgm:t>
        <a:bodyPr/>
        <a:lstStyle/>
        <a:p>
          <a:pPr>
            <a:defRPr cap="all"/>
          </a:pPr>
          <a:r>
            <a:rPr lang="en-US"/>
            <a:t>Search results are title and tag based</a:t>
          </a:r>
        </a:p>
      </dgm:t>
    </dgm:pt>
    <dgm:pt modelId="{DC6F3753-A52E-4686-928C-1A452509BEDC}" type="parTrans" cxnId="{E916FA0E-91AC-401C-AC70-406F6A117EE4}">
      <dgm:prSet/>
      <dgm:spPr/>
      <dgm:t>
        <a:bodyPr/>
        <a:lstStyle/>
        <a:p>
          <a:endParaRPr lang="en-US"/>
        </a:p>
      </dgm:t>
    </dgm:pt>
    <dgm:pt modelId="{0086AD53-693A-44E4-B883-6F15D8AC89B8}" type="sibTrans" cxnId="{E916FA0E-91AC-401C-AC70-406F6A117EE4}">
      <dgm:prSet/>
      <dgm:spPr/>
      <dgm:t>
        <a:bodyPr/>
        <a:lstStyle/>
        <a:p>
          <a:endParaRPr lang="en-US"/>
        </a:p>
      </dgm:t>
    </dgm:pt>
    <dgm:pt modelId="{8493CDB6-32F5-4687-9E0E-BB769ADFD5B7}" type="pres">
      <dgm:prSet presAssocID="{2408BE63-C0A0-4024-B5A6-78F96F2829E9}" presName="root" presStyleCnt="0">
        <dgm:presLayoutVars>
          <dgm:dir/>
          <dgm:resizeHandles val="exact"/>
        </dgm:presLayoutVars>
      </dgm:prSet>
      <dgm:spPr/>
    </dgm:pt>
    <dgm:pt modelId="{9400A6FC-A93E-4390-AEA7-52512AF353A4}" type="pres">
      <dgm:prSet presAssocID="{B499BFBA-529D-4860-A3A8-5005BD120310}" presName="compNode" presStyleCnt="0"/>
      <dgm:spPr/>
    </dgm:pt>
    <dgm:pt modelId="{C395B7E1-0DD3-4171-BD16-2952EE286059}" type="pres">
      <dgm:prSet presAssocID="{B499BFBA-529D-4860-A3A8-5005BD120310}" presName="iconBgRect" presStyleLbl="bgShp" presStyleIdx="0" presStyleCnt="4"/>
      <dgm:spPr/>
    </dgm:pt>
    <dgm:pt modelId="{0528DBD4-3BA7-4363-A783-E7C6CA3B56B6}" type="pres">
      <dgm:prSet presAssocID="{B499BFBA-529D-4860-A3A8-5005BD1203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6625455D-DFDE-484F-8DAB-69D8A88D0026}" type="pres">
      <dgm:prSet presAssocID="{B499BFBA-529D-4860-A3A8-5005BD120310}" presName="spaceRect" presStyleCnt="0"/>
      <dgm:spPr/>
    </dgm:pt>
    <dgm:pt modelId="{6AEF340A-7A9F-4E6F-ABC5-2334B443032E}" type="pres">
      <dgm:prSet presAssocID="{B499BFBA-529D-4860-A3A8-5005BD120310}" presName="textRect" presStyleLbl="revTx" presStyleIdx="0" presStyleCnt="4">
        <dgm:presLayoutVars>
          <dgm:chMax val="1"/>
          <dgm:chPref val="1"/>
        </dgm:presLayoutVars>
      </dgm:prSet>
      <dgm:spPr/>
    </dgm:pt>
    <dgm:pt modelId="{ED0355F3-274A-4D3D-B19F-1CF00E4F193F}" type="pres">
      <dgm:prSet presAssocID="{DD53165C-D2D4-4498-B36C-922DC52FB428}" presName="sibTrans" presStyleCnt="0"/>
      <dgm:spPr/>
    </dgm:pt>
    <dgm:pt modelId="{8F7F71CD-570F-4CC3-8882-9675738EE7BF}" type="pres">
      <dgm:prSet presAssocID="{154BBD8A-BF4D-42C6-8F89-765BD7364A0A}" presName="compNode" presStyleCnt="0"/>
      <dgm:spPr/>
    </dgm:pt>
    <dgm:pt modelId="{4E7E096D-A974-42E9-BD7E-C4A39C808A75}" type="pres">
      <dgm:prSet presAssocID="{154BBD8A-BF4D-42C6-8F89-765BD7364A0A}" presName="iconBgRect" presStyleLbl="bgShp" presStyleIdx="1" presStyleCnt="4"/>
      <dgm:spPr/>
    </dgm:pt>
    <dgm:pt modelId="{1026FE5E-D314-415A-AE90-2E6EA497931E}" type="pres">
      <dgm:prSet presAssocID="{154BBD8A-BF4D-42C6-8F89-765BD7364A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D4DE5F4C-255E-4700-BB45-B8D25962313C}" type="pres">
      <dgm:prSet presAssocID="{154BBD8A-BF4D-42C6-8F89-765BD7364A0A}" presName="spaceRect" presStyleCnt="0"/>
      <dgm:spPr/>
    </dgm:pt>
    <dgm:pt modelId="{C8618876-ADF7-4266-B0D9-170A1B430805}" type="pres">
      <dgm:prSet presAssocID="{154BBD8A-BF4D-42C6-8F89-765BD7364A0A}" presName="textRect" presStyleLbl="revTx" presStyleIdx="1" presStyleCnt="4">
        <dgm:presLayoutVars>
          <dgm:chMax val="1"/>
          <dgm:chPref val="1"/>
        </dgm:presLayoutVars>
      </dgm:prSet>
      <dgm:spPr/>
    </dgm:pt>
    <dgm:pt modelId="{A976FBB1-9C7E-44D7-89EC-52F830DD2088}" type="pres">
      <dgm:prSet presAssocID="{C5A2B710-364A-4EEE-809B-F66AA99985F5}" presName="sibTrans" presStyleCnt="0"/>
      <dgm:spPr/>
    </dgm:pt>
    <dgm:pt modelId="{D7AA306A-995D-4A50-B780-4EE2821DC666}" type="pres">
      <dgm:prSet presAssocID="{DA2C1A31-F581-4423-85AE-9F4D7DD67441}" presName="compNode" presStyleCnt="0"/>
      <dgm:spPr/>
    </dgm:pt>
    <dgm:pt modelId="{E5F8FB8C-8C0A-489D-87D0-43109C8E7DC5}" type="pres">
      <dgm:prSet presAssocID="{DA2C1A31-F581-4423-85AE-9F4D7DD67441}" presName="iconBgRect" presStyleLbl="bgShp" presStyleIdx="2" presStyleCnt="4"/>
      <dgm:spPr/>
    </dgm:pt>
    <dgm:pt modelId="{E2672C31-C861-4804-950B-18B4602E873F}" type="pres">
      <dgm:prSet presAssocID="{DA2C1A31-F581-4423-85AE-9F4D7DD674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82679AC4-335D-4D95-9A2A-DB731C397810}" type="pres">
      <dgm:prSet presAssocID="{DA2C1A31-F581-4423-85AE-9F4D7DD67441}" presName="spaceRect" presStyleCnt="0"/>
      <dgm:spPr/>
    </dgm:pt>
    <dgm:pt modelId="{39041F17-AA5F-4F1F-8D1B-2843B1999678}" type="pres">
      <dgm:prSet presAssocID="{DA2C1A31-F581-4423-85AE-9F4D7DD67441}" presName="textRect" presStyleLbl="revTx" presStyleIdx="2" presStyleCnt="4">
        <dgm:presLayoutVars>
          <dgm:chMax val="1"/>
          <dgm:chPref val="1"/>
        </dgm:presLayoutVars>
      </dgm:prSet>
      <dgm:spPr/>
    </dgm:pt>
    <dgm:pt modelId="{5ADF9ED7-D55D-426F-A0D5-C9E81684ACB0}" type="pres">
      <dgm:prSet presAssocID="{711812D7-2075-49BE-BD47-3A756417D5EF}" presName="sibTrans" presStyleCnt="0"/>
      <dgm:spPr/>
    </dgm:pt>
    <dgm:pt modelId="{5DC0E971-C007-4EA9-AD14-909A972F6931}" type="pres">
      <dgm:prSet presAssocID="{02432CFF-AE75-4D5E-AE43-C35EF23BDD58}" presName="compNode" presStyleCnt="0"/>
      <dgm:spPr/>
    </dgm:pt>
    <dgm:pt modelId="{4525768C-2AAD-4485-9BA4-2B4C264CCB2E}" type="pres">
      <dgm:prSet presAssocID="{02432CFF-AE75-4D5E-AE43-C35EF23BDD58}" presName="iconBgRect" presStyleLbl="bgShp" presStyleIdx="3" presStyleCnt="4"/>
      <dgm:spPr/>
    </dgm:pt>
    <dgm:pt modelId="{3C53EC51-380D-487D-84F1-B977DCEEE699}" type="pres">
      <dgm:prSet presAssocID="{02432CFF-AE75-4D5E-AE43-C35EF23BDD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F829914-E360-4A7A-9CC7-80D970666CA9}" type="pres">
      <dgm:prSet presAssocID="{02432CFF-AE75-4D5E-AE43-C35EF23BDD58}" presName="spaceRect" presStyleCnt="0"/>
      <dgm:spPr/>
    </dgm:pt>
    <dgm:pt modelId="{7F6DE6B6-27BB-45CD-B623-60A9DACA3FE9}" type="pres">
      <dgm:prSet presAssocID="{02432CFF-AE75-4D5E-AE43-C35EF23BDD58}" presName="textRect" presStyleLbl="revTx" presStyleIdx="3" presStyleCnt="4">
        <dgm:presLayoutVars>
          <dgm:chMax val="1"/>
          <dgm:chPref val="1"/>
        </dgm:presLayoutVars>
      </dgm:prSet>
      <dgm:spPr/>
    </dgm:pt>
  </dgm:ptLst>
  <dgm:cxnLst>
    <dgm:cxn modelId="{E916FA0E-91AC-401C-AC70-406F6A117EE4}" srcId="{2408BE63-C0A0-4024-B5A6-78F96F2829E9}" destId="{02432CFF-AE75-4D5E-AE43-C35EF23BDD58}" srcOrd="3" destOrd="0" parTransId="{DC6F3753-A52E-4686-928C-1A452509BEDC}" sibTransId="{0086AD53-693A-44E4-B883-6F15D8AC89B8}"/>
    <dgm:cxn modelId="{AFD48045-56AF-4497-B9AF-4D863AD0C635}" type="presOf" srcId="{DA2C1A31-F581-4423-85AE-9F4D7DD67441}" destId="{39041F17-AA5F-4F1F-8D1B-2843B1999678}" srcOrd="0" destOrd="0" presId="urn:microsoft.com/office/officeart/2018/5/layout/IconCircleLabelList"/>
    <dgm:cxn modelId="{646CD656-FC74-4C67-8293-9601B07BB537}" srcId="{2408BE63-C0A0-4024-B5A6-78F96F2829E9}" destId="{B499BFBA-529D-4860-A3A8-5005BD120310}" srcOrd="0" destOrd="0" parTransId="{38CB9786-5943-4459-9B50-EE20FF336449}" sibTransId="{DD53165C-D2D4-4498-B36C-922DC52FB428}"/>
    <dgm:cxn modelId="{9D96768F-4FC3-4CF0-8E39-06B796AA38A7}" type="presOf" srcId="{2408BE63-C0A0-4024-B5A6-78F96F2829E9}" destId="{8493CDB6-32F5-4687-9E0E-BB769ADFD5B7}" srcOrd="0" destOrd="0" presId="urn:microsoft.com/office/officeart/2018/5/layout/IconCircleLabelList"/>
    <dgm:cxn modelId="{D520E5B8-1A6E-45BE-9143-16826F762B60}" srcId="{2408BE63-C0A0-4024-B5A6-78F96F2829E9}" destId="{154BBD8A-BF4D-42C6-8F89-765BD7364A0A}" srcOrd="1" destOrd="0" parTransId="{29EAFCB8-5C79-424F-8EDD-F7A8160F977D}" sibTransId="{C5A2B710-364A-4EEE-809B-F66AA99985F5}"/>
    <dgm:cxn modelId="{0F38CCC9-ACB4-48CF-AE7A-76CFB55046AD}" srcId="{2408BE63-C0A0-4024-B5A6-78F96F2829E9}" destId="{DA2C1A31-F581-4423-85AE-9F4D7DD67441}" srcOrd="2" destOrd="0" parTransId="{4D555538-83FF-4CB5-AA8D-F122EB2BAD30}" sibTransId="{711812D7-2075-49BE-BD47-3A756417D5EF}"/>
    <dgm:cxn modelId="{48EFA0EC-8D29-40DE-BB0B-3326E0EC93C9}" type="presOf" srcId="{02432CFF-AE75-4D5E-AE43-C35EF23BDD58}" destId="{7F6DE6B6-27BB-45CD-B623-60A9DACA3FE9}" srcOrd="0" destOrd="0" presId="urn:microsoft.com/office/officeart/2018/5/layout/IconCircleLabelList"/>
    <dgm:cxn modelId="{98FA5AFA-5E05-40C7-B15D-CDEF1E3A89A8}" type="presOf" srcId="{154BBD8A-BF4D-42C6-8F89-765BD7364A0A}" destId="{C8618876-ADF7-4266-B0D9-170A1B430805}" srcOrd="0" destOrd="0" presId="urn:microsoft.com/office/officeart/2018/5/layout/IconCircleLabelList"/>
    <dgm:cxn modelId="{331ABAFD-96C5-4344-BE6D-D0C6ED054BF9}" type="presOf" srcId="{B499BFBA-529D-4860-A3A8-5005BD120310}" destId="{6AEF340A-7A9F-4E6F-ABC5-2334B443032E}" srcOrd="0" destOrd="0" presId="urn:microsoft.com/office/officeart/2018/5/layout/IconCircleLabelList"/>
    <dgm:cxn modelId="{506A9539-BDF6-4B9F-A953-91498EFAFF84}" type="presParOf" srcId="{8493CDB6-32F5-4687-9E0E-BB769ADFD5B7}" destId="{9400A6FC-A93E-4390-AEA7-52512AF353A4}" srcOrd="0" destOrd="0" presId="urn:microsoft.com/office/officeart/2018/5/layout/IconCircleLabelList"/>
    <dgm:cxn modelId="{98AD8577-6498-4B1B-84EB-7023FCC3F0D6}" type="presParOf" srcId="{9400A6FC-A93E-4390-AEA7-52512AF353A4}" destId="{C395B7E1-0DD3-4171-BD16-2952EE286059}" srcOrd="0" destOrd="0" presId="urn:microsoft.com/office/officeart/2018/5/layout/IconCircleLabelList"/>
    <dgm:cxn modelId="{48A847E8-F516-4213-BB7C-6FA487F29E9F}" type="presParOf" srcId="{9400A6FC-A93E-4390-AEA7-52512AF353A4}" destId="{0528DBD4-3BA7-4363-A783-E7C6CA3B56B6}" srcOrd="1" destOrd="0" presId="urn:microsoft.com/office/officeart/2018/5/layout/IconCircleLabelList"/>
    <dgm:cxn modelId="{B7C00F70-BFCC-4A21-A5F2-7F25E5F0B308}" type="presParOf" srcId="{9400A6FC-A93E-4390-AEA7-52512AF353A4}" destId="{6625455D-DFDE-484F-8DAB-69D8A88D0026}" srcOrd="2" destOrd="0" presId="urn:microsoft.com/office/officeart/2018/5/layout/IconCircleLabelList"/>
    <dgm:cxn modelId="{088B4683-D406-4635-BA9F-C0BDB549DE23}" type="presParOf" srcId="{9400A6FC-A93E-4390-AEA7-52512AF353A4}" destId="{6AEF340A-7A9F-4E6F-ABC5-2334B443032E}" srcOrd="3" destOrd="0" presId="urn:microsoft.com/office/officeart/2018/5/layout/IconCircleLabelList"/>
    <dgm:cxn modelId="{64E29BC7-F103-4BA2-BB9E-DAA69A9D7297}" type="presParOf" srcId="{8493CDB6-32F5-4687-9E0E-BB769ADFD5B7}" destId="{ED0355F3-274A-4D3D-B19F-1CF00E4F193F}" srcOrd="1" destOrd="0" presId="urn:microsoft.com/office/officeart/2018/5/layout/IconCircleLabelList"/>
    <dgm:cxn modelId="{A206E866-FDCB-40A8-AAC9-344F40F540DF}" type="presParOf" srcId="{8493CDB6-32F5-4687-9E0E-BB769ADFD5B7}" destId="{8F7F71CD-570F-4CC3-8882-9675738EE7BF}" srcOrd="2" destOrd="0" presId="urn:microsoft.com/office/officeart/2018/5/layout/IconCircleLabelList"/>
    <dgm:cxn modelId="{8475CB6E-B392-4AA5-845B-22AE6322809A}" type="presParOf" srcId="{8F7F71CD-570F-4CC3-8882-9675738EE7BF}" destId="{4E7E096D-A974-42E9-BD7E-C4A39C808A75}" srcOrd="0" destOrd="0" presId="urn:microsoft.com/office/officeart/2018/5/layout/IconCircleLabelList"/>
    <dgm:cxn modelId="{83AA4B78-DF3C-4685-A653-3017EAF3CB0B}" type="presParOf" srcId="{8F7F71CD-570F-4CC3-8882-9675738EE7BF}" destId="{1026FE5E-D314-415A-AE90-2E6EA497931E}" srcOrd="1" destOrd="0" presId="urn:microsoft.com/office/officeart/2018/5/layout/IconCircleLabelList"/>
    <dgm:cxn modelId="{2F2200A5-0D15-4AB8-8F98-07714CB2B861}" type="presParOf" srcId="{8F7F71CD-570F-4CC3-8882-9675738EE7BF}" destId="{D4DE5F4C-255E-4700-BB45-B8D25962313C}" srcOrd="2" destOrd="0" presId="urn:microsoft.com/office/officeart/2018/5/layout/IconCircleLabelList"/>
    <dgm:cxn modelId="{61989B5A-FB87-469E-8DF8-EBC2FD6352DA}" type="presParOf" srcId="{8F7F71CD-570F-4CC3-8882-9675738EE7BF}" destId="{C8618876-ADF7-4266-B0D9-170A1B430805}" srcOrd="3" destOrd="0" presId="urn:microsoft.com/office/officeart/2018/5/layout/IconCircleLabelList"/>
    <dgm:cxn modelId="{098AF5B9-3600-493F-A98A-3EBE540028D6}" type="presParOf" srcId="{8493CDB6-32F5-4687-9E0E-BB769ADFD5B7}" destId="{A976FBB1-9C7E-44D7-89EC-52F830DD2088}" srcOrd="3" destOrd="0" presId="urn:microsoft.com/office/officeart/2018/5/layout/IconCircleLabelList"/>
    <dgm:cxn modelId="{C923029F-9240-461B-9E31-DEF518B5384F}" type="presParOf" srcId="{8493CDB6-32F5-4687-9E0E-BB769ADFD5B7}" destId="{D7AA306A-995D-4A50-B780-4EE2821DC666}" srcOrd="4" destOrd="0" presId="urn:microsoft.com/office/officeart/2018/5/layout/IconCircleLabelList"/>
    <dgm:cxn modelId="{DAFEFE92-090F-484C-918D-7E0E7F579BC6}" type="presParOf" srcId="{D7AA306A-995D-4A50-B780-4EE2821DC666}" destId="{E5F8FB8C-8C0A-489D-87D0-43109C8E7DC5}" srcOrd="0" destOrd="0" presId="urn:microsoft.com/office/officeart/2018/5/layout/IconCircleLabelList"/>
    <dgm:cxn modelId="{70623C1D-14E2-4F01-B4DF-679B0AC83ABF}" type="presParOf" srcId="{D7AA306A-995D-4A50-B780-4EE2821DC666}" destId="{E2672C31-C861-4804-950B-18B4602E873F}" srcOrd="1" destOrd="0" presId="urn:microsoft.com/office/officeart/2018/5/layout/IconCircleLabelList"/>
    <dgm:cxn modelId="{5AF36D80-F9FE-4EED-9244-E2A3735FC13B}" type="presParOf" srcId="{D7AA306A-995D-4A50-B780-4EE2821DC666}" destId="{82679AC4-335D-4D95-9A2A-DB731C397810}" srcOrd="2" destOrd="0" presId="urn:microsoft.com/office/officeart/2018/5/layout/IconCircleLabelList"/>
    <dgm:cxn modelId="{1ECEB0AC-2F07-4209-B5EA-4B0B3C92070D}" type="presParOf" srcId="{D7AA306A-995D-4A50-B780-4EE2821DC666}" destId="{39041F17-AA5F-4F1F-8D1B-2843B1999678}" srcOrd="3" destOrd="0" presId="urn:microsoft.com/office/officeart/2018/5/layout/IconCircleLabelList"/>
    <dgm:cxn modelId="{38B57570-96EE-49A7-87A9-C81498E0AE3C}" type="presParOf" srcId="{8493CDB6-32F5-4687-9E0E-BB769ADFD5B7}" destId="{5ADF9ED7-D55D-426F-A0D5-C9E81684ACB0}" srcOrd="5" destOrd="0" presId="urn:microsoft.com/office/officeart/2018/5/layout/IconCircleLabelList"/>
    <dgm:cxn modelId="{5A930BEA-1742-46B7-AE6C-9751ACD388B6}" type="presParOf" srcId="{8493CDB6-32F5-4687-9E0E-BB769ADFD5B7}" destId="{5DC0E971-C007-4EA9-AD14-909A972F6931}" srcOrd="6" destOrd="0" presId="urn:microsoft.com/office/officeart/2018/5/layout/IconCircleLabelList"/>
    <dgm:cxn modelId="{2637F3AC-F672-4574-83B7-2CDB6DD50A75}" type="presParOf" srcId="{5DC0E971-C007-4EA9-AD14-909A972F6931}" destId="{4525768C-2AAD-4485-9BA4-2B4C264CCB2E}" srcOrd="0" destOrd="0" presId="urn:microsoft.com/office/officeart/2018/5/layout/IconCircleLabelList"/>
    <dgm:cxn modelId="{6ECE0F60-3586-478E-BE00-459639E09A6A}" type="presParOf" srcId="{5DC0E971-C007-4EA9-AD14-909A972F6931}" destId="{3C53EC51-380D-487D-84F1-B977DCEEE699}" srcOrd="1" destOrd="0" presId="urn:microsoft.com/office/officeart/2018/5/layout/IconCircleLabelList"/>
    <dgm:cxn modelId="{1CE6BE1D-A0F7-4847-B161-D92926255523}" type="presParOf" srcId="{5DC0E971-C007-4EA9-AD14-909A972F6931}" destId="{9F829914-E360-4A7A-9CC7-80D970666CA9}" srcOrd="2" destOrd="0" presId="urn:microsoft.com/office/officeart/2018/5/layout/IconCircleLabelList"/>
    <dgm:cxn modelId="{AE91A10A-DFFF-4DD8-93FF-2BF5D466120A}" type="presParOf" srcId="{5DC0E971-C007-4EA9-AD14-909A972F6931}" destId="{7F6DE6B6-27BB-45CD-B623-60A9DACA3FE9}"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D4365-5DBF-483F-AB21-87B3EE9F8A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30B580-9D38-4F2F-BB75-C74CA3056AEC}">
      <dgm:prSet/>
      <dgm:spPr/>
      <dgm:t>
        <a:bodyPr/>
        <a:lstStyle/>
        <a:p>
          <a:r>
            <a:rPr lang="en-US"/>
            <a:t>Removing Punctuations, Numbers and Special Characters</a:t>
          </a:r>
        </a:p>
      </dgm:t>
    </dgm:pt>
    <dgm:pt modelId="{FCAD0AE4-9EBB-4407-ABEC-E7D465528093}" type="parTrans" cxnId="{80CCECC1-593A-47C9-A1CB-BCCDEAB44C92}">
      <dgm:prSet/>
      <dgm:spPr/>
      <dgm:t>
        <a:bodyPr/>
        <a:lstStyle/>
        <a:p>
          <a:endParaRPr lang="en-US"/>
        </a:p>
      </dgm:t>
    </dgm:pt>
    <dgm:pt modelId="{AD5B4A88-08DF-4164-B5F6-EB54DE15B3C6}" type="sibTrans" cxnId="{80CCECC1-593A-47C9-A1CB-BCCDEAB44C92}">
      <dgm:prSet/>
      <dgm:spPr/>
      <dgm:t>
        <a:bodyPr/>
        <a:lstStyle/>
        <a:p>
          <a:endParaRPr lang="en-US"/>
        </a:p>
      </dgm:t>
    </dgm:pt>
    <dgm:pt modelId="{AB79A5E3-4013-42D8-8D56-8CFA359273C2}">
      <dgm:prSet/>
      <dgm:spPr/>
      <dgm:t>
        <a:bodyPr/>
        <a:lstStyle/>
        <a:p>
          <a:r>
            <a:rPr lang="en-US"/>
            <a:t>Removing Short Words</a:t>
          </a:r>
        </a:p>
      </dgm:t>
    </dgm:pt>
    <dgm:pt modelId="{DB6570E0-E635-4679-98FA-C2C7E003A9D6}" type="parTrans" cxnId="{980CF624-E0EC-463B-983A-26611CC44AAA}">
      <dgm:prSet/>
      <dgm:spPr/>
      <dgm:t>
        <a:bodyPr/>
        <a:lstStyle/>
        <a:p>
          <a:endParaRPr lang="en-US"/>
        </a:p>
      </dgm:t>
    </dgm:pt>
    <dgm:pt modelId="{09BF6BB0-BAA1-4A9D-A8E7-6914DBC8E6C1}" type="sibTrans" cxnId="{980CF624-E0EC-463B-983A-26611CC44AAA}">
      <dgm:prSet/>
      <dgm:spPr/>
      <dgm:t>
        <a:bodyPr/>
        <a:lstStyle/>
        <a:p>
          <a:endParaRPr lang="en-US"/>
        </a:p>
      </dgm:t>
    </dgm:pt>
    <dgm:pt modelId="{EAF28D7B-5E3F-45FF-BE80-56DEB242BD19}">
      <dgm:prSet/>
      <dgm:spPr/>
      <dgm:t>
        <a:bodyPr/>
        <a:lstStyle/>
        <a:p>
          <a:r>
            <a:rPr lang="en-US"/>
            <a:t>Changing the text to lowercase</a:t>
          </a:r>
        </a:p>
      </dgm:t>
    </dgm:pt>
    <dgm:pt modelId="{C9C3188A-2869-480E-95AC-D27200D3C273}" type="parTrans" cxnId="{B187A2D4-5500-44F3-8F19-9FC1793DA961}">
      <dgm:prSet/>
      <dgm:spPr/>
      <dgm:t>
        <a:bodyPr/>
        <a:lstStyle/>
        <a:p>
          <a:endParaRPr lang="en-US"/>
        </a:p>
      </dgm:t>
    </dgm:pt>
    <dgm:pt modelId="{6F8F5A05-2291-45AC-BA07-7ABCC81D2E62}" type="sibTrans" cxnId="{B187A2D4-5500-44F3-8F19-9FC1793DA961}">
      <dgm:prSet/>
      <dgm:spPr/>
      <dgm:t>
        <a:bodyPr/>
        <a:lstStyle/>
        <a:p>
          <a:endParaRPr lang="en-US"/>
        </a:p>
      </dgm:t>
    </dgm:pt>
    <dgm:pt modelId="{8A15B4ED-D191-4118-A3ED-D6BA622795FA}">
      <dgm:prSet/>
      <dgm:spPr/>
      <dgm:t>
        <a:bodyPr/>
        <a:lstStyle/>
        <a:p>
          <a:r>
            <a:rPr lang="en-US"/>
            <a:t>Tokenization - “This is a sample” -&gt; [“This”, “is”, “a”, “sample”]</a:t>
          </a:r>
        </a:p>
      </dgm:t>
    </dgm:pt>
    <dgm:pt modelId="{234F31FA-1149-4EEC-98F8-67A0F6B16FD2}" type="parTrans" cxnId="{C5ED4F98-A548-4987-924E-A6BA783B53DC}">
      <dgm:prSet/>
      <dgm:spPr/>
      <dgm:t>
        <a:bodyPr/>
        <a:lstStyle/>
        <a:p>
          <a:endParaRPr lang="en-US"/>
        </a:p>
      </dgm:t>
    </dgm:pt>
    <dgm:pt modelId="{D99C583D-12D6-4CF7-B6C3-F864F26AFB5D}" type="sibTrans" cxnId="{C5ED4F98-A548-4987-924E-A6BA783B53DC}">
      <dgm:prSet/>
      <dgm:spPr/>
      <dgm:t>
        <a:bodyPr/>
        <a:lstStyle/>
        <a:p>
          <a:endParaRPr lang="en-US"/>
        </a:p>
      </dgm:t>
    </dgm:pt>
    <dgm:pt modelId="{7EA4C704-CC2D-43A1-AD9F-C3185DD04283}">
      <dgm:prSet/>
      <dgm:spPr/>
      <dgm:t>
        <a:bodyPr/>
        <a:lstStyle/>
        <a:p>
          <a:r>
            <a:rPr lang="en-US"/>
            <a:t>Lemmatization - example: “singing” -&gt; “sing”</a:t>
          </a:r>
        </a:p>
      </dgm:t>
    </dgm:pt>
    <dgm:pt modelId="{149AE7A2-2FC5-47AF-819A-EBFDCCB646FF}" type="parTrans" cxnId="{9DE7C657-28A8-4C39-8358-8F292DD4E860}">
      <dgm:prSet/>
      <dgm:spPr/>
      <dgm:t>
        <a:bodyPr/>
        <a:lstStyle/>
        <a:p>
          <a:endParaRPr lang="en-US"/>
        </a:p>
      </dgm:t>
    </dgm:pt>
    <dgm:pt modelId="{A94F4DE2-8AB8-4170-87D1-3DBBF2EFC5DE}" type="sibTrans" cxnId="{9DE7C657-28A8-4C39-8358-8F292DD4E860}">
      <dgm:prSet/>
      <dgm:spPr/>
      <dgm:t>
        <a:bodyPr/>
        <a:lstStyle/>
        <a:p>
          <a:endParaRPr lang="en-US"/>
        </a:p>
      </dgm:t>
    </dgm:pt>
    <dgm:pt modelId="{2DFCE91A-5F21-4125-A737-27913C3AC42B}" type="pres">
      <dgm:prSet presAssocID="{772D4365-5DBF-483F-AB21-87B3EE9F8AAD}" presName="root" presStyleCnt="0">
        <dgm:presLayoutVars>
          <dgm:dir/>
          <dgm:resizeHandles val="exact"/>
        </dgm:presLayoutVars>
      </dgm:prSet>
      <dgm:spPr/>
    </dgm:pt>
    <dgm:pt modelId="{73F1BF0B-ADE5-4018-8E37-EB8C05803972}" type="pres">
      <dgm:prSet presAssocID="{E430B580-9D38-4F2F-BB75-C74CA3056AEC}" presName="compNode" presStyleCnt="0"/>
      <dgm:spPr/>
    </dgm:pt>
    <dgm:pt modelId="{62E90767-D347-4ECA-8A74-35ABF0187CF2}" type="pres">
      <dgm:prSet presAssocID="{E430B580-9D38-4F2F-BB75-C74CA3056AEC}" presName="bgRect" presStyleLbl="bgShp" presStyleIdx="0" presStyleCnt="5"/>
      <dgm:spPr/>
    </dgm:pt>
    <dgm:pt modelId="{9F0C07DB-5D65-4DB4-B4AE-341EB04D996E}" type="pres">
      <dgm:prSet presAssocID="{E430B580-9D38-4F2F-BB75-C74CA3056A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CB84BEA6-CF19-49D9-A9ED-B055AE8E55D6}" type="pres">
      <dgm:prSet presAssocID="{E430B580-9D38-4F2F-BB75-C74CA3056AEC}" presName="spaceRect" presStyleCnt="0"/>
      <dgm:spPr/>
    </dgm:pt>
    <dgm:pt modelId="{1513FE7C-2372-45BD-9418-0466A9F546C9}" type="pres">
      <dgm:prSet presAssocID="{E430B580-9D38-4F2F-BB75-C74CA3056AEC}" presName="parTx" presStyleLbl="revTx" presStyleIdx="0" presStyleCnt="5">
        <dgm:presLayoutVars>
          <dgm:chMax val="0"/>
          <dgm:chPref val="0"/>
        </dgm:presLayoutVars>
      </dgm:prSet>
      <dgm:spPr/>
    </dgm:pt>
    <dgm:pt modelId="{1CE89F8B-2399-41B3-AF6B-498F96AAAF72}" type="pres">
      <dgm:prSet presAssocID="{AD5B4A88-08DF-4164-B5F6-EB54DE15B3C6}" presName="sibTrans" presStyleCnt="0"/>
      <dgm:spPr/>
    </dgm:pt>
    <dgm:pt modelId="{E4551F90-E0B4-4AA5-A59C-3BD6102C65A3}" type="pres">
      <dgm:prSet presAssocID="{AB79A5E3-4013-42D8-8D56-8CFA359273C2}" presName="compNode" presStyleCnt="0"/>
      <dgm:spPr/>
    </dgm:pt>
    <dgm:pt modelId="{FB615443-DBA3-44F0-A978-BDB63B113744}" type="pres">
      <dgm:prSet presAssocID="{AB79A5E3-4013-42D8-8D56-8CFA359273C2}" presName="bgRect" presStyleLbl="bgShp" presStyleIdx="1" presStyleCnt="5"/>
      <dgm:spPr/>
    </dgm:pt>
    <dgm:pt modelId="{802FF737-05A0-4D49-8719-16B3760CB78E}" type="pres">
      <dgm:prSet presAssocID="{AB79A5E3-4013-42D8-8D56-8CFA359273C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issors"/>
        </a:ext>
      </dgm:extLst>
    </dgm:pt>
    <dgm:pt modelId="{9D0524B3-7488-4067-AA38-766B55AE4AFC}" type="pres">
      <dgm:prSet presAssocID="{AB79A5E3-4013-42D8-8D56-8CFA359273C2}" presName="spaceRect" presStyleCnt="0"/>
      <dgm:spPr/>
    </dgm:pt>
    <dgm:pt modelId="{36265260-AFB8-43D5-9383-14BB0C32E9A2}" type="pres">
      <dgm:prSet presAssocID="{AB79A5E3-4013-42D8-8D56-8CFA359273C2}" presName="parTx" presStyleLbl="revTx" presStyleIdx="1" presStyleCnt="5">
        <dgm:presLayoutVars>
          <dgm:chMax val="0"/>
          <dgm:chPref val="0"/>
        </dgm:presLayoutVars>
      </dgm:prSet>
      <dgm:spPr/>
    </dgm:pt>
    <dgm:pt modelId="{7AA4AD75-638F-43F8-8575-C10BB0851D22}" type="pres">
      <dgm:prSet presAssocID="{09BF6BB0-BAA1-4A9D-A8E7-6914DBC8E6C1}" presName="sibTrans" presStyleCnt="0"/>
      <dgm:spPr/>
    </dgm:pt>
    <dgm:pt modelId="{B58893D7-A80A-4145-B72E-3DC433D81A5B}" type="pres">
      <dgm:prSet presAssocID="{EAF28D7B-5E3F-45FF-BE80-56DEB242BD19}" presName="compNode" presStyleCnt="0"/>
      <dgm:spPr/>
    </dgm:pt>
    <dgm:pt modelId="{2BD5F4D0-D4FD-4660-BBF4-F31166B38BB7}" type="pres">
      <dgm:prSet presAssocID="{EAF28D7B-5E3F-45FF-BE80-56DEB242BD19}" presName="bgRect" presStyleLbl="bgShp" presStyleIdx="2" presStyleCnt="5"/>
      <dgm:spPr/>
    </dgm:pt>
    <dgm:pt modelId="{9DF3854D-35B0-4C29-A900-C985BA123E38}" type="pres">
      <dgm:prSet presAssocID="{EAF28D7B-5E3F-45FF-BE80-56DEB242BD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2AA166D-3624-437D-B784-D9106FF9EAE8}" type="pres">
      <dgm:prSet presAssocID="{EAF28D7B-5E3F-45FF-BE80-56DEB242BD19}" presName="spaceRect" presStyleCnt="0"/>
      <dgm:spPr/>
    </dgm:pt>
    <dgm:pt modelId="{DDB5D188-3336-44BF-9157-4B6C574EE0A7}" type="pres">
      <dgm:prSet presAssocID="{EAF28D7B-5E3F-45FF-BE80-56DEB242BD19}" presName="parTx" presStyleLbl="revTx" presStyleIdx="2" presStyleCnt="5">
        <dgm:presLayoutVars>
          <dgm:chMax val="0"/>
          <dgm:chPref val="0"/>
        </dgm:presLayoutVars>
      </dgm:prSet>
      <dgm:spPr/>
    </dgm:pt>
    <dgm:pt modelId="{CD2D46DC-4484-4A95-BF33-BFF1290791C2}" type="pres">
      <dgm:prSet presAssocID="{6F8F5A05-2291-45AC-BA07-7ABCC81D2E62}" presName="sibTrans" presStyleCnt="0"/>
      <dgm:spPr/>
    </dgm:pt>
    <dgm:pt modelId="{D2D3DB80-8F3D-4FCF-976B-8B24573C4A6A}" type="pres">
      <dgm:prSet presAssocID="{8A15B4ED-D191-4118-A3ED-D6BA622795FA}" presName="compNode" presStyleCnt="0"/>
      <dgm:spPr/>
    </dgm:pt>
    <dgm:pt modelId="{7BC7B501-0803-46DA-A4AD-070F967471CB}" type="pres">
      <dgm:prSet presAssocID="{8A15B4ED-D191-4118-A3ED-D6BA622795FA}" presName="bgRect" presStyleLbl="bgShp" presStyleIdx="3" presStyleCnt="5"/>
      <dgm:spPr/>
    </dgm:pt>
    <dgm:pt modelId="{F8CF1AC8-0D8C-46CE-9CE3-97BBCAF52CD8}" type="pres">
      <dgm:prSet presAssocID="{8A15B4ED-D191-4118-A3ED-D6BA622795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sconnected"/>
        </a:ext>
      </dgm:extLst>
    </dgm:pt>
    <dgm:pt modelId="{7EF2BD81-E54B-46EB-9C14-29ABEED78136}" type="pres">
      <dgm:prSet presAssocID="{8A15B4ED-D191-4118-A3ED-D6BA622795FA}" presName="spaceRect" presStyleCnt="0"/>
      <dgm:spPr/>
    </dgm:pt>
    <dgm:pt modelId="{23450DAD-1595-45DA-BE5B-4DFD2B6317B3}" type="pres">
      <dgm:prSet presAssocID="{8A15B4ED-D191-4118-A3ED-D6BA622795FA}" presName="parTx" presStyleLbl="revTx" presStyleIdx="3" presStyleCnt="5">
        <dgm:presLayoutVars>
          <dgm:chMax val="0"/>
          <dgm:chPref val="0"/>
        </dgm:presLayoutVars>
      </dgm:prSet>
      <dgm:spPr/>
    </dgm:pt>
    <dgm:pt modelId="{76C974B8-EA9A-49D1-94C7-3415FD1143C6}" type="pres">
      <dgm:prSet presAssocID="{D99C583D-12D6-4CF7-B6C3-F864F26AFB5D}" presName="sibTrans" presStyleCnt="0"/>
      <dgm:spPr/>
    </dgm:pt>
    <dgm:pt modelId="{5B033D95-3112-4F46-874A-1995D73019A6}" type="pres">
      <dgm:prSet presAssocID="{7EA4C704-CC2D-43A1-AD9F-C3185DD04283}" presName="compNode" presStyleCnt="0"/>
      <dgm:spPr/>
    </dgm:pt>
    <dgm:pt modelId="{D383738F-25FC-4E78-A342-C0746EDFA926}" type="pres">
      <dgm:prSet presAssocID="{7EA4C704-CC2D-43A1-AD9F-C3185DD04283}" presName="bgRect" presStyleLbl="bgShp" presStyleIdx="4" presStyleCnt="5"/>
      <dgm:spPr/>
    </dgm:pt>
    <dgm:pt modelId="{35B42730-20B0-49DC-83D6-1B29AF6A82EF}" type="pres">
      <dgm:prSet presAssocID="{7EA4C704-CC2D-43A1-AD9F-C3185DD042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Venn diagram"/>
        </a:ext>
      </dgm:extLst>
    </dgm:pt>
    <dgm:pt modelId="{3DD9EC28-92C4-4ECD-B958-BEBF3611DF3E}" type="pres">
      <dgm:prSet presAssocID="{7EA4C704-CC2D-43A1-AD9F-C3185DD04283}" presName="spaceRect" presStyleCnt="0"/>
      <dgm:spPr/>
    </dgm:pt>
    <dgm:pt modelId="{FDC82736-9DFB-4D0D-8E60-E65B83911CDC}" type="pres">
      <dgm:prSet presAssocID="{7EA4C704-CC2D-43A1-AD9F-C3185DD04283}" presName="parTx" presStyleLbl="revTx" presStyleIdx="4" presStyleCnt="5">
        <dgm:presLayoutVars>
          <dgm:chMax val="0"/>
          <dgm:chPref val="0"/>
        </dgm:presLayoutVars>
      </dgm:prSet>
      <dgm:spPr/>
    </dgm:pt>
  </dgm:ptLst>
  <dgm:cxnLst>
    <dgm:cxn modelId="{980CF624-E0EC-463B-983A-26611CC44AAA}" srcId="{772D4365-5DBF-483F-AB21-87B3EE9F8AAD}" destId="{AB79A5E3-4013-42D8-8D56-8CFA359273C2}" srcOrd="1" destOrd="0" parTransId="{DB6570E0-E635-4679-98FA-C2C7E003A9D6}" sibTransId="{09BF6BB0-BAA1-4A9D-A8E7-6914DBC8E6C1}"/>
    <dgm:cxn modelId="{C5A8382E-E557-4AB3-9C94-4B5DE1055531}" type="presOf" srcId="{8A15B4ED-D191-4118-A3ED-D6BA622795FA}" destId="{23450DAD-1595-45DA-BE5B-4DFD2B6317B3}" srcOrd="0" destOrd="0" presId="urn:microsoft.com/office/officeart/2018/2/layout/IconVerticalSolidList"/>
    <dgm:cxn modelId="{11CB453F-AF8A-47B9-89D6-697132384345}" type="presOf" srcId="{772D4365-5DBF-483F-AB21-87B3EE9F8AAD}" destId="{2DFCE91A-5F21-4125-A737-27913C3AC42B}" srcOrd="0" destOrd="0" presId="urn:microsoft.com/office/officeart/2018/2/layout/IconVerticalSolidList"/>
    <dgm:cxn modelId="{77F7E55C-247D-4056-B490-AEBCA31D1F3D}" type="presOf" srcId="{EAF28D7B-5E3F-45FF-BE80-56DEB242BD19}" destId="{DDB5D188-3336-44BF-9157-4B6C574EE0A7}" srcOrd="0" destOrd="0" presId="urn:microsoft.com/office/officeart/2018/2/layout/IconVerticalSolidList"/>
    <dgm:cxn modelId="{34577667-BB53-4B54-8C1A-B4CA273C5939}" type="presOf" srcId="{7EA4C704-CC2D-43A1-AD9F-C3185DD04283}" destId="{FDC82736-9DFB-4D0D-8E60-E65B83911CDC}" srcOrd="0" destOrd="0" presId="urn:microsoft.com/office/officeart/2018/2/layout/IconVerticalSolidList"/>
    <dgm:cxn modelId="{6C2E736C-04B5-433D-8013-33A92A8839E0}" type="presOf" srcId="{E430B580-9D38-4F2F-BB75-C74CA3056AEC}" destId="{1513FE7C-2372-45BD-9418-0466A9F546C9}" srcOrd="0" destOrd="0" presId="urn:microsoft.com/office/officeart/2018/2/layout/IconVerticalSolidList"/>
    <dgm:cxn modelId="{9DE7C657-28A8-4C39-8358-8F292DD4E860}" srcId="{772D4365-5DBF-483F-AB21-87B3EE9F8AAD}" destId="{7EA4C704-CC2D-43A1-AD9F-C3185DD04283}" srcOrd="4" destOrd="0" parTransId="{149AE7A2-2FC5-47AF-819A-EBFDCCB646FF}" sibTransId="{A94F4DE2-8AB8-4170-87D1-3DBBF2EFC5DE}"/>
    <dgm:cxn modelId="{C5ED4F98-A548-4987-924E-A6BA783B53DC}" srcId="{772D4365-5DBF-483F-AB21-87B3EE9F8AAD}" destId="{8A15B4ED-D191-4118-A3ED-D6BA622795FA}" srcOrd="3" destOrd="0" parTransId="{234F31FA-1149-4EEC-98F8-67A0F6B16FD2}" sibTransId="{D99C583D-12D6-4CF7-B6C3-F864F26AFB5D}"/>
    <dgm:cxn modelId="{80CCECC1-593A-47C9-A1CB-BCCDEAB44C92}" srcId="{772D4365-5DBF-483F-AB21-87B3EE9F8AAD}" destId="{E430B580-9D38-4F2F-BB75-C74CA3056AEC}" srcOrd="0" destOrd="0" parTransId="{FCAD0AE4-9EBB-4407-ABEC-E7D465528093}" sibTransId="{AD5B4A88-08DF-4164-B5F6-EB54DE15B3C6}"/>
    <dgm:cxn modelId="{B187A2D4-5500-44F3-8F19-9FC1793DA961}" srcId="{772D4365-5DBF-483F-AB21-87B3EE9F8AAD}" destId="{EAF28D7B-5E3F-45FF-BE80-56DEB242BD19}" srcOrd="2" destOrd="0" parTransId="{C9C3188A-2869-480E-95AC-D27200D3C273}" sibTransId="{6F8F5A05-2291-45AC-BA07-7ABCC81D2E62}"/>
    <dgm:cxn modelId="{EDA4FEE3-3411-4FF8-8B6B-CDA2564BFC19}" type="presOf" srcId="{AB79A5E3-4013-42D8-8D56-8CFA359273C2}" destId="{36265260-AFB8-43D5-9383-14BB0C32E9A2}" srcOrd="0" destOrd="0" presId="urn:microsoft.com/office/officeart/2018/2/layout/IconVerticalSolidList"/>
    <dgm:cxn modelId="{BCC0A778-3ACB-42E2-BBA6-B9C9B9EAD46E}" type="presParOf" srcId="{2DFCE91A-5F21-4125-A737-27913C3AC42B}" destId="{73F1BF0B-ADE5-4018-8E37-EB8C05803972}" srcOrd="0" destOrd="0" presId="urn:microsoft.com/office/officeart/2018/2/layout/IconVerticalSolidList"/>
    <dgm:cxn modelId="{44531D58-671F-4D23-96AD-F5B051AF2228}" type="presParOf" srcId="{73F1BF0B-ADE5-4018-8E37-EB8C05803972}" destId="{62E90767-D347-4ECA-8A74-35ABF0187CF2}" srcOrd="0" destOrd="0" presId="urn:microsoft.com/office/officeart/2018/2/layout/IconVerticalSolidList"/>
    <dgm:cxn modelId="{F22DEAB0-AF06-4D6C-ACD9-65B6377BB2C0}" type="presParOf" srcId="{73F1BF0B-ADE5-4018-8E37-EB8C05803972}" destId="{9F0C07DB-5D65-4DB4-B4AE-341EB04D996E}" srcOrd="1" destOrd="0" presId="urn:microsoft.com/office/officeart/2018/2/layout/IconVerticalSolidList"/>
    <dgm:cxn modelId="{ED9E90BD-39F6-40E6-B5A7-D87972A10421}" type="presParOf" srcId="{73F1BF0B-ADE5-4018-8E37-EB8C05803972}" destId="{CB84BEA6-CF19-49D9-A9ED-B055AE8E55D6}" srcOrd="2" destOrd="0" presId="urn:microsoft.com/office/officeart/2018/2/layout/IconVerticalSolidList"/>
    <dgm:cxn modelId="{DF577FD6-88F0-4999-9AB9-4976C4846770}" type="presParOf" srcId="{73F1BF0B-ADE5-4018-8E37-EB8C05803972}" destId="{1513FE7C-2372-45BD-9418-0466A9F546C9}" srcOrd="3" destOrd="0" presId="urn:microsoft.com/office/officeart/2018/2/layout/IconVerticalSolidList"/>
    <dgm:cxn modelId="{2C1BDED9-07A7-4157-942E-38149E5D1436}" type="presParOf" srcId="{2DFCE91A-5F21-4125-A737-27913C3AC42B}" destId="{1CE89F8B-2399-41B3-AF6B-498F96AAAF72}" srcOrd="1" destOrd="0" presId="urn:microsoft.com/office/officeart/2018/2/layout/IconVerticalSolidList"/>
    <dgm:cxn modelId="{1048BE38-3881-451C-98C0-F1F73AE980CC}" type="presParOf" srcId="{2DFCE91A-5F21-4125-A737-27913C3AC42B}" destId="{E4551F90-E0B4-4AA5-A59C-3BD6102C65A3}" srcOrd="2" destOrd="0" presId="urn:microsoft.com/office/officeart/2018/2/layout/IconVerticalSolidList"/>
    <dgm:cxn modelId="{BE42E461-1569-4EC1-AC8C-006171F45BB3}" type="presParOf" srcId="{E4551F90-E0B4-4AA5-A59C-3BD6102C65A3}" destId="{FB615443-DBA3-44F0-A978-BDB63B113744}" srcOrd="0" destOrd="0" presId="urn:microsoft.com/office/officeart/2018/2/layout/IconVerticalSolidList"/>
    <dgm:cxn modelId="{D29D9E4C-8DFC-44AA-A988-ED2FD2778AFC}" type="presParOf" srcId="{E4551F90-E0B4-4AA5-A59C-3BD6102C65A3}" destId="{802FF737-05A0-4D49-8719-16B3760CB78E}" srcOrd="1" destOrd="0" presId="urn:microsoft.com/office/officeart/2018/2/layout/IconVerticalSolidList"/>
    <dgm:cxn modelId="{620A5D32-64F1-44ED-A81A-91E6210A055F}" type="presParOf" srcId="{E4551F90-E0B4-4AA5-A59C-3BD6102C65A3}" destId="{9D0524B3-7488-4067-AA38-766B55AE4AFC}" srcOrd="2" destOrd="0" presId="urn:microsoft.com/office/officeart/2018/2/layout/IconVerticalSolidList"/>
    <dgm:cxn modelId="{CB7B54A5-50B9-4E47-B464-283EFA8A0D74}" type="presParOf" srcId="{E4551F90-E0B4-4AA5-A59C-3BD6102C65A3}" destId="{36265260-AFB8-43D5-9383-14BB0C32E9A2}" srcOrd="3" destOrd="0" presId="urn:microsoft.com/office/officeart/2018/2/layout/IconVerticalSolidList"/>
    <dgm:cxn modelId="{39E70ECB-2A51-4B44-AB7C-0BE6F7E73ED6}" type="presParOf" srcId="{2DFCE91A-5F21-4125-A737-27913C3AC42B}" destId="{7AA4AD75-638F-43F8-8575-C10BB0851D22}" srcOrd="3" destOrd="0" presId="urn:microsoft.com/office/officeart/2018/2/layout/IconVerticalSolidList"/>
    <dgm:cxn modelId="{B5EFC902-2385-44B6-8CF3-D9DABAEE2465}" type="presParOf" srcId="{2DFCE91A-5F21-4125-A737-27913C3AC42B}" destId="{B58893D7-A80A-4145-B72E-3DC433D81A5B}" srcOrd="4" destOrd="0" presId="urn:microsoft.com/office/officeart/2018/2/layout/IconVerticalSolidList"/>
    <dgm:cxn modelId="{AD3E5E6F-D6AA-48D6-A893-14C79EE7E199}" type="presParOf" srcId="{B58893D7-A80A-4145-B72E-3DC433D81A5B}" destId="{2BD5F4D0-D4FD-4660-BBF4-F31166B38BB7}" srcOrd="0" destOrd="0" presId="urn:microsoft.com/office/officeart/2018/2/layout/IconVerticalSolidList"/>
    <dgm:cxn modelId="{0171AA99-4CB4-471A-BC8C-4F53D2000EB3}" type="presParOf" srcId="{B58893D7-A80A-4145-B72E-3DC433D81A5B}" destId="{9DF3854D-35B0-4C29-A900-C985BA123E38}" srcOrd="1" destOrd="0" presId="urn:microsoft.com/office/officeart/2018/2/layout/IconVerticalSolidList"/>
    <dgm:cxn modelId="{9D7BED1C-DCEE-4D5A-8CA8-D0F76A53F90F}" type="presParOf" srcId="{B58893D7-A80A-4145-B72E-3DC433D81A5B}" destId="{D2AA166D-3624-437D-B784-D9106FF9EAE8}" srcOrd="2" destOrd="0" presId="urn:microsoft.com/office/officeart/2018/2/layout/IconVerticalSolidList"/>
    <dgm:cxn modelId="{0E3E3586-F9E6-4E56-BDEB-6A30823D6594}" type="presParOf" srcId="{B58893D7-A80A-4145-B72E-3DC433D81A5B}" destId="{DDB5D188-3336-44BF-9157-4B6C574EE0A7}" srcOrd="3" destOrd="0" presId="urn:microsoft.com/office/officeart/2018/2/layout/IconVerticalSolidList"/>
    <dgm:cxn modelId="{A3ACF2B0-0173-443D-8EB5-0B0DAB516E6B}" type="presParOf" srcId="{2DFCE91A-5F21-4125-A737-27913C3AC42B}" destId="{CD2D46DC-4484-4A95-BF33-BFF1290791C2}" srcOrd="5" destOrd="0" presId="urn:microsoft.com/office/officeart/2018/2/layout/IconVerticalSolidList"/>
    <dgm:cxn modelId="{61537277-4029-42CD-999D-BFC9EE767B48}" type="presParOf" srcId="{2DFCE91A-5F21-4125-A737-27913C3AC42B}" destId="{D2D3DB80-8F3D-4FCF-976B-8B24573C4A6A}" srcOrd="6" destOrd="0" presId="urn:microsoft.com/office/officeart/2018/2/layout/IconVerticalSolidList"/>
    <dgm:cxn modelId="{8BC07BF3-7AC8-44DF-8EA0-A82DD659A249}" type="presParOf" srcId="{D2D3DB80-8F3D-4FCF-976B-8B24573C4A6A}" destId="{7BC7B501-0803-46DA-A4AD-070F967471CB}" srcOrd="0" destOrd="0" presId="urn:microsoft.com/office/officeart/2018/2/layout/IconVerticalSolidList"/>
    <dgm:cxn modelId="{F1EFCCA2-D1DF-411D-B90A-B82048DFB267}" type="presParOf" srcId="{D2D3DB80-8F3D-4FCF-976B-8B24573C4A6A}" destId="{F8CF1AC8-0D8C-46CE-9CE3-97BBCAF52CD8}" srcOrd="1" destOrd="0" presId="urn:microsoft.com/office/officeart/2018/2/layout/IconVerticalSolidList"/>
    <dgm:cxn modelId="{4BD7C325-FDC6-4517-BBD5-BB96895B69C8}" type="presParOf" srcId="{D2D3DB80-8F3D-4FCF-976B-8B24573C4A6A}" destId="{7EF2BD81-E54B-46EB-9C14-29ABEED78136}" srcOrd="2" destOrd="0" presId="urn:microsoft.com/office/officeart/2018/2/layout/IconVerticalSolidList"/>
    <dgm:cxn modelId="{C8DC50D3-84E4-42E9-9CC7-77D71DA4FE3E}" type="presParOf" srcId="{D2D3DB80-8F3D-4FCF-976B-8B24573C4A6A}" destId="{23450DAD-1595-45DA-BE5B-4DFD2B6317B3}" srcOrd="3" destOrd="0" presId="urn:microsoft.com/office/officeart/2018/2/layout/IconVerticalSolidList"/>
    <dgm:cxn modelId="{D2437EAC-7565-4C5C-A71B-DFC25A533ECB}" type="presParOf" srcId="{2DFCE91A-5F21-4125-A737-27913C3AC42B}" destId="{76C974B8-EA9A-49D1-94C7-3415FD1143C6}" srcOrd="7" destOrd="0" presId="urn:microsoft.com/office/officeart/2018/2/layout/IconVerticalSolidList"/>
    <dgm:cxn modelId="{8990184A-335F-4882-9A3B-7A881A97A1E1}" type="presParOf" srcId="{2DFCE91A-5F21-4125-A737-27913C3AC42B}" destId="{5B033D95-3112-4F46-874A-1995D73019A6}" srcOrd="8" destOrd="0" presId="urn:microsoft.com/office/officeart/2018/2/layout/IconVerticalSolidList"/>
    <dgm:cxn modelId="{C116D55D-0371-423B-8F43-B2A35666DE8E}" type="presParOf" srcId="{5B033D95-3112-4F46-874A-1995D73019A6}" destId="{D383738F-25FC-4E78-A342-C0746EDFA926}" srcOrd="0" destOrd="0" presId="urn:microsoft.com/office/officeart/2018/2/layout/IconVerticalSolidList"/>
    <dgm:cxn modelId="{AE6E2D3A-137E-4813-B2A1-D6BB79402B96}" type="presParOf" srcId="{5B033D95-3112-4F46-874A-1995D73019A6}" destId="{35B42730-20B0-49DC-83D6-1B29AF6A82EF}" srcOrd="1" destOrd="0" presId="urn:microsoft.com/office/officeart/2018/2/layout/IconVerticalSolidList"/>
    <dgm:cxn modelId="{F25564B5-910D-41D2-8BD4-B81F342419C5}" type="presParOf" srcId="{5B033D95-3112-4F46-874A-1995D73019A6}" destId="{3DD9EC28-92C4-4ECD-B958-BEBF3611DF3E}" srcOrd="2" destOrd="0" presId="urn:microsoft.com/office/officeart/2018/2/layout/IconVerticalSolidList"/>
    <dgm:cxn modelId="{2272D19B-73D3-4905-A22E-21F7499A2886}" type="presParOf" srcId="{5B033D95-3112-4F46-874A-1995D73019A6}" destId="{FDC82736-9DFB-4D0D-8E60-E65B83911CD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5B7E1-0DD3-4171-BD16-2952EE286059}">
      <dsp:nvSpPr>
        <dsp:cNvPr id="0" name=""/>
        <dsp:cNvSpPr/>
      </dsp:nvSpPr>
      <dsp:spPr>
        <a:xfrm>
          <a:off x="326605" y="356848"/>
          <a:ext cx="1016507" cy="10165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8DBD4-3BA7-4363-A783-E7C6CA3B56B6}">
      <dsp:nvSpPr>
        <dsp:cNvPr id="0" name=""/>
        <dsp:cNvSpPr/>
      </dsp:nvSpPr>
      <dsp:spPr>
        <a:xfrm>
          <a:off x="543237" y="573481"/>
          <a:ext cx="583242" cy="583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EF340A-7A9F-4E6F-ABC5-2334B443032E}">
      <dsp:nvSpPr>
        <dsp:cNvPr id="0" name=""/>
        <dsp:cNvSpPr/>
      </dsp:nvSpPr>
      <dsp:spPr>
        <a:xfrm>
          <a:off x="1655" y="1689973"/>
          <a:ext cx="1666406" cy="66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world’s largest video sharing platform </a:t>
          </a:r>
        </a:p>
      </dsp:txBody>
      <dsp:txXfrm>
        <a:off x="1655" y="1689973"/>
        <a:ext cx="1666406" cy="666562"/>
      </dsp:txXfrm>
    </dsp:sp>
    <dsp:sp modelId="{4E7E096D-A974-42E9-BD7E-C4A39C808A75}">
      <dsp:nvSpPr>
        <dsp:cNvPr id="0" name=""/>
        <dsp:cNvSpPr/>
      </dsp:nvSpPr>
      <dsp:spPr>
        <a:xfrm>
          <a:off x="2284632" y="356848"/>
          <a:ext cx="1016507" cy="10165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6FE5E-D314-415A-AE90-2E6EA497931E}">
      <dsp:nvSpPr>
        <dsp:cNvPr id="0" name=""/>
        <dsp:cNvSpPr/>
      </dsp:nvSpPr>
      <dsp:spPr>
        <a:xfrm>
          <a:off x="2501265" y="573481"/>
          <a:ext cx="583242" cy="583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618876-ADF7-4266-B0D9-170A1B430805}">
      <dsp:nvSpPr>
        <dsp:cNvPr id="0" name=""/>
        <dsp:cNvSpPr/>
      </dsp:nvSpPr>
      <dsp:spPr>
        <a:xfrm>
          <a:off x="1959683" y="1689973"/>
          <a:ext cx="1666406" cy="66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irrelevant results based on likes and views</a:t>
          </a:r>
        </a:p>
      </dsp:txBody>
      <dsp:txXfrm>
        <a:off x="1959683" y="1689973"/>
        <a:ext cx="1666406" cy="666562"/>
      </dsp:txXfrm>
    </dsp:sp>
    <dsp:sp modelId="{E5F8FB8C-8C0A-489D-87D0-43109C8E7DC5}">
      <dsp:nvSpPr>
        <dsp:cNvPr id="0" name=""/>
        <dsp:cNvSpPr/>
      </dsp:nvSpPr>
      <dsp:spPr>
        <a:xfrm>
          <a:off x="4242659" y="356848"/>
          <a:ext cx="1016507" cy="10165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72C31-C861-4804-950B-18B4602E873F}">
      <dsp:nvSpPr>
        <dsp:cNvPr id="0" name=""/>
        <dsp:cNvSpPr/>
      </dsp:nvSpPr>
      <dsp:spPr>
        <a:xfrm>
          <a:off x="4459292" y="573481"/>
          <a:ext cx="583242" cy="583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41F17-AA5F-4F1F-8D1B-2843B1999678}">
      <dsp:nvSpPr>
        <dsp:cNvPr id="0" name=""/>
        <dsp:cNvSpPr/>
      </dsp:nvSpPr>
      <dsp:spPr>
        <a:xfrm>
          <a:off x="3917710" y="1689973"/>
          <a:ext cx="1666406" cy="66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Comments play a active role to the actual polarity</a:t>
          </a:r>
        </a:p>
      </dsp:txBody>
      <dsp:txXfrm>
        <a:off x="3917710" y="1689973"/>
        <a:ext cx="1666406" cy="666562"/>
      </dsp:txXfrm>
    </dsp:sp>
    <dsp:sp modelId="{4525768C-2AAD-4485-9BA4-2B4C264CCB2E}">
      <dsp:nvSpPr>
        <dsp:cNvPr id="0" name=""/>
        <dsp:cNvSpPr/>
      </dsp:nvSpPr>
      <dsp:spPr>
        <a:xfrm>
          <a:off x="6200687" y="356848"/>
          <a:ext cx="1016507" cy="10165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3EC51-380D-487D-84F1-B977DCEEE699}">
      <dsp:nvSpPr>
        <dsp:cNvPr id="0" name=""/>
        <dsp:cNvSpPr/>
      </dsp:nvSpPr>
      <dsp:spPr>
        <a:xfrm>
          <a:off x="6417319" y="573481"/>
          <a:ext cx="583242" cy="583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E6B6-27BB-45CD-B623-60A9DACA3FE9}">
      <dsp:nvSpPr>
        <dsp:cNvPr id="0" name=""/>
        <dsp:cNvSpPr/>
      </dsp:nvSpPr>
      <dsp:spPr>
        <a:xfrm>
          <a:off x="5875737" y="1689973"/>
          <a:ext cx="1666406" cy="66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Search results are title and tag based</a:t>
          </a:r>
        </a:p>
      </dsp:txBody>
      <dsp:txXfrm>
        <a:off x="5875737" y="1689973"/>
        <a:ext cx="1666406" cy="666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90767-D347-4ECA-8A74-35ABF0187CF2}">
      <dsp:nvSpPr>
        <dsp:cNvPr id="0" name=""/>
        <dsp:cNvSpPr/>
      </dsp:nvSpPr>
      <dsp:spPr>
        <a:xfrm>
          <a:off x="0" y="327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C07DB-5D65-4DB4-B4AE-341EB04D996E}">
      <dsp:nvSpPr>
        <dsp:cNvPr id="0" name=""/>
        <dsp:cNvSpPr/>
      </dsp:nvSpPr>
      <dsp:spPr>
        <a:xfrm>
          <a:off x="210966" y="160191"/>
          <a:ext cx="383574" cy="38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13FE7C-2372-45BD-9418-0466A9F546C9}">
      <dsp:nvSpPr>
        <dsp:cNvPr id="0" name=""/>
        <dsp:cNvSpPr/>
      </dsp:nvSpPr>
      <dsp:spPr>
        <a:xfrm>
          <a:off x="805506" y="327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Punctuations, Numbers and Special Characters</a:t>
          </a:r>
        </a:p>
      </dsp:txBody>
      <dsp:txXfrm>
        <a:off x="805506" y="3274"/>
        <a:ext cx="4123680" cy="697408"/>
      </dsp:txXfrm>
    </dsp:sp>
    <dsp:sp modelId="{FB615443-DBA3-44F0-A978-BDB63B113744}">
      <dsp:nvSpPr>
        <dsp:cNvPr id="0" name=""/>
        <dsp:cNvSpPr/>
      </dsp:nvSpPr>
      <dsp:spPr>
        <a:xfrm>
          <a:off x="0" y="87503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FF737-05A0-4D49-8719-16B3760CB78E}">
      <dsp:nvSpPr>
        <dsp:cNvPr id="0" name=""/>
        <dsp:cNvSpPr/>
      </dsp:nvSpPr>
      <dsp:spPr>
        <a:xfrm>
          <a:off x="210966" y="1031951"/>
          <a:ext cx="383574" cy="3835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265260-AFB8-43D5-9383-14BB0C32E9A2}">
      <dsp:nvSpPr>
        <dsp:cNvPr id="0" name=""/>
        <dsp:cNvSpPr/>
      </dsp:nvSpPr>
      <dsp:spPr>
        <a:xfrm>
          <a:off x="805506" y="87503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Short Words</a:t>
          </a:r>
        </a:p>
      </dsp:txBody>
      <dsp:txXfrm>
        <a:off x="805506" y="875034"/>
        <a:ext cx="4123680" cy="697408"/>
      </dsp:txXfrm>
    </dsp:sp>
    <dsp:sp modelId="{2BD5F4D0-D4FD-4660-BBF4-F31166B38BB7}">
      <dsp:nvSpPr>
        <dsp:cNvPr id="0" name=""/>
        <dsp:cNvSpPr/>
      </dsp:nvSpPr>
      <dsp:spPr>
        <a:xfrm>
          <a:off x="0" y="1746795"/>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3854D-35B0-4C29-A900-C985BA123E38}">
      <dsp:nvSpPr>
        <dsp:cNvPr id="0" name=""/>
        <dsp:cNvSpPr/>
      </dsp:nvSpPr>
      <dsp:spPr>
        <a:xfrm>
          <a:off x="210966" y="1903712"/>
          <a:ext cx="383574" cy="383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B5D188-3336-44BF-9157-4B6C574EE0A7}">
      <dsp:nvSpPr>
        <dsp:cNvPr id="0" name=""/>
        <dsp:cNvSpPr/>
      </dsp:nvSpPr>
      <dsp:spPr>
        <a:xfrm>
          <a:off x="805506" y="1746795"/>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Changing the text to lowercase</a:t>
          </a:r>
        </a:p>
      </dsp:txBody>
      <dsp:txXfrm>
        <a:off x="805506" y="1746795"/>
        <a:ext cx="4123680" cy="697408"/>
      </dsp:txXfrm>
    </dsp:sp>
    <dsp:sp modelId="{7BC7B501-0803-46DA-A4AD-070F967471CB}">
      <dsp:nvSpPr>
        <dsp:cNvPr id="0" name=""/>
        <dsp:cNvSpPr/>
      </dsp:nvSpPr>
      <dsp:spPr>
        <a:xfrm>
          <a:off x="0" y="2618556"/>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F1AC8-0D8C-46CE-9CE3-97BBCAF52CD8}">
      <dsp:nvSpPr>
        <dsp:cNvPr id="0" name=""/>
        <dsp:cNvSpPr/>
      </dsp:nvSpPr>
      <dsp:spPr>
        <a:xfrm>
          <a:off x="210966" y="2775473"/>
          <a:ext cx="383574" cy="3835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450DAD-1595-45DA-BE5B-4DFD2B6317B3}">
      <dsp:nvSpPr>
        <dsp:cNvPr id="0" name=""/>
        <dsp:cNvSpPr/>
      </dsp:nvSpPr>
      <dsp:spPr>
        <a:xfrm>
          <a:off x="805506" y="2618556"/>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Tokenization - “This is a sample” -&gt; [“This”, “is”, “a”, “sample”]</a:t>
          </a:r>
        </a:p>
      </dsp:txBody>
      <dsp:txXfrm>
        <a:off x="805506" y="2618556"/>
        <a:ext cx="4123680" cy="697408"/>
      </dsp:txXfrm>
    </dsp:sp>
    <dsp:sp modelId="{D383738F-25FC-4E78-A342-C0746EDFA926}">
      <dsp:nvSpPr>
        <dsp:cNvPr id="0" name=""/>
        <dsp:cNvSpPr/>
      </dsp:nvSpPr>
      <dsp:spPr>
        <a:xfrm>
          <a:off x="0" y="3490317"/>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2730-20B0-49DC-83D6-1B29AF6A82EF}">
      <dsp:nvSpPr>
        <dsp:cNvPr id="0" name=""/>
        <dsp:cNvSpPr/>
      </dsp:nvSpPr>
      <dsp:spPr>
        <a:xfrm>
          <a:off x="210966" y="3647234"/>
          <a:ext cx="383574" cy="3835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C82736-9DFB-4D0D-8E60-E65B83911CDC}">
      <dsp:nvSpPr>
        <dsp:cNvPr id="0" name=""/>
        <dsp:cNvSpPr/>
      </dsp:nvSpPr>
      <dsp:spPr>
        <a:xfrm>
          <a:off x="805506" y="3490317"/>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Lemmatization - example: “singing” -&gt; “sing”</a:t>
          </a:r>
        </a:p>
      </dsp:txBody>
      <dsp:txXfrm>
        <a:off x="805506" y="3490317"/>
        <a:ext cx="4123680" cy="6974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mojipedia.org/face-without-mout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mojipedia.org/face-with-tears-of-jo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Good afternoon everyone, Sameera and I worked on the sentimental analysis of YouTube as our course project</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Let’s give a brief on our project</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3bd1db4c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3bd1db4c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This phase essentially remove the unwanted data from the whole dataset to tune it for better analysis. Because the words like is, or, an etc., don’t add weight for our analysis as we mainly concentrate on the adjectives  and verbs like happy, funny, sad, cry etc., </a:t>
            </a:r>
            <a:endParaRPr lang="en" dirty="0"/>
          </a:p>
          <a:p>
            <a:pPr marL="158750" lvl="0" indent="0" algn="l" rtl="0">
              <a:spcBef>
                <a:spcPts val="0"/>
              </a:spcBef>
              <a:spcAft>
                <a:spcPts val="0"/>
              </a:spcAft>
              <a:buSzPts val="1100"/>
              <a:buNone/>
            </a:pPr>
            <a:endParaRPr lang="en" dirty="0"/>
          </a:p>
          <a:p>
            <a:pPr marL="158750" lvl="0" indent="0" algn="l" rtl="0">
              <a:spcBef>
                <a:spcPts val="0"/>
              </a:spcBef>
              <a:spcAft>
                <a:spcPts val="0"/>
              </a:spcAft>
              <a:buSzPts val="1100"/>
              <a:buNone/>
            </a:pPr>
            <a:r>
              <a:rPr lang="en" dirty="0"/>
              <a:t>We performed data pre-processing </a:t>
            </a:r>
            <a:r>
              <a:rPr lang="en-US" dirty="0"/>
              <a:t>in 5 stages </a:t>
            </a:r>
          </a:p>
          <a:p>
            <a:pPr marL="158750" lvl="0" indent="0" algn="l" rtl="0">
              <a:spcBef>
                <a:spcPts val="0"/>
              </a:spcBef>
              <a:spcAft>
                <a:spcPts val="0"/>
              </a:spcAft>
              <a:buSzPts val="1100"/>
              <a:buNone/>
            </a:pPr>
            <a:r>
              <a:rPr lang="en" dirty="0"/>
              <a:t> </a:t>
            </a:r>
          </a:p>
          <a:p>
            <a:pPr marL="457200" lvl="0" indent="-298450" algn="l" rtl="0">
              <a:spcBef>
                <a:spcPts val="0"/>
              </a:spcBef>
              <a:spcAft>
                <a:spcPts val="0"/>
              </a:spcAft>
              <a:buSzPts val="1100"/>
              <a:buAutoNum type="arabicPeriod"/>
            </a:pPr>
            <a:r>
              <a:rPr lang="en-US" dirty="0"/>
              <a:t>As a first step, </a:t>
            </a:r>
            <a:r>
              <a:rPr lang="en" dirty="0"/>
              <a:t>We have removed punctuation marks, numbers and special characters using regular expression</a:t>
            </a:r>
            <a:endParaRPr dirty="0"/>
          </a:p>
          <a:p>
            <a:pPr marL="457200" lvl="0" indent="-298450" algn="l" rtl="0">
              <a:spcBef>
                <a:spcPts val="0"/>
              </a:spcBef>
              <a:spcAft>
                <a:spcPts val="0"/>
              </a:spcAft>
              <a:buSzPts val="1100"/>
              <a:buAutoNum type="arabicPeriod"/>
            </a:pPr>
            <a:r>
              <a:rPr lang="en-US" dirty="0"/>
              <a:t>A</a:t>
            </a:r>
            <a:r>
              <a:rPr lang="en" dirty="0"/>
              <a:t>nd then Short words - words with length less </a:t>
            </a:r>
            <a:r>
              <a:rPr lang="en-US" dirty="0"/>
              <a:t>than </a:t>
            </a:r>
            <a:r>
              <a:rPr lang="en" dirty="0"/>
              <a:t>3 are also removed as they will mostly be stop words or abbreviations	</a:t>
            </a:r>
            <a:endParaRPr dirty="0"/>
          </a:p>
          <a:p>
            <a:pPr marL="457200" lvl="0" indent="-298450" algn="l" rtl="0">
              <a:spcBef>
                <a:spcPts val="0"/>
              </a:spcBef>
              <a:spcAft>
                <a:spcPts val="0"/>
              </a:spcAft>
              <a:buSzPts val="1100"/>
              <a:buAutoNum type="arabicPeriod"/>
            </a:pPr>
            <a:r>
              <a:rPr lang="en-US" dirty="0"/>
              <a:t>Next </a:t>
            </a:r>
            <a:r>
              <a:rPr lang="en" dirty="0"/>
              <a:t>Lowercase - made the text case insensitive for consistent processing</a:t>
            </a:r>
            <a:endParaRPr dirty="0"/>
          </a:p>
          <a:p>
            <a:pPr marL="457200" lvl="0" indent="-298450" algn="l" rtl="0">
              <a:spcBef>
                <a:spcPts val="0"/>
              </a:spcBef>
              <a:spcAft>
                <a:spcPts val="0"/>
              </a:spcAft>
              <a:buSzPts val="1100"/>
              <a:buAutoNum type="arabicPeriod"/>
            </a:pPr>
            <a:r>
              <a:rPr lang="en-US" sz="1200" dirty="0">
                <a:solidFill>
                  <a:srgbClr val="111111"/>
                </a:solidFill>
                <a:highlight>
                  <a:srgbClr val="FFFFFF"/>
                </a:highlight>
              </a:rPr>
              <a:t>And then </a:t>
            </a:r>
            <a:r>
              <a:rPr lang="en" sz="1200" dirty="0">
                <a:solidFill>
                  <a:srgbClr val="111111"/>
                </a:solidFill>
                <a:highlight>
                  <a:srgbClr val="FFFFFF"/>
                </a:highlight>
              </a:rPr>
              <a:t>Tokenized the comment text - Tokenization is a step which splits longer strings of text into smaller pieces, or tokens. </a:t>
            </a:r>
            <a:endParaRPr sz="1200" dirty="0">
              <a:solidFill>
                <a:srgbClr val="111111"/>
              </a:solidFill>
              <a:highlight>
                <a:srgbClr val="FFFFFF"/>
              </a:highlight>
            </a:endParaRPr>
          </a:p>
          <a:p>
            <a:pPr marL="457200" lvl="0" indent="-304800" algn="l" rtl="0">
              <a:spcBef>
                <a:spcPts val="0"/>
              </a:spcBef>
              <a:spcAft>
                <a:spcPts val="0"/>
              </a:spcAft>
              <a:buClr>
                <a:srgbClr val="111111"/>
              </a:buClr>
              <a:buSzPts val="1200"/>
              <a:buAutoNum type="arabicPeriod"/>
            </a:pPr>
            <a:r>
              <a:rPr lang="en-US" sz="1200" dirty="0">
                <a:solidFill>
                  <a:srgbClr val="111111"/>
                </a:solidFill>
                <a:highlight>
                  <a:srgbClr val="FFFFFF"/>
                </a:highlight>
              </a:rPr>
              <a:t>Finally </a:t>
            </a:r>
            <a:r>
              <a:rPr lang="en" sz="1200" dirty="0">
                <a:solidFill>
                  <a:srgbClr val="111111"/>
                </a:solidFill>
                <a:highlight>
                  <a:srgbClr val="FFFFFF"/>
                </a:highlight>
              </a:rPr>
              <a:t>Lemmatization - </a:t>
            </a:r>
            <a:r>
              <a:rPr lang="en-US" sz="1200" dirty="0">
                <a:solidFill>
                  <a:srgbClr val="111111"/>
                </a:solidFill>
                <a:highlight>
                  <a:srgbClr val="FFFFFF"/>
                </a:highlight>
              </a:rPr>
              <a:t>which</a:t>
            </a:r>
            <a:r>
              <a:rPr lang="en" sz="1200" dirty="0">
                <a:solidFill>
                  <a:srgbClr val="111111"/>
                </a:solidFill>
                <a:highlight>
                  <a:srgbClr val="FFFFFF"/>
                </a:highlight>
              </a:rPr>
              <a:t> is </a:t>
            </a:r>
            <a:r>
              <a:rPr lang="en" dirty="0">
                <a:highlight>
                  <a:srgbClr val="FFFFFF"/>
                </a:highlight>
              </a:rPr>
              <a:t>converting different forms of a single word to its root form</a:t>
            </a:r>
            <a:r>
              <a:rPr lang="en" sz="1200" dirty="0">
                <a:solidFill>
                  <a:srgbClr val="808080"/>
                </a:solidFill>
                <a:highlight>
                  <a:srgbClr val="FFFFFF"/>
                </a:highlight>
              </a:rPr>
              <a:t>. </a:t>
            </a:r>
            <a:endParaRPr sz="1200" dirty="0">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bd1db4c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bd1db4c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Let’s talk a little bit on the architecture of the project</a:t>
            </a:r>
            <a:endParaRPr lang="en" dirty="0"/>
          </a:p>
          <a:p>
            <a:pPr marL="457200" lvl="0" indent="-298450" algn="l" rtl="0">
              <a:spcBef>
                <a:spcPts val="0"/>
              </a:spcBef>
              <a:spcAft>
                <a:spcPts val="0"/>
              </a:spcAft>
              <a:buSzPts val="1100"/>
              <a:buChar char="●"/>
            </a:pPr>
            <a:r>
              <a:rPr lang="en" dirty="0"/>
              <a:t>The data extracted from youtube api </a:t>
            </a:r>
            <a:r>
              <a:rPr lang="en-US" dirty="0"/>
              <a:t>or</a:t>
            </a:r>
            <a:r>
              <a:rPr lang="en" dirty="0"/>
              <a:t> kaggle data set are saved to local file system in KVM. </a:t>
            </a:r>
            <a:r>
              <a:rPr lang="en-US" dirty="0"/>
              <a:t>For now we have considered Kaggle as our data source.</a:t>
            </a:r>
            <a:endParaRPr dirty="0"/>
          </a:p>
          <a:p>
            <a:pPr marL="457200" lvl="0" indent="-298450" algn="l" rtl="0">
              <a:spcBef>
                <a:spcPts val="0"/>
              </a:spcBef>
              <a:spcAft>
                <a:spcPts val="0"/>
              </a:spcAft>
              <a:buSzPts val="1100"/>
              <a:buChar char="●"/>
            </a:pPr>
            <a:r>
              <a:rPr lang="en" dirty="0"/>
              <a:t>Data from local system is loaded to spark engine using pyspark API (python)</a:t>
            </a:r>
            <a:endParaRPr dirty="0"/>
          </a:p>
          <a:p>
            <a:pPr marL="457200" lvl="0" indent="-298450" algn="l" rtl="0">
              <a:spcBef>
                <a:spcPts val="0"/>
              </a:spcBef>
              <a:spcAft>
                <a:spcPts val="0"/>
              </a:spcAft>
              <a:buSzPts val="1100"/>
              <a:buChar char="●"/>
            </a:pPr>
            <a:r>
              <a:rPr lang="en" dirty="0"/>
              <a:t>Spark sends data and tasks ie map and reduce to worker nodes to do the parallel processing.</a:t>
            </a:r>
            <a:endParaRPr dirty="0"/>
          </a:p>
          <a:p>
            <a:pPr marL="457200" lvl="0" indent="-298450" algn="l" rtl="0">
              <a:spcBef>
                <a:spcPts val="0"/>
              </a:spcBef>
              <a:spcAft>
                <a:spcPts val="0"/>
              </a:spcAft>
              <a:buSzPts val="1100"/>
              <a:buChar char="●"/>
            </a:pPr>
            <a:r>
              <a:rPr lang="en" dirty="0"/>
              <a:t>Spark sends output back to the local system when output is fed to matplotlib and tableau for visualizations and the results are used for decision making</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bd1db4c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bd1db4c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rgbClr val="222222"/>
              </a:buClr>
              <a:buSzPts val="1200"/>
              <a:buNone/>
            </a:pPr>
            <a:r>
              <a:rPr lang="en-US" sz="1200" dirty="0">
                <a:solidFill>
                  <a:srgbClr val="222222"/>
                </a:solidFill>
                <a:highlight>
                  <a:srgbClr val="FFFFFF"/>
                </a:highlight>
              </a:rPr>
              <a:t>Coming to the crux of the project</a:t>
            </a:r>
          </a:p>
          <a:p>
            <a:pPr marL="152400" lvl="0" indent="0" algn="l" rtl="0">
              <a:spcBef>
                <a:spcPts val="0"/>
              </a:spcBef>
              <a:spcAft>
                <a:spcPts val="0"/>
              </a:spcAft>
              <a:buClr>
                <a:srgbClr val="222222"/>
              </a:buClr>
              <a:buSzPts val="1200"/>
              <a:buNone/>
            </a:pPr>
            <a:endParaRPr lang="en" sz="1200" dirty="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rgbClr val="FFFFFF"/>
                </a:highlight>
              </a:rPr>
              <a:t>After preprocessing the data, it is given as input to RDD</a:t>
            </a:r>
            <a:endParaRPr sz="1200" dirty="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rgbClr val="FFFFFF"/>
                </a:highlight>
              </a:rPr>
              <a:t>We have used textblob, a python library for processing textual data (comments text) </a:t>
            </a:r>
            <a:endParaRPr sz="1200" dirty="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chemeClr val="lt1"/>
                </a:highlight>
              </a:rPr>
              <a:t>It provides a simple API for diving into common natural language processing (NLP) tasks such as part-of-speech tagging, noun phrase extraction, sentiment analysis, classification, </a:t>
            </a:r>
            <a:r>
              <a:rPr lang="en-US" sz="1200" dirty="0">
                <a:solidFill>
                  <a:srgbClr val="222222"/>
                </a:solidFill>
                <a:highlight>
                  <a:schemeClr val="lt1"/>
                </a:highlight>
              </a:rPr>
              <a:t>and </a:t>
            </a:r>
            <a:r>
              <a:rPr lang="en" sz="1200" dirty="0">
                <a:solidFill>
                  <a:srgbClr val="222222"/>
                </a:solidFill>
                <a:highlight>
                  <a:schemeClr val="lt1"/>
                </a:highlight>
              </a:rPr>
              <a:t>translation</a:t>
            </a:r>
            <a:endParaRPr sz="1200" dirty="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US" sz="1200" dirty="0">
                <a:solidFill>
                  <a:srgbClr val="222222"/>
                </a:solidFill>
                <a:highlight>
                  <a:schemeClr val="lt1"/>
                </a:highlight>
              </a:rPr>
              <a:t>After the polarity determination data is </a:t>
            </a:r>
            <a:r>
              <a:rPr lang="en" sz="1200" dirty="0">
                <a:solidFill>
                  <a:srgbClr val="222222"/>
                </a:solidFill>
                <a:highlight>
                  <a:schemeClr val="lt1"/>
                </a:highlight>
              </a:rPr>
              <a:t>collect</a:t>
            </a:r>
            <a:r>
              <a:rPr lang="en-US" sz="1200" dirty="0">
                <a:solidFill>
                  <a:srgbClr val="222222"/>
                </a:solidFill>
                <a:highlight>
                  <a:schemeClr val="lt1"/>
                </a:highlight>
              </a:rPr>
              <a:t>ed</a:t>
            </a:r>
            <a:r>
              <a:rPr lang="en" sz="1200" dirty="0">
                <a:solidFill>
                  <a:srgbClr val="222222"/>
                </a:solidFill>
                <a:highlight>
                  <a:schemeClr val="lt1"/>
                </a:highlight>
              </a:rPr>
              <a:t> from RDD.</a:t>
            </a:r>
            <a:endParaRPr sz="1200" dirty="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chemeClr val="lt1"/>
                </a:highlight>
              </a:rPr>
              <a:t>Using Spark SQL joins(), we have aggregated USVideos and USComments files  for </a:t>
            </a:r>
            <a:r>
              <a:rPr lang="en-US" sz="1200" dirty="0">
                <a:solidFill>
                  <a:srgbClr val="222222"/>
                </a:solidFill>
                <a:highlight>
                  <a:schemeClr val="lt1"/>
                </a:highlight>
              </a:rPr>
              <a:t>a temporary view entailing</a:t>
            </a:r>
            <a:r>
              <a:rPr lang="en" sz="1200" dirty="0">
                <a:solidFill>
                  <a:srgbClr val="222222"/>
                </a:solidFill>
                <a:highlight>
                  <a:schemeClr val="lt1"/>
                </a:highlight>
              </a:rPr>
              <a:t> the </a:t>
            </a:r>
            <a:r>
              <a:rPr lang="en" sz="1200" dirty="0"/>
              <a:t>comments, likes, views and dislikes</a:t>
            </a:r>
          </a:p>
          <a:p>
            <a:pPr marL="457200" lvl="0" indent="-304800" algn="l" rtl="0">
              <a:spcBef>
                <a:spcPts val="0"/>
              </a:spcBef>
              <a:spcAft>
                <a:spcPts val="0"/>
              </a:spcAft>
              <a:buClr>
                <a:srgbClr val="222222"/>
              </a:buClr>
              <a:buSzPts val="1200"/>
              <a:buChar char="●"/>
            </a:pPr>
            <a:r>
              <a:rPr lang="en" sz="1200" dirty="0">
                <a:highlight>
                  <a:schemeClr val="lt1"/>
                </a:highlight>
              </a:rPr>
              <a:t>We also </a:t>
            </a:r>
            <a:r>
              <a:rPr lang="en-US" sz="1200" dirty="0">
                <a:highlight>
                  <a:schemeClr val="lt1"/>
                </a:highlight>
              </a:rPr>
              <a:t>worked with a machine learning model using spark ML that can classify the polarity using logistic regression </a:t>
            </a:r>
            <a:endParaRPr lang="en" sz="1200" dirty="0">
              <a:solidFill>
                <a:schemeClr val="dk1"/>
              </a:solidFill>
              <a:highlight>
                <a:srgbClr val="FFFFFF"/>
              </a:highlight>
            </a:endParaRPr>
          </a:p>
          <a:p>
            <a:pPr marL="457200" lvl="0" indent="-304800" algn="l" rtl="0">
              <a:lnSpc>
                <a:spcPct val="115000"/>
              </a:lnSpc>
              <a:spcBef>
                <a:spcPts val="0"/>
              </a:spcBef>
              <a:spcAft>
                <a:spcPts val="0"/>
              </a:spcAft>
              <a:buClr>
                <a:srgbClr val="222222"/>
              </a:buClr>
              <a:buSzPts val="1200"/>
              <a:buChar char="●"/>
            </a:pPr>
            <a:endParaRPr lang="en" sz="1200" dirty="0">
              <a:solidFill>
                <a:schemeClr val="dk1"/>
              </a:solidFill>
              <a:highlight>
                <a:srgbClr val="FFFFFF"/>
              </a:highlight>
            </a:endParaRPr>
          </a:p>
          <a:p>
            <a:pPr marL="457200" lvl="0" indent="-304800" algn="l" rtl="0">
              <a:lnSpc>
                <a:spcPct val="115000"/>
              </a:lnSpc>
              <a:spcBef>
                <a:spcPts val="0"/>
              </a:spcBef>
              <a:spcAft>
                <a:spcPts val="0"/>
              </a:spcAft>
              <a:buClr>
                <a:srgbClr val="222222"/>
              </a:buClr>
              <a:buSzPts val="1200"/>
              <a:buChar char="●"/>
            </a:pPr>
            <a:r>
              <a:rPr lang="en" sz="1200" dirty="0">
                <a:solidFill>
                  <a:schemeClr val="dk1"/>
                </a:solidFill>
                <a:highlight>
                  <a:srgbClr val="FFFFFF"/>
                </a:highlight>
              </a:rPr>
              <a:t>As a preprocessing st</a:t>
            </a:r>
            <a:r>
              <a:rPr lang="en-US" sz="1200" dirty="0">
                <a:solidFill>
                  <a:schemeClr val="dk1"/>
                </a:solidFill>
                <a:highlight>
                  <a:srgbClr val="FFFFFF"/>
                </a:highlight>
              </a:rPr>
              <a:t>ep for ML model, firstly we used </a:t>
            </a:r>
            <a:r>
              <a:rPr lang="en-US" sz="1200" dirty="0" err="1">
                <a:solidFill>
                  <a:schemeClr val="dk1"/>
                </a:solidFill>
                <a:highlight>
                  <a:srgbClr val="FFFFFF"/>
                </a:highlight>
              </a:rPr>
              <a:t>stringindexer</a:t>
            </a:r>
            <a:r>
              <a:rPr lang="en-US" sz="1200" dirty="0">
                <a:solidFill>
                  <a:schemeClr val="dk1"/>
                </a:solidFill>
                <a:highlight>
                  <a:srgbClr val="FFFFFF"/>
                </a:highlight>
              </a:rPr>
              <a:t> which</a:t>
            </a:r>
            <a:r>
              <a:rPr lang="en-US" sz="1100" b="0" i="0" u="none" strike="noStrike" cap="none" dirty="0">
                <a:solidFill>
                  <a:srgbClr val="000000"/>
                </a:solidFill>
                <a:effectLst/>
                <a:latin typeface="Arial"/>
                <a:ea typeface="Arial"/>
                <a:cs typeface="Arial"/>
                <a:sym typeface="Arial"/>
              </a:rPr>
              <a:t> maps a string column of labels to an ML column of label indices. If the input column is numeric, we cast it to string and index the string values. </a:t>
            </a:r>
            <a:r>
              <a:rPr lang="en" sz="1200" b="0" i="0" u="none" strike="noStrike" cap="none" dirty="0">
                <a:solidFill>
                  <a:schemeClr val="dk1"/>
                </a:solidFill>
                <a:effectLst/>
                <a:highlight>
                  <a:srgbClr val="FFFFFF"/>
                </a:highlight>
                <a:latin typeface="Arial"/>
                <a:ea typeface="Arial"/>
                <a:cs typeface="Arial"/>
                <a:sym typeface="Arial"/>
              </a:rPr>
              <a:t>It</a:t>
            </a:r>
            <a:r>
              <a:rPr lang="en" sz="1200" dirty="0">
                <a:solidFill>
                  <a:schemeClr val="dk1"/>
                </a:solidFill>
                <a:highlight>
                  <a:srgbClr val="FFFFFF"/>
                </a:highlight>
              </a:rPr>
              <a:t> must be applied before the </a:t>
            </a:r>
            <a:r>
              <a:rPr lang="en" sz="1200" dirty="0">
                <a:solidFill>
                  <a:schemeClr val="dk1"/>
                </a:solidFill>
              </a:rPr>
              <a:t>OneHotEncoder</a:t>
            </a:r>
            <a:r>
              <a:rPr lang="en" sz="1200" dirty="0">
                <a:solidFill>
                  <a:schemeClr val="dk1"/>
                </a:solidFill>
                <a:highlight>
                  <a:srgbClr val="FFFFFF"/>
                </a:highlight>
              </a:rPr>
              <a:t> </a:t>
            </a:r>
          </a:p>
          <a:p>
            <a:pPr marL="457200" lvl="0" indent="-304800" algn="l" rtl="0">
              <a:lnSpc>
                <a:spcPct val="115000"/>
              </a:lnSpc>
              <a:spcBef>
                <a:spcPts val="0"/>
              </a:spcBef>
              <a:spcAft>
                <a:spcPts val="0"/>
              </a:spcAft>
              <a:buClr>
                <a:srgbClr val="222222"/>
              </a:buClr>
              <a:buSzPts val="1200"/>
              <a:buChar char="●"/>
            </a:pPr>
            <a:r>
              <a:rPr lang="en-US" sz="1100" b="0" i="0" u="none" strike="noStrike" cap="none" dirty="0">
                <a:solidFill>
                  <a:srgbClr val="000000"/>
                </a:solidFill>
                <a:effectLst/>
                <a:latin typeface="Arial"/>
                <a:ea typeface="Arial"/>
                <a:cs typeface="Arial"/>
                <a:sym typeface="Arial"/>
              </a:rPr>
              <a:t>Using one hot encoder, the features are encoded using a one-hot (aka ‘one-of-K’ or ‘dummy’) encoding scheme. This creates a binary column for each category and returns a sparse matrix or dense array (depending on the </a:t>
            </a:r>
            <a:r>
              <a:rPr lang="en-US" sz="1200" dirty="0">
                <a:effectLst/>
              </a:rPr>
              <a:t>sparse</a:t>
            </a:r>
            <a:r>
              <a:rPr lang="en-US" sz="1100" b="0" i="0" u="none" strike="noStrike" cap="none" dirty="0">
                <a:solidFill>
                  <a:srgbClr val="000000"/>
                </a:solidFill>
                <a:effectLst/>
                <a:latin typeface="Arial"/>
                <a:ea typeface="Arial"/>
                <a:cs typeface="Arial"/>
                <a:sym typeface="Arial"/>
              </a:rPr>
              <a:t> parameter). Now this data can</a:t>
            </a:r>
            <a:r>
              <a:rPr lang="en" sz="1200" dirty="0">
                <a:solidFill>
                  <a:srgbClr val="222222"/>
                </a:solidFill>
                <a:highlight>
                  <a:srgbClr val="FFFFFF"/>
                </a:highlight>
              </a:rPr>
              <a:t> be provided to ML algorithms to do a better job in prediction. </a:t>
            </a:r>
            <a:endParaRPr sz="1200" dirty="0">
              <a:solidFill>
                <a:schemeClr val="dk1"/>
              </a:solidFill>
              <a:highlight>
                <a:srgbClr val="FFFFFF"/>
              </a:highlight>
            </a:endParaRPr>
          </a:p>
          <a:p>
            <a:pPr marL="457200" lvl="0" indent="-304800" algn="l" rtl="0">
              <a:lnSpc>
                <a:spcPct val="115000"/>
              </a:lnSpc>
              <a:spcBef>
                <a:spcPts val="0"/>
              </a:spcBef>
              <a:spcAft>
                <a:spcPts val="0"/>
              </a:spcAft>
              <a:buClr>
                <a:srgbClr val="222222"/>
              </a:buClr>
              <a:buSzPts val="1200"/>
              <a:buChar char="●"/>
            </a:pPr>
            <a:r>
              <a:rPr lang="en-US" sz="1200" dirty="0">
                <a:solidFill>
                  <a:schemeClr val="dk1"/>
                </a:solidFill>
                <a:highlight>
                  <a:srgbClr val="FFFFFF"/>
                </a:highlight>
              </a:rPr>
              <a:t>Next </a:t>
            </a:r>
            <a:r>
              <a:rPr lang="en" sz="1200" dirty="0">
                <a:solidFill>
                  <a:schemeClr val="dk1"/>
                </a:solidFill>
                <a:highlight>
                  <a:srgbClr val="FFFFFF"/>
                </a:highlight>
              </a:rPr>
              <a:t>the </a:t>
            </a:r>
            <a:r>
              <a:rPr lang="en" sz="1200" dirty="0">
                <a:solidFill>
                  <a:schemeClr val="dk1"/>
                </a:solidFill>
              </a:rPr>
              <a:t>VectorAssembler</a:t>
            </a:r>
            <a:r>
              <a:rPr lang="en" sz="1200" dirty="0">
                <a:solidFill>
                  <a:schemeClr val="dk1"/>
                </a:solidFill>
                <a:highlight>
                  <a:srgbClr val="FFFFFF"/>
                </a:highlight>
              </a:rPr>
              <a:t> class takes multiple columns as input and outputs a single column whose contents is an array containing the values for all of the input columns.</a:t>
            </a:r>
          </a:p>
          <a:p>
            <a:pPr marL="152400" lvl="0" indent="0" algn="l" rtl="0">
              <a:lnSpc>
                <a:spcPct val="115000"/>
              </a:lnSpc>
              <a:spcBef>
                <a:spcPts val="0"/>
              </a:spcBef>
              <a:spcAft>
                <a:spcPts val="0"/>
              </a:spcAft>
              <a:buClr>
                <a:srgbClr val="222222"/>
              </a:buClr>
              <a:buSzPts val="1200"/>
              <a:buNone/>
            </a:pPr>
            <a:endParaRPr sz="1200" dirty="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US" sz="1200" dirty="0">
                <a:solidFill>
                  <a:schemeClr val="dk1"/>
                </a:solidFill>
                <a:highlight>
                  <a:srgbClr val="FFFFFF"/>
                </a:highlight>
              </a:rPr>
              <a:t>After the preprocessing, we trained the model and </a:t>
            </a:r>
            <a:r>
              <a:rPr lang="en" sz="1200" dirty="0">
                <a:solidFill>
                  <a:schemeClr val="dk1"/>
                </a:solidFill>
                <a:highlight>
                  <a:srgbClr val="FFFFFF"/>
                </a:highlight>
              </a:rPr>
              <a:t>obtained an accuracy of 79%</a:t>
            </a:r>
          </a:p>
          <a:p>
            <a:pPr marL="457200" lvl="0" indent="-304800" algn="l" rtl="0">
              <a:lnSpc>
                <a:spcPct val="115000"/>
              </a:lnSpc>
              <a:spcBef>
                <a:spcPts val="0"/>
              </a:spcBef>
              <a:spcAft>
                <a:spcPts val="0"/>
              </a:spcAft>
              <a:buClr>
                <a:schemeClr val="dk1"/>
              </a:buClr>
              <a:buSzPts val="1200"/>
              <a:buChar char="●"/>
            </a:pPr>
            <a:endParaRPr lang="en" sz="1200" dirty="0">
              <a:solidFill>
                <a:schemeClr val="dk1"/>
              </a:solidFill>
              <a:highlight>
                <a:srgbClr val="FFFFFF"/>
              </a:highlight>
            </a:endParaRPr>
          </a:p>
          <a:p>
            <a:pPr marL="152400" lvl="0" indent="0" algn="l" rtl="0">
              <a:lnSpc>
                <a:spcPct val="115000"/>
              </a:lnSpc>
              <a:spcBef>
                <a:spcPts val="0"/>
              </a:spcBef>
              <a:spcAft>
                <a:spcPts val="0"/>
              </a:spcAft>
              <a:buClr>
                <a:schemeClr val="dk1"/>
              </a:buClr>
              <a:buSzPts val="1200"/>
              <a:buNone/>
            </a:pPr>
            <a:r>
              <a:rPr lang="en" sz="1200" dirty="0">
                <a:solidFill>
                  <a:schemeClr val="dk1"/>
                </a:solidFill>
                <a:highlight>
                  <a:srgbClr val="FFFFFF"/>
                </a:highlight>
              </a:rPr>
              <a:t>T</a:t>
            </a:r>
            <a:r>
              <a:rPr lang="en-US" sz="1200" dirty="0">
                <a:solidFill>
                  <a:schemeClr val="dk1"/>
                </a:solidFill>
                <a:highlight>
                  <a:srgbClr val="FFFFFF"/>
                </a:highlight>
              </a:rPr>
              <a:t>he sentiment outputs will be briefed by </a:t>
            </a:r>
            <a:r>
              <a:rPr lang="en-US" sz="1200" dirty="0" err="1">
                <a:solidFill>
                  <a:schemeClr val="dk1"/>
                </a:solidFill>
                <a:highlight>
                  <a:srgbClr val="FFFFFF"/>
                </a:highlight>
              </a:rPr>
              <a:t>sameera</a:t>
            </a:r>
            <a:endParaRPr sz="1200" dirty="0">
              <a:solidFill>
                <a:schemeClr val="dk1"/>
              </a:solidFill>
              <a:highlight>
                <a:srgbClr val="FFFFFF"/>
              </a:highlight>
            </a:endParaRPr>
          </a:p>
          <a:p>
            <a:pPr marL="0" lvl="0" indent="0" algn="l" rtl="0">
              <a:spcBef>
                <a:spcPts val="1600"/>
              </a:spcBef>
              <a:spcAft>
                <a:spcPts val="0"/>
              </a:spcAft>
              <a:buNone/>
            </a:pPr>
            <a:endParaRPr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3bd1db4c0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3bd1db4c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lang="en" dirty="0"/>
          </a:p>
          <a:p>
            <a:pPr marL="457200" lvl="0" indent="-298450" algn="l" rtl="0">
              <a:spcBef>
                <a:spcPts val="0"/>
              </a:spcBef>
              <a:spcAft>
                <a:spcPts val="0"/>
              </a:spcAft>
              <a:buSzPts val="1100"/>
              <a:buChar char="●"/>
            </a:pPr>
            <a:r>
              <a:rPr lang="en-US" dirty="0"/>
              <a:t>This is the </a:t>
            </a:r>
            <a:r>
              <a:rPr lang="en" dirty="0"/>
              <a:t>output of our analysis with respect to comments and reactions (likes/Dislikes)</a:t>
            </a:r>
            <a:endParaRPr dirty="0"/>
          </a:p>
          <a:p>
            <a:pPr marL="457200" lvl="0" indent="-298450" algn="l" rtl="0">
              <a:spcBef>
                <a:spcPts val="0"/>
              </a:spcBef>
              <a:spcAft>
                <a:spcPts val="0"/>
              </a:spcAft>
              <a:buSzPts val="1100"/>
              <a:buChar char="●"/>
            </a:pPr>
            <a:r>
              <a:rPr lang="en-US" sz="1200" dirty="0"/>
              <a:t>We have assigned </a:t>
            </a:r>
            <a:r>
              <a:rPr lang="en" sz="1200" dirty="0"/>
              <a:t>Grinning Face</a:t>
            </a:r>
            <a:r>
              <a:rPr lang="en" dirty="0"/>
              <a:t> emoticon is for a positive reaction</a:t>
            </a:r>
            <a:r>
              <a:rPr lang="en" sz="1100" dirty="0">
                <a:uFillTx/>
              </a:rPr>
              <a:t>, </a:t>
            </a:r>
            <a:r>
              <a:rPr lang="en" sz="1200" dirty="0">
                <a:uFill>
                  <a:noFill/>
                </a:uFill>
                <a:hlinkClick r:id="rId3"/>
              </a:rPr>
              <a:t>Face Without Mouth</a:t>
            </a:r>
            <a:r>
              <a:rPr lang="en" dirty="0"/>
              <a:t> emoticon is for a neutral reaction, Angry Face emoticon is for negative reaction</a:t>
            </a:r>
            <a:endParaRPr dirty="0"/>
          </a:p>
          <a:p>
            <a:pPr marL="457200" lvl="0" indent="-298450" algn="l" rtl="0">
              <a:spcBef>
                <a:spcPts val="0"/>
              </a:spcBef>
              <a:spcAft>
                <a:spcPts val="0"/>
              </a:spcAft>
              <a:buSzPts val="1100"/>
              <a:buChar char="●"/>
            </a:pPr>
            <a:r>
              <a:rPr lang="en-US" dirty="0"/>
              <a:t>As you can see </a:t>
            </a:r>
            <a:r>
              <a:rPr lang="en" dirty="0"/>
              <a:t>for </a:t>
            </a:r>
            <a:r>
              <a:rPr lang="en-US" dirty="0"/>
              <a:t>most</a:t>
            </a:r>
            <a:r>
              <a:rPr lang="en" dirty="0"/>
              <a:t> videos, The reaction with respect to comments and likes/dislikes is </a:t>
            </a:r>
            <a:r>
              <a:rPr lang="en-US" dirty="0"/>
              <a:t>same, which is </a:t>
            </a:r>
            <a:r>
              <a:rPr lang="en" dirty="0"/>
              <a:t>positive</a:t>
            </a:r>
            <a:endParaRPr dirty="0"/>
          </a:p>
          <a:p>
            <a:pPr marL="457200" lvl="0" indent="-298450" algn="l" rtl="0">
              <a:spcBef>
                <a:spcPts val="0"/>
              </a:spcBef>
              <a:spcAft>
                <a:spcPts val="0"/>
              </a:spcAft>
              <a:buSzPts val="1100"/>
              <a:buChar char="●"/>
            </a:pPr>
            <a:r>
              <a:rPr lang="en-US" dirty="0"/>
              <a:t>But </a:t>
            </a:r>
            <a:r>
              <a:rPr lang="en" dirty="0"/>
              <a:t>for 133 videos though based on likes it is a positive video, the comments state otherwise which is misleading</a:t>
            </a:r>
            <a:endParaRPr dirty="0"/>
          </a:p>
          <a:p>
            <a:pPr marL="457200" lvl="0" indent="-298450" algn="l" rtl="0">
              <a:spcBef>
                <a:spcPts val="0"/>
              </a:spcBef>
              <a:spcAft>
                <a:spcPts val="0"/>
              </a:spcAft>
              <a:buSzPts val="1100"/>
              <a:buChar char="●"/>
            </a:pPr>
            <a:r>
              <a:rPr lang="en-US" dirty="0"/>
              <a:t>And </a:t>
            </a:r>
            <a:r>
              <a:rPr lang="en" dirty="0"/>
              <a:t>for 17 videos, </a:t>
            </a:r>
            <a:r>
              <a:rPr lang="en-US" dirty="0"/>
              <a:t>a greater</a:t>
            </a:r>
            <a:r>
              <a:rPr lang="en" dirty="0"/>
              <a:t> number of dislikes state that the videos are negative but their comments state otherwise.</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bd1db4c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bd1db4c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data analysis that we performed is on Tags. Let’s now look at data pipeline for tag analysis.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US" dirty="0"/>
              <a:t>Here we have collected </a:t>
            </a:r>
            <a:r>
              <a:rPr lang="en" dirty="0"/>
              <a:t>data from </a:t>
            </a:r>
            <a:r>
              <a:rPr lang="en-US" dirty="0" err="1"/>
              <a:t>kaggle</a:t>
            </a:r>
            <a:r>
              <a:rPr lang="en" dirty="0"/>
              <a:t> </a:t>
            </a:r>
            <a:r>
              <a:rPr lang="en-US" dirty="0"/>
              <a:t>web </a:t>
            </a:r>
            <a:r>
              <a:rPr lang="en" dirty="0"/>
              <a:t>sources, saved locally </a:t>
            </a:r>
            <a:r>
              <a:rPr lang="en-US" dirty="0"/>
              <a:t>as CSV</a:t>
            </a:r>
            <a:r>
              <a:rPr lang="en" dirty="0"/>
              <a:t> and fed to spark. </a:t>
            </a:r>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Spark </a:t>
            </a:r>
            <a:r>
              <a:rPr lang="en-US" dirty="0"/>
              <a:t>then </a:t>
            </a:r>
            <a:r>
              <a:rPr lang="en" dirty="0"/>
              <a:t>transmits data into RDDs to its worker nodes. </a:t>
            </a:r>
            <a:r>
              <a:rPr lang="en-US" dirty="0"/>
              <a:t>F</a:t>
            </a:r>
            <a:r>
              <a:rPr lang="en" dirty="0"/>
              <a:t>irst t</a:t>
            </a:r>
            <a:r>
              <a:rPr lang="en-US" dirty="0"/>
              <a:t>he initial input is a multiple tags for a video and their view count. A tag is taken at a time in the map phase and All the unique tags are grouped by summing their view counts. a</a:t>
            </a:r>
            <a:r>
              <a:rPr lang="en" dirty="0"/>
              <a:t>ll the worker nodes execute their tasks and send the sorted output back to the local FS(</a:t>
            </a:r>
            <a:r>
              <a:rPr lang="en-US" dirty="0"/>
              <a:t>which is our KVM</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Outputs are visualized in tableau for decision making.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bd1db4c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bd1db4c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SzPts val="1100"/>
              <a:buNone/>
            </a:pPr>
            <a:r>
              <a:rPr lang="en-US" dirty="0"/>
              <a:t>.* </a:t>
            </a:r>
            <a:r>
              <a:rPr lang="en" dirty="0"/>
              <a:t>We read data from local FS and select only tags and views columns into RDD</a:t>
            </a:r>
            <a:endParaRPr dirty="0"/>
          </a:p>
          <a:p>
            <a:pPr marL="457200" lvl="0" indent="-298450" algn="l" rtl="0">
              <a:lnSpc>
                <a:spcPct val="115000"/>
              </a:lnSpc>
              <a:spcBef>
                <a:spcPts val="0"/>
              </a:spcBef>
              <a:spcAft>
                <a:spcPts val="0"/>
              </a:spcAft>
              <a:buSzPts val="1100"/>
              <a:buChar char="●"/>
            </a:pPr>
            <a:r>
              <a:rPr lang="en" dirty="0"/>
              <a:t>We then split tags by separator and associate each tag with view count and reduce by same key</a:t>
            </a:r>
            <a:endParaRPr dirty="0"/>
          </a:p>
          <a:p>
            <a:pPr marL="457200" lvl="0" indent="-298450" algn="l" rtl="0">
              <a:lnSpc>
                <a:spcPct val="115000"/>
              </a:lnSpc>
              <a:spcBef>
                <a:spcPts val="0"/>
              </a:spcBef>
              <a:spcAft>
                <a:spcPts val="0"/>
              </a:spcAft>
              <a:buSzPts val="1100"/>
              <a:buChar char="●"/>
            </a:pPr>
            <a:r>
              <a:rPr lang="en" dirty="0"/>
              <a:t>We then applied log on views because they could sum to large values</a:t>
            </a:r>
            <a:endParaRPr dirty="0"/>
          </a:p>
          <a:p>
            <a:pPr marL="457200" lvl="0" indent="-298450" algn="l" rtl="0">
              <a:lnSpc>
                <a:spcPct val="115000"/>
              </a:lnSpc>
              <a:spcBef>
                <a:spcPts val="0"/>
              </a:spcBef>
              <a:spcAft>
                <a:spcPts val="0"/>
              </a:spcAft>
              <a:buSzPts val="1100"/>
              <a:buChar char="●"/>
            </a:pPr>
            <a:r>
              <a:rPr lang="en" dirty="0"/>
              <a:t>Finally we sorted the top trending tags by view count and have written it to disk.</a:t>
            </a:r>
            <a:endParaRPr dirty="0"/>
          </a:p>
          <a:p>
            <a:pPr marL="457200" lvl="0" indent="-298450" algn="l" rtl="0">
              <a:lnSpc>
                <a:spcPct val="115000"/>
              </a:lnSpc>
              <a:spcBef>
                <a:spcPts val="0"/>
              </a:spcBef>
              <a:spcAft>
                <a:spcPts val="0"/>
              </a:spcAft>
              <a:buSzPts val="1100"/>
              <a:buChar char="●"/>
            </a:pPr>
            <a:r>
              <a:rPr lang="en" dirty="0"/>
              <a:t>From the packed bubble visualization it is evident that during the time data is collected, comedy and funny videos grab the most user views. Any YouTubber can choose video content with the help of trend visualization. </a:t>
            </a:r>
          </a:p>
          <a:p>
            <a:pPr marL="457200" lvl="0" indent="-298450" algn="l" rtl="0">
              <a:lnSpc>
                <a:spcPct val="115000"/>
              </a:lnSpc>
              <a:spcBef>
                <a:spcPts val="0"/>
              </a:spcBef>
              <a:spcAft>
                <a:spcPts val="0"/>
              </a:spcAft>
              <a:buSzPts val="1100"/>
              <a:buChar char="●"/>
            </a:pPr>
            <a:r>
              <a:rPr lang="en" sz="1800" dirty="0"/>
              <a:t>This </a:t>
            </a:r>
            <a:r>
              <a:rPr lang="en-US" sz="1800" dirty="0"/>
              <a:t>tableau visualization in </a:t>
            </a:r>
            <a:r>
              <a:rPr lang="en-US" sz="1800" dirty="0" err="1"/>
              <a:t>juypter</a:t>
            </a:r>
            <a:r>
              <a:rPr lang="en-US" sz="1800" dirty="0"/>
              <a:t> notebook</a:t>
            </a:r>
            <a:endParaRPr sz="1800" dirty="0"/>
          </a:p>
          <a:p>
            <a:pPr marL="0" lvl="0" indent="0" algn="l" rtl="0">
              <a:lnSpc>
                <a:spcPct val="115000"/>
              </a:lnSpc>
              <a:spcBef>
                <a:spcPts val="1600"/>
              </a:spcBef>
              <a:spcAft>
                <a:spcPts val="0"/>
              </a:spcAft>
              <a:buClr>
                <a:schemeClr val="dk1"/>
              </a:buClr>
              <a:buSzPts val="1100"/>
              <a:buFont typeface="Arial"/>
              <a:buNone/>
            </a:pPr>
            <a:endParaRPr sz="1800" dirty="0">
              <a:solidFill>
                <a:schemeClr val="dk2"/>
              </a:solidFill>
            </a:endParaRPr>
          </a:p>
          <a:p>
            <a:pPr marL="0" lvl="0" indent="0" algn="l" rtl="0">
              <a:spcBef>
                <a:spcPts val="160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bd1db4c0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bd1db4c0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a:t>
            </a:r>
            <a:r>
              <a:rPr lang="en-US" dirty="0" err="1"/>
              <a:t>Github</a:t>
            </a:r>
            <a:r>
              <a:rPr lang="en-US" dirty="0"/>
              <a:t> as a version control system for collaboration and revisioning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3bd1db4c0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3bd1db4c0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the </a:t>
            </a:r>
            <a:r>
              <a:rPr lang="en-US" dirty="0" err="1"/>
              <a:t>trello</a:t>
            </a:r>
            <a:r>
              <a:rPr lang="en-US" dirty="0"/>
              <a:t> tool to define workflow, manage tasks and track the progress of work done by the team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3bd1db4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3bd1db4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YouTube is one of the world’s largest video sharing platforms, where videos are uploading continuously by the millions o</a:t>
            </a:r>
            <a:r>
              <a:rPr lang="en-US" sz="1800" dirty="0">
                <a:solidFill>
                  <a:schemeClr val="dk2"/>
                </a:solidFill>
              </a:rPr>
              <a:t>f users</a:t>
            </a:r>
            <a:r>
              <a:rPr lang="en" sz="1800" dirty="0">
                <a:solidFill>
                  <a:schemeClr val="dk2"/>
                </a:solidFill>
              </a:rPr>
              <a:t>.</a:t>
            </a:r>
          </a:p>
          <a:p>
            <a:pPr marL="114300" lvl="0" indent="0" algn="l" rtl="0">
              <a:lnSpc>
                <a:spcPct val="115000"/>
              </a:lnSpc>
              <a:spcBef>
                <a:spcPts val="0"/>
              </a:spcBef>
              <a:spcAft>
                <a:spcPts val="0"/>
              </a:spcAft>
              <a:buClr>
                <a:schemeClr val="dk2"/>
              </a:buClr>
              <a:buSzPts val="1800"/>
              <a:buNone/>
            </a:pP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When we search for a speciﬁc video through some keyword on </a:t>
            </a:r>
            <a:r>
              <a:rPr lang="en-US" sz="1800" dirty="0">
                <a:solidFill>
                  <a:schemeClr val="dk2"/>
                </a:solidFill>
              </a:rPr>
              <a:t>a</a:t>
            </a:r>
            <a:r>
              <a:rPr lang="en" sz="1800" dirty="0">
                <a:solidFill>
                  <a:schemeClr val="dk2"/>
                </a:solidFill>
              </a:rPr>
              <a:t> topic, the most popular video comes, which are rated based on views/likes by the users</a:t>
            </a:r>
          </a:p>
          <a:p>
            <a:pPr marL="114300" lvl="0" indent="0" algn="l" rtl="0">
              <a:lnSpc>
                <a:spcPct val="115000"/>
              </a:lnSpc>
              <a:spcBef>
                <a:spcPts val="0"/>
              </a:spcBef>
              <a:spcAft>
                <a:spcPts val="0"/>
              </a:spcAft>
              <a:buClr>
                <a:schemeClr val="dk2"/>
              </a:buClr>
              <a:buSzPts val="1800"/>
              <a:buNone/>
            </a:pP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US" sz="1800" dirty="0">
                <a:solidFill>
                  <a:schemeClr val="dk2"/>
                </a:solidFill>
              </a:rPr>
              <a:t>Sentimental analysis on comments along with likes, dislikes and views helps to correctly classify the polarity of the video. In a sense if they are positive or negative.</a:t>
            </a:r>
          </a:p>
          <a:p>
            <a:pPr marL="114300" lvl="0" indent="0" algn="l" rtl="0">
              <a:lnSpc>
                <a:spcPct val="115000"/>
              </a:lnSpc>
              <a:spcBef>
                <a:spcPts val="0"/>
              </a:spcBef>
              <a:spcAft>
                <a:spcPts val="0"/>
              </a:spcAft>
              <a:buClr>
                <a:schemeClr val="dk2"/>
              </a:buClr>
              <a:buSzPts val="1800"/>
              <a:buNone/>
            </a:pPr>
            <a:endParaRPr lang="en-US"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Search results </a:t>
            </a:r>
            <a:r>
              <a:rPr lang="en-US" sz="1800" dirty="0">
                <a:solidFill>
                  <a:schemeClr val="dk2"/>
                </a:solidFill>
              </a:rPr>
              <a:t>also</a:t>
            </a:r>
            <a:r>
              <a:rPr lang="en" sz="1800" dirty="0">
                <a:solidFill>
                  <a:schemeClr val="dk2"/>
                </a:solidFill>
              </a:rPr>
              <a:t> focus on title and tags, so analysis on tags will help increase the popularity of a video</a:t>
            </a:r>
            <a:endParaRPr sz="1800" dirty="0">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3bd1db4c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3bd1db4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2"/>
                </a:solidFill>
              </a:rPr>
              <a:t>Generally, the quality, relevance, and popularity of the video is maintained based on likes, dislikes, views and tags. Sometimes irrelevant and low-quality videos ranked higher in the search result due to the number of views or likes, which seems untenable. </a:t>
            </a:r>
          </a:p>
          <a:p>
            <a:pPr marL="0" lvl="0" indent="0" algn="l" rtl="0">
              <a:spcBef>
                <a:spcPts val="0"/>
              </a:spcBef>
              <a:spcAft>
                <a:spcPts val="0"/>
              </a:spcAft>
              <a:buClr>
                <a:schemeClr val="dk1"/>
              </a:buClr>
              <a:buSzPts val="1100"/>
              <a:buFont typeface="Arial"/>
              <a:buNone/>
            </a:pPr>
            <a:endParaRPr lang="en" dirty="0">
              <a:solidFill>
                <a:schemeClr val="dk2"/>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What if there were a way to judge the response to a video based purely on its </a:t>
            </a:r>
            <a:r>
              <a:rPr lang="en-US" sz="1100" b="0" i="0" u="none" strike="noStrike" cap="none" dirty="0" err="1">
                <a:solidFill>
                  <a:srgbClr val="000000"/>
                </a:solidFill>
                <a:effectLst/>
                <a:latin typeface="Arial"/>
                <a:ea typeface="Arial"/>
                <a:cs typeface="Arial"/>
                <a:sym typeface="Arial"/>
              </a:rPr>
              <a:t>youtube</a:t>
            </a:r>
            <a:r>
              <a:rPr lang="en-US" sz="1100" b="0" i="0" u="none" strike="noStrike" cap="none" dirty="0">
                <a:solidFill>
                  <a:srgbClr val="000000"/>
                </a:solidFill>
                <a:effectLst/>
                <a:latin typeface="Arial"/>
                <a:ea typeface="Arial"/>
                <a:cs typeface="Arial"/>
                <a:sym typeface="Arial"/>
              </a:rPr>
              <a:t> comments? And how does it justify based on number of likes and dislikes. </a:t>
            </a:r>
          </a:p>
          <a:p>
            <a:pPr marL="0" lvl="0" indent="0" algn="l" rtl="0">
              <a:spcBef>
                <a:spcPts val="0"/>
              </a:spcBef>
              <a:spcAft>
                <a:spcPts val="0"/>
              </a:spcAft>
              <a:buClr>
                <a:schemeClr val="dk1"/>
              </a:buClr>
              <a:buSzPts val="1100"/>
              <a:buFont typeface="Arial"/>
              <a:buNone/>
            </a:pPr>
            <a:endParaRPr lang="en" dirty="0">
              <a:solidFill>
                <a:schemeClr val="dk2"/>
              </a:solidFill>
            </a:endParaRPr>
          </a:p>
          <a:p>
            <a:pPr marL="0" lvl="0" indent="0" algn="l" rtl="0">
              <a:spcBef>
                <a:spcPts val="0"/>
              </a:spcBef>
              <a:spcAft>
                <a:spcPts val="0"/>
              </a:spcAft>
              <a:buClr>
                <a:schemeClr val="dk1"/>
              </a:buClr>
              <a:buSzPts val="1100"/>
              <a:buFont typeface="Arial"/>
              <a:buNone/>
            </a:pPr>
            <a:endParaRPr dirty="0">
              <a:solidFill>
                <a:schemeClr val="dk2"/>
              </a:solidFill>
            </a:endParaRPr>
          </a:p>
          <a:p>
            <a:pPr marL="0" lvl="0" indent="0" algn="l" rtl="0">
              <a:spcBef>
                <a:spcPts val="1600"/>
              </a:spcBef>
              <a:spcAft>
                <a:spcPts val="0"/>
              </a:spcAft>
              <a:buClr>
                <a:schemeClr val="dk1"/>
              </a:buClr>
              <a:buSzPts val="1100"/>
              <a:buFont typeface="Arial"/>
              <a:buNone/>
            </a:pPr>
            <a:r>
              <a:rPr lang="en-US" dirty="0">
                <a:solidFill>
                  <a:schemeClr val="dk2"/>
                </a:solidFill>
              </a:rPr>
              <a:t>Additionally, </a:t>
            </a:r>
            <a:r>
              <a:rPr lang="en" dirty="0">
                <a:solidFill>
                  <a:schemeClr val="dk2"/>
                </a:solidFill>
              </a:rPr>
              <a:t>Tags play an important role especially for youtubers as they earn money from advertisers based on their views. They often ponder with the question “What type of videos should i make in order to get more user views?” and more specifically what should be the title and tags to attract users.</a:t>
            </a:r>
          </a:p>
          <a:p>
            <a:pPr marL="0" lvl="0" indent="0" algn="l" rtl="0">
              <a:spcBef>
                <a:spcPts val="1600"/>
              </a:spcBef>
              <a:spcAft>
                <a:spcPts val="0"/>
              </a:spcAft>
              <a:buClr>
                <a:schemeClr val="dk1"/>
              </a:buClr>
              <a:buSzPts val="1100"/>
              <a:buFont typeface="Arial"/>
              <a:buNone/>
            </a:pPr>
            <a:endParaRPr dirty="0">
              <a:solidFill>
                <a:schemeClr val="dk2"/>
              </a:solidFill>
            </a:endParaRPr>
          </a:p>
          <a:p>
            <a:pPr marL="0" lvl="0" indent="0" algn="l" rtl="0">
              <a:spcBef>
                <a:spcPts val="1600"/>
              </a:spcBef>
              <a:spcAft>
                <a:spcPts val="1600"/>
              </a:spcAft>
              <a:buClr>
                <a:schemeClr val="dk1"/>
              </a:buClr>
              <a:buSzPts val="1100"/>
              <a:buFont typeface="Arial"/>
              <a:buNone/>
            </a:pPr>
            <a:r>
              <a:rPr lang="en" dirty="0">
                <a:solidFill>
                  <a:schemeClr val="dk2"/>
                </a:solidFill>
              </a:rPr>
              <a:t>To minimize these issues, we present a sentimental data analysis approach to user comments and tags.</a:t>
            </a:r>
            <a:endParaRPr dirty="0">
              <a:solidFill>
                <a:schemeClr val="dk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3bd1db4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3bd1db4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the next steps, we’ll talk more on the input description, Exploratory data analysis, Data preprocessing, Architecture, Comment analysis, Data pipeline and finally Tag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Sameera will take over the input description.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3bd1db4c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3bd1db4c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dk1"/>
                </a:solidFill>
                <a:highlight>
                  <a:srgbClr val="FFFFFF"/>
                </a:highlight>
              </a:rPr>
              <a:t>Hi Everyone,</a:t>
            </a:r>
          </a:p>
          <a:p>
            <a:pPr marL="0" lvl="0" indent="0" algn="l" rtl="0">
              <a:spcBef>
                <a:spcPts val="0"/>
              </a:spcBef>
              <a:spcAft>
                <a:spcPts val="0"/>
              </a:spcAft>
              <a:buNone/>
            </a:pPr>
            <a:endParaRPr lang="en" sz="1050" dirty="0">
              <a:solidFill>
                <a:schemeClr val="dk1"/>
              </a:solidFill>
              <a:highlight>
                <a:srgbClr val="FFFFFF"/>
              </a:highlight>
            </a:endParaRPr>
          </a:p>
          <a:p>
            <a:pPr marL="0" lvl="0" indent="0" algn="l" rtl="0">
              <a:spcBef>
                <a:spcPts val="0"/>
              </a:spcBef>
              <a:spcAft>
                <a:spcPts val="0"/>
              </a:spcAft>
              <a:buNone/>
            </a:pPr>
            <a:r>
              <a:rPr lang="en" sz="1050" dirty="0">
                <a:solidFill>
                  <a:schemeClr val="dk1"/>
                </a:solidFill>
                <a:highlight>
                  <a:srgbClr val="FFFFFF"/>
                </a:highlight>
              </a:rPr>
              <a:t>There are two kinds of data files, one includes comments and one includes video statistics.They are linked by the unique video_id field.</a:t>
            </a:r>
            <a:endParaRPr sz="1050" dirty="0">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050" dirty="0">
                <a:solidFill>
                  <a:schemeClr val="dk1"/>
                </a:solidFill>
              </a:rPr>
              <a:t>The headers in the comments file are:</a:t>
            </a:r>
            <a:endParaRPr sz="1050" dirty="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dirty="0">
                <a:solidFill>
                  <a:schemeClr val="dk1"/>
                </a:solidFill>
              </a:rPr>
              <a:t>video_id (Common id field to both comment and video csv files)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Comment_text</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likes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replies</a:t>
            </a:r>
            <a:endParaRPr sz="1050" dirty="0">
              <a:solidFill>
                <a:schemeClr val="dk1"/>
              </a:solidFill>
            </a:endParaRPr>
          </a:p>
          <a:p>
            <a:pPr marL="0" lvl="0" indent="0" algn="l" rtl="0">
              <a:lnSpc>
                <a:spcPct val="115000"/>
              </a:lnSpc>
              <a:spcBef>
                <a:spcPts val="2700"/>
              </a:spcBef>
              <a:spcAft>
                <a:spcPts val="2700"/>
              </a:spcAft>
              <a:buNone/>
            </a:pPr>
            <a:r>
              <a:rPr lang="en" sz="1050" dirty="0">
                <a:solidFill>
                  <a:schemeClr val="dk1"/>
                </a:solidFill>
              </a:rPr>
              <a:t>Number of Rows - 50,000</a:t>
            </a:r>
          </a:p>
          <a:p>
            <a:pPr marL="0" lvl="0" indent="0" algn="l" rtl="0">
              <a:lnSpc>
                <a:spcPct val="115000"/>
              </a:lnSpc>
              <a:spcBef>
                <a:spcPts val="2700"/>
              </a:spcBef>
              <a:spcAft>
                <a:spcPts val="2700"/>
              </a:spcAft>
              <a:buNone/>
            </a:pPr>
            <a:endParaRPr lang="en" sz="1050" dirty="0">
              <a:solidFill>
                <a:schemeClr val="dk1"/>
              </a:solidFill>
            </a:endParaRPr>
          </a:p>
          <a:p>
            <a:pPr marL="0" lvl="0" indent="0" algn="l" rtl="0">
              <a:lnSpc>
                <a:spcPct val="115000"/>
              </a:lnSpc>
              <a:spcBef>
                <a:spcPts val="2700"/>
              </a:spcBef>
              <a:spcAft>
                <a:spcPts val="2700"/>
              </a:spcAft>
              <a:buNone/>
            </a:pPr>
            <a:r>
              <a:rPr lang="en-US" sz="1050" dirty="0">
                <a:solidFill>
                  <a:schemeClr val="dk1"/>
                </a:solidFill>
              </a:rPr>
              <a:t>T</a:t>
            </a:r>
            <a:r>
              <a:rPr lang="en" sz="1050" dirty="0">
                <a:solidFill>
                  <a:schemeClr val="dk1"/>
                </a:solidFill>
              </a:rPr>
              <a:t>he source of our input data is from </a:t>
            </a:r>
            <a:r>
              <a:rPr lang="en-US" sz="1050" dirty="0">
                <a:solidFill>
                  <a:schemeClr val="dk1"/>
                </a:solidFill>
              </a:rPr>
              <a:t>K</a:t>
            </a:r>
            <a:r>
              <a:rPr lang="en" sz="1050" dirty="0">
                <a:solidFill>
                  <a:schemeClr val="dk1"/>
                </a:solidFill>
              </a:rPr>
              <a:t>agg</a:t>
            </a:r>
            <a:r>
              <a:rPr lang="en-US" sz="1050" dirty="0">
                <a:solidFill>
                  <a:schemeClr val="dk1"/>
                </a:solidFill>
              </a:rPr>
              <a:t>le datasets</a:t>
            </a:r>
            <a:endParaRPr sz="105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3bd1db4c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3bd1db4c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050" dirty="0">
                <a:solidFill>
                  <a:schemeClr val="dk1"/>
                </a:solidFill>
              </a:rPr>
              <a:t>Coming to the video file</a:t>
            </a:r>
            <a:endParaRPr lang="en" sz="1050" dirty="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sz="1050" dirty="0">
                <a:solidFill>
                  <a:schemeClr val="dk1"/>
                </a:solidFill>
              </a:rPr>
              <a:t>The headers are:</a:t>
            </a:r>
            <a:endParaRPr sz="1050" dirty="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dirty="0">
                <a:solidFill>
                  <a:schemeClr val="dk1"/>
                </a:solidFill>
              </a:rPr>
              <a:t>video_id (Common id field to both comment and video csv files)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title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channel_title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category_id</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tags (Separated by | character, [none] is displayed if there are no tags)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views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likes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dislikes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thumbnail_link</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date (Formatted like so: [day].[month])</a:t>
            </a:r>
          </a:p>
          <a:p>
            <a:pPr marL="457200" lvl="0" indent="-295275" algn="l" rtl="0">
              <a:lnSpc>
                <a:spcPct val="115000"/>
              </a:lnSpc>
              <a:spcBef>
                <a:spcPts val="0"/>
              </a:spcBef>
              <a:spcAft>
                <a:spcPts val="0"/>
              </a:spcAft>
              <a:buClr>
                <a:schemeClr val="dk1"/>
              </a:buClr>
              <a:buSzPts val="1050"/>
              <a:buChar char="●"/>
            </a:pPr>
            <a:endParaRPr lang="en" sz="1050" dirty="0">
              <a:solidFill>
                <a:schemeClr val="dk1"/>
              </a:solidFill>
            </a:endParaRPr>
          </a:p>
          <a:p>
            <a:pPr marL="161925" lvl="0" indent="0" algn="l" rtl="0">
              <a:lnSpc>
                <a:spcPct val="115000"/>
              </a:lnSpc>
              <a:spcBef>
                <a:spcPts val="0"/>
              </a:spcBef>
              <a:spcAft>
                <a:spcPts val="0"/>
              </a:spcAft>
              <a:buClr>
                <a:schemeClr val="dk1"/>
              </a:buClr>
              <a:buSzPts val="1050"/>
              <a:buNone/>
            </a:pPr>
            <a:r>
              <a:rPr lang="en" sz="1050" dirty="0">
                <a:solidFill>
                  <a:schemeClr val="dk1"/>
                </a:solidFill>
              </a:rPr>
              <a:t>This </a:t>
            </a:r>
            <a:r>
              <a:rPr lang="en-US" sz="1050" dirty="0">
                <a:solidFill>
                  <a:schemeClr val="dk1"/>
                </a:solidFill>
              </a:rPr>
              <a:t>has ~5000 records</a:t>
            </a:r>
            <a:endParaRPr sz="1050" dirty="0">
              <a:solidFill>
                <a:schemeClr val="dk1"/>
              </a:solidFill>
            </a:endParaRPr>
          </a:p>
          <a:p>
            <a:pPr marL="0" lvl="0" indent="0" algn="l" rtl="0">
              <a:spcBef>
                <a:spcPts val="27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3bd1db4c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3bd1db4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Coming to the  exploratory data analysis</a:t>
            </a:r>
            <a:endParaRPr dirty="0"/>
          </a:p>
          <a:p>
            <a:pPr marL="457200" lvl="0" indent="-298450" algn="l" rtl="0">
              <a:spcBef>
                <a:spcPts val="0"/>
              </a:spcBef>
              <a:spcAft>
                <a:spcPts val="0"/>
              </a:spcAft>
              <a:buSzPts val="1100"/>
              <a:buChar char="●"/>
            </a:pPr>
            <a:r>
              <a:rPr lang="en" dirty="0"/>
              <a:t>Here is the word cloud for positive comment sentences as you can see the words lol, think etc are most used in the positive comments</a:t>
            </a:r>
            <a:endParaRPr dirty="0"/>
          </a:p>
          <a:p>
            <a:pPr marL="457200" lvl="0" indent="-298450" algn="l" rtl="0">
              <a:spcBef>
                <a:spcPts val="0"/>
              </a:spcBef>
              <a:spcAft>
                <a:spcPts val="0"/>
              </a:spcAft>
              <a:buSzPts val="1100"/>
              <a:buChar char="●"/>
            </a:pPr>
            <a:r>
              <a:rPr lang="en" dirty="0"/>
              <a:t>We have also built a correlation matrix for each category like comedy, entertainment etc showing the </a:t>
            </a:r>
            <a:r>
              <a:rPr lang="en" sz="1200" b="1" dirty="0">
                <a:solidFill>
                  <a:srgbClr val="222222"/>
                </a:solidFill>
              </a:rPr>
              <a:t>correlation</a:t>
            </a:r>
            <a:r>
              <a:rPr lang="en" sz="1200" dirty="0">
                <a:solidFill>
                  <a:srgbClr val="222222"/>
                </a:solidFill>
                <a:highlight>
                  <a:srgbClr val="FFFFFF"/>
                </a:highlight>
              </a:rPr>
              <a:t> </a:t>
            </a:r>
            <a:r>
              <a:rPr lang="en" dirty="0"/>
              <a:t> between likes, views, dislikes and polarity of the comments. </a:t>
            </a:r>
            <a:endParaRPr dirty="0"/>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The values of the correlation coefficient can range from -1 to +1. The closer it is to +1 or -1, the more closely are the two variables related. </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The positive sign signifies the direction of the correlation i.e. if one of the variables increases, the other variable is also supposed to increase. </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Here </a:t>
            </a:r>
            <a:r>
              <a:rPr lang="en-US" dirty="0">
                <a:solidFill>
                  <a:schemeClr val="dk1"/>
                </a:solidFill>
                <a:highlight>
                  <a:srgbClr val="FFFFFF"/>
                </a:highlight>
                <a:latin typeface="Georgia"/>
                <a:ea typeface="Georgia"/>
                <a:cs typeface="Georgia"/>
                <a:sym typeface="Georgia"/>
              </a:rPr>
              <a:t>as you can see</a:t>
            </a:r>
            <a:r>
              <a:rPr lang="en" dirty="0">
                <a:solidFill>
                  <a:schemeClr val="dk1"/>
                </a:solidFill>
                <a:highlight>
                  <a:srgbClr val="FFFFFF"/>
                </a:highlight>
                <a:latin typeface="Georgia"/>
                <a:ea typeface="Georgia"/>
                <a:cs typeface="Georgia"/>
                <a:sym typeface="Georgia"/>
              </a:rPr>
              <a:t> views and likes are highly correlated whereas dislikes and polarity are least correlated which means the number of dislikes is not proportional to comments polarity for comedy category.</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dirty="0">
                <a:solidFill>
                  <a:schemeClr val="dk1"/>
                </a:solidFill>
                <a:highlight>
                  <a:srgbClr val="FFFFFF"/>
                </a:highlight>
                <a:latin typeface="Georgia"/>
                <a:ea typeface="Georgia"/>
                <a:cs typeface="Georgia"/>
                <a:sym typeface="Georgia"/>
              </a:rPr>
              <a:t>And then coming to the most used emoticons in the comments as we can </a:t>
            </a:r>
            <a:r>
              <a:rPr lang="en-US" dirty="0">
                <a:solidFill>
                  <a:schemeClr val="dk1"/>
                </a:solidFill>
                <a:highlight>
                  <a:srgbClr val="FFFFFF"/>
                </a:highlight>
                <a:latin typeface="Georgia"/>
                <a:ea typeface="Georgia"/>
                <a:cs typeface="Georgia"/>
                <a:sym typeface="Georgia"/>
              </a:rPr>
              <a:t>see</a:t>
            </a:r>
            <a:r>
              <a:rPr lang="en" dirty="0">
                <a:solidFill>
                  <a:schemeClr val="dk1"/>
                </a:solidFill>
                <a:highlight>
                  <a:srgbClr val="FFFFFF"/>
                </a:highlight>
                <a:latin typeface="Georgia"/>
                <a:ea typeface="Georgia"/>
                <a:cs typeface="Georgia"/>
                <a:sym typeface="Georgia"/>
              </a:rPr>
              <a:t> “</a:t>
            </a:r>
            <a:r>
              <a:rPr lang="en" sz="1200" dirty="0">
                <a:solidFill>
                  <a:srgbClr val="2458A1"/>
                </a:solidFill>
                <a:uFill>
                  <a:noFill/>
                </a:uFill>
                <a:hlinkClick r:id="rId3"/>
              </a:rPr>
              <a:t>Face with Tears of Joy</a:t>
            </a:r>
            <a:r>
              <a:rPr lang="en" dirty="0">
                <a:solidFill>
                  <a:schemeClr val="dk1"/>
                </a:solidFill>
                <a:highlight>
                  <a:srgbClr val="FFFFFF"/>
                </a:highlight>
                <a:latin typeface="Georgia"/>
                <a:ea typeface="Georgia"/>
                <a:cs typeface="Georgia"/>
                <a:sym typeface="Georgia"/>
              </a:rPr>
              <a:t>” emoji is mostly used and the “blue heart” emoji is the least one used.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3bd1db4c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3bd1db4c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Continuing the EDA</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Here is an analysis on most frequent tags on US YouTube videos. As you can see, funny and comedy tags are highly used. Review and interview are least used tags on US Youtube videos.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analysis on average number of comments per category states that  Music videos have highest number of comments, Next comes comedy category. Also, Nonprofits and activism as well as shows have the least number of comments.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3bd1db4c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3bd1db4c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mentioned earlier, our dataset source is from Kaggle.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used </a:t>
            </a:r>
            <a:r>
              <a:rPr lang="en-US" dirty="0" err="1"/>
              <a:t>jupyter</a:t>
            </a:r>
            <a:r>
              <a:rPr lang="en-US" dirty="0"/>
              <a:t> notebook as the development platform for our project. And integrated it with Apache spark to perform the spark operations like Spark SQL, Spark ML and the regular </a:t>
            </a:r>
            <a:r>
              <a:rPr lang="en-US" dirty="0" err="1"/>
              <a:t>rdd</a:t>
            </a:r>
            <a:r>
              <a:rPr lang="en-US" dirty="0"/>
              <a:t> operations.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visualizations we used matplotlib, </a:t>
            </a:r>
            <a:r>
              <a:rPr lang="en-US" dirty="0" err="1"/>
              <a:t>plotly</a:t>
            </a:r>
            <a:r>
              <a:rPr lang="en-US" dirty="0"/>
              <a:t> and tableau and integrated them in our project.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4225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914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78363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93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04462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0F7F47CF-67C9-420C-80A5-E2069FF0C2DF}" type="datetimeFigureOut">
              <a:rPr lang="en-US" smtClean="0"/>
              <a:t>4/22/2020</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0804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3610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7485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6939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67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6225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4/22/2020</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340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C35BB1C6-BF8F-4481-8AB2-603A1C8A906A}" type="datetimeFigureOut">
              <a:rPr lang="en-US" smtClean="0"/>
              <a:t>4/22/2020</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9812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microsoft.com/office/2007/relationships/hdphoto" Target="../media/hdphoto1.wdp"/><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oogle Shape;55;p13"/>
          <p:cNvPicPr preferRelativeResize="0"/>
          <p:nvPr/>
        </p:nvPicPr>
        <p:blipFill rotWithShape="1">
          <a:blip r:embed="rId3"/>
          <a:srcRect t="9755" b="10173"/>
          <a:stretch/>
        </p:blipFill>
        <p:spPr>
          <a:xfrm>
            <a:off x="20" y="10"/>
            <a:ext cx="9143980" cy="5143489"/>
          </a:xfrm>
          <a:prstGeom prst="rect">
            <a:avLst/>
          </a:prstGeom>
          <a:noFill/>
        </p:spPr>
      </p:pic>
      <p:sp>
        <p:nvSpPr>
          <p:cNvPr id="63" name="Rectangle 6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3"/>
          <p:cNvSpPr txBox="1">
            <a:spLocks noGrp="1"/>
          </p:cNvSpPr>
          <p:nvPr>
            <p:ph type="ctrTitle"/>
          </p:nvPr>
        </p:nvSpPr>
        <p:spPr>
          <a:xfrm>
            <a:off x="788670" y="1074167"/>
            <a:ext cx="7475220" cy="2276856"/>
          </a:xfrm>
          <a:prstGeom prst="rect">
            <a:avLst/>
          </a:prstGeom>
        </p:spPr>
        <p:txBody>
          <a:bodyPr spcFirstLastPara="1" lIns="91425" tIns="91425" rIns="91425" bIns="91425" anchor="b" anchorCtr="0">
            <a:normAutofit/>
          </a:bodyPr>
          <a:lstStyle/>
          <a:p>
            <a:pPr marL="0" lvl="0" indent="0" algn="ctr" rtl="0">
              <a:spcBef>
                <a:spcPts val="0"/>
              </a:spcBef>
              <a:spcAft>
                <a:spcPts val="0"/>
              </a:spcAft>
              <a:buNone/>
            </a:pPr>
            <a:r>
              <a:rPr lang="en-US" dirty="0">
                <a:solidFill>
                  <a:srgbClr val="FFFFFF"/>
                </a:solidFill>
              </a:rPr>
              <a:t>Sentimental Analysis on YouTube</a:t>
            </a:r>
          </a:p>
        </p:txBody>
      </p:sp>
      <p:sp>
        <p:nvSpPr>
          <p:cNvPr id="56" name="Google Shape;56;p13"/>
          <p:cNvSpPr txBox="1"/>
          <p:nvPr/>
        </p:nvSpPr>
        <p:spPr>
          <a:xfrm>
            <a:off x="169575" y="3871750"/>
            <a:ext cx="8662800" cy="9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600"/>
              </a:spcAft>
              <a:buNone/>
            </a:pPr>
            <a:r>
              <a:rPr lang="en-US" dirty="0"/>
              <a:t>       </a:t>
            </a:r>
            <a:r>
              <a:rPr lang="en-US" dirty="0">
                <a:solidFill>
                  <a:schemeClr val="bg1"/>
                </a:solidFill>
              </a:rPr>
              <a:t>Sameera Turupu	  Aditya Bhamidipati</a:t>
            </a:r>
          </a:p>
          <a:p>
            <a:pPr marL="0" lvl="0" indent="0" algn="ctr" rtl="0">
              <a:spcBef>
                <a:spcPts val="0"/>
              </a:spcBef>
              <a:spcAft>
                <a:spcPts val="600"/>
              </a:spcAft>
              <a:buNone/>
            </a:pPr>
            <a:r>
              <a:rPr lang="en-US" dirty="0">
                <a:solidFill>
                  <a:schemeClr val="bg1"/>
                </a:solidFill>
              </a:rPr>
              <a:t>Master’s Computer Science</a:t>
            </a:r>
          </a:p>
          <a:p>
            <a:pPr marL="0" lvl="0" indent="0" algn="ctr" rtl="0">
              <a:spcBef>
                <a:spcPts val="0"/>
              </a:spcBef>
              <a:spcAft>
                <a:spcPts val="600"/>
              </a:spcAft>
              <a:buNone/>
            </a:pPr>
            <a:r>
              <a:rPr lang="en-US" dirty="0">
                <a:solidFill>
                  <a:schemeClr val="bg1"/>
                </a:solidFill>
              </a:rPr>
              <a:t>Georgia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57" name="Group 12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1" name="Oval 13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2" name="Oval 13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4" name="Rectangle 133">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22"/>
          <p:cNvSpPr txBox="1">
            <a:spLocks noGrp="1"/>
          </p:cNvSpPr>
          <p:nvPr>
            <p:ph type="title"/>
          </p:nvPr>
        </p:nvSpPr>
        <p:spPr>
          <a:xfrm>
            <a:off x="6359832" y="479822"/>
            <a:ext cx="2284555" cy="3883033"/>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Data preprocessing</a:t>
            </a:r>
          </a:p>
        </p:txBody>
      </p:sp>
      <p:grpSp>
        <p:nvGrpSpPr>
          <p:cNvPr id="136" name="Group 135">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7" name="Oval 136">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8" name="Oval 137">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58" name="Google Shape;123;p22">
            <a:extLst>
              <a:ext uri="{FF2B5EF4-FFF2-40B4-BE49-F238E27FC236}">
                <a16:creationId xmlns:a16="http://schemas.microsoft.com/office/drawing/2014/main" id="{887542EA-47E6-4C77-B4BA-610BF46EEEC7}"/>
              </a:ext>
            </a:extLst>
          </p:cNvPr>
          <p:cNvGraphicFramePr/>
          <p:nvPr>
            <p:extLst>
              <p:ext uri="{D42A27DB-BD31-4B8C-83A1-F6EECF244321}">
                <p14:modId xmlns:p14="http://schemas.microsoft.com/office/powerpoint/2010/main" val="921956852"/>
              </p:ext>
            </p:extLst>
          </p:nvPr>
        </p:nvGraphicFramePr>
        <p:xfrm>
          <a:off x="466725" y="479822"/>
          <a:ext cx="4929187" cy="4191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70" name="Rectangle 6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77" name="Oval 7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78" name="Oval 7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80" name="Rectangle 79">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3"/>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2800">
                <a:blipFill dpi="0" rotWithShape="1">
                  <a:blip r:embed="rId5"/>
                  <a:srcRect/>
                  <a:tile tx="6350" ty="-127000" sx="65000" sy="64000" flip="none" algn="tl"/>
                </a:blipFill>
              </a:rPr>
              <a:t>Architecture</a:t>
            </a:r>
          </a:p>
        </p:txBody>
      </p:sp>
      <p:sp>
        <p:nvSpPr>
          <p:cNvPr id="86" name="Rectangle 85">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89" name="Oval 88">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0" name="Oval 89">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A picture containing text, map&#10;&#10;Description automatically generated">
            <a:extLst>
              <a:ext uri="{FF2B5EF4-FFF2-40B4-BE49-F238E27FC236}">
                <a16:creationId xmlns:a16="http://schemas.microsoft.com/office/drawing/2014/main" id="{28116A9B-9DFD-4BF1-BBD5-B892A4BCFD23}"/>
              </a:ext>
            </a:extLst>
          </p:cNvPr>
          <p:cNvPicPr>
            <a:picLocks noChangeAspect="1"/>
          </p:cNvPicPr>
          <p:nvPr/>
        </p:nvPicPr>
        <p:blipFill>
          <a:blip r:embed="rId7"/>
          <a:stretch>
            <a:fillRect/>
          </a:stretch>
        </p:blipFill>
        <p:spPr>
          <a:xfrm>
            <a:off x="690120" y="824257"/>
            <a:ext cx="5090135" cy="34435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grpSp>
        <p:nvGrpSpPr>
          <p:cNvPr id="76" name="Group 7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7" name="Oval 7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0" name="Oval 7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80" name="Rectangle 79">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8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51435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34" name="Google Shape;134;p24"/>
          <p:cNvSpPr txBox="1">
            <a:spLocks noGrp="1"/>
          </p:cNvSpPr>
          <p:nvPr>
            <p:ph type="title"/>
          </p:nvPr>
        </p:nvSpPr>
        <p:spPr>
          <a:xfrm>
            <a:off x="482601" y="482599"/>
            <a:ext cx="2764734" cy="414655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600">
                <a:solidFill>
                  <a:srgbClr val="FFFFFF"/>
                </a:solidFill>
              </a:rPr>
              <a:t>Comment analysis</a:t>
            </a:r>
          </a:p>
        </p:txBody>
      </p:sp>
      <p:sp>
        <p:nvSpPr>
          <p:cNvPr id="135" name="Google Shape;135;p24"/>
          <p:cNvSpPr txBox="1">
            <a:spLocks noGrp="1"/>
          </p:cNvSpPr>
          <p:nvPr>
            <p:ph type="body" idx="1"/>
          </p:nvPr>
        </p:nvSpPr>
        <p:spPr>
          <a:xfrm>
            <a:off x="3790335" y="292395"/>
            <a:ext cx="4949628" cy="4651745"/>
          </a:xfrm>
          <a:prstGeom prst="rect">
            <a:avLst/>
          </a:prstGeom>
        </p:spPr>
        <p:txBody>
          <a:bodyPr spcFirstLastPara="1" vert="horz" lIns="91440" tIns="45720" rIns="91440" bIns="45720" rtlCol="0" anchor="ctr" anchorCtr="0">
            <a:normAutofit fontScale="92500"/>
          </a:bodyPr>
          <a:lstStyle/>
          <a:p>
            <a:pPr marL="457200" lvl="0" indent="-182880" defTabSz="914400">
              <a:lnSpc>
                <a:spcPct val="150000"/>
              </a:lnSpc>
              <a:spcBef>
                <a:spcPts val="0"/>
              </a:spcBef>
              <a:spcAft>
                <a:spcPts val="600"/>
              </a:spcAft>
              <a:buSzPct val="85000"/>
              <a:buFont typeface="Wingdings" pitchFamily="2" charset="2"/>
              <a:buChar char="§"/>
            </a:pPr>
            <a:r>
              <a:rPr lang="en-US" dirty="0"/>
              <a:t>Input - Preprocessed data</a:t>
            </a:r>
          </a:p>
          <a:p>
            <a:pPr marL="457200" lvl="0" indent="-182880" defTabSz="914400">
              <a:lnSpc>
                <a:spcPct val="150000"/>
              </a:lnSpc>
              <a:spcBef>
                <a:spcPts val="0"/>
              </a:spcBef>
              <a:spcAft>
                <a:spcPts val="600"/>
              </a:spcAft>
              <a:buSzPct val="85000"/>
              <a:buFont typeface="Wingdings" pitchFamily="2" charset="2"/>
              <a:buChar char="§"/>
            </a:pPr>
            <a:r>
              <a:rPr lang="en-US" dirty="0" err="1"/>
              <a:t>TextBlob</a:t>
            </a:r>
            <a:r>
              <a:rPr lang="en-US" dirty="0"/>
              <a:t> for finding the polarity of comments in RDD</a:t>
            </a:r>
          </a:p>
          <a:p>
            <a:pPr marL="457200" lvl="0" indent="-182880" defTabSz="914400">
              <a:lnSpc>
                <a:spcPct val="150000"/>
              </a:lnSpc>
              <a:spcBef>
                <a:spcPts val="0"/>
              </a:spcBef>
              <a:spcAft>
                <a:spcPts val="600"/>
              </a:spcAft>
              <a:buSzPct val="85000"/>
              <a:buFont typeface="Wingdings" pitchFamily="2" charset="2"/>
              <a:buChar char="§"/>
            </a:pPr>
            <a:r>
              <a:rPr lang="en-US" dirty="0"/>
              <a:t>Aggregated the total comments, likes, views and dislikes for a video using Spark SQL</a:t>
            </a:r>
          </a:p>
          <a:p>
            <a:pPr marL="457200" lvl="0" indent="-182880" defTabSz="914400">
              <a:lnSpc>
                <a:spcPct val="150000"/>
              </a:lnSpc>
              <a:spcBef>
                <a:spcPts val="0"/>
              </a:spcBef>
              <a:spcAft>
                <a:spcPts val="600"/>
              </a:spcAft>
              <a:buSzPct val="85000"/>
              <a:buFont typeface="Wingdings" pitchFamily="2" charset="2"/>
              <a:buChar char="§"/>
            </a:pPr>
            <a:r>
              <a:rPr lang="en-US" dirty="0"/>
              <a:t>Applied Logistic Regression on analyzed data using Spark ML </a:t>
            </a:r>
          </a:p>
          <a:p>
            <a:pPr marL="914400" lvl="1" indent="-182880" defTabSz="914400">
              <a:lnSpc>
                <a:spcPct val="150000"/>
              </a:lnSpc>
              <a:spcBef>
                <a:spcPts val="0"/>
              </a:spcBef>
              <a:spcAft>
                <a:spcPts val="600"/>
              </a:spcAft>
              <a:buSzPct val="85000"/>
              <a:buFont typeface="Wingdings" pitchFamily="2" charset="2"/>
              <a:buChar char="§"/>
            </a:pPr>
            <a:r>
              <a:rPr lang="en-US" dirty="0" err="1"/>
              <a:t>StringIndexer</a:t>
            </a:r>
            <a:r>
              <a:rPr lang="en-US" dirty="0">
                <a:highlight>
                  <a:srgbClr val="FFFFFF"/>
                </a:highlight>
              </a:rPr>
              <a:t> - label encoding </a:t>
            </a:r>
          </a:p>
          <a:p>
            <a:pPr marL="914400" lvl="1" indent="-182880" defTabSz="914400">
              <a:lnSpc>
                <a:spcPct val="150000"/>
              </a:lnSpc>
              <a:spcBef>
                <a:spcPts val="0"/>
              </a:spcBef>
              <a:spcAft>
                <a:spcPts val="600"/>
              </a:spcAft>
              <a:buSzPct val="85000"/>
              <a:buFont typeface="Wingdings" pitchFamily="2" charset="2"/>
              <a:buChar char="§"/>
            </a:pPr>
            <a:r>
              <a:rPr lang="en-US" dirty="0" err="1"/>
              <a:t>OneHotEncoderEstimator</a:t>
            </a:r>
            <a:r>
              <a:rPr lang="en-US" dirty="0">
                <a:highlight>
                  <a:srgbClr val="FFFFFF"/>
                </a:highlight>
              </a:rPr>
              <a:t> - categorical value represents the numerical value of the entry in the dataset.</a:t>
            </a:r>
          </a:p>
          <a:p>
            <a:pPr marL="914400" lvl="1" indent="-182880" defTabSz="914400">
              <a:lnSpc>
                <a:spcPct val="150000"/>
              </a:lnSpc>
              <a:spcBef>
                <a:spcPts val="0"/>
              </a:spcBef>
              <a:spcAft>
                <a:spcPts val="600"/>
              </a:spcAft>
              <a:buSzPct val="85000"/>
              <a:buFont typeface="Wingdings" pitchFamily="2" charset="2"/>
              <a:buChar char="§"/>
            </a:pPr>
            <a:r>
              <a:rPr lang="en-US" dirty="0" err="1"/>
              <a:t>VectorAssembler</a:t>
            </a:r>
            <a:r>
              <a:rPr lang="en-US" dirty="0">
                <a:highlight>
                  <a:srgbClr val="FFFFFF"/>
                </a:highlight>
              </a:rPr>
              <a:t> - takes multiple columns as input and outputs a single column </a:t>
            </a:r>
          </a:p>
          <a:p>
            <a:pPr marL="914400" lvl="1" indent="-182880" defTabSz="914400">
              <a:lnSpc>
                <a:spcPct val="150000"/>
              </a:lnSpc>
              <a:spcBef>
                <a:spcPts val="0"/>
              </a:spcBef>
              <a:spcAft>
                <a:spcPts val="600"/>
              </a:spcAft>
              <a:buSzPct val="85000"/>
              <a:buFont typeface="Wingdings" pitchFamily="2" charset="2"/>
              <a:buChar char="§"/>
            </a:pPr>
            <a:r>
              <a:rPr lang="en-US" dirty="0">
                <a:highlight>
                  <a:srgbClr val="FFFFFF"/>
                </a:highlight>
              </a:rPr>
              <a:t>Accuracy - ~79%</a:t>
            </a:r>
          </a:p>
        </p:txBody>
      </p:sp>
      <p:sp>
        <p:nvSpPr>
          <p:cNvPr id="152" name="Oval 8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85">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7" name="Rectangle 14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54" name="Oval 15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7" name="Rectangle 156">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Rectangle 158">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4"/>
            <a:ext cx="9144000" cy="195784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5"/>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a:blipFill dpi="0" rotWithShape="1">
                  <a:blip r:embed="rId5"/>
                  <a:srcRect/>
                  <a:tile tx="6350" ty="-127000" sx="65000" sy="64000" flip="none" algn="tl"/>
                </a:blipFill>
              </a:rPr>
              <a:t>Comment Analyis Contd.</a:t>
            </a:r>
          </a:p>
        </p:txBody>
      </p:sp>
      <p:pic>
        <p:nvPicPr>
          <p:cNvPr id="142" name="Google Shape;142;p25"/>
          <p:cNvPicPr preferRelativeResize="0"/>
          <p:nvPr/>
        </p:nvPicPr>
        <p:blipFill>
          <a:blip r:embed="rId7"/>
          <a:stretch>
            <a:fillRect/>
          </a:stretch>
        </p:blipFill>
        <p:spPr>
          <a:xfrm>
            <a:off x="858370" y="542286"/>
            <a:ext cx="7424974" cy="2487366"/>
          </a:xfrm>
          <a:prstGeom prst="rect">
            <a:avLst/>
          </a:prstGeom>
          <a:noFill/>
        </p:spPr>
      </p:pic>
      <p:grpSp>
        <p:nvGrpSpPr>
          <p:cNvPr id="161" name="Group 160">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62" name="Oval 161">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3" name="Oval 162">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p:nvSpPr>
          <p:cNvPr id="89" name="Rectangle 8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96" name="Oval 9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Rectangle 10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6"/>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Data Pipeline for Tag Analysis</a:t>
            </a:r>
          </a:p>
        </p:txBody>
      </p:sp>
      <p:sp>
        <p:nvSpPr>
          <p:cNvPr id="105" name="Rectangle 10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08" name="Oval 10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48" name="Google Shape;148;p26"/>
          <p:cNvPicPr preferRelativeResize="0"/>
          <p:nvPr/>
        </p:nvPicPr>
        <p:blipFill>
          <a:blip r:embed="rId7"/>
          <a:stretch>
            <a:fillRect/>
          </a:stretch>
        </p:blipFill>
        <p:spPr>
          <a:xfrm>
            <a:off x="690624" y="832538"/>
            <a:ext cx="5142409" cy="34352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84" name="Rectangle 10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Rectangle 11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Rectangle 11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7" name="Group 11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8" name="Oval 11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9" name="Oval 11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0" name="Rectangle 118">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1" name="Rectangle 120">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oogle Shape;154;p27"/>
          <p:cNvPicPr preferRelativeResize="0"/>
          <p:nvPr/>
        </p:nvPicPr>
        <p:blipFill rotWithShape="1">
          <a:blip r:embed="rId7"/>
          <a:srcRect t="7505" r="-2" b="-2"/>
          <a:stretch/>
        </p:blipFill>
        <p:spPr>
          <a:xfrm>
            <a:off x="475499" y="550443"/>
            <a:ext cx="4325101" cy="3767272"/>
          </a:xfrm>
          <a:prstGeom prst="rect">
            <a:avLst/>
          </a:prstGeom>
          <a:noFill/>
        </p:spPr>
      </p:pic>
      <p:sp>
        <p:nvSpPr>
          <p:cNvPr id="192" name="Rectangle 122">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7"/>
          <p:cNvSpPr txBox="1">
            <a:spLocks noGrp="1"/>
          </p:cNvSpPr>
          <p:nvPr>
            <p:ph type="title"/>
          </p:nvPr>
        </p:nvSpPr>
        <p:spPr>
          <a:xfrm>
            <a:off x="5034915" y="790575"/>
            <a:ext cx="3461385" cy="2802074"/>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6000">
                <a:blipFill dpi="0" rotWithShape="1">
                  <a:blip r:embed="rId5"/>
                  <a:srcRect/>
                  <a:tile tx="6350" ty="-127000" sx="65000" sy="64000" flip="none" algn="tl"/>
                </a:blipFill>
              </a:rPr>
              <a:t>Tag Analysis</a:t>
            </a:r>
          </a:p>
        </p:txBody>
      </p:sp>
      <p:sp>
        <p:nvSpPr>
          <p:cNvPr id="193" name="Rectangle 124">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26">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95" name="Oval 180">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6" name="Oval 181">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01" name="Rectangle 10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08" name="Oval 10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1" name="Rectangle 11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Rectangle 11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8"/>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Github</a:t>
            </a:r>
          </a:p>
        </p:txBody>
      </p:sp>
      <p:sp>
        <p:nvSpPr>
          <p:cNvPr id="117" name="Rectangle 11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0" name="Oval 11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1" name="Oval 12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0" name="Google Shape;160;p28"/>
          <p:cNvPicPr preferRelativeResize="0"/>
          <p:nvPr/>
        </p:nvPicPr>
        <p:blipFill>
          <a:blip r:embed="rId7"/>
          <a:stretch>
            <a:fillRect/>
          </a:stretch>
        </p:blipFill>
        <p:spPr>
          <a:xfrm>
            <a:off x="505395" y="756601"/>
            <a:ext cx="5192407" cy="35111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p:nvSpPr>
          <p:cNvPr id="107" name="Rectangle 10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3" name="Group 11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0" name="Oval 11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1" name="Oval 11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17" name="Rectangle 116">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118">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29"/>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Trello </a:t>
            </a:r>
          </a:p>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Board</a:t>
            </a:r>
          </a:p>
        </p:txBody>
      </p:sp>
      <p:sp>
        <p:nvSpPr>
          <p:cNvPr id="123" name="Rectangle 122">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6" name="Oval 125">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7" name="Oval 126">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6" name="Google Shape;166;p29"/>
          <p:cNvPicPr preferRelativeResize="0"/>
          <p:nvPr/>
        </p:nvPicPr>
        <p:blipFill rotWithShape="1">
          <a:blip r:embed="rId7"/>
          <a:srcRect r="1" b="16008"/>
          <a:stretch/>
        </p:blipFill>
        <p:spPr>
          <a:xfrm>
            <a:off x="690624" y="996629"/>
            <a:ext cx="4985547" cy="309876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5"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1715CE9-0EAB-4327-9879-7DB8F9FDE38A}"/>
              </a:ext>
            </a:extLst>
          </p:cNvPr>
          <p:cNvSpPr>
            <a:spLocks noGrp="1"/>
          </p:cNvSpPr>
          <p:nvPr>
            <p:ph type="title"/>
          </p:nvPr>
        </p:nvSpPr>
        <p:spPr>
          <a:xfrm>
            <a:off x="482600" y="482600"/>
            <a:ext cx="4887181" cy="4178299"/>
          </a:xfrm>
        </p:spPr>
        <p:txBody>
          <a:bodyPr vert="horz" lIns="91440" tIns="45720" rIns="91440" bIns="45720" rtlCol="0" anchor="ctr">
            <a:normAutofit/>
          </a:bodyPr>
          <a:lstStyle/>
          <a:p>
            <a:pPr algn="r" defTabSz="914400">
              <a:lnSpc>
                <a:spcPct val="80000"/>
              </a:lnSpc>
              <a:spcBef>
                <a:spcPct val="0"/>
              </a:spcBef>
            </a:pPr>
            <a:r>
              <a:rPr lang="en-US" sz="6600">
                <a:blipFill dpi="0" rotWithShape="1">
                  <a:blip r:embed="rId4"/>
                  <a:srcRect/>
                  <a:tile tx="6350" ty="-127000" sx="65000" sy="64000" flip="none" algn="tl"/>
                </a:blipFill>
              </a:rPr>
              <a:t>Thank You</a:t>
            </a:r>
          </a:p>
        </p:txBody>
      </p:sp>
      <p:sp>
        <p:nvSpPr>
          <p:cNvPr id="36" name="Rectangle 1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77032" y="2541493"/>
            <a:ext cx="2743200"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2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0196" y="1427478"/>
            <a:ext cx="2288545" cy="2288541"/>
            <a:chOff x="7933595" y="1903304"/>
            <a:chExt cx="3051394" cy="3051388"/>
          </a:xfrm>
        </p:grpSpPr>
        <p:sp>
          <p:nvSpPr>
            <p:cNvPr id="22" name="Oval 2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2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Oval 2">
            <a:extLst>
              <a:ext uri="{FF2B5EF4-FFF2-40B4-BE49-F238E27FC236}">
                <a16:creationId xmlns:a16="http://schemas.microsoft.com/office/drawing/2014/main" id="{FE915030-D5EA-479E-85D0-4F04376808F0}"/>
              </a:ext>
            </a:extLst>
          </p:cNvPr>
          <p:cNvSpPr/>
          <p:nvPr/>
        </p:nvSpPr>
        <p:spPr>
          <a:xfrm>
            <a:off x="6465105" y="2222205"/>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1CCE49D-16AB-4B63-920F-2F711E22A2CC}"/>
              </a:ext>
            </a:extLst>
          </p:cNvPr>
          <p:cNvSpPr/>
          <p:nvPr/>
        </p:nvSpPr>
        <p:spPr>
          <a:xfrm>
            <a:off x="7376437" y="2229363"/>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Moon 3">
            <a:extLst>
              <a:ext uri="{FF2B5EF4-FFF2-40B4-BE49-F238E27FC236}">
                <a16:creationId xmlns:a16="http://schemas.microsoft.com/office/drawing/2014/main" id="{EDF15A35-C297-42A2-81D8-93E3F31A70A7}"/>
              </a:ext>
            </a:extLst>
          </p:cNvPr>
          <p:cNvSpPr/>
          <p:nvPr/>
        </p:nvSpPr>
        <p:spPr>
          <a:xfrm rot="16200000">
            <a:off x="6895745" y="2602979"/>
            <a:ext cx="344502" cy="972877"/>
          </a:xfrm>
          <a:prstGeom prst="moon">
            <a:avLst>
              <a:gd name="adj" fmla="val 1708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76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grpSp>
        <p:nvGrpSpPr>
          <p:cNvPr id="83" name="Group 8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5" name="Oval 8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5" name="Google Shape;75;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Introduction</a:t>
            </a:r>
          </a:p>
        </p:txBody>
      </p:sp>
      <p:sp>
        <p:nvSpPr>
          <p:cNvPr id="112" name="Rectangle 86">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Google Shape;76;p16">
            <a:extLst>
              <a:ext uri="{FF2B5EF4-FFF2-40B4-BE49-F238E27FC236}">
                <a16:creationId xmlns:a16="http://schemas.microsoft.com/office/drawing/2014/main" id="{CE523146-CDAB-40DF-9B8A-B85C8F85D9D9}"/>
              </a:ext>
            </a:extLst>
          </p:cNvPr>
          <p:cNvGraphicFramePr/>
          <p:nvPr>
            <p:extLst>
              <p:ext uri="{D42A27DB-BD31-4B8C-83A1-F6EECF244321}">
                <p14:modId xmlns:p14="http://schemas.microsoft.com/office/powerpoint/2010/main" val="1109494757"/>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grpSp>
        <p:nvGrpSpPr>
          <p:cNvPr id="81" name="Group 8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2" name="Oval 8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1" name="Google Shape;61;p14"/>
          <p:cNvSpPr txBox="1">
            <a:spLocks noGrp="1"/>
          </p:cNvSpPr>
          <p:nvPr>
            <p:ph type="title"/>
          </p:nvPr>
        </p:nvSpPr>
        <p:spPr>
          <a:xfrm>
            <a:off x="475500" y="363474"/>
            <a:ext cx="5621905"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dirty="0"/>
              <a:t>Motivation</a:t>
            </a:r>
          </a:p>
        </p:txBody>
      </p:sp>
      <p:sp>
        <p:nvSpPr>
          <p:cNvPr id="62" name="Google Shape;62;p14"/>
          <p:cNvSpPr txBox="1">
            <a:spLocks noGrp="1"/>
          </p:cNvSpPr>
          <p:nvPr>
            <p:ph type="body" idx="1"/>
          </p:nvPr>
        </p:nvSpPr>
        <p:spPr>
          <a:xfrm>
            <a:off x="475500" y="1591056"/>
            <a:ext cx="4218773" cy="3038094"/>
          </a:xfrm>
          <a:prstGeom prst="rect">
            <a:avLst/>
          </a:prstGeom>
        </p:spPr>
        <p:txBody>
          <a:bodyPr spcFirstLastPara="1" vert="horz" lIns="91440" tIns="45720" rIns="91440" bIns="45720" rtlCol="0" anchorCtr="0">
            <a:normAutofit/>
          </a:bodyPr>
          <a:lstStyle/>
          <a:p>
            <a:pPr marL="457200" lvl="0" indent="-182880" defTabSz="914400">
              <a:lnSpc>
                <a:spcPct val="150000"/>
              </a:lnSpc>
              <a:spcBef>
                <a:spcPts val="0"/>
              </a:spcBef>
              <a:spcAft>
                <a:spcPts val="600"/>
              </a:spcAft>
              <a:buSzPct val="85000"/>
              <a:buFont typeface="Wingdings" pitchFamily="2" charset="2"/>
              <a:buChar char="§"/>
            </a:pPr>
            <a:r>
              <a:rPr lang="en-US" dirty="0"/>
              <a:t>Likes can be misleading which is why comments are also necessary for determining the polarity of  a video</a:t>
            </a:r>
          </a:p>
          <a:p>
            <a:pPr marL="457200" lvl="0" indent="-182880" defTabSz="914400">
              <a:lnSpc>
                <a:spcPct val="150000"/>
              </a:lnSpc>
              <a:spcBef>
                <a:spcPts val="0"/>
              </a:spcBef>
              <a:spcAft>
                <a:spcPts val="600"/>
              </a:spcAft>
              <a:buSzPct val="85000"/>
              <a:buFont typeface="Wingdings" pitchFamily="2" charset="2"/>
              <a:buChar char="§"/>
            </a:pPr>
            <a:r>
              <a:rPr lang="en-US" dirty="0"/>
              <a:t>Tag is another measure of how popular a video is. </a:t>
            </a:r>
          </a:p>
          <a:p>
            <a:pPr marL="274320" lvl="0" indent="0" defTabSz="914400">
              <a:lnSpc>
                <a:spcPct val="150000"/>
              </a:lnSpc>
              <a:spcBef>
                <a:spcPts val="0"/>
              </a:spcBef>
              <a:spcAft>
                <a:spcPts val="600"/>
              </a:spcAft>
              <a:buSzPct val="85000"/>
              <a:buNone/>
            </a:pPr>
            <a:r>
              <a:rPr lang="en-US" dirty="0"/>
              <a:t>    E.g., #funny, #dogs, #crazy</a:t>
            </a:r>
          </a:p>
        </p:txBody>
      </p:sp>
      <p:pic>
        <p:nvPicPr>
          <p:cNvPr id="64" name="Google Shape;64;p14"/>
          <p:cNvPicPr preferRelativeResize="0"/>
          <p:nvPr/>
        </p:nvPicPr>
        <p:blipFill>
          <a:blip r:embed="rId5"/>
          <a:stretch>
            <a:fillRect/>
          </a:stretch>
        </p:blipFill>
        <p:spPr>
          <a:xfrm>
            <a:off x="4869711" y="2078883"/>
            <a:ext cx="3210323" cy="2859940"/>
          </a:xfrm>
          <a:prstGeom prst="rect">
            <a:avLst/>
          </a:prstGeom>
          <a:noFill/>
        </p:spPr>
      </p:pic>
      <p:pic>
        <p:nvPicPr>
          <p:cNvPr id="63" name="Google Shape;63;p14"/>
          <p:cNvPicPr preferRelativeResize="0"/>
          <p:nvPr/>
        </p:nvPicPr>
        <p:blipFill>
          <a:blip r:embed="rId6"/>
          <a:stretch>
            <a:fillRect/>
          </a:stretch>
        </p:blipFill>
        <p:spPr>
          <a:xfrm>
            <a:off x="4869711" y="1570482"/>
            <a:ext cx="3210323" cy="46393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grpSp>
        <p:nvGrpSpPr>
          <p:cNvPr id="75" name="Group 7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6" name="Oval 7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7" name="Oval 7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9" name="Rectangle 7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8" name="Group 8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259676"/>
            <a:ext cx="2624148" cy="2624144"/>
            <a:chOff x="1061035" y="1679569"/>
            <a:chExt cx="3498864" cy="3498858"/>
          </a:xfrm>
        </p:grpSpPr>
        <p:sp>
          <p:nvSpPr>
            <p:cNvPr id="82" name="Oval 8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9" name="Oval 8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9" name="Google Shape;69;p15"/>
          <p:cNvSpPr txBox="1">
            <a:spLocks noGrp="1"/>
          </p:cNvSpPr>
          <p:nvPr>
            <p:ph type="title"/>
          </p:nvPr>
        </p:nvSpPr>
        <p:spPr>
          <a:xfrm>
            <a:off x="1117608" y="1782646"/>
            <a:ext cx="1980485" cy="1578205"/>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300">
                <a:solidFill>
                  <a:srgbClr val="FFFFFF"/>
                </a:solidFill>
              </a:rPr>
              <a:t>Next Steps</a:t>
            </a:r>
          </a:p>
        </p:txBody>
      </p:sp>
      <p:sp>
        <p:nvSpPr>
          <p:cNvPr id="90" name="Rectangle 8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708" y="2541494"/>
            <a:ext cx="2743200" cy="60512"/>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Google Shape;70;p15"/>
          <p:cNvSpPr txBox="1">
            <a:spLocks noGrp="1"/>
          </p:cNvSpPr>
          <p:nvPr>
            <p:ph type="body" idx="1"/>
          </p:nvPr>
        </p:nvSpPr>
        <p:spPr>
          <a:xfrm>
            <a:off x="4560816" y="544045"/>
            <a:ext cx="3856994" cy="4055409"/>
          </a:xfrm>
          <a:prstGeom prst="rect">
            <a:avLst/>
          </a:prstGeom>
        </p:spPr>
        <p:txBody>
          <a:bodyPr spcFirstLastPara="1" vert="horz" lIns="91440" tIns="45720" rIns="91440" bIns="45720" rtlCol="0" anchor="ctr" anchorCtr="0">
            <a:normAutofit/>
          </a:bodyPr>
          <a:lstStyle/>
          <a:p>
            <a:pPr marL="457200" lvl="0" indent="-182880" defTabSz="914400">
              <a:spcBef>
                <a:spcPts val="0"/>
              </a:spcBef>
              <a:spcAft>
                <a:spcPts val="600"/>
              </a:spcAft>
              <a:buSzPct val="85000"/>
              <a:buFont typeface="Wingdings" pitchFamily="2" charset="2"/>
              <a:buChar char="§"/>
            </a:pPr>
            <a:r>
              <a:rPr lang="en-US" dirty="0"/>
              <a:t>Input description</a:t>
            </a:r>
          </a:p>
          <a:p>
            <a:pPr marL="457200" lvl="0" indent="-182880" defTabSz="914400">
              <a:spcBef>
                <a:spcPts val="0"/>
              </a:spcBef>
              <a:spcAft>
                <a:spcPts val="600"/>
              </a:spcAft>
              <a:buSzPct val="85000"/>
              <a:buFont typeface="Wingdings" pitchFamily="2" charset="2"/>
              <a:buChar char="§"/>
            </a:pPr>
            <a:r>
              <a:rPr lang="en-US" dirty="0"/>
              <a:t>Exploratory data analysis</a:t>
            </a:r>
          </a:p>
          <a:p>
            <a:pPr marL="457200" lvl="0" indent="-182880" defTabSz="914400">
              <a:spcBef>
                <a:spcPts val="0"/>
              </a:spcBef>
              <a:spcAft>
                <a:spcPts val="600"/>
              </a:spcAft>
              <a:buSzPct val="85000"/>
              <a:buFont typeface="Wingdings" pitchFamily="2" charset="2"/>
              <a:buChar char="§"/>
            </a:pPr>
            <a:r>
              <a:rPr lang="en-US" dirty="0"/>
              <a:t>Data Preprocessing</a:t>
            </a:r>
          </a:p>
          <a:p>
            <a:pPr marL="457200" lvl="0" indent="-182880" defTabSz="914400">
              <a:spcBef>
                <a:spcPts val="0"/>
              </a:spcBef>
              <a:spcAft>
                <a:spcPts val="600"/>
              </a:spcAft>
              <a:buSzPct val="85000"/>
              <a:buFont typeface="Wingdings" pitchFamily="2" charset="2"/>
              <a:buChar char="§"/>
            </a:pPr>
            <a:r>
              <a:rPr lang="en-US" dirty="0"/>
              <a:t>Architecture</a:t>
            </a:r>
          </a:p>
          <a:p>
            <a:pPr marL="457200" lvl="0" indent="-182880" defTabSz="914400">
              <a:spcBef>
                <a:spcPts val="0"/>
              </a:spcBef>
              <a:spcAft>
                <a:spcPts val="600"/>
              </a:spcAft>
              <a:buSzPct val="85000"/>
              <a:buFont typeface="Wingdings" pitchFamily="2" charset="2"/>
              <a:buChar char="§"/>
            </a:pPr>
            <a:r>
              <a:rPr lang="en-US" dirty="0"/>
              <a:t>Comment analysis</a:t>
            </a:r>
          </a:p>
          <a:p>
            <a:pPr marL="457200" lvl="0" indent="-182880" defTabSz="914400">
              <a:spcBef>
                <a:spcPts val="0"/>
              </a:spcBef>
              <a:spcAft>
                <a:spcPts val="600"/>
              </a:spcAft>
              <a:buSzPct val="85000"/>
              <a:buFont typeface="Wingdings" pitchFamily="2" charset="2"/>
              <a:buChar char="§"/>
            </a:pPr>
            <a:r>
              <a:rPr lang="en-US" dirty="0"/>
              <a:t>Data pipeline</a:t>
            </a:r>
          </a:p>
          <a:p>
            <a:pPr marL="457200" lvl="0" indent="-182880" defTabSz="914400">
              <a:spcBef>
                <a:spcPts val="0"/>
              </a:spcBef>
              <a:spcAft>
                <a:spcPts val="600"/>
              </a:spcAft>
              <a:buSzPct val="85000"/>
              <a:buFont typeface="Wingdings" pitchFamily="2" charset="2"/>
              <a:buChar char="§"/>
            </a:pPr>
            <a:r>
              <a:rPr lang="en-US" dirty="0"/>
              <a:t>Tag analysis</a:t>
            </a:r>
          </a:p>
          <a:p>
            <a:pPr marL="457200" lvl="0" indent="-182880" defTabSz="914400">
              <a:spcBef>
                <a:spcPts val="0"/>
              </a:spcBef>
              <a:spcAft>
                <a:spcPts val="600"/>
              </a:spcAft>
              <a:buSzPct val="85000"/>
              <a:buFont typeface="Wingdings" pitchFamily="2" charset="2"/>
              <a:buChar char="§"/>
            </a:pPr>
            <a:r>
              <a:rPr lang="en-US" dirty="0"/>
              <a:t>Collaborations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Rows: ~50000 </a:t>
            </a:r>
            <a:endParaRPr dirty="0"/>
          </a:p>
          <a:p>
            <a:pPr marL="0" lvl="0" indent="0" algn="l" rtl="0">
              <a:spcBef>
                <a:spcPts val="1600"/>
              </a:spcBef>
              <a:spcAft>
                <a:spcPts val="0"/>
              </a:spcAft>
              <a:buNone/>
            </a:pPr>
            <a:r>
              <a:rPr lang="en" dirty="0"/>
              <a:t>Source: </a:t>
            </a:r>
            <a:r>
              <a:rPr lang="en" u="sng" dirty="0">
                <a:solidFill>
                  <a:schemeClr val="hlink"/>
                </a:solidFill>
                <a:hlinkClick r:id="rId3"/>
              </a:rPr>
              <a:t>https://www.kaggle.com/datasnaek/youtube-new</a:t>
            </a:r>
            <a:endParaRPr dirty="0"/>
          </a:p>
          <a:p>
            <a:pPr marL="0" lvl="0" indent="0" algn="l" rtl="0">
              <a:spcBef>
                <a:spcPts val="1600"/>
              </a:spcBef>
              <a:spcAft>
                <a:spcPts val="1600"/>
              </a:spcAft>
              <a:buNone/>
            </a:pPr>
            <a:endParaRPr dirty="0"/>
          </a:p>
        </p:txBody>
      </p:sp>
      <p:pic>
        <p:nvPicPr>
          <p:cNvPr id="83" name="Google Shape;83;p17"/>
          <p:cNvPicPr preferRelativeResize="0"/>
          <p:nvPr/>
        </p:nvPicPr>
        <p:blipFill>
          <a:blip r:embed="rId4">
            <a:alphaModFix/>
          </a:blip>
          <a:stretch>
            <a:fillRect/>
          </a:stretch>
        </p:blipFill>
        <p:spPr>
          <a:xfrm>
            <a:off x="311700" y="1285839"/>
            <a:ext cx="8240025"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 contd..</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lang="en" dirty="0"/>
          </a:p>
          <a:p>
            <a:pPr marL="0" lvl="0" indent="0" algn="l" rtl="0">
              <a:spcBef>
                <a:spcPts val="1600"/>
              </a:spcBef>
              <a:spcAft>
                <a:spcPts val="1600"/>
              </a:spcAft>
              <a:buNone/>
            </a:pPr>
            <a:r>
              <a:rPr lang="en" dirty="0"/>
              <a:t>Rows: ~50000</a:t>
            </a:r>
          </a:p>
          <a:p>
            <a:pPr marL="0" indent="0">
              <a:spcBef>
                <a:spcPts val="1600"/>
              </a:spcBef>
              <a:spcAft>
                <a:spcPts val="1600"/>
              </a:spcAft>
              <a:buNone/>
            </a:pPr>
            <a:r>
              <a:rPr lang="fr-FR" dirty="0"/>
              <a:t>Source: </a:t>
            </a:r>
            <a:r>
              <a:rPr lang="fr-FR" u="sng" dirty="0">
                <a:solidFill>
                  <a:schemeClr val="hlink"/>
                </a:solidFill>
                <a:hlinkClick r:id="rId3"/>
              </a:rPr>
              <a:t>https://www.kaggle.com/datasnaek/youtube-new</a:t>
            </a:r>
            <a:endParaRPr lang="fr-FR" dirty="0"/>
          </a:p>
          <a:p>
            <a:pPr marL="0" lvl="0" indent="0" algn="l" rtl="0">
              <a:spcBef>
                <a:spcPts val="1600"/>
              </a:spcBef>
              <a:spcAft>
                <a:spcPts val="1600"/>
              </a:spcAft>
              <a:buNone/>
            </a:pPr>
            <a:r>
              <a:rPr lang="en" dirty="0"/>
              <a:t> </a:t>
            </a:r>
          </a:p>
        </p:txBody>
      </p:sp>
      <p:pic>
        <p:nvPicPr>
          <p:cNvPr id="90" name="Google Shape;90;p18"/>
          <p:cNvPicPr preferRelativeResize="0"/>
          <p:nvPr/>
        </p:nvPicPr>
        <p:blipFill>
          <a:blip r:embed="rId4">
            <a:alphaModFix/>
          </a:blip>
          <a:stretch>
            <a:fillRect/>
          </a:stretch>
        </p:blipFill>
        <p:spPr>
          <a:xfrm>
            <a:off x="311699" y="1338545"/>
            <a:ext cx="8520601" cy="131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2" name="Rectangle 111">
            <a:extLst>
              <a:ext uri="{FF2B5EF4-FFF2-40B4-BE49-F238E27FC236}">
                <a16:creationId xmlns:a16="http://schemas.microsoft.com/office/drawing/2014/main" id="{D5D3575F-6BD1-4889-A240-1A683CAAB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037193D-F8C4-4234-A7D1-A24AD3AC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450CAB3-089A-49FB-8B72-B3ABD5A4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F510F87B-4C36-4922-9DFC-5373F6D686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9" name="Oval 118">
              <a:extLst>
                <a:ext uri="{FF2B5EF4-FFF2-40B4-BE49-F238E27FC236}">
                  <a16:creationId xmlns:a16="http://schemas.microsoft.com/office/drawing/2014/main" id="{2F4E2F9E-4DA4-4F83-9136-4D04AE769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0" name="Oval 119">
              <a:extLst>
                <a:ext uri="{FF2B5EF4-FFF2-40B4-BE49-F238E27FC236}">
                  <a16:creationId xmlns:a16="http://schemas.microsoft.com/office/drawing/2014/main" id="{61C5CFE5-AF0C-48ED-AB2C-40E04574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2" name="Rectangle 121">
            <a:extLst>
              <a:ext uri="{FF2B5EF4-FFF2-40B4-BE49-F238E27FC236}">
                <a16:creationId xmlns:a16="http://schemas.microsoft.com/office/drawing/2014/main" id="{341D973E-526C-4C77-B73C-1F9CAD017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Rectangle 123">
            <a:extLst>
              <a:ext uri="{FF2B5EF4-FFF2-40B4-BE49-F238E27FC236}">
                <a16:creationId xmlns:a16="http://schemas.microsoft.com/office/drawing/2014/main" id="{CFD4C8A3-6328-4053-AA3E-B90EA418F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20"/>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kern="1200" cap="all" baseline="0">
                <a:blipFill dpi="0" rotWithShape="1">
                  <a:blip r:embed="rId5"/>
                  <a:srcRect/>
                  <a:tile tx="6350" ty="-127000" sx="65000" sy="64000" flip="none" algn="tl"/>
                </a:blipFill>
                <a:latin typeface="+mj-lt"/>
                <a:ea typeface="+mj-ea"/>
                <a:cs typeface="+mj-cs"/>
              </a:rPr>
              <a:t>Exploratory data analysis</a:t>
            </a:r>
          </a:p>
        </p:txBody>
      </p:sp>
      <p:pic>
        <p:nvPicPr>
          <p:cNvPr id="105" name="Google Shape;105;p20"/>
          <p:cNvPicPr preferRelativeResize="0"/>
          <p:nvPr/>
        </p:nvPicPr>
        <p:blipFill>
          <a:blip r:embed="rId7"/>
          <a:stretch>
            <a:fillRect/>
          </a:stretch>
        </p:blipFill>
        <p:spPr>
          <a:xfrm>
            <a:off x="41762" y="638482"/>
            <a:ext cx="2823019" cy="2343951"/>
          </a:xfrm>
          <a:prstGeom prst="rect">
            <a:avLst/>
          </a:prstGeom>
          <a:noFill/>
        </p:spPr>
      </p:pic>
      <p:pic>
        <p:nvPicPr>
          <p:cNvPr id="107" name="Google Shape;107;p20"/>
          <p:cNvPicPr preferRelativeResize="0"/>
          <p:nvPr/>
        </p:nvPicPr>
        <p:blipFill>
          <a:blip r:embed="rId8"/>
          <a:stretch>
            <a:fillRect/>
          </a:stretch>
        </p:blipFill>
        <p:spPr>
          <a:xfrm>
            <a:off x="2829829" y="772563"/>
            <a:ext cx="2823016" cy="2209870"/>
          </a:xfrm>
          <a:prstGeom prst="rect">
            <a:avLst/>
          </a:prstGeom>
          <a:noFill/>
        </p:spPr>
      </p:pic>
      <p:pic>
        <p:nvPicPr>
          <p:cNvPr id="106" name="Google Shape;106;p20"/>
          <p:cNvPicPr preferRelativeResize="0"/>
          <p:nvPr/>
        </p:nvPicPr>
        <p:blipFill>
          <a:blip r:embed="rId9"/>
          <a:stretch>
            <a:fillRect/>
          </a:stretch>
        </p:blipFill>
        <p:spPr>
          <a:xfrm>
            <a:off x="5652845" y="772563"/>
            <a:ext cx="3353887" cy="2209870"/>
          </a:xfrm>
          <a:prstGeom prst="rect">
            <a:avLst/>
          </a:prstGeom>
          <a:noFill/>
        </p:spPr>
      </p:pic>
      <p:grpSp>
        <p:nvGrpSpPr>
          <p:cNvPr id="126" name="Group 125">
            <a:extLst>
              <a:ext uri="{FF2B5EF4-FFF2-40B4-BE49-F238E27FC236}">
                <a16:creationId xmlns:a16="http://schemas.microsoft.com/office/drawing/2014/main" id="{6D901EAB-7BBC-4861-B179-A436135DF8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27" name="Oval 126">
              <a:extLst>
                <a:ext uri="{FF2B5EF4-FFF2-40B4-BE49-F238E27FC236}">
                  <a16:creationId xmlns:a16="http://schemas.microsoft.com/office/drawing/2014/main" id="{65E14F4A-DDFB-49CD-909B-CCA5DF9B1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8" name="Oval 127">
              <a:extLst>
                <a:ext uri="{FF2B5EF4-FFF2-40B4-BE49-F238E27FC236}">
                  <a16:creationId xmlns:a16="http://schemas.microsoft.com/office/drawing/2014/main" id="{F0C767BB-2CD3-4BE8-9693-4F1BEF27B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103" name="Rectangle 102">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0" name="Oval 109">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3" name="Rectangle 112">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Rectangle 114">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3900" kern="1200" cap="all" baseline="0">
                <a:blipFill dpi="0" rotWithShape="1">
                  <a:blip r:embed="rId5"/>
                  <a:srcRect/>
                  <a:tile tx="6350" ty="-127000" sx="65000" sy="64000" flip="none" algn="tl"/>
                </a:blipFill>
                <a:latin typeface="+mj-lt"/>
                <a:ea typeface="+mj-ea"/>
                <a:cs typeface="+mj-cs"/>
              </a:rPr>
              <a:t>Exploratory data analysis contd..</a:t>
            </a:r>
          </a:p>
        </p:txBody>
      </p:sp>
      <p:pic>
        <p:nvPicPr>
          <p:cNvPr id="98" name="Google Shape;98;p19"/>
          <p:cNvPicPr preferRelativeResize="0"/>
          <p:nvPr/>
        </p:nvPicPr>
        <p:blipFill>
          <a:blip r:embed="rId7"/>
          <a:stretch>
            <a:fillRect/>
          </a:stretch>
        </p:blipFill>
        <p:spPr>
          <a:xfrm>
            <a:off x="226424" y="192015"/>
            <a:ext cx="3737344" cy="2916421"/>
          </a:xfrm>
          <a:prstGeom prst="rect">
            <a:avLst/>
          </a:prstGeom>
          <a:noFill/>
        </p:spPr>
      </p:pic>
      <p:pic>
        <p:nvPicPr>
          <p:cNvPr id="97" name="Google Shape;97;p19"/>
          <p:cNvPicPr preferRelativeResize="0"/>
          <p:nvPr/>
        </p:nvPicPr>
        <p:blipFill>
          <a:blip r:embed="rId8"/>
          <a:stretch>
            <a:fillRect/>
          </a:stretch>
        </p:blipFill>
        <p:spPr>
          <a:xfrm>
            <a:off x="4470102" y="143540"/>
            <a:ext cx="4173278" cy="2973345"/>
          </a:xfrm>
          <a:prstGeom prst="rect">
            <a:avLst/>
          </a:prstGeom>
          <a:noFill/>
        </p:spPr>
      </p:pic>
      <p:grpSp>
        <p:nvGrpSpPr>
          <p:cNvPr id="117" name="Group 116">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18" name="Oval 117">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 Stack</a:t>
            </a:r>
            <a:endParaRPr/>
          </a:p>
        </p:txBody>
      </p:sp>
      <p:pic>
        <p:nvPicPr>
          <p:cNvPr id="113" name="Google Shape;113;p21"/>
          <p:cNvPicPr preferRelativeResize="0"/>
          <p:nvPr/>
        </p:nvPicPr>
        <p:blipFill>
          <a:blip r:embed="rId3">
            <a:alphaModFix/>
          </a:blip>
          <a:stretch>
            <a:fillRect/>
          </a:stretch>
        </p:blipFill>
        <p:spPr>
          <a:xfrm>
            <a:off x="204700" y="1017725"/>
            <a:ext cx="1849854" cy="2143149"/>
          </a:xfrm>
          <a:prstGeom prst="rect">
            <a:avLst/>
          </a:prstGeom>
          <a:noFill/>
          <a:ln>
            <a:noFill/>
          </a:ln>
        </p:spPr>
      </p:pic>
      <p:pic>
        <p:nvPicPr>
          <p:cNvPr id="114" name="Google Shape;114;p21"/>
          <p:cNvPicPr preferRelativeResize="0"/>
          <p:nvPr/>
        </p:nvPicPr>
        <p:blipFill>
          <a:blip r:embed="rId4">
            <a:alphaModFix/>
          </a:blip>
          <a:stretch>
            <a:fillRect/>
          </a:stretch>
        </p:blipFill>
        <p:spPr>
          <a:xfrm>
            <a:off x="2240463" y="1151275"/>
            <a:ext cx="2854388" cy="2010100"/>
          </a:xfrm>
          <a:prstGeom prst="rect">
            <a:avLst/>
          </a:prstGeom>
          <a:noFill/>
          <a:ln>
            <a:noFill/>
          </a:ln>
        </p:spPr>
      </p:pic>
      <p:pic>
        <p:nvPicPr>
          <p:cNvPr id="115" name="Google Shape;115;p21"/>
          <p:cNvPicPr preferRelativeResize="0"/>
          <p:nvPr/>
        </p:nvPicPr>
        <p:blipFill>
          <a:blip r:embed="rId5">
            <a:alphaModFix/>
          </a:blip>
          <a:stretch>
            <a:fillRect/>
          </a:stretch>
        </p:blipFill>
        <p:spPr>
          <a:xfrm>
            <a:off x="5297575" y="999350"/>
            <a:ext cx="3665300" cy="2143150"/>
          </a:xfrm>
          <a:prstGeom prst="rect">
            <a:avLst/>
          </a:prstGeom>
          <a:noFill/>
          <a:ln>
            <a:noFill/>
          </a:ln>
        </p:spPr>
      </p:pic>
      <p:pic>
        <p:nvPicPr>
          <p:cNvPr id="116" name="Google Shape;116;p21"/>
          <p:cNvPicPr preferRelativeResize="0"/>
          <p:nvPr/>
        </p:nvPicPr>
        <p:blipFill>
          <a:blip r:embed="rId6">
            <a:alphaModFix/>
          </a:blip>
          <a:stretch>
            <a:fillRect/>
          </a:stretch>
        </p:blipFill>
        <p:spPr>
          <a:xfrm>
            <a:off x="152400" y="3294900"/>
            <a:ext cx="3525975" cy="1466850"/>
          </a:xfrm>
          <a:prstGeom prst="rect">
            <a:avLst/>
          </a:prstGeom>
          <a:noFill/>
          <a:ln>
            <a:noFill/>
          </a:ln>
        </p:spPr>
      </p:pic>
      <p:pic>
        <p:nvPicPr>
          <p:cNvPr id="117" name="Google Shape;117;p21"/>
          <p:cNvPicPr preferRelativeResize="0"/>
          <p:nvPr/>
        </p:nvPicPr>
        <p:blipFill>
          <a:blip r:embed="rId7">
            <a:alphaModFix/>
          </a:blip>
          <a:stretch>
            <a:fillRect/>
          </a:stretch>
        </p:blipFill>
        <p:spPr>
          <a:xfrm>
            <a:off x="4176325" y="3409573"/>
            <a:ext cx="3590995" cy="146685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2051</Words>
  <Application>Microsoft Office PowerPoint</Application>
  <PresentationFormat>On-screen Show (16:9)</PresentationFormat>
  <Paragraphs>178</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Rockwell</vt:lpstr>
      <vt:lpstr>Rockwell Condensed</vt:lpstr>
      <vt:lpstr>Rockwell Extra Bold</vt:lpstr>
      <vt:lpstr>Wingdings</vt:lpstr>
      <vt:lpstr>Wood Type</vt:lpstr>
      <vt:lpstr>Sentimental Analysis on YouTube</vt:lpstr>
      <vt:lpstr>Introduction</vt:lpstr>
      <vt:lpstr>Motivation</vt:lpstr>
      <vt:lpstr>Next Steps</vt:lpstr>
      <vt:lpstr>Data description</vt:lpstr>
      <vt:lpstr>Data description contd..</vt:lpstr>
      <vt:lpstr>Exploratory data analysis</vt:lpstr>
      <vt:lpstr>Exploratory data analysis contd..</vt:lpstr>
      <vt:lpstr>Technology Stack</vt:lpstr>
      <vt:lpstr>Data preprocessing</vt:lpstr>
      <vt:lpstr>Architecture</vt:lpstr>
      <vt:lpstr>Comment analysis</vt:lpstr>
      <vt:lpstr>Comment Analyis Contd.</vt:lpstr>
      <vt:lpstr>Data Pipeline for Tag Analysis</vt:lpstr>
      <vt:lpstr>Tag Analysis</vt:lpstr>
      <vt:lpstr>Github</vt:lpstr>
      <vt:lpstr>Trello  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YouTube</dc:title>
  <dc:creator>Aditya Bhamidipati</dc:creator>
  <cp:lastModifiedBy>Aditya Bhamidipati</cp:lastModifiedBy>
  <cp:revision>30</cp:revision>
  <dcterms:created xsi:type="dcterms:W3CDTF">2020-04-20T12:51:52Z</dcterms:created>
  <dcterms:modified xsi:type="dcterms:W3CDTF">2020-04-22T11:50:09Z</dcterms:modified>
</cp:coreProperties>
</file>