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26"/>
  </p:notesMasterIdLst>
  <p:sldIdLst>
    <p:sldId id="256" r:id="rId5"/>
    <p:sldId id="279" r:id="rId6"/>
    <p:sldId id="280" r:id="rId7"/>
    <p:sldId id="281" r:id="rId8"/>
    <p:sldId id="282" r:id="rId9"/>
    <p:sldId id="283" r:id="rId10"/>
    <p:sldId id="257" r:id="rId11"/>
    <p:sldId id="274" r:id="rId12"/>
    <p:sldId id="268" r:id="rId13"/>
    <p:sldId id="269" r:id="rId14"/>
    <p:sldId id="270" r:id="rId15"/>
    <p:sldId id="271" r:id="rId16"/>
    <p:sldId id="262" r:id="rId17"/>
    <p:sldId id="263" r:id="rId18"/>
    <p:sldId id="264" r:id="rId19"/>
    <p:sldId id="275" r:id="rId20"/>
    <p:sldId id="276" r:id="rId21"/>
    <p:sldId id="277" r:id="rId22"/>
    <p:sldId id="265" r:id="rId23"/>
    <p:sldId id="285" r:id="rId24"/>
    <p:sldId id="286"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E31"/>
    <a:srgbClr val="FF8A35"/>
    <a:srgbClr val="404040"/>
    <a:srgbClr val="3E4140"/>
    <a:srgbClr val="F4AF92"/>
    <a:srgbClr val="E3A5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64AE6-0FD0-45A2-D894-5BD33FD09CE5}" v="3664" dt="2020-04-21T01:44:44.878"/>
    <p1510:client id="{113BB438-92A9-4A08-949C-3102D18FA90A}" v="7405" dt="2020-04-21T13:48:28.286"/>
    <p1510:client id="{1DAC2366-4FD9-C940-9ABE-D06137A0D6DC}" v="106" dt="2020-04-20T18:00:29.373"/>
    <p1510:client id="{4B4DB399-A156-8820-F985-E3A05BE9F757}" v="2" dt="2020-04-21T12:05:10.911"/>
    <p1510:client id="{4B6D8611-FF8F-D6A9-D167-A5F58A2FED04}" v="59" dt="2020-04-21T09:12:34.002"/>
    <p1510:client id="{72C4E98B-5A2E-E179-F86D-641D871D1EF6}" v="113" dt="2020-04-21T10:07:18.283"/>
    <p1510:client id="{8F93D1B1-AB16-2845-A1BA-6A34EE212282}" v="2498" dt="2020-04-21T12:16:26.224"/>
    <p1510:client id="{B05B65E1-75F5-4C67-8474-C741D3AAF160}" v="2810" dt="2020-04-21T07:03:44.205"/>
    <p1510:client id="{E8BD2EB8-3F78-1668-6F52-28E20047D248}" v="1" dt="2020-04-20T22:10:16.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73289"/>
  </p:normalViewPr>
  <p:slideViewPr>
    <p:cSldViewPr snapToGrid="0">
      <p:cViewPr varScale="1">
        <p:scale>
          <a:sx n="83" d="100"/>
          <a:sy n="83" d="100"/>
        </p:scale>
        <p:origin x="4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CF17B-09E5-4120-B52C-075D7BDA8377}"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E6A09FE-A407-46F8-AF5C-D62EC64B2F16}">
      <dgm:prSet/>
      <dgm:spPr/>
      <dgm:t>
        <a:bodyPr/>
        <a:lstStyle/>
        <a:p>
          <a:pPr>
            <a:lnSpc>
              <a:spcPct val="100000"/>
            </a:lnSpc>
          </a:pPr>
          <a:r>
            <a:rPr lang="en-US"/>
            <a:t>Dijkstra with deadline condition reduces to finding shortest path between counties with travel time as weights.</a:t>
          </a:r>
        </a:p>
      </dgm:t>
    </dgm:pt>
    <dgm:pt modelId="{97D46259-D18F-4E6E-8D27-D6AED52472CF}" type="parTrans" cxnId="{AAC485E2-262B-495E-B8FC-798EDC2EF2EE}">
      <dgm:prSet/>
      <dgm:spPr/>
      <dgm:t>
        <a:bodyPr/>
        <a:lstStyle/>
        <a:p>
          <a:endParaRPr lang="en-US"/>
        </a:p>
      </dgm:t>
    </dgm:pt>
    <dgm:pt modelId="{B02CC8EA-C8F5-4859-911D-3D19941F6F92}" type="sibTrans" cxnId="{AAC485E2-262B-495E-B8FC-798EDC2EF2EE}">
      <dgm:prSet/>
      <dgm:spPr/>
      <dgm:t>
        <a:bodyPr/>
        <a:lstStyle/>
        <a:p>
          <a:endParaRPr lang="en-US"/>
        </a:p>
      </dgm:t>
    </dgm:pt>
    <dgm:pt modelId="{12A3ECBA-FB02-4BB2-A3CB-57A8D2AF409C}">
      <dgm:prSet/>
      <dgm:spPr/>
      <dgm:t>
        <a:bodyPr/>
        <a:lstStyle/>
        <a:p>
          <a:pPr>
            <a:lnSpc>
              <a:spcPct val="100000"/>
            </a:lnSpc>
          </a:pPr>
          <a:r>
            <a:rPr lang="en-US"/>
            <a:t>Returns a path satisfying deadline condition or next best available path.</a:t>
          </a:r>
        </a:p>
      </dgm:t>
    </dgm:pt>
    <dgm:pt modelId="{9F4B2DB2-D208-4F8D-8590-E5EC21393199}" type="parTrans" cxnId="{818586AB-A5B3-435D-85EF-967F8E283699}">
      <dgm:prSet/>
      <dgm:spPr/>
      <dgm:t>
        <a:bodyPr/>
        <a:lstStyle/>
        <a:p>
          <a:endParaRPr lang="en-US"/>
        </a:p>
      </dgm:t>
    </dgm:pt>
    <dgm:pt modelId="{B46856B9-E5F5-4C57-8D26-5BFF07B1C81C}" type="sibTrans" cxnId="{818586AB-A5B3-435D-85EF-967F8E283699}">
      <dgm:prSet/>
      <dgm:spPr/>
      <dgm:t>
        <a:bodyPr/>
        <a:lstStyle/>
        <a:p>
          <a:endParaRPr lang="en-US"/>
        </a:p>
      </dgm:t>
    </dgm:pt>
    <dgm:pt modelId="{B755C934-A5C3-4813-8527-E2E93B091A89}">
      <dgm:prSet/>
      <dgm:spPr/>
      <dgm:t>
        <a:bodyPr/>
        <a:lstStyle/>
        <a:p>
          <a:pPr>
            <a:lnSpc>
              <a:spcPct val="100000"/>
            </a:lnSpc>
          </a:pPr>
          <a:r>
            <a:rPr lang="en-US" b="1"/>
            <a:t>Deque </a:t>
          </a:r>
          <a:r>
            <a:rPr lang="en-US"/>
            <a:t>contains the safest available path.</a:t>
          </a:r>
        </a:p>
      </dgm:t>
    </dgm:pt>
    <dgm:pt modelId="{56BC080B-760B-4371-A044-DD021EDD5D0A}" type="parTrans" cxnId="{2776793C-EBBF-49D0-977B-766E66BF9E4C}">
      <dgm:prSet/>
      <dgm:spPr/>
      <dgm:t>
        <a:bodyPr/>
        <a:lstStyle/>
        <a:p>
          <a:endParaRPr lang="en-US"/>
        </a:p>
      </dgm:t>
    </dgm:pt>
    <dgm:pt modelId="{D054F1CF-065D-4194-BE5A-F9A2F44E7C4B}" type="sibTrans" cxnId="{2776793C-EBBF-49D0-977B-766E66BF9E4C}">
      <dgm:prSet/>
      <dgm:spPr/>
      <dgm:t>
        <a:bodyPr/>
        <a:lstStyle/>
        <a:p>
          <a:endParaRPr lang="en-US"/>
        </a:p>
      </dgm:t>
    </dgm:pt>
    <dgm:pt modelId="{8F79C29D-EC43-4F7F-8E7D-500B0CFFAD15}">
      <dgm:prSet/>
      <dgm:spPr/>
      <dgm:t>
        <a:bodyPr/>
        <a:lstStyle/>
        <a:p>
          <a:pPr>
            <a:lnSpc>
              <a:spcPct val="100000"/>
            </a:lnSpc>
          </a:pPr>
          <a:r>
            <a:rPr lang="en-US" b="1"/>
            <a:t>Time Complexity</a:t>
          </a:r>
          <a:r>
            <a:rPr lang="en-US"/>
            <a:t> of Dijkstra's Algorithm is O ( V ^2 ) but with min-priority queue it drops down to O ( V + E l o g V )</a:t>
          </a:r>
        </a:p>
      </dgm:t>
    </dgm:pt>
    <dgm:pt modelId="{0FDCDE15-D7BD-4965-BA8B-D189F3F7783D}" type="parTrans" cxnId="{E21286E9-7CA5-4076-9016-42D8B5A20CEE}">
      <dgm:prSet/>
      <dgm:spPr/>
      <dgm:t>
        <a:bodyPr/>
        <a:lstStyle/>
        <a:p>
          <a:endParaRPr lang="en-US"/>
        </a:p>
      </dgm:t>
    </dgm:pt>
    <dgm:pt modelId="{582B82C5-0964-4489-B0D5-28FD313B1168}" type="sibTrans" cxnId="{E21286E9-7CA5-4076-9016-42D8B5A20CEE}">
      <dgm:prSet/>
      <dgm:spPr/>
      <dgm:t>
        <a:bodyPr/>
        <a:lstStyle/>
        <a:p>
          <a:endParaRPr lang="en-US"/>
        </a:p>
      </dgm:t>
    </dgm:pt>
    <dgm:pt modelId="{C86C3024-9C85-438A-B29B-589E49DA2687}" type="pres">
      <dgm:prSet presAssocID="{CF9CF17B-09E5-4120-B52C-075D7BDA8377}" presName="root" presStyleCnt="0">
        <dgm:presLayoutVars>
          <dgm:dir/>
          <dgm:resizeHandles val="exact"/>
        </dgm:presLayoutVars>
      </dgm:prSet>
      <dgm:spPr/>
    </dgm:pt>
    <dgm:pt modelId="{248A66B1-DEB3-455F-A71C-F49F90DA9209}" type="pres">
      <dgm:prSet presAssocID="{5E6A09FE-A407-46F8-AF5C-D62EC64B2F16}" presName="compNode" presStyleCnt="0"/>
      <dgm:spPr/>
    </dgm:pt>
    <dgm:pt modelId="{F1CA81F3-BB94-4CDD-953B-EB6010A02A78}" type="pres">
      <dgm:prSet presAssocID="{5E6A09FE-A407-46F8-AF5C-D62EC64B2F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13A0B03F-CB43-4E3E-8912-1238D4062F61}" type="pres">
      <dgm:prSet presAssocID="{5E6A09FE-A407-46F8-AF5C-D62EC64B2F16}" presName="spaceRect" presStyleCnt="0"/>
      <dgm:spPr/>
    </dgm:pt>
    <dgm:pt modelId="{B4ED2F5F-53D1-436E-9204-B348C756FC8D}" type="pres">
      <dgm:prSet presAssocID="{5E6A09FE-A407-46F8-AF5C-D62EC64B2F16}" presName="textRect" presStyleLbl="revTx" presStyleIdx="0" presStyleCnt="4">
        <dgm:presLayoutVars>
          <dgm:chMax val="1"/>
          <dgm:chPref val="1"/>
        </dgm:presLayoutVars>
      </dgm:prSet>
      <dgm:spPr/>
    </dgm:pt>
    <dgm:pt modelId="{4A603E01-72FF-45B8-8DE8-C84525091FAF}" type="pres">
      <dgm:prSet presAssocID="{B02CC8EA-C8F5-4859-911D-3D19941F6F92}" presName="sibTrans" presStyleCnt="0"/>
      <dgm:spPr/>
    </dgm:pt>
    <dgm:pt modelId="{D189F744-E087-48B6-B408-93B10565A470}" type="pres">
      <dgm:prSet presAssocID="{12A3ECBA-FB02-4BB2-A3CB-57A8D2AF409C}" presName="compNode" presStyleCnt="0"/>
      <dgm:spPr/>
    </dgm:pt>
    <dgm:pt modelId="{34573BA6-8CE9-4230-B4F9-4388A1504790}" type="pres">
      <dgm:prSet presAssocID="{12A3ECBA-FB02-4BB2-A3CB-57A8D2AF40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8976C0E-BB08-4C8C-AE96-61C77192BA21}" type="pres">
      <dgm:prSet presAssocID="{12A3ECBA-FB02-4BB2-A3CB-57A8D2AF409C}" presName="spaceRect" presStyleCnt="0"/>
      <dgm:spPr/>
    </dgm:pt>
    <dgm:pt modelId="{9D3469CA-A1A1-48CF-92C3-00802C0063F0}" type="pres">
      <dgm:prSet presAssocID="{12A3ECBA-FB02-4BB2-A3CB-57A8D2AF409C}" presName="textRect" presStyleLbl="revTx" presStyleIdx="1" presStyleCnt="4">
        <dgm:presLayoutVars>
          <dgm:chMax val="1"/>
          <dgm:chPref val="1"/>
        </dgm:presLayoutVars>
      </dgm:prSet>
      <dgm:spPr/>
    </dgm:pt>
    <dgm:pt modelId="{B3469E25-F91C-494A-AA1D-3B8003E17450}" type="pres">
      <dgm:prSet presAssocID="{B46856B9-E5F5-4C57-8D26-5BFF07B1C81C}" presName="sibTrans" presStyleCnt="0"/>
      <dgm:spPr/>
    </dgm:pt>
    <dgm:pt modelId="{2D44E92B-3B5E-43E1-9905-658B1553ADA8}" type="pres">
      <dgm:prSet presAssocID="{B755C934-A5C3-4813-8527-E2E93B091A89}" presName="compNode" presStyleCnt="0"/>
      <dgm:spPr/>
    </dgm:pt>
    <dgm:pt modelId="{31F0004E-731D-4B80-84F9-254F30A7BBCE}" type="pres">
      <dgm:prSet presAssocID="{B755C934-A5C3-4813-8527-E2E93B091A8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4ADC15A3-5B11-4D45-8B58-5CC8F79B7818}" type="pres">
      <dgm:prSet presAssocID="{B755C934-A5C3-4813-8527-E2E93B091A89}" presName="spaceRect" presStyleCnt="0"/>
      <dgm:spPr/>
    </dgm:pt>
    <dgm:pt modelId="{D337890C-ABFB-49C7-ABE2-070CF2F845E6}" type="pres">
      <dgm:prSet presAssocID="{B755C934-A5C3-4813-8527-E2E93B091A89}" presName="textRect" presStyleLbl="revTx" presStyleIdx="2" presStyleCnt="4">
        <dgm:presLayoutVars>
          <dgm:chMax val="1"/>
          <dgm:chPref val="1"/>
        </dgm:presLayoutVars>
      </dgm:prSet>
      <dgm:spPr/>
    </dgm:pt>
    <dgm:pt modelId="{36ED7D09-3402-4EF7-AC82-31942A35B0BC}" type="pres">
      <dgm:prSet presAssocID="{D054F1CF-065D-4194-BE5A-F9A2F44E7C4B}" presName="sibTrans" presStyleCnt="0"/>
      <dgm:spPr/>
    </dgm:pt>
    <dgm:pt modelId="{E2580771-62C0-4C06-8880-6DBCFEC9B95C}" type="pres">
      <dgm:prSet presAssocID="{8F79C29D-EC43-4F7F-8E7D-500B0CFFAD15}" presName="compNode" presStyleCnt="0"/>
      <dgm:spPr/>
    </dgm:pt>
    <dgm:pt modelId="{612A4553-CA31-4AA0-876B-2DC3CF24DA06}" type="pres">
      <dgm:prSet presAssocID="{8F79C29D-EC43-4F7F-8E7D-500B0CFFAD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nion"/>
        </a:ext>
      </dgm:extLst>
    </dgm:pt>
    <dgm:pt modelId="{ADD3BF86-3886-42BE-980E-A8D42E23BFA4}" type="pres">
      <dgm:prSet presAssocID="{8F79C29D-EC43-4F7F-8E7D-500B0CFFAD15}" presName="spaceRect" presStyleCnt="0"/>
      <dgm:spPr/>
    </dgm:pt>
    <dgm:pt modelId="{CF225DD4-FB77-4174-AD1B-3DB3637000C7}" type="pres">
      <dgm:prSet presAssocID="{8F79C29D-EC43-4F7F-8E7D-500B0CFFAD15}" presName="textRect" presStyleLbl="revTx" presStyleIdx="3" presStyleCnt="4">
        <dgm:presLayoutVars>
          <dgm:chMax val="1"/>
          <dgm:chPref val="1"/>
        </dgm:presLayoutVars>
      </dgm:prSet>
      <dgm:spPr/>
    </dgm:pt>
  </dgm:ptLst>
  <dgm:cxnLst>
    <dgm:cxn modelId="{2776793C-EBBF-49D0-977B-766E66BF9E4C}" srcId="{CF9CF17B-09E5-4120-B52C-075D7BDA8377}" destId="{B755C934-A5C3-4813-8527-E2E93B091A89}" srcOrd="2" destOrd="0" parTransId="{56BC080B-760B-4371-A044-DD021EDD5D0A}" sibTransId="{D054F1CF-065D-4194-BE5A-F9A2F44E7C4B}"/>
    <dgm:cxn modelId="{1C44815D-3818-480D-8800-5B3C8F09DB48}" type="presOf" srcId="{CF9CF17B-09E5-4120-B52C-075D7BDA8377}" destId="{C86C3024-9C85-438A-B29B-589E49DA2687}" srcOrd="0" destOrd="0" presId="urn:microsoft.com/office/officeart/2018/2/layout/IconLabelList"/>
    <dgm:cxn modelId="{D2FC93A2-06BE-4E52-80D2-429CFEE2EA87}" type="presOf" srcId="{8F79C29D-EC43-4F7F-8E7D-500B0CFFAD15}" destId="{CF225DD4-FB77-4174-AD1B-3DB3637000C7}" srcOrd="0" destOrd="0" presId="urn:microsoft.com/office/officeart/2018/2/layout/IconLabelList"/>
    <dgm:cxn modelId="{818586AB-A5B3-435D-85EF-967F8E283699}" srcId="{CF9CF17B-09E5-4120-B52C-075D7BDA8377}" destId="{12A3ECBA-FB02-4BB2-A3CB-57A8D2AF409C}" srcOrd="1" destOrd="0" parTransId="{9F4B2DB2-D208-4F8D-8590-E5EC21393199}" sibTransId="{B46856B9-E5F5-4C57-8D26-5BFF07B1C81C}"/>
    <dgm:cxn modelId="{01C4F1AD-D9C0-4AF5-AF9D-E28C722E7BE9}" type="presOf" srcId="{5E6A09FE-A407-46F8-AF5C-D62EC64B2F16}" destId="{B4ED2F5F-53D1-436E-9204-B348C756FC8D}" srcOrd="0" destOrd="0" presId="urn:microsoft.com/office/officeart/2018/2/layout/IconLabelList"/>
    <dgm:cxn modelId="{CB7D36C2-D89D-436F-A416-9B48B57BE0F8}" type="presOf" srcId="{B755C934-A5C3-4813-8527-E2E93B091A89}" destId="{D337890C-ABFB-49C7-ABE2-070CF2F845E6}" srcOrd="0" destOrd="0" presId="urn:microsoft.com/office/officeart/2018/2/layout/IconLabelList"/>
    <dgm:cxn modelId="{AAC485E2-262B-495E-B8FC-798EDC2EF2EE}" srcId="{CF9CF17B-09E5-4120-B52C-075D7BDA8377}" destId="{5E6A09FE-A407-46F8-AF5C-D62EC64B2F16}" srcOrd="0" destOrd="0" parTransId="{97D46259-D18F-4E6E-8D27-D6AED52472CF}" sibTransId="{B02CC8EA-C8F5-4859-911D-3D19941F6F92}"/>
    <dgm:cxn modelId="{E21286E9-7CA5-4076-9016-42D8B5A20CEE}" srcId="{CF9CF17B-09E5-4120-B52C-075D7BDA8377}" destId="{8F79C29D-EC43-4F7F-8E7D-500B0CFFAD15}" srcOrd="3" destOrd="0" parTransId="{0FDCDE15-D7BD-4965-BA8B-D189F3F7783D}" sibTransId="{582B82C5-0964-4489-B0D5-28FD313B1168}"/>
    <dgm:cxn modelId="{317646FC-4003-4B95-B0D2-8FC9A15C8B1E}" type="presOf" srcId="{12A3ECBA-FB02-4BB2-A3CB-57A8D2AF409C}" destId="{9D3469CA-A1A1-48CF-92C3-00802C0063F0}" srcOrd="0" destOrd="0" presId="urn:microsoft.com/office/officeart/2018/2/layout/IconLabelList"/>
    <dgm:cxn modelId="{027A6B2D-7242-498B-88AA-2AA32A93C208}" type="presParOf" srcId="{C86C3024-9C85-438A-B29B-589E49DA2687}" destId="{248A66B1-DEB3-455F-A71C-F49F90DA9209}" srcOrd="0" destOrd="0" presId="urn:microsoft.com/office/officeart/2018/2/layout/IconLabelList"/>
    <dgm:cxn modelId="{2A9BC063-C13C-442E-B519-6A5BFF23D7B5}" type="presParOf" srcId="{248A66B1-DEB3-455F-A71C-F49F90DA9209}" destId="{F1CA81F3-BB94-4CDD-953B-EB6010A02A78}" srcOrd="0" destOrd="0" presId="urn:microsoft.com/office/officeart/2018/2/layout/IconLabelList"/>
    <dgm:cxn modelId="{ABD05DBF-CBB1-4CBB-9470-6EE6A42BE71C}" type="presParOf" srcId="{248A66B1-DEB3-455F-A71C-F49F90DA9209}" destId="{13A0B03F-CB43-4E3E-8912-1238D4062F61}" srcOrd="1" destOrd="0" presId="urn:microsoft.com/office/officeart/2018/2/layout/IconLabelList"/>
    <dgm:cxn modelId="{C81A82C4-91B2-41CC-8A71-4588A7A34D3C}" type="presParOf" srcId="{248A66B1-DEB3-455F-A71C-F49F90DA9209}" destId="{B4ED2F5F-53D1-436E-9204-B348C756FC8D}" srcOrd="2" destOrd="0" presId="urn:microsoft.com/office/officeart/2018/2/layout/IconLabelList"/>
    <dgm:cxn modelId="{EADA9631-85F0-4757-835D-C7DFD5C18D56}" type="presParOf" srcId="{C86C3024-9C85-438A-B29B-589E49DA2687}" destId="{4A603E01-72FF-45B8-8DE8-C84525091FAF}" srcOrd="1" destOrd="0" presId="urn:microsoft.com/office/officeart/2018/2/layout/IconLabelList"/>
    <dgm:cxn modelId="{42F9EAC7-351C-4C36-8990-2E4F7DD29CB0}" type="presParOf" srcId="{C86C3024-9C85-438A-B29B-589E49DA2687}" destId="{D189F744-E087-48B6-B408-93B10565A470}" srcOrd="2" destOrd="0" presId="urn:microsoft.com/office/officeart/2018/2/layout/IconLabelList"/>
    <dgm:cxn modelId="{74ABC19D-531F-4D5D-943B-4E0F701395DD}" type="presParOf" srcId="{D189F744-E087-48B6-B408-93B10565A470}" destId="{34573BA6-8CE9-4230-B4F9-4388A1504790}" srcOrd="0" destOrd="0" presId="urn:microsoft.com/office/officeart/2018/2/layout/IconLabelList"/>
    <dgm:cxn modelId="{33FE788B-528A-40EF-B395-7BE259624D90}" type="presParOf" srcId="{D189F744-E087-48B6-B408-93B10565A470}" destId="{E8976C0E-BB08-4C8C-AE96-61C77192BA21}" srcOrd="1" destOrd="0" presId="urn:microsoft.com/office/officeart/2018/2/layout/IconLabelList"/>
    <dgm:cxn modelId="{085E7D87-0A84-4126-9846-88BF7C757DF1}" type="presParOf" srcId="{D189F744-E087-48B6-B408-93B10565A470}" destId="{9D3469CA-A1A1-48CF-92C3-00802C0063F0}" srcOrd="2" destOrd="0" presId="urn:microsoft.com/office/officeart/2018/2/layout/IconLabelList"/>
    <dgm:cxn modelId="{EF0CEB2B-6912-4BD2-9F5C-EF1746B2E194}" type="presParOf" srcId="{C86C3024-9C85-438A-B29B-589E49DA2687}" destId="{B3469E25-F91C-494A-AA1D-3B8003E17450}" srcOrd="3" destOrd="0" presId="urn:microsoft.com/office/officeart/2018/2/layout/IconLabelList"/>
    <dgm:cxn modelId="{298002D6-E981-4965-947C-5214B89AD36B}" type="presParOf" srcId="{C86C3024-9C85-438A-B29B-589E49DA2687}" destId="{2D44E92B-3B5E-43E1-9905-658B1553ADA8}" srcOrd="4" destOrd="0" presId="urn:microsoft.com/office/officeart/2018/2/layout/IconLabelList"/>
    <dgm:cxn modelId="{06BAA24D-CF44-4747-92D4-D71E123CB60E}" type="presParOf" srcId="{2D44E92B-3B5E-43E1-9905-658B1553ADA8}" destId="{31F0004E-731D-4B80-84F9-254F30A7BBCE}" srcOrd="0" destOrd="0" presId="urn:microsoft.com/office/officeart/2018/2/layout/IconLabelList"/>
    <dgm:cxn modelId="{D6BACAED-696C-4210-9751-6FDD1D0DBA06}" type="presParOf" srcId="{2D44E92B-3B5E-43E1-9905-658B1553ADA8}" destId="{4ADC15A3-5B11-4D45-8B58-5CC8F79B7818}" srcOrd="1" destOrd="0" presId="urn:microsoft.com/office/officeart/2018/2/layout/IconLabelList"/>
    <dgm:cxn modelId="{EA89DD76-64B9-4262-AFC9-D004AF0B1838}" type="presParOf" srcId="{2D44E92B-3B5E-43E1-9905-658B1553ADA8}" destId="{D337890C-ABFB-49C7-ABE2-070CF2F845E6}" srcOrd="2" destOrd="0" presId="urn:microsoft.com/office/officeart/2018/2/layout/IconLabelList"/>
    <dgm:cxn modelId="{17C44A8A-3DA9-4594-BDBF-01530DC26948}" type="presParOf" srcId="{C86C3024-9C85-438A-B29B-589E49DA2687}" destId="{36ED7D09-3402-4EF7-AC82-31942A35B0BC}" srcOrd="5" destOrd="0" presId="urn:microsoft.com/office/officeart/2018/2/layout/IconLabelList"/>
    <dgm:cxn modelId="{8EE3C400-33FA-49F1-8A49-6A179F75E63F}" type="presParOf" srcId="{C86C3024-9C85-438A-B29B-589E49DA2687}" destId="{E2580771-62C0-4C06-8880-6DBCFEC9B95C}" srcOrd="6" destOrd="0" presId="urn:microsoft.com/office/officeart/2018/2/layout/IconLabelList"/>
    <dgm:cxn modelId="{DB769728-3B81-476A-BDD8-4C62F4FF9B3D}" type="presParOf" srcId="{E2580771-62C0-4C06-8880-6DBCFEC9B95C}" destId="{612A4553-CA31-4AA0-876B-2DC3CF24DA06}" srcOrd="0" destOrd="0" presId="urn:microsoft.com/office/officeart/2018/2/layout/IconLabelList"/>
    <dgm:cxn modelId="{DCD3668D-C7DF-49B3-9BCA-3D96CEDFA3E8}" type="presParOf" srcId="{E2580771-62C0-4C06-8880-6DBCFEC9B95C}" destId="{ADD3BF86-3886-42BE-980E-A8D42E23BFA4}" srcOrd="1" destOrd="0" presId="urn:microsoft.com/office/officeart/2018/2/layout/IconLabelList"/>
    <dgm:cxn modelId="{C86F75DF-C8EC-40B9-8088-545387803BD2}" type="presParOf" srcId="{E2580771-62C0-4C06-8880-6DBCFEC9B95C}" destId="{CF225DD4-FB77-4174-AD1B-3DB3637000C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A81F3-BB94-4CDD-953B-EB6010A02A78}">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ED2F5F-53D1-436E-9204-B348C756FC8D}">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Dijkstra with deadline condition reduces to finding shortest path between counties with travel time as weights.</a:t>
          </a:r>
        </a:p>
      </dsp:txBody>
      <dsp:txXfrm>
        <a:off x="569079" y="2427788"/>
        <a:ext cx="2072362" cy="720000"/>
      </dsp:txXfrm>
    </dsp:sp>
    <dsp:sp modelId="{34573BA6-8CE9-4230-B4F9-4388A1504790}">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3469CA-A1A1-48CF-92C3-00802C0063F0}">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Returns a path satisfying deadline condition or next best available path.</a:t>
          </a:r>
        </a:p>
      </dsp:txBody>
      <dsp:txXfrm>
        <a:off x="3004105" y="2427788"/>
        <a:ext cx="2072362" cy="720000"/>
      </dsp:txXfrm>
    </dsp:sp>
    <dsp:sp modelId="{31F0004E-731D-4B80-84F9-254F30A7BBCE}">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37890C-ABFB-49C7-ABE2-070CF2F845E6}">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Deque </a:t>
          </a:r>
          <a:r>
            <a:rPr lang="en-US" sz="1100" kern="1200"/>
            <a:t>contains the safest available path.</a:t>
          </a:r>
        </a:p>
      </dsp:txBody>
      <dsp:txXfrm>
        <a:off x="5439131" y="2427788"/>
        <a:ext cx="2072362" cy="720000"/>
      </dsp:txXfrm>
    </dsp:sp>
    <dsp:sp modelId="{612A4553-CA31-4AA0-876B-2DC3CF24DA06}">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25DD4-FB77-4174-AD1B-3DB3637000C7}">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Time Complexity</a:t>
          </a:r>
          <a:r>
            <a:rPr lang="en-US" sz="1100" kern="1200"/>
            <a:t> of Dijkstra's Algorithm is O ( V ^2 ) but with min-priority queue it drops down to O ( V + E l o g V )</a:t>
          </a:r>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754AA-A037-44C2-955D-1010A857DC9D}" type="datetimeFigureOut">
              <a:rPr lang="en-US" smtClean="0"/>
              <a:t>4/21/20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380FF-9ABF-42E5-B3B0-59634AAD409B}" type="slidenum">
              <a:rPr lang="en-US" smtClean="0"/>
              <a:t>‹#›</a:t>
            </a:fld>
            <a:endParaRPr lang="en-US"/>
          </a:p>
        </p:txBody>
      </p:sp>
    </p:spTree>
    <p:extLst>
      <p:ext uri="{BB962C8B-B14F-4D97-AF65-F5344CB8AC3E}">
        <p14:creationId xmlns:p14="http://schemas.microsoft.com/office/powerpoint/2010/main" val="336248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Polynomial_tim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Coronavirus has the devastating impact on the lives of people.  </a:t>
            </a:r>
            <a:endParaRPr lang="en-US" dirty="0">
              <a:cs typeface="Calibri"/>
            </a:endParaRPr>
          </a:p>
          <a:p>
            <a:endParaRPr lang="en-US" dirty="0"/>
          </a:p>
          <a:p>
            <a:r>
              <a:rPr lang="en-US" dirty="0"/>
              <a:t>Right now the mortality rate estimate according to World health Organization is 3.4%</a:t>
            </a:r>
          </a:p>
          <a:p>
            <a:endParaRPr lang="en-US" dirty="0"/>
          </a:p>
          <a:p>
            <a:r>
              <a:rPr lang="en-US" dirty="0"/>
              <a:t>Because of the mandate quarantine, travelling has become a major problem. But in some emergencies, travel is unavoidable</a:t>
            </a:r>
            <a:endParaRPr lang="en-US" dirty="0">
              <a:cs typeface="Calibri"/>
            </a:endParaRPr>
          </a:p>
          <a:p>
            <a:endParaRPr lang="en-US" dirty="0">
              <a:cs typeface="Calibri"/>
            </a:endParaRPr>
          </a:p>
          <a:p>
            <a:r>
              <a:rPr lang="en-US" dirty="0">
                <a:cs typeface="Calibri"/>
              </a:rPr>
              <a:t>Good Morning everyone, </a:t>
            </a:r>
            <a:r>
              <a:rPr lang="en-US" dirty="0" err="1">
                <a:cs typeface="Calibri" panose="020F0502020204030204"/>
              </a:rPr>
              <a:t>sameera</a:t>
            </a:r>
            <a:r>
              <a:rPr lang="en-US" dirty="0">
                <a:cs typeface="Calibri"/>
              </a:rPr>
              <a:t>, </a:t>
            </a:r>
            <a:r>
              <a:rPr lang="en-US" dirty="0" err="1">
                <a:cs typeface="Calibri" panose="020F0502020204030204"/>
              </a:rPr>
              <a:t>sravya</a:t>
            </a:r>
            <a:r>
              <a:rPr lang="en-US" dirty="0">
                <a:cs typeface="Calibri"/>
              </a:rPr>
              <a:t>, </a:t>
            </a:r>
            <a:r>
              <a:rPr lang="en-US" dirty="0" err="1">
                <a:cs typeface="Calibri" panose="020F0502020204030204"/>
              </a:rPr>
              <a:t>avinash</a:t>
            </a:r>
            <a:r>
              <a:rPr lang="en-US" dirty="0">
                <a:cs typeface="Calibri"/>
              </a:rPr>
              <a:t> and I worked on determining the safest path through corona affected regions in case of emergency travels</a:t>
            </a:r>
            <a:endParaRPr lang="en-US" dirty="0"/>
          </a:p>
        </p:txBody>
      </p:sp>
      <p:sp>
        <p:nvSpPr>
          <p:cNvPr id="4" name="Slide Number Placeholder 3"/>
          <p:cNvSpPr>
            <a:spLocks noGrp="1"/>
          </p:cNvSpPr>
          <p:nvPr>
            <p:ph type="sldNum" sz="quarter" idx="5"/>
          </p:nvPr>
        </p:nvSpPr>
        <p:spPr/>
        <p:txBody>
          <a:bodyPr/>
          <a:lstStyle/>
          <a:p>
            <a:fld id="{BA3380FF-9ABF-42E5-B3B0-59634AAD409B}" type="slidenum">
              <a:rPr lang="en-US" smtClean="0"/>
              <a:t>1</a:t>
            </a:fld>
            <a:endParaRPr lang="en-US"/>
          </a:p>
        </p:txBody>
      </p:sp>
    </p:spTree>
    <p:extLst>
      <p:ext uri="{BB962C8B-B14F-4D97-AF65-F5344CB8AC3E}">
        <p14:creationId xmlns:p14="http://schemas.microsoft.com/office/powerpoint/2010/main" val="31433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Now for the input to our Dijkstra algorithm we have designed it such that it accepts a source and a destination. Based on the already calculated values of Time * density </a:t>
            </a:r>
            <a:r>
              <a:rPr lang="en-US">
                <a:cs typeface="Calibri"/>
              </a:rPr>
              <a:t>values </a:t>
            </a:r>
            <a:r>
              <a:rPr lang="en-US" dirty="0">
                <a:cs typeface="Calibri"/>
              </a:rPr>
              <a:t>we try to find the safest path available.</a:t>
            </a:r>
            <a:endParaRPr lang="en-US">
              <a:cs typeface="Calibri"/>
            </a:endParaRPr>
          </a:p>
          <a:p>
            <a:pPr marL="171450" indent="-171450">
              <a:buFont typeface="Arial"/>
              <a:buChar char="•"/>
            </a:pPr>
            <a:endParaRPr lang="en-US"/>
          </a:p>
          <a:p>
            <a:pPr marL="171450" indent="-171450">
              <a:buFont typeface="Arial"/>
              <a:buChar char="•"/>
            </a:pPr>
            <a:r>
              <a:rPr lang="en-US" dirty="0"/>
              <a:t>we either get a safest path between source and destination or an empty string representing no path between the two counties.</a:t>
            </a:r>
            <a:endParaRPr lang="en-US"/>
          </a:p>
          <a:p>
            <a:pPr marL="171450" indent="-171450">
              <a:buFont typeface="Arial"/>
              <a:buChar char="•"/>
            </a:pPr>
            <a:endParaRPr lang="en-US">
              <a:cs typeface="Calibri"/>
            </a:endParaRPr>
          </a:p>
          <a:p>
            <a:pPr marL="171450" indent="-171450">
              <a:buFont typeface="Arial"/>
              <a:buChar char="•"/>
            </a:pPr>
            <a:r>
              <a:rPr lang="en-US">
                <a:cs typeface="Calibri"/>
              </a:rPr>
              <a:t>For the sample input if we provide source as cobb and cowetta as destination, there any many paths possible between these two counties, based on the density * time values, the value at fulton is smaller than density * time value at Douglas , so the path chosen goes through fulton rather than doughlas.</a:t>
            </a:r>
          </a:p>
        </p:txBody>
      </p:sp>
      <p:sp>
        <p:nvSpPr>
          <p:cNvPr id="4" name="Slide Number Placeholder 3"/>
          <p:cNvSpPr>
            <a:spLocks noGrp="1"/>
          </p:cNvSpPr>
          <p:nvPr>
            <p:ph type="sldNum" sz="quarter" idx="5"/>
          </p:nvPr>
        </p:nvSpPr>
        <p:spPr/>
        <p:txBody>
          <a:bodyPr/>
          <a:lstStyle/>
          <a:p>
            <a:fld id="{BA3380FF-9ABF-42E5-B3B0-59634AAD409B}" type="slidenum">
              <a:rPr lang="en-US" smtClean="0"/>
              <a:t>10</a:t>
            </a:fld>
            <a:endParaRPr lang="en-US"/>
          </a:p>
        </p:txBody>
      </p:sp>
    </p:spTree>
    <p:extLst>
      <p:ext uri="{BB962C8B-B14F-4D97-AF65-F5344CB8AC3E}">
        <p14:creationId xmlns:p14="http://schemas.microsoft.com/office/powerpoint/2010/main" val="241240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Given. A deadline condition lets say the time limit, we need to find the safest possible path that satisfies the given deadline condition.</a:t>
            </a:r>
          </a:p>
          <a:p>
            <a:pPr marL="171450" indent="-171450">
              <a:buFont typeface="Arial"/>
              <a:buChar char="•"/>
            </a:pPr>
            <a:r>
              <a:rPr lang="en-US" dirty="0">
                <a:cs typeface="Calibri"/>
              </a:rPr>
              <a:t>For this deadline condition scenario, the task or the problem is to find the path in the given time frame. So we find the safest path first by considering the density values and if the safest path obtained is costlier or doesn’t satisfy the deadline condition, then we consider only the time and find the shortest path. </a:t>
            </a:r>
          </a:p>
          <a:p>
            <a:pPr marL="171450" indent="-171450">
              <a:buFont typeface="Arial"/>
              <a:buChar char="•"/>
            </a:pPr>
            <a:r>
              <a:rPr lang="en-US" dirty="0">
                <a:cs typeface="Calibri"/>
              </a:rPr>
              <a:t>Based on the given deadline value, sometimes a path might not be possible, for example if we say that we need to travel from </a:t>
            </a:r>
            <a:r>
              <a:rPr lang="en-US" dirty="0" err="1">
                <a:cs typeface="Calibri"/>
              </a:rPr>
              <a:t>cowetta</a:t>
            </a:r>
            <a:r>
              <a:rPr lang="en-US" dirty="0">
                <a:cs typeface="Calibri"/>
              </a:rPr>
              <a:t> to </a:t>
            </a:r>
            <a:r>
              <a:rPr lang="en-US" dirty="0" err="1">
                <a:cs typeface="Calibri"/>
              </a:rPr>
              <a:t>gwinnett</a:t>
            </a:r>
            <a:r>
              <a:rPr lang="en-US" dirty="0">
                <a:cs typeface="Calibri"/>
              </a:rPr>
              <a:t> in 10 mins it wouldn't be possible as it takes </a:t>
            </a:r>
            <a:r>
              <a:rPr lang="en-US" dirty="0" err="1">
                <a:cs typeface="Calibri"/>
              </a:rPr>
              <a:t>aleast</a:t>
            </a:r>
            <a:r>
              <a:rPr lang="en-US" dirty="0">
                <a:cs typeface="Calibri"/>
              </a:rPr>
              <a:t> an hour. In this case we suggest user with next best route available.</a:t>
            </a:r>
          </a:p>
          <a:p>
            <a:pPr marL="171450" indent="-171450">
              <a:buFont typeface="Arial"/>
              <a:buChar char="•"/>
            </a:pPr>
            <a:r>
              <a:rPr lang="en-US" dirty="0">
                <a:cs typeface="Calibri"/>
              </a:rPr>
              <a:t>This will be helpful when a person is running short on time or its an emergency and want to reach destination quickly without considering the number of COVID-19 confirmed cases along the path. </a:t>
            </a:r>
          </a:p>
        </p:txBody>
      </p:sp>
      <p:sp>
        <p:nvSpPr>
          <p:cNvPr id="4" name="Slide Number Placeholder 3"/>
          <p:cNvSpPr>
            <a:spLocks noGrp="1"/>
          </p:cNvSpPr>
          <p:nvPr>
            <p:ph type="sldNum" sz="quarter" idx="5"/>
          </p:nvPr>
        </p:nvSpPr>
        <p:spPr/>
        <p:txBody>
          <a:bodyPr/>
          <a:lstStyle/>
          <a:p>
            <a:fld id="{BA3380FF-9ABF-42E5-B3B0-59634AAD409B}" type="slidenum">
              <a:rPr lang="en-US" smtClean="0"/>
              <a:t>11</a:t>
            </a:fld>
            <a:endParaRPr lang="en-US"/>
          </a:p>
        </p:txBody>
      </p:sp>
    </p:spTree>
    <p:extLst>
      <p:ext uri="{BB962C8B-B14F-4D97-AF65-F5344CB8AC3E}">
        <p14:creationId xmlns:p14="http://schemas.microsoft.com/office/powerpoint/2010/main" val="2621640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When we consider deadline condition and try to find the shortest path between two counties, then its been reduced to a simple finding shortest path algorithm with time values as weights in the graph. This can be solved by any shortest path finding algorithm. We have used Dijkstra algorithm only with input having travel times.</a:t>
            </a:r>
          </a:p>
          <a:p>
            <a:pPr marL="171450" indent="-171450">
              <a:buFont typeface="Arial"/>
              <a:buChar char="•"/>
            </a:pPr>
            <a:endParaRPr lang="en-US">
              <a:cs typeface="Calibri"/>
            </a:endParaRPr>
          </a:p>
          <a:p>
            <a:pPr marL="171450" indent="-171450">
              <a:buFont typeface="Arial"/>
              <a:buChar char="•"/>
            </a:pPr>
            <a:r>
              <a:rPr lang="en-US">
                <a:cs typeface="Calibri"/>
              </a:rPr>
              <a:t>For the given input we will try to find the safest path that satisfies the deadline conditions and if a path is found we return that else we return the next available path </a:t>
            </a:r>
            <a:r>
              <a:rPr lang="en-US" err="1">
                <a:cs typeface="Calibri"/>
              </a:rPr>
              <a:t>I.e</a:t>
            </a:r>
            <a:r>
              <a:rPr lang="en-US">
                <a:cs typeface="Calibri"/>
              </a:rPr>
              <a:t> the safest path available between those two counties with shortest minimum time taken. This path will be best available option between those two counties and there will be no other path that takes less time than this path.</a:t>
            </a:r>
          </a:p>
          <a:p>
            <a:pPr marL="171450" indent="-171450">
              <a:buFont typeface="Arial"/>
              <a:buChar char="•"/>
            </a:pPr>
            <a:r>
              <a:rPr lang="en-US" b="1">
                <a:cs typeface="Calibri"/>
              </a:rPr>
              <a:t>We used d</a:t>
            </a:r>
            <a:r>
              <a:rPr lang="en-US">
                <a:cs typeface="Calibri"/>
              </a:rPr>
              <a:t>eque in implementation of Dijkstra algorithm. First we start with the source node in it and at any given point deque will have the best possible path till that point of time. At the end deque will have the safest path available in it.</a:t>
            </a:r>
          </a:p>
          <a:p>
            <a:pPr marL="171450" indent="-171450">
              <a:buFont typeface="Arial"/>
              <a:buChar char="•"/>
            </a:pPr>
            <a:r>
              <a:rPr lang="en-US" b="1">
                <a:cs typeface="Calibri"/>
              </a:rPr>
              <a:t>Time</a:t>
            </a:r>
            <a:r>
              <a:rPr lang="en-US" b="1"/>
              <a:t> Complexity</a:t>
            </a:r>
            <a:r>
              <a:rPr lang="en-US"/>
              <a:t> of Dijkstra's Algorithm is O ( V 2 ) but with min-priority queue it drops down to O ( V + E l o g V ) . Here if we were to find the safest path between all pairs of counties, then use of Dijkstra could be costly. But for finding a single safest path between two counties Dijkstra algorithm is in reasonable time complexity.</a:t>
            </a:r>
            <a:endParaRPr lang="en-US">
              <a:cs typeface="Calibri"/>
            </a:endParaRPr>
          </a:p>
          <a:p>
            <a:pPr marL="171450" indent="-171450">
              <a:buFont typeface="Arial"/>
              <a:buChar char="•"/>
            </a:pPr>
            <a:endParaRPr lang="en-US">
              <a:cs typeface="Calibri"/>
            </a:endParaRPr>
          </a:p>
          <a:p>
            <a:pPr marL="171450" indent="-171450">
              <a:buFont typeface="Arial"/>
              <a:buChar char="•"/>
            </a:pPr>
            <a:r>
              <a:rPr lang="en-US">
                <a:cs typeface="Calibri"/>
              </a:rPr>
              <a:t>Sameera will continue</a:t>
            </a:r>
          </a:p>
          <a:p>
            <a:pPr marL="171450" indent="-171450">
              <a:buFont typeface="Arial"/>
              <a:buChar char="•"/>
            </a:pPr>
            <a:endParaRPr lang="en-US">
              <a:cs typeface="Calibri"/>
            </a:endParaRPr>
          </a:p>
          <a:p>
            <a:endParaRPr lang="en-US">
              <a:cs typeface="Calibri"/>
            </a:endParaRPr>
          </a:p>
          <a:p>
            <a:pPr marL="171450" indent="-1714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BA3380FF-9ABF-42E5-B3B0-59634AAD409B}" type="slidenum">
              <a:rPr lang="en-US" smtClean="0"/>
              <a:t>12</a:t>
            </a:fld>
            <a:endParaRPr lang="en-US"/>
          </a:p>
        </p:txBody>
      </p:sp>
    </p:spTree>
    <p:extLst>
      <p:ext uri="{BB962C8B-B14F-4D97-AF65-F5344CB8AC3E}">
        <p14:creationId xmlns:p14="http://schemas.microsoft.com/office/powerpoint/2010/main" val="28473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is an Informed search algorithm, or a best-first search, meaning that it is formulated in terms of weighted graphs: starting from a specific starting node of a graph, it aims to find a path to the given goal node having the smallest cost</a:t>
            </a:r>
          </a:p>
          <a:p>
            <a:pPr marL="0" marR="0" lvl="0" indent="0" algn="l" defTabSz="914400">
              <a:lnSpc>
                <a:spcPct val="100000"/>
              </a:lnSpc>
              <a:spcBef>
                <a:spcPts val="0"/>
              </a:spcBef>
              <a:spcAft>
                <a:spcPts val="0"/>
              </a:spcAft>
              <a:buClrTx/>
              <a:buSzTx/>
              <a:buFontTx/>
              <a:buNone/>
              <a:tabLst/>
              <a:defRPr/>
            </a:pPr>
            <a:endParaRPr lang="en-US" dirty="0">
              <a:cs typeface="Calibri"/>
            </a:endParaRPr>
          </a:p>
          <a:p>
            <a:pPr>
              <a:defRPr/>
            </a:pPr>
            <a:r>
              <a:rPr lang="en-US" dirty="0"/>
              <a:t>A* algorithm is both optimal and complete -&gt; Optimal meaning that </a:t>
            </a:r>
            <a:r>
              <a:rPr lang="en-US" i="1" dirty="0"/>
              <a:t>A* is sure to find the least cost </a:t>
            </a:r>
            <a:r>
              <a:rPr lang="en-US" dirty="0"/>
              <a:t> and Complete meaning that </a:t>
            </a:r>
            <a:r>
              <a:rPr lang="en-US" i="1" dirty="0"/>
              <a:t>it is going to find all the paths that are available to us from the source to the destination</a:t>
            </a:r>
            <a:r>
              <a:rPr lang="en-US" dirty="0"/>
              <a:t>.</a:t>
            </a:r>
            <a:endParaRPr lang="en-US" dirty="0">
              <a:cs typeface="Calibri"/>
            </a:endParaRPr>
          </a:p>
          <a:p>
            <a:pPr>
              <a:defRPr/>
            </a:pPr>
            <a:endParaRPr lang="en-US" dirty="0"/>
          </a:p>
          <a:p>
            <a:pPr>
              <a:defRPr/>
            </a:pPr>
            <a:r>
              <a:rPr lang="en-US" dirty="0"/>
              <a:t>At each iteration of its main loop, A* needs to determine which of its paths to extend. </a:t>
            </a:r>
            <a:endParaRPr lang="en-US" dirty="0">
              <a:cs typeface="Calibri"/>
            </a:endParaRPr>
          </a:p>
          <a:p>
            <a:pPr marL="0" marR="0" lvl="0" indent="0" algn="l" defTabSz="914400">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evaluates nodes by combining g(n), the cost to reach the node, and h(n), the cost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get from the node to the goal: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f(n) = g(n) + h(n)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Since g(n) gives the path cost from the start node to node n, and h(n) is the estimated cost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cheapest path from n to the goal, we have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f(n) = estimated cost of the cheapest solution through 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Considering the above example, we start with source S and must reach the destination E. The estimated heuristics are considered. Using the formula we have chosen S-B-E as the final path instead of S-A-E</a:t>
            </a:r>
          </a:p>
          <a:p>
            <a:endParaRPr lang="en-US" dirty="0">
              <a:cs typeface="Calibri"/>
            </a:endParaRPr>
          </a:p>
          <a:p>
            <a:endParaRPr lang="en-US" dirty="0"/>
          </a:p>
          <a:p>
            <a:r>
              <a:rPr lang="en-US" dirty="0"/>
              <a:t>Advantages and Disadvantages: A* is slow and the space it requires is a lot as it saves all the possible paths that are available to us. This makes other faster algorithms have an upper hand over A* but it is nevertheless, one of the best algorithms because It knows which is the best path that can be taken from its current state based on heuristics unlike </a:t>
            </a:r>
            <a:r>
              <a:rPr lang="en-US" dirty="0" err="1"/>
              <a:t>dijikstra</a:t>
            </a:r>
            <a:r>
              <a:rPr lang="en-US" dirty="0"/>
              <a:t>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BA3380FF-9ABF-42E5-B3B0-59634AAD409B}" type="slidenum">
              <a:rPr lang="en-US" smtClean="0"/>
              <a:t>13</a:t>
            </a:fld>
            <a:endParaRPr lang="en-US"/>
          </a:p>
        </p:txBody>
      </p:sp>
    </p:spTree>
    <p:extLst>
      <p:ext uri="{BB962C8B-B14F-4D97-AF65-F5344CB8AC3E}">
        <p14:creationId xmlns:p14="http://schemas.microsoft.com/office/powerpoint/2010/main" val="311707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source for the algorithm is from the </a:t>
            </a:r>
            <a:r>
              <a:rPr lang="en-US" dirty="0"/>
              <a:t>data repository for the 2019 Novel Coronavirus Visual Dashboard operated by the Johns Hopkins University Center </a:t>
            </a:r>
          </a:p>
          <a:p>
            <a:endParaRPr lang="en-US" dirty="0">
              <a:cs typeface="Calibri"/>
            </a:endParaRPr>
          </a:p>
          <a:p>
            <a:r>
              <a:rPr lang="en-US" dirty="0">
                <a:cs typeface="Calibri"/>
              </a:rPr>
              <a:t>The input for the algorithm is designed to be a dictionary of counties holding the information about its neighboring counties and an estimated weight information calculated as a product of density(representing how dangerous a region is) and time to reach that county(estimated time with the help of google maps)</a:t>
            </a:r>
          </a:p>
          <a:p>
            <a:endParaRPr lang="en-US" dirty="0">
              <a:cs typeface="Calibri"/>
            </a:endParaRPr>
          </a:p>
          <a:p>
            <a:endParaRPr lang="en-US" dirty="0"/>
          </a:p>
          <a:p>
            <a:r>
              <a:rPr lang="en-US" dirty="0">
                <a:cs typeface="Calibri"/>
              </a:rPr>
              <a:t>Also takes in the source and destination values as input</a:t>
            </a:r>
          </a:p>
          <a:p>
            <a:endParaRPr lang="en-US" dirty="0">
              <a:cs typeface="Calibri"/>
            </a:endParaRPr>
          </a:p>
          <a:p>
            <a:endParaRPr lang="en-US" dirty="0">
              <a:cs typeface="Calibri"/>
            </a:endParaRPr>
          </a:p>
          <a:p>
            <a:r>
              <a:rPr lang="en-US" dirty="0">
                <a:cs typeface="Calibri"/>
              </a:rPr>
              <a:t>Starting from the source county -&gt; this algorithm checks for the neighboring counties and finds the least cost f value and makes it as a checkpoint.</a:t>
            </a:r>
          </a:p>
          <a:p>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A3380FF-9ABF-42E5-B3B0-59634AAD409B}" type="slidenum">
              <a:rPr lang="en-US" smtClean="0"/>
              <a:t>14</a:t>
            </a:fld>
            <a:endParaRPr lang="en-US"/>
          </a:p>
        </p:txBody>
      </p:sp>
    </p:spTree>
    <p:extLst>
      <p:ext uri="{BB962C8B-B14F-4D97-AF65-F5344CB8AC3E}">
        <p14:creationId xmlns:p14="http://schemas.microsoft.com/office/powerpoint/2010/main" val="3990248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 have implemented A* as an online algorithm </a:t>
            </a:r>
          </a:p>
          <a:p>
            <a:pPr marL="0" indent="0">
              <a:buNone/>
            </a:pPr>
            <a:endParaRPr lang="en-US" dirty="0"/>
          </a:p>
          <a:p>
            <a:pPr marL="228600" indent="-228600">
              <a:buAutoNum type="arabicPeriod"/>
            </a:pPr>
            <a:r>
              <a:rPr lang="en-US" dirty="0"/>
              <a:t>Here we mocked the scenario of an updated COVID information for every 30 mins by making the program sleep and fetch updated values. The updated values as taken as history information for now because the data sources updated daily instead of hourly. In this way we update the heuristic values,</a:t>
            </a:r>
          </a:p>
          <a:p>
            <a:pPr marL="228600" indent="-228600">
              <a:buAutoNum type="arabicPeriod"/>
            </a:pPr>
            <a:r>
              <a:rPr lang="en-US" dirty="0"/>
              <a:t>Now when the algorithm resumes, updated heuristics are used in determining the rest of the path. We can observe from </a:t>
            </a:r>
            <a:r>
              <a:rPr lang="en-US" dirty="0" err="1"/>
              <a:t>ouput</a:t>
            </a:r>
            <a:r>
              <a:rPr lang="en-US" dirty="0"/>
              <a:t> that the heuristic value of </a:t>
            </a:r>
            <a:r>
              <a:rPr lang="en-US" dirty="0" err="1"/>
              <a:t>douglas</a:t>
            </a:r>
            <a:r>
              <a:rPr lang="en-US" dirty="0"/>
              <a:t> has increased after 3 iteration implying that it has become a more susceptible path for infection.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continues till the destination is reached and at every vertex updated heuristics are picked up. And path changes occur accordingly.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algorithm can also be implemented using Offline information -&gt; based on the frozen heuristic data. Which means that there will be No updates for the heuristics =&gt; no updates for paths. </a:t>
            </a:r>
          </a:p>
          <a:p>
            <a:pPr marL="0" indent="0">
              <a:buNone/>
            </a:pPr>
            <a:endParaRPr lang="en-US" dirty="0"/>
          </a:p>
          <a:p>
            <a:r>
              <a:rPr lang="en-US" sz="1200" kern="1200" dirty="0">
                <a:solidFill>
                  <a:schemeClr val="tx1"/>
                </a:solidFill>
                <a:effectLst/>
                <a:latin typeface="+mn-lt"/>
                <a:ea typeface="+mn-ea"/>
                <a:cs typeface="+mn-cs"/>
              </a:rPr>
              <a:t>The time complexity is </a:t>
            </a:r>
            <a:r>
              <a:rPr lang="en-US" sz="1200" kern="1200" dirty="0">
                <a:solidFill>
                  <a:schemeClr val="tx1"/>
                </a:solidFill>
                <a:effectLst/>
                <a:latin typeface="+mn-lt"/>
                <a:ea typeface="+mn-ea"/>
                <a:cs typeface="+mn-cs"/>
                <a:hlinkClick r:id="rId3" tooltip="Polynomial time"/>
              </a:rPr>
              <a:t>polynomial</a:t>
            </a:r>
            <a:r>
              <a:rPr lang="en-US" sz="1200" kern="1200" dirty="0">
                <a:solidFill>
                  <a:schemeClr val="tx1"/>
                </a:solidFill>
                <a:effectLst/>
                <a:latin typeface="+mn-lt"/>
                <a:ea typeface="+mn-ea"/>
                <a:cs typeface="+mn-cs"/>
              </a:rPr>
              <a:t> when the search space is a tree =O(</a:t>
            </a:r>
            <a:r>
              <a:rPr lang="en-US" sz="1200" kern="1200" dirty="0" err="1">
                <a:solidFill>
                  <a:schemeClr val="tx1"/>
                </a:solidFill>
                <a:effectLst/>
                <a:latin typeface="+mn-lt"/>
                <a:ea typeface="+mn-ea"/>
                <a:cs typeface="+mn-cs"/>
              </a:rPr>
              <a:t>log⁡h</a:t>
            </a:r>
            <a:r>
              <a:rPr lang="en-US" sz="1200" kern="1200" dirty="0">
                <a:solidFill>
                  <a:schemeClr val="tx1"/>
                </a:solidFill>
                <a:effectLst/>
                <a:latin typeface="+mn-lt"/>
                <a:ea typeface="+mn-ea"/>
                <a:cs typeface="+mn-cs"/>
              </a:rPr>
              <a:t>∗(x)), where h is heuristics and x is the weight</a:t>
            </a:r>
          </a:p>
        </p:txBody>
      </p:sp>
      <p:sp>
        <p:nvSpPr>
          <p:cNvPr id="4" name="Slide Number Placeholder 3"/>
          <p:cNvSpPr>
            <a:spLocks noGrp="1"/>
          </p:cNvSpPr>
          <p:nvPr>
            <p:ph type="sldNum" sz="quarter" idx="5"/>
          </p:nvPr>
        </p:nvSpPr>
        <p:spPr/>
        <p:txBody>
          <a:bodyPr/>
          <a:lstStyle/>
          <a:p>
            <a:fld id="{BA3380FF-9ABF-42E5-B3B0-59634AAD409B}" type="slidenum">
              <a:rPr lang="en-US" smtClean="0"/>
              <a:t>15</a:t>
            </a:fld>
            <a:endParaRPr lang="en-US"/>
          </a:p>
        </p:txBody>
      </p:sp>
    </p:spTree>
    <p:extLst>
      <p:ext uri="{BB962C8B-B14F-4D97-AF65-F5344CB8AC3E}">
        <p14:creationId xmlns:p14="http://schemas.microsoft.com/office/powerpoint/2010/main" val="603178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got shortest path using both algorithms. These are some visualizations showing the safest path. We also presented few things like number of cases in each state of US and shown number of cases in each county of Georgia. Finally gave safest path between counties within Atlanta.</a:t>
            </a:r>
          </a:p>
          <a:p>
            <a:endParaRPr lang="en-US" dirty="0"/>
          </a:p>
        </p:txBody>
      </p:sp>
      <p:sp>
        <p:nvSpPr>
          <p:cNvPr id="4" name="Slide Number Placeholder 3"/>
          <p:cNvSpPr>
            <a:spLocks noGrp="1"/>
          </p:cNvSpPr>
          <p:nvPr>
            <p:ph type="sldNum" sz="quarter" idx="5"/>
          </p:nvPr>
        </p:nvSpPr>
        <p:spPr/>
        <p:txBody>
          <a:bodyPr/>
          <a:lstStyle/>
          <a:p>
            <a:fld id="{38F06C74-B36B-484F-8259-2561A780056B}" type="slidenum">
              <a:rPr lang="en-US" smtClean="0"/>
              <a:t>16</a:t>
            </a:fld>
            <a:endParaRPr lang="en-US"/>
          </a:p>
        </p:txBody>
      </p:sp>
    </p:spTree>
    <p:extLst>
      <p:ext uri="{BB962C8B-B14F-4D97-AF65-F5344CB8AC3E}">
        <p14:creationId xmlns:p14="http://schemas.microsoft.com/office/powerpoint/2010/main" val="107354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python and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 Deque is used to implement algorithms which already explained by </a:t>
            </a:r>
            <a:r>
              <a:rPr lang="en-US" sz="1200" kern="1200" dirty="0" err="1">
                <a:solidFill>
                  <a:schemeClr val="tx1"/>
                </a:solidFill>
                <a:effectLst/>
                <a:latin typeface="+mn-lt"/>
                <a:ea typeface="+mn-ea"/>
                <a:cs typeface="+mn-cs"/>
              </a:rPr>
              <a:t>Avinash</a:t>
            </a:r>
            <a:r>
              <a:rPr lang="en-US" sz="1200" kern="1200" dirty="0">
                <a:solidFill>
                  <a:schemeClr val="tx1"/>
                </a:solidFill>
                <a:effectLst/>
                <a:latin typeface="+mn-lt"/>
                <a:ea typeface="+mn-ea"/>
                <a:cs typeface="+mn-cs"/>
              </a:rPr>
              <a:t>. Deque is a list like container with fast appends and pops on either end.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Visualizations </a:t>
            </a:r>
          </a:p>
          <a:p>
            <a:r>
              <a:rPr lang="en-US" sz="1200" kern="1200" dirty="0">
                <a:solidFill>
                  <a:schemeClr val="tx1"/>
                </a:solidFill>
                <a:effectLst/>
                <a:latin typeface="+mn-lt"/>
                <a:ea typeface="+mn-ea"/>
                <a:cs typeface="+mn-cs"/>
              </a:rPr>
              <a:t>We used shape files of </a:t>
            </a:r>
            <a:r>
              <a:rPr lang="en-US" sz="1200" kern="1200" dirty="0" err="1">
                <a:solidFill>
                  <a:schemeClr val="tx1"/>
                </a:solidFill>
                <a:effectLst/>
                <a:latin typeface="+mn-lt"/>
                <a:ea typeface="+mn-ea"/>
                <a:cs typeface="+mn-cs"/>
              </a:rPr>
              <a:t>atlanta</a:t>
            </a:r>
            <a:r>
              <a:rPr lang="en-US" sz="1200" kern="1200" dirty="0">
                <a:solidFill>
                  <a:schemeClr val="tx1"/>
                </a:solidFill>
                <a:effectLst/>
                <a:latin typeface="+mn-lt"/>
                <a:ea typeface="+mn-ea"/>
                <a:cs typeface="+mn-cs"/>
              </a:rPr>
              <a:t>. Shape files have geographical data like polygons, </a:t>
            </a:r>
            <a:r>
              <a:rPr lang="en-US" sz="1200" kern="1200" dirty="0" err="1">
                <a:solidFill>
                  <a:schemeClr val="tx1"/>
                </a:solidFill>
                <a:effectLst/>
                <a:latin typeface="+mn-lt"/>
                <a:ea typeface="+mn-ea"/>
                <a:cs typeface="+mn-cs"/>
              </a:rPr>
              <a:t>linestrings</a:t>
            </a:r>
            <a:r>
              <a:rPr lang="en-US" sz="1200" kern="1200" dirty="0">
                <a:solidFill>
                  <a:schemeClr val="tx1"/>
                </a:solidFill>
                <a:effectLst/>
                <a:latin typeface="+mn-lt"/>
                <a:ea typeface="+mn-ea"/>
                <a:cs typeface="+mn-cs"/>
              </a:rPr>
              <a:t> that represents county boundaries, roads respectively using latitude and longitudes. </a:t>
            </a:r>
          </a:p>
          <a:p>
            <a:r>
              <a:rPr lang="en-US" sz="1200" kern="1200" dirty="0">
                <a:solidFill>
                  <a:schemeClr val="tx1"/>
                </a:solidFill>
                <a:effectLst/>
                <a:latin typeface="+mn-lt"/>
                <a:ea typeface="+mn-ea"/>
                <a:cs typeface="+mn-cs"/>
              </a:rPr>
              <a:t>In order to visually present this data, we need </a:t>
            </a:r>
            <a:r>
              <a:rPr lang="en-US" sz="1200" kern="1200" dirty="0" err="1">
                <a:solidFill>
                  <a:schemeClr val="tx1"/>
                </a:solidFill>
                <a:effectLst/>
                <a:latin typeface="+mn-lt"/>
                <a:ea typeface="+mn-ea"/>
                <a:cs typeface="+mn-cs"/>
              </a:rPr>
              <a:t>geopandas</a:t>
            </a:r>
            <a:r>
              <a:rPr lang="en-US" sz="1200" kern="1200" dirty="0">
                <a:solidFill>
                  <a:schemeClr val="tx1"/>
                </a:solidFill>
                <a:effectLst/>
                <a:latin typeface="+mn-lt"/>
                <a:ea typeface="+mn-ea"/>
                <a:cs typeface="+mn-cs"/>
              </a:rPr>
              <a:t> which is an opensource like pandas. Pandas datatypes cannot work on spatial data. </a:t>
            </a:r>
            <a:r>
              <a:rPr lang="en-US" sz="1200" kern="1200" dirty="0" err="1">
                <a:solidFill>
                  <a:schemeClr val="tx1"/>
                </a:solidFill>
                <a:effectLst/>
                <a:latin typeface="+mn-lt"/>
                <a:ea typeface="+mn-ea"/>
                <a:cs typeface="+mn-cs"/>
              </a:rPr>
              <a:t>Geopandas</a:t>
            </a:r>
            <a:r>
              <a:rPr lang="en-US" sz="1200" kern="1200" dirty="0">
                <a:solidFill>
                  <a:schemeClr val="tx1"/>
                </a:solidFill>
                <a:effectLst/>
                <a:latin typeface="+mn-lt"/>
                <a:ea typeface="+mn-ea"/>
                <a:cs typeface="+mn-cs"/>
              </a:rPr>
              <a:t> will allow spatial operations. </a:t>
            </a:r>
          </a:p>
          <a:p>
            <a:r>
              <a:rPr lang="en-US" sz="1200" kern="1200" dirty="0">
                <a:solidFill>
                  <a:schemeClr val="tx1"/>
                </a:solidFill>
                <a:effectLst/>
                <a:latin typeface="+mn-lt"/>
                <a:ea typeface="+mn-ea"/>
                <a:cs typeface="+mn-cs"/>
              </a:rPr>
              <a:t>This is how </a:t>
            </a:r>
            <a:r>
              <a:rPr lang="en-US" sz="1200" kern="1200" dirty="0" err="1">
                <a:solidFill>
                  <a:schemeClr val="tx1"/>
                </a:solidFill>
                <a:effectLst/>
                <a:latin typeface="+mn-lt"/>
                <a:ea typeface="+mn-ea"/>
                <a:cs typeface="+mn-cs"/>
              </a:rPr>
              <a:t>geopandas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 look like.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have used </a:t>
            </a:r>
            <a:r>
              <a:rPr lang="en-US" sz="1200" kern="1200" dirty="0" err="1">
                <a:solidFill>
                  <a:schemeClr val="tx1"/>
                </a:solidFill>
                <a:effectLst/>
                <a:latin typeface="+mn-lt"/>
                <a:ea typeface="+mn-ea"/>
                <a:cs typeface="+mn-cs"/>
              </a:rPr>
              <a:t>plotly</a:t>
            </a:r>
            <a:r>
              <a:rPr lang="en-US" sz="1200" kern="1200" dirty="0">
                <a:solidFill>
                  <a:schemeClr val="tx1"/>
                </a:solidFill>
                <a:effectLst/>
                <a:latin typeface="+mn-lt"/>
                <a:ea typeface="+mn-ea"/>
                <a:cs typeface="+mn-cs"/>
              </a:rPr>
              <a:t>, matplotlib for plotting figures. </a:t>
            </a:r>
            <a:r>
              <a:rPr lang="en-US" sz="1200" kern="1200" dirty="0" err="1">
                <a:solidFill>
                  <a:schemeClr val="tx1"/>
                </a:solidFill>
                <a:effectLst/>
                <a:latin typeface="+mn-lt"/>
                <a:ea typeface="+mn-ea"/>
                <a:cs typeface="+mn-cs"/>
              </a:rPr>
              <a:t>Fips</a:t>
            </a:r>
            <a:r>
              <a:rPr lang="en-US" sz="1200" kern="1200" dirty="0">
                <a:solidFill>
                  <a:schemeClr val="tx1"/>
                </a:solidFill>
                <a:effectLst/>
                <a:latin typeface="+mn-lt"/>
                <a:ea typeface="+mn-ea"/>
                <a:cs typeface="+mn-cs"/>
              </a:rPr>
              <a:t> codes will uniquely identify counties. While merging number of cases data with geographical data we used these codes instead of county names.</a:t>
            </a:r>
          </a:p>
          <a:p>
            <a:endParaRPr lang="en-US" dirty="0"/>
          </a:p>
        </p:txBody>
      </p:sp>
      <p:sp>
        <p:nvSpPr>
          <p:cNvPr id="4" name="Slide Number Placeholder 3"/>
          <p:cNvSpPr>
            <a:spLocks noGrp="1"/>
          </p:cNvSpPr>
          <p:nvPr>
            <p:ph type="sldNum" sz="quarter" idx="5"/>
          </p:nvPr>
        </p:nvSpPr>
        <p:spPr/>
        <p:txBody>
          <a:bodyPr/>
          <a:lstStyle/>
          <a:p>
            <a:fld id="{38F06C74-B36B-484F-8259-2561A780056B}" type="slidenum">
              <a:rPr lang="en-US" smtClean="0"/>
              <a:t>17</a:t>
            </a:fld>
            <a:endParaRPr lang="en-US"/>
          </a:p>
        </p:txBody>
      </p:sp>
    </p:spTree>
    <p:extLst>
      <p:ext uri="{BB962C8B-B14F-4D97-AF65-F5344CB8AC3E}">
        <p14:creationId xmlns:p14="http://schemas.microsoft.com/office/powerpoint/2010/main" val="88827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we find safest path within Atlanta as we don’t get enough data. We can extend this by including other states and countries.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didn’t find any sources to update corona cases data hourly. They will update once a day. So we just used past data. </a:t>
            </a:r>
          </a:p>
          <a:p>
            <a:r>
              <a:rPr lang="en-US" sz="1200" kern="1200" dirty="0">
                <a:solidFill>
                  <a:schemeClr val="tx1"/>
                </a:solidFill>
                <a:effectLst/>
                <a:latin typeface="+mn-lt"/>
                <a:ea typeface="+mn-ea"/>
                <a:cs typeface="+mn-cs"/>
              </a:rPr>
              <a:t>For now we have considered the time information by looking up google maps. We intend to implement a REST service that can hit maps API and fetch time information.</a:t>
            </a:r>
          </a:p>
          <a:p>
            <a:r>
              <a:rPr lang="en-US" sz="1200" kern="1200" dirty="0">
                <a:solidFill>
                  <a:schemeClr val="tx1"/>
                </a:solidFill>
                <a:effectLst/>
                <a:latin typeface="+mn-lt"/>
                <a:ea typeface="+mn-ea"/>
                <a:cs typeface="+mn-cs"/>
              </a:rPr>
              <a:t>If we have data regarding street names, intersections we can give exact safest path.</a:t>
            </a:r>
          </a:p>
          <a:p>
            <a:r>
              <a:rPr lang="en-US" sz="1200" kern="1200" dirty="0">
                <a:solidFill>
                  <a:schemeClr val="tx1"/>
                </a:solidFill>
                <a:effectLst/>
                <a:latin typeface="+mn-lt"/>
                <a:ea typeface="+mn-ea"/>
                <a:cs typeface="+mn-cs"/>
              </a:rPr>
              <a:t>Here we used </a:t>
            </a:r>
            <a:r>
              <a:rPr lang="en-US" sz="1200" kern="1200" dirty="0" err="1">
                <a:solidFill>
                  <a:schemeClr val="tx1"/>
                </a:solidFill>
                <a:effectLst/>
                <a:latin typeface="+mn-lt"/>
                <a:ea typeface="+mn-ea"/>
                <a:cs typeface="+mn-cs"/>
              </a:rPr>
              <a:t>dijkstras</a:t>
            </a:r>
            <a:r>
              <a:rPr lang="en-US" sz="1200" kern="1200" dirty="0">
                <a:solidFill>
                  <a:schemeClr val="tx1"/>
                </a:solidFill>
                <a:effectLst/>
                <a:latin typeface="+mn-lt"/>
                <a:ea typeface="+mn-ea"/>
                <a:cs typeface="+mn-cs"/>
              </a:rPr>
              <a:t> algorithm which will start from source. We can make few modifications like starting algorithm from each end source and destination and stop when they meet in middle.</a:t>
            </a:r>
          </a:p>
          <a:p>
            <a:r>
              <a:rPr lang="en-US" sz="1200" kern="1200" dirty="0">
                <a:solidFill>
                  <a:schemeClr val="tx1"/>
                </a:solidFill>
                <a:effectLst/>
                <a:latin typeface="+mn-lt"/>
                <a:ea typeface="+mn-ea"/>
                <a:cs typeface="+mn-cs"/>
              </a:rPr>
              <a:t>We also can implement both the algorithms with travel restrictions on the regions. The algorithms should suggest path avoiding those regions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Rest of the slides will be continued by </a:t>
            </a:r>
            <a:r>
              <a:rPr lang="en-US" sz="1200" kern="1200" dirty="0" err="1">
                <a:solidFill>
                  <a:schemeClr val="tx1"/>
                </a:solidFill>
                <a:effectLst/>
                <a:latin typeface="+mn-lt"/>
                <a:ea typeface="+mn-ea"/>
                <a:cs typeface="+mn-cs"/>
              </a:rPr>
              <a:t>sameera</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38F06C74-B36B-484F-8259-2561A780056B}" type="slidenum">
              <a:rPr lang="en-US" smtClean="0"/>
              <a:t>18</a:t>
            </a:fld>
            <a:endParaRPr lang="en-US"/>
          </a:p>
        </p:txBody>
      </p:sp>
    </p:spTree>
    <p:extLst>
      <p:ext uri="{BB962C8B-B14F-4D97-AF65-F5344CB8AC3E}">
        <p14:creationId xmlns:p14="http://schemas.microsoft.com/office/powerpoint/2010/main" val="1625443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have referred to few papers and internet journals to successfully implement our project</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BA3380FF-9ABF-42E5-B3B0-59634AAD409B}" type="slidenum">
              <a:rPr lang="en-US" smtClean="0"/>
              <a:t>19</a:t>
            </a:fld>
            <a:endParaRPr lang="en-US"/>
          </a:p>
        </p:txBody>
      </p:sp>
    </p:spTree>
    <p:extLst>
      <p:ext uri="{BB962C8B-B14F-4D97-AF65-F5344CB8AC3E}">
        <p14:creationId xmlns:p14="http://schemas.microsoft.com/office/powerpoint/2010/main" val="3506509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No one can tell that traveling during the coronavirus outbreak is entirely risk-free, regardless of your age, health, or </a:t>
            </a:r>
            <a:r>
              <a:rPr lang="en-US" i="1"/>
              <a:t>travel destination</a:t>
            </a:r>
            <a:r>
              <a:rPr lang="en-US"/>
              <a:t>.</a:t>
            </a:r>
          </a:p>
          <a:p>
            <a:pPr marL="285750" indent="-285750">
              <a:lnSpc>
                <a:spcPct val="90000"/>
              </a:lnSpc>
              <a:spcBef>
                <a:spcPts val="1000"/>
              </a:spcBef>
              <a:buFont typeface="Arial"/>
              <a:buChar char="•"/>
            </a:pPr>
            <a:r>
              <a:rPr lang="en-US"/>
              <a:t>Unavoidable situations propel us to travel, and while we travel, we will have to take necessary measures not to get affected</a:t>
            </a:r>
            <a:r>
              <a:rPr lang="en-US">
                <a:cs typeface="Calibri"/>
              </a:rPr>
              <a:t> </a:t>
            </a:r>
          </a:p>
          <a:p>
            <a:pPr marL="285750" indent="-285750">
              <a:lnSpc>
                <a:spcPct val="90000"/>
              </a:lnSpc>
              <a:spcBef>
                <a:spcPts val="1000"/>
              </a:spcBef>
              <a:buFont typeface="Arial"/>
              <a:buChar char="•"/>
            </a:pPr>
            <a:r>
              <a:rPr lang="en-US">
                <a:cs typeface="Calibri"/>
              </a:rPr>
              <a:t>Also, it is difficult to keep track of all dangerous region during travel</a:t>
            </a:r>
            <a:endParaRPr lang="en-US"/>
          </a:p>
          <a:p>
            <a:pPr marL="285750" indent="-285750">
              <a:lnSpc>
                <a:spcPct val="90000"/>
              </a:lnSpc>
              <a:spcBef>
                <a:spcPts val="1000"/>
              </a:spcBef>
              <a:buFont typeface="Arial"/>
              <a:buChar char="•"/>
            </a:pPr>
            <a:r>
              <a:rPr lang="en-US"/>
              <a:t>Our project main motto is to Ease the users travel using faster algorithms that can give us the safer paths based on source, destination, feasibility and dynamic COVID 19 information</a:t>
            </a:r>
            <a:endParaRPr lang="en-US">
              <a:cs typeface="Calibri"/>
            </a:endParaRPr>
          </a:p>
          <a:p>
            <a:pPr marL="285750"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
              <a:buChar char="•"/>
            </a:pPr>
            <a:endParaRPr lang="en-US">
              <a:cs typeface="Calibri"/>
            </a:endParaRPr>
          </a:p>
          <a:p>
            <a:endParaRPr lang="en-US">
              <a:cs typeface="Calibri"/>
            </a:endParaRPr>
          </a:p>
          <a:p>
            <a:endParaRPr lang="en-US"/>
          </a:p>
        </p:txBody>
      </p:sp>
      <p:sp>
        <p:nvSpPr>
          <p:cNvPr id="4" name="Slide Number Placeholder 3"/>
          <p:cNvSpPr>
            <a:spLocks noGrp="1"/>
          </p:cNvSpPr>
          <p:nvPr>
            <p:ph type="sldNum" sz="quarter" idx="5"/>
          </p:nvPr>
        </p:nvSpPr>
        <p:spPr/>
        <p:txBody>
          <a:bodyPr/>
          <a:lstStyle/>
          <a:p>
            <a:fld id="{BA3380FF-9ABF-42E5-B3B0-59634AAD409B}" type="slidenum">
              <a:rPr lang="en-US" smtClean="0"/>
              <a:t>2</a:t>
            </a:fld>
            <a:endParaRPr lang="en-US"/>
          </a:p>
        </p:txBody>
      </p:sp>
    </p:spTree>
    <p:extLst>
      <p:ext uri="{BB962C8B-B14F-4D97-AF65-F5344CB8AC3E}">
        <p14:creationId xmlns:p14="http://schemas.microsoft.com/office/powerpoint/2010/main" val="2313347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We have used git as a version control system </a:t>
            </a:r>
            <a:r>
              <a:rPr lang="en-US" dirty="0"/>
              <a:t>for collaboration and revisioning</a:t>
            </a:r>
          </a:p>
          <a:p>
            <a:endParaRPr lang="en-US" dirty="0">
              <a:cs typeface="Calibri"/>
            </a:endParaRP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BA3380FF-9ABF-42E5-B3B0-59634AAD409B}" type="slidenum">
              <a:rPr lang="en-US" smtClean="0"/>
              <a:t>20</a:t>
            </a:fld>
            <a:endParaRPr lang="en-US"/>
          </a:p>
        </p:txBody>
      </p:sp>
    </p:spTree>
    <p:extLst>
      <p:ext uri="{BB962C8B-B14F-4D97-AF65-F5344CB8AC3E}">
        <p14:creationId xmlns:p14="http://schemas.microsoft.com/office/powerpoint/2010/main" val="346703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Moving forward we will be discussing the problem formulations, model parameters which is input descriptions and algorithms followed by implementation details and finally visualizations</a:t>
            </a:r>
          </a:p>
          <a:p>
            <a:r>
              <a:rPr lang="en-US">
                <a:cs typeface="Calibri"/>
              </a:rPr>
              <a:t>Sameera will continue with the problem formulation</a:t>
            </a:r>
          </a:p>
          <a:p>
            <a:endParaRPr lang="en-US"/>
          </a:p>
        </p:txBody>
      </p:sp>
      <p:sp>
        <p:nvSpPr>
          <p:cNvPr id="4" name="Slide Number Placeholder 3"/>
          <p:cNvSpPr>
            <a:spLocks noGrp="1"/>
          </p:cNvSpPr>
          <p:nvPr>
            <p:ph type="sldNum" sz="quarter" idx="5"/>
          </p:nvPr>
        </p:nvSpPr>
        <p:spPr/>
        <p:txBody>
          <a:bodyPr/>
          <a:lstStyle/>
          <a:p>
            <a:fld id="{BA3380FF-9ABF-42E5-B3B0-59634AAD409B}" type="slidenum">
              <a:rPr lang="en-US" smtClean="0"/>
              <a:t>3</a:t>
            </a:fld>
            <a:endParaRPr lang="en-US"/>
          </a:p>
        </p:txBody>
      </p:sp>
    </p:spTree>
    <p:extLst>
      <p:ext uri="{BB962C8B-B14F-4D97-AF65-F5344CB8AC3E}">
        <p14:creationId xmlns:p14="http://schemas.microsoft.com/office/powerpoint/2010/main" val="15975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Hi all, Coming to problem formulations </a:t>
            </a:r>
          </a:p>
          <a:p>
            <a:r>
              <a:rPr lang="en-US" dirty="0">
                <a:cs typeface="Calibri"/>
              </a:rPr>
              <a:t>There are 3 problem formulations that we have considered. offline, deadline and online </a:t>
            </a:r>
          </a:p>
          <a:p>
            <a:r>
              <a:rPr lang="en-US" dirty="0">
                <a:cs typeface="Calibri"/>
              </a:rPr>
              <a:t>The offline scenario is implemented on both the algorithms Dijkstra and A* which will be discussed later in the presentation. The basic idea for this implementation is to take static COVID information of Atlanta and finding the safest path from source to destination </a:t>
            </a:r>
            <a:r>
              <a:rPr lang="en-US" dirty="0" err="1">
                <a:cs typeface="Calibri"/>
              </a:rPr>
              <a:t>I.e</a:t>
            </a:r>
            <a:r>
              <a:rPr lang="en-US" dirty="0">
                <a:cs typeface="Calibri"/>
              </a:rPr>
              <a:t>, between the counties. As you can see the following map we have 9 counties represented as 9 graph vertices and the path between them as edges. The input information will be detailed more in the further slides</a:t>
            </a:r>
            <a:endParaRPr lang="en-US" dirty="0"/>
          </a:p>
          <a:p>
            <a:r>
              <a:rPr lang="en-US" dirty="0">
                <a:cs typeface="Calibri"/>
              </a:rPr>
              <a:t>We have defined the parameter density for the affected region which gives us an idea of how badly the region is affected which is calculated to be confirmed cases in a region divided by population of that region.</a:t>
            </a:r>
            <a:endParaRPr lang="en-US" dirty="0"/>
          </a:p>
          <a:p>
            <a:r>
              <a:rPr lang="en-US" dirty="0">
                <a:cs typeface="Calibri"/>
              </a:rPr>
              <a:t>Finally, safest path is determined to be minimum summation of density and time over the region of travel</a:t>
            </a:r>
          </a:p>
          <a:p>
            <a:r>
              <a:rPr lang="en-US" dirty="0">
                <a:cs typeface="Calibri"/>
              </a:rPr>
              <a:t>The consideration for time here is close to real world and the information is gathered from google maps</a:t>
            </a:r>
          </a:p>
          <a:p>
            <a:r>
              <a:rPr lang="en-US" dirty="0">
                <a:cs typeface="Calibri"/>
              </a:rPr>
              <a:t>We have also covered the deadline scenario in offline where there is a constraint to reach the destination in a speculated time, </a:t>
            </a:r>
          </a:p>
          <a:p>
            <a:r>
              <a:rPr lang="en-US" dirty="0">
                <a:cs typeface="Calibri"/>
              </a:rPr>
              <a:t>Here, the path from source to destination is calculated based on the time conditions and if in case, the travel is impossible within the deadline, an alternative faster path is suggested</a:t>
            </a:r>
          </a:p>
          <a:p>
            <a:endParaRPr lang="en-US" dirty="0">
              <a:cs typeface="Calibri"/>
            </a:endParaRPr>
          </a:p>
          <a:p>
            <a:r>
              <a:rPr lang="en-US" dirty="0">
                <a:cs typeface="Calibri"/>
              </a:rPr>
              <a:t> </a:t>
            </a:r>
            <a:endParaRPr lang="en-US" dirty="0"/>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A3380FF-9ABF-42E5-B3B0-59634AAD409B}" type="slidenum">
              <a:rPr lang="en-US" smtClean="0"/>
              <a:t>4</a:t>
            </a:fld>
            <a:endParaRPr lang="en-US"/>
          </a:p>
        </p:txBody>
      </p:sp>
    </p:spTree>
    <p:extLst>
      <p:ext uri="{BB962C8B-B14F-4D97-AF65-F5344CB8AC3E}">
        <p14:creationId xmlns:p14="http://schemas.microsoft.com/office/powerpoint/2010/main" val="226125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online scenario is a simulation of real time lookup of COVID information. This is implemented on A* algorithm.</a:t>
            </a:r>
          </a:p>
          <a:p>
            <a:endParaRPr lang="en-US" dirty="0"/>
          </a:p>
          <a:p>
            <a:r>
              <a:rPr lang="en-US" dirty="0"/>
              <a:t>The idea of online A* means that the heuristic parameter is changing by the time. The user path  decision will then depend on the updated heuristic for every 30 mins.</a:t>
            </a:r>
          </a:p>
          <a:p>
            <a:endParaRPr lang="en-US" dirty="0"/>
          </a:p>
          <a:p>
            <a:r>
              <a:rPr lang="en-US" dirty="0"/>
              <a:t>Suppose for example we have a path A -&gt; B -&gt; C -&gt; D. User starts at A and has to reach the destination D.</a:t>
            </a:r>
          </a:p>
          <a:p>
            <a:r>
              <a:rPr lang="en-US" dirty="0"/>
              <a:t>Once he reaches B he can lookup for updated heuristics describing latest COVID information and then take decision at B whether to go B -&gt; D or B -&gt; C -&gt; D</a:t>
            </a:r>
          </a:p>
          <a:p>
            <a:endParaRPr lang="en-US" dirty="0">
              <a:cs typeface="Calibri"/>
            </a:endParaRPr>
          </a:p>
          <a:p>
            <a:r>
              <a:rPr lang="en-US" dirty="0" err="1">
                <a:cs typeface="Calibri"/>
              </a:rPr>
              <a:t>Avinash</a:t>
            </a:r>
            <a:r>
              <a:rPr lang="en-US" dirty="0">
                <a:cs typeface="Calibri"/>
              </a:rPr>
              <a:t> will be continuing with the model parameters</a:t>
            </a:r>
          </a:p>
          <a:p>
            <a:endParaRPr lang="en-US" dirty="0">
              <a:cs typeface="Calibri"/>
            </a:endParaRPr>
          </a:p>
        </p:txBody>
      </p:sp>
      <p:sp>
        <p:nvSpPr>
          <p:cNvPr id="4" name="Slide Number Placeholder 3"/>
          <p:cNvSpPr>
            <a:spLocks noGrp="1"/>
          </p:cNvSpPr>
          <p:nvPr>
            <p:ph type="sldNum" sz="quarter" idx="5"/>
          </p:nvPr>
        </p:nvSpPr>
        <p:spPr/>
        <p:txBody>
          <a:bodyPr/>
          <a:lstStyle/>
          <a:p>
            <a:fld id="{BA3380FF-9ABF-42E5-B3B0-59634AAD409B}" type="slidenum">
              <a:rPr lang="en-US" smtClean="0"/>
              <a:t>5</a:t>
            </a:fld>
            <a:endParaRPr lang="en-US"/>
          </a:p>
        </p:txBody>
      </p:sp>
    </p:spTree>
    <p:extLst>
      <p:ext uri="{BB962C8B-B14F-4D97-AF65-F5344CB8AC3E}">
        <p14:creationId xmlns:p14="http://schemas.microsoft.com/office/powerpoint/2010/main" val="174283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cs typeface="Calibri"/>
              </a:rPr>
              <a:t>Hello eveyrone, for model parameters I.e input descriptions </a:t>
            </a:r>
          </a:p>
          <a:p>
            <a:pPr marL="285750" indent="-285750">
              <a:buFont typeface="Arial"/>
              <a:buChar char="•"/>
            </a:pPr>
            <a:r>
              <a:rPr lang="en-US" dirty="0">
                <a:cs typeface="Calibri"/>
              </a:rPr>
              <a:t>We have selected few counties in and around Atlanta, while we initially considered the total counties in Georgia. The data collection for 159 counties wouldn't be possible for the given time frame. So we chose </a:t>
            </a:r>
            <a:r>
              <a:rPr lang="en-US">
                <a:cs typeface="Calibri"/>
              </a:rPr>
              <a:t>these 9 </a:t>
            </a:r>
            <a:r>
              <a:rPr lang="en-US" dirty="0">
                <a:cs typeface="Calibri"/>
              </a:rPr>
              <a:t>counties.</a:t>
            </a:r>
          </a:p>
          <a:p>
            <a:pPr marL="285750" indent="-285750">
              <a:buFont typeface="Arial"/>
              <a:buChar char="•"/>
            </a:pPr>
            <a:r>
              <a:rPr lang="en-US" dirty="0">
                <a:cs typeface="Calibri"/>
              </a:rPr>
              <a:t>We got the census information of these 9 counties which will be helpful in calculating the density of the affected people.</a:t>
            </a:r>
            <a:endParaRPr lang="en-US"/>
          </a:p>
          <a:p>
            <a:pPr marL="285750" indent="-285750">
              <a:buFont typeface="Arial"/>
              <a:buChar char="•"/>
            </a:pPr>
            <a:r>
              <a:rPr lang="en-US" dirty="0">
                <a:cs typeface="Calibri"/>
              </a:rPr>
              <a:t>Johns Hopkins university which tracked the progression of virus from earlier status provided information on the number of confirmed cases in each of the counties. This being a trusted source, we chose this as our source for confirmed cases count.</a:t>
            </a:r>
          </a:p>
          <a:p>
            <a:pPr marL="285750" indent="-285750">
              <a:buFont typeface="Arial"/>
              <a:buChar char="•"/>
            </a:pPr>
            <a:r>
              <a:rPr lang="en-US" dirty="0">
                <a:cs typeface="Calibri"/>
              </a:rPr>
              <a:t>Now using the confirmed cases and population we get the density value which we use as a parameter to gauge the situation. The higher the density, the more risk of being affected and vise versa. To make it easier to understand we have multiplied density value with 1000 to get a density value greater than 1.</a:t>
            </a:r>
          </a:p>
          <a:p>
            <a:pPr marL="285750" indent="-285750">
              <a:buFont typeface="Arial"/>
              <a:buChar char="•"/>
            </a:pPr>
            <a:endParaRPr lang="en-US" dirty="0">
              <a:cs typeface="Calibri"/>
            </a:endParaRPr>
          </a:p>
          <a:p>
            <a:pPr marL="285750" indent="-285750">
              <a:buFont typeface="Arial"/>
              <a:buChar char="•"/>
            </a:pPr>
            <a:endParaRPr lang="en-US">
              <a:cs typeface="Calibri"/>
            </a:endParaRPr>
          </a:p>
          <a:p>
            <a:pPr marL="285750" indent="-285750">
              <a:buFont typeface="Arial"/>
              <a:buChar char="•"/>
            </a:pPr>
            <a:r>
              <a:rPr lang="en-US">
                <a:cs typeface="Calibri"/>
              </a:rPr>
              <a:t>Sravya will continue with Dijkstra algo.</a:t>
            </a:r>
          </a:p>
          <a:p>
            <a:endParaRPr lang="en-US">
              <a:cs typeface="Calibri"/>
            </a:endParaRPr>
          </a:p>
        </p:txBody>
      </p:sp>
      <p:sp>
        <p:nvSpPr>
          <p:cNvPr id="4" name="Slide Number Placeholder 3"/>
          <p:cNvSpPr>
            <a:spLocks noGrp="1"/>
          </p:cNvSpPr>
          <p:nvPr>
            <p:ph type="sldNum" sz="quarter" idx="5"/>
          </p:nvPr>
        </p:nvSpPr>
        <p:spPr/>
        <p:txBody>
          <a:bodyPr/>
          <a:lstStyle/>
          <a:p>
            <a:fld id="{BA3380FF-9ABF-42E5-B3B0-59634AAD409B}" type="slidenum">
              <a:rPr lang="en-US" smtClean="0"/>
              <a:t>6</a:t>
            </a:fld>
            <a:endParaRPr lang="en-US"/>
          </a:p>
        </p:txBody>
      </p:sp>
    </p:spTree>
    <p:extLst>
      <p:ext uri="{BB962C8B-B14F-4D97-AF65-F5344CB8AC3E}">
        <p14:creationId xmlns:p14="http://schemas.microsoft.com/office/powerpoint/2010/main" val="19501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Dijkstra’s algorithm to find safest and shortest path between source and destination. </a:t>
            </a:r>
          </a:p>
          <a:p>
            <a:r>
              <a:rPr lang="en-US" sz="1200" kern="1200" dirty="0">
                <a:solidFill>
                  <a:schemeClr val="tx1"/>
                </a:solidFill>
                <a:effectLst/>
                <a:latin typeface="+mn-lt"/>
                <a:ea typeface="+mn-ea"/>
                <a:cs typeface="+mn-cs"/>
              </a:rPr>
              <a:t>Lets discuss how the algorithm works briefly.</a:t>
            </a: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cs typeface="Calibri"/>
            </a:endParaRPr>
          </a:p>
          <a:p>
            <a:r>
              <a:rPr lang="en-US" sz="1200" kern="1200" dirty="0">
                <a:solidFill>
                  <a:schemeClr val="tx1"/>
                </a:solidFill>
                <a:effectLst/>
                <a:latin typeface="+mn-lt"/>
                <a:ea typeface="+mn-ea"/>
                <a:cs typeface="+mn-cs"/>
              </a:rPr>
              <a:t>It starts with marking all nodes unvisited.</a:t>
            </a:r>
          </a:p>
          <a:p>
            <a:r>
              <a:rPr lang="en-US" sz="1200" kern="1200" dirty="0">
                <a:solidFill>
                  <a:schemeClr val="tx1"/>
                </a:solidFill>
                <a:effectLst/>
                <a:latin typeface="+mn-lt"/>
                <a:ea typeface="+mn-ea"/>
                <a:cs typeface="+mn-cs"/>
              </a:rPr>
              <a:t>Next step is to assign distance 0 to initial node which is a source here and infinity to all other nodes.</a:t>
            </a:r>
          </a:p>
          <a:p>
            <a:r>
              <a:rPr lang="en-US" sz="1200" kern="1200" dirty="0">
                <a:solidFill>
                  <a:schemeClr val="tx1"/>
                </a:solidFill>
                <a:effectLst/>
                <a:latin typeface="+mn-lt"/>
                <a:ea typeface="+mn-ea"/>
                <a:cs typeface="+mn-cs"/>
              </a:rPr>
              <a:t>Followed by selecting the unvisited node with the smallest distance and making it as our current node.</a:t>
            </a: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cs typeface="Calibri"/>
            </a:endParaRPr>
          </a:p>
          <a:p>
            <a:r>
              <a:rPr lang="en-US" sz="1200" kern="1200" dirty="0">
                <a:solidFill>
                  <a:schemeClr val="tx1"/>
                </a:solidFill>
                <a:effectLst/>
                <a:latin typeface="+mn-lt"/>
                <a:ea typeface="+mn-ea"/>
                <a:cs typeface="+mn-cs"/>
              </a:rPr>
              <a:t>Then it finds unvisited neighbors of our current node and calculates </a:t>
            </a:r>
            <a:r>
              <a:rPr lang="en-US" dirty="0"/>
              <a:t>their</a:t>
            </a:r>
            <a:r>
              <a:rPr lang="en-US" sz="1200" kern="1200" dirty="0">
                <a:solidFill>
                  <a:schemeClr val="tx1"/>
                </a:solidFill>
                <a:effectLst/>
                <a:latin typeface="+mn-lt"/>
                <a:ea typeface="+mn-ea"/>
                <a:cs typeface="+mn-cs"/>
              </a:rPr>
              <a:t> distance through current node and compares it with previously assigned distances and saves the smaller one.</a:t>
            </a: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cs typeface="Calibri"/>
            </a:endParaRPr>
          </a:p>
          <a:p>
            <a:r>
              <a:rPr lang="en-US" sz="1200" kern="1200" dirty="0">
                <a:solidFill>
                  <a:schemeClr val="tx1"/>
                </a:solidFill>
                <a:effectLst/>
                <a:latin typeface="+mn-lt"/>
                <a:ea typeface="+mn-ea"/>
                <a:cs typeface="+mn-cs"/>
              </a:rPr>
              <a:t>For example here in this figure.. node 3 previously assigned value is 9 and newly calculated distance through our current node is 17. So here we save previous value 9. </a:t>
            </a: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cs typeface="Calibri"/>
            </a:endParaRPr>
          </a:p>
          <a:p>
            <a:r>
              <a:rPr lang="en-US" sz="1200" kern="1200" dirty="0">
                <a:solidFill>
                  <a:schemeClr val="tx1"/>
                </a:solidFill>
                <a:effectLst/>
                <a:latin typeface="+mn-lt"/>
                <a:ea typeface="+mn-ea"/>
                <a:cs typeface="+mn-cs"/>
              </a:rPr>
              <a:t>We then mark the current node as visited and remove it from the unvisited set.</a:t>
            </a: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cs typeface="Calibri"/>
            </a:endParaRPr>
          </a:p>
          <a:p>
            <a:r>
              <a:rPr lang="en-US" sz="1200" kern="1200" dirty="0">
                <a:solidFill>
                  <a:schemeClr val="tx1"/>
                </a:solidFill>
                <a:effectLst/>
                <a:latin typeface="+mn-lt"/>
                <a:ea typeface="+mn-ea"/>
                <a:cs typeface="+mn-cs"/>
              </a:rPr>
              <a:t>We will stop this if destination is reached or if the smallest distance among the unvisited nodes is infinite. Otherwise, We, will repeat this from here again.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F06C74-B36B-484F-8259-2561A78005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166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main advantage of </a:t>
            </a:r>
            <a:r>
              <a:rPr lang="en-US" sz="1200" kern="1200" dirty="0" err="1">
                <a:solidFill>
                  <a:schemeClr val="tx1"/>
                </a:solidFill>
                <a:effectLst/>
                <a:latin typeface="+mn-lt"/>
                <a:ea typeface="+mn-ea"/>
                <a:cs typeface="+mn-cs"/>
              </a:rPr>
              <a:t>dijkstras</a:t>
            </a:r>
            <a:r>
              <a:rPr lang="en-US" sz="1200" kern="1200" dirty="0">
                <a:solidFill>
                  <a:schemeClr val="tx1"/>
                </a:solidFill>
                <a:effectLst/>
                <a:latin typeface="+mn-lt"/>
                <a:ea typeface="+mn-ea"/>
                <a:cs typeface="+mn-cs"/>
              </a:rPr>
              <a:t> algorithm is rather than just finding the shortest path from starting node to another specific node, this algorithm finds the shortest path to every single reachable node provided the graph doesn’t change.</a:t>
            </a:r>
            <a:r>
              <a:rPr lang="en-US" dirty="0"/>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it runs until all of the reachable nodes are visited, we need to run </a:t>
            </a:r>
            <a:r>
              <a:rPr lang="en-US" sz="1200" kern="1200" dirty="0" err="1">
                <a:solidFill>
                  <a:schemeClr val="tx1"/>
                </a:solidFill>
                <a:effectLst/>
                <a:latin typeface="+mn-lt"/>
                <a:ea typeface="+mn-ea"/>
                <a:cs typeface="+mn-cs"/>
              </a:rPr>
              <a:t>Dijkstras</a:t>
            </a:r>
            <a:r>
              <a:rPr lang="en-US" sz="1200" kern="1200" dirty="0">
                <a:solidFill>
                  <a:schemeClr val="tx1"/>
                </a:solidFill>
                <a:effectLst/>
                <a:latin typeface="+mn-lt"/>
                <a:ea typeface="+mn-ea"/>
                <a:cs typeface="+mn-cs"/>
              </a:rPr>
              <a:t> algorithm only once and saved results can be used again and again without rerunning algorithm unless the graph changed.</a:t>
            </a: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cs typeface="Calibri"/>
            </a:endParaRPr>
          </a:p>
          <a:p>
            <a:r>
              <a:rPr lang="en-US" sz="1200" kern="1200" dirty="0">
                <a:solidFill>
                  <a:schemeClr val="tx1"/>
                </a:solidFill>
                <a:effectLst/>
                <a:latin typeface="+mn-lt"/>
                <a:ea typeface="+mn-ea"/>
                <a:cs typeface="+mn-cs"/>
              </a:rPr>
              <a:t>Here we can see difference between </a:t>
            </a:r>
            <a:r>
              <a:rPr lang="en-US" sz="1200" kern="1200" dirty="0" err="1">
                <a:solidFill>
                  <a:schemeClr val="tx1"/>
                </a:solidFill>
                <a:effectLst/>
                <a:latin typeface="+mn-lt"/>
                <a:ea typeface="+mn-ea"/>
                <a:cs typeface="+mn-cs"/>
              </a:rPr>
              <a:t>Dijkstras</a:t>
            </a:r>
            <a:r>
              <a:rPr lang="en-US" sz="1200" kern="1200" dirty="0">
                <a:solidFill>
                  <a:schemeClr val="tx1"/>
                </a:solidFill>
                <a:effectLst/>
                <a:latin typeface="+mn-lt"/>
                <a:ea typeface="+mn-ea"/>
                <a:cs typeface="+mn-cs"/>
              </a:rPr>
              <a:t> and A* which is another algorithm we used to find shortest path. Dijkstra’s algorithm has to explore in all directions because it finds shortest path to every single reachable node whereas A* is exploring just towards goal.</a:t>
            </a:r>
            <a:r>
              <a:rPr lang="en-US" dirty="0"/>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cs typeface="Calibri"/>
            </a:endParaRPr>
          </a:p>
          <a:p>
            <a:r>
              <a:rPr lang="en-US" dirty="0" err="1"/>
              <a:t>Avinash</a:t>
            </a:r>
            <a:r>
              <a:rPr lang="en-US" dirty="0"/>
              <a:t> will continue with </a:t>
            </a:r>
            <a:r>
              <a:rPr lang="en-US" dirty="0" err="1"/>
              <a:t>dijkstras</a:t>
            </a:r>
            <a:r>
              <a:rPr lang="en-US" dirty="0"/>
              <a:t> implementation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8F06C74-B36B-484F-8259-2561A780056B}" type="slidenum">
              <a:rPr lang="en-US" smtClean="0"/>
              <a:t>8</a:t>
            </a:fld>
            <a:endParaRPr lang="en-US"/>
          </a:p>
        </p:txBody>
      </p:sp>
    </p:spTree>
    <p:extLst>
      <p:ext uri="{BB962C8B-B14F-4D97-AF65-F5344CB8AC3E}">
        <p14:creationId xmlns:p14="http://schemas.microsoft.com/office/powerpoint/2010/main" val="423704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NOw coming for implementation details</a:t>
            </a:r>
          </a:p>
          <a:p>
            <a:pPr marL="171450" indent="-171450">
              <a:buFont typeface="Arial"/>
              <a:buChar char="•"/>
            </a:pPr>
            <a:endParaRPr lang="en-US">
              <a:cs typeface="Calibri"/>
            </a:endParaRPr>
          </a:p>
          <a:p>
            <a:pPr marL="171450" indent="-171450">
              <a:buFont typeface="Arial"/>
              <a:buChar char="•"/>
            </a:pPr>
            <a:r>
              <a:rPr lang="en-US" dirty="0">
                <a:cs typeface="Calibri"/>
              </a:rPr>
              <a:t>We have used Dijkstra algorithm to find the shortest and safest path based on the obtained density values.</a:t>
            </a:r>
            <a:endParaRPr lang="en-US"/>
          </a:p>
          <a:p>
            <a:pPr marL="171450" indent="-171450">
              <a:buFont typeface="Arial"/>
              <a:buChar char="•"/>
            </a:pPr>
            <a:endParaRPr lang="en-US" dirty="0">
              <a:cs typeface="Calibri"/>
            </a:endParaRPr>
          </a:p>
          <a:p>
            <a:pPr marL="171450" indent="-171450">
              <a:buFont typeface="Arial"/>
              <a:buChar char="•"/>
            </a:pPr>
            <a:r>
              <a:rPr lang="en-US" dirty="0">
                <a:cs typeface="Calibri"/>
              </a:rPr>
              <a:t>The input that we provide for Dijkstra algorithm is  list of records where each record has a county, its </a:t>
            </a:r>
            <a:r>
              <a:rPr lang="en-US" dirty="0" err="1">
                <a:cs typeface="Calibri"/>
              </a:rPr>
              <a:t>neighbours</a:t>
            </a:r>
            <a:r>
              <a:rPr lang="en-US" dirty="0">
                <a:cs typeface="Calibri"/>
              </a:rPr>
              <a:t> and the density * time it takes to travel from this county to its </a:t>
            </a:r>
            <a:r>
              <a:rPr lang="en-US" dirty="0" err="1">
                <a:cs typeface="Calibri"/>
              </a:rPr>
              <a:t>neighbours</a:t>
            </a:r>
            <a:r>
              <a:rPr lang="en-US" dirty="0">
                <a:cs typeface="Calibri"/>
              </a:rPr>
              <a:t>. This value</a:t>
            </a:r>
            <a:r>
              <a:rPr lang="en-US">
                <a:cs typeface="Calibri"/>
              </a:rPr>
              <a:t> </a:t>
            </a:r>
            <a:r>
              <a:rPr lang="en-US" dirty="0">
                <a:cs typeface="Calibri"/>
              </a:rPr>
              <a:t> is used as the measure to identify the possible path by </a:t>
            </a:r>
            <a:r>
              <a:rPr lang="en-US" dirty="0" err="1">
                <a:cs typeface="Calibri"/>
              </a:rPr>
              <a:t>dijkstra</a:t>
            </a:r>
            <a:r>
              <a:rPr lang="en-US" dirty="0">
                <a:cs typeface="Calibri"/>
              </a:rPr>
              <a:t> algorithm.</a:t>
            </a:r>
          </a:p>
          <a:p>
            <a:endParaRPr lang="en-US" dirty="0">
              <a:cs typeface="Calibri"/>
            </a:endParaRPr>
          </a:p>
          <a:p>
            <a:pPr marL="171450" indent="-171450">
              <a:buFont typeface="Arial"/>
              <a:buChar char="•"/>
            </a:pPr>
            <a:r>
              <a:rPr lang="en-US" dirty="0">
                <a:cs typeface="Calibri"/>
              </a:rPr>
              <a:t>Suppose we have a record with clayton, </a:t>
            </a:r>
            <a:r>
              <a:rPr lang="en-US" dirty="0" err="1">
                <a:cs typeface="Calibri"/>
              </a:rPr>
              <a:t>dekalb</a:t>
            </a:r>
            <a:r>
              <a:rPr lang="en-US" dirty="0">
                <a:cs typeface="Calibri"/>
              </a:rPr>
              <a:t> and value of 78. Here county is clayton and </a:t>
            </a:r>
            <a:r>
              <a:rPr lang="en-US" dirty="0" err="1">
                <a:cs typeface="Calibri"/>
              </a:rPr>
              <a:t>dekalb</a:t>
            </a:r>
            <a:r>
              <a:rPr lang="en-US" dirty="0">
                <a:cs typeface="Calibri"/>
              </a:rPr>
              <a:t> is its </a:t>
            </a:r>
            <a:r>
              <a:rPr lang="en-US" dirty="0" err="1">
                <a:cs typeface="Calibri"/>
              </a:rPr>
              <a:t>neighbour</a:t>
            </a:r>
            <a:r>
              <a:rPr lang="en-US" dirty="0">
                <a:cs typeface="Calibri"/>
              </a:rPr>
              <a:t> and 78 is the time * density value for reaching Dekalb. </a:t>
            </a:r>
          </a:p>
          <a:p>
            <a:pPr marL="171450" indent="-171450">
              <a:buFont typeface="Arial"/>
              <a:buChar char="•"/>
            </a:pPr>
            <a:endParaRPr lang="en-US" dirty="0">
              <a:cs typeface="Calibri"/>
            </a:endParaRPr>
          </a:p>
          <a:p>
            <a:pPr marL="171450" indent="-171450">
              <a:buFont typeface="Arial"/>
              <a:buChar char="•"/>
            </a:pPr>
            <a:r>
              <a:rPr lang="en-US" dirty="0">
                <a:cs typeface="Calibri"/>
              </a:rPr>
              <a:t>we are using a simple Dijkstra algorithm to find the shortest path using the density * time values. This helps in finding the safest possible path available by making use of the time and density values combined. Thus by providing a safest path which is reasonable on both time and is safer.</a:t>
            </a:r>
          </a:p>
        </p:txBody>
      </p:sp>
      <p:sp>
        <p:nvSpPr>
          <p:cNvPr id="4" name="Slide Number Placeholder 3"/>
          <p:cNvSpPr>
            <a:spLocks noGrp="1"/>
          </p:cNvSpPr>
          <p:nvPr>
            <p:ph type="sldNum" sz="quarter" idx="5"/>
          </p:nvPr>
        </p:nvSpPr>
        <p:spPr/>
        <p:txBody>
          <a:bodyPr/>
          <a:lstStyle/>
          <a:p>
            <a:fld id="{BA3380FF-9ABF-42E5-B3B0-59634AAD409B}" type="slidenum">
              <a:rPr lang="en-US" smtClean="0"/>
              <a:t>9</a:t>
            </a:fld>
            <a:endParaRPr lang="en-US"/>
          </a:p>
        </p:txBody>
      </p:sp>
    </p:spTree>
    <p:extLst>
      <p:ext uri="{BB962C8B-B14F-4D97-AF65-F5344CB8AC3E}">
        <p14:creationId xmlns:p14="http://schemas.microsoft.com/office/powerpoint/2010/main" val="317922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AD83-A2D7-FB42-8CD0-D829781B0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58878-A528-1E4F-B847-648B75D0C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4C367F-FDCF-604B-8ACA-2CB66CA65992}"/>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5" name="Footer Placeholder 4">
            <a:extLst>
              <a:ext uri="{FF2B5EF4-FFF2-40B4-BE49-F238E27FC236}">
                <a16:creationId xmlns:a16="http://schemas.microsoft.com/office/drawing/2014/main" id="{EE1B738E-2D45-D948-90DA-25E9E16E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5292E-EEA7-7B4E-92E3-E28B3DEB38D1}"/>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11864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AF68-CA82-FB4C-93AB-2996AB562F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BE28E0-3FF6-F544-B22A-BEB8AD785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FB534-7086-D743-B967-D570A6DDFF83}"/>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5" name="Footer Placeholder 4">
            <a:extLst>
              <a:ext uri="{FF2B5EF4-FFF2-40B4-BE49-F238E27FC236}">
                <a16:creationId xmlns:a16="http://schemas.microsoft.com/office/drawing/2014/main" id="{2807B4A6-5BB4-B340-B16B-D811FA242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990B2-E65E-224C-8673-30F2C4E50479}"/>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278863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E4C343-187E-7149-AB37-17681B05C1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1CF9F5-FF18-E943-9310-7B430F738C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9A73A-C8A4-4D4D-97F7-B9B284591C28}"/>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5" name="Footer Placeholder 4">
            <a:extLst>
              <a:ext uri="{FF2B5EF4-FFF2-40B4-BE49-F238E27FC236}">
                <a16:creationId xmlns:a16="http://schemas.microsoft.com/office/drawing/2014/main" id="{CAC59CA2-33C7-A448-A646-5E61BBEC1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A9AA8-D201-9B42-A614-F618A6361940}"/>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141960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5883-1675-9F4E-BEAD-5431B403AE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2C3514-08FA-AC42-AC7C-7A9B51D60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A9DB3-0195-2642-9AB7-5A5D85BB5538}"/>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5" name="Footer Placeholder 4">
            <a:extLst>
              <a:ext uri="{FF2B5EF4-FFF2-40B4-BE49-F238E27FC236}">
                <a16:creationId xmlns:a16="http://schemas.microsoft.com/office/drawing/2014/main" id="{C1C6AA64-F5AF-584B-9045-A03C0B6E9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AA258-3F01-2F47-ADBC-83D4FCE5344A}"/>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103818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2ED6-04D3-9A41-9DD4-3D2D3FE62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52E384-C45F-FB4B-B730-7EEA45FBBA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37149-1A67-8B47-ACC8-F123AD0D0B78}"/>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5" name="Footer Placeholder 4">
            <a:extLst>
              <a:ext uri="{FF2B5EF4-FFF2-40B4-BE49-F238E27FC236}">
                <a16:creationId xmlns:a16="http://schemas.microsoft.com/office/drawing/2014/main" id="{F1B86605-FA84-D947-8D15-442AFB9E1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408A9-D3E0-AE4E-88E6-687EE80D84BE}"/>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229100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8DD2-F713-1B41-ADB5-479EEAF01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D5186-70F3-B143-8D83-271C33E0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C06DEB-799B-1C44-810D-DA92FBEBC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FD6EA9-8D76-9346-985D-3673A7FCC68B}"/>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6" name="Footer Placeholder 5">
            <a:extLst>
              <a:ext uri="{FF2B5EF4-FFF2-40B4-BE49-F238E27FC236}">
                <a16:creationId xmlns:a16="http://schemas.microsoft.com/office/drawing/2014/main" id="{A7502B0F-E440-A146-95FA-32220EEA7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FFCD9-957B-9348-902B-7A1338148F9D}"/>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296665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0839-8C11-EB44-91B6-9E6982F13E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140901-8057-A240-AD1F-DD0ED3258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F51B7-7C03-0445-AD98-3DADCA19E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38EB4E-0E5B-3142-9135-0A8A38F96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A930F-F0B2-0F49-BD5E-A3C2B00483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73EAA8-604A-3C45-A42D-DDF1189DB096}"/>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8" name="Footer Placeholder 7">
            <a:extLst>
              <a:ext uri="{FF2B5EF4-FFF2-40B4-BE49-F238E27FC236}">
                <a16:creationId xmlns:a16="http://schemas.microsoft.com/office/drawing/2014/main" id="{793B1AAB-A4D6-154D-89C3-C34572D4BC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B43340-E694-0E4D-8FF1-2E391953C3AD}"/>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74834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16B4-59E5-4647-A4F6-6B9CC2AED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F619D5-557B-9E47-A544-608FB1369193}"/>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4" name="Footer Placeholder 3">
            <a:extLst>
              <a:ext uri="{FF2B5EF4-FFF2-40B4-BE49-F238E27FC236}">
                <a16:creationId xmlns:a16="http://schemas.microsoft.com/office/drawing/2014/main" id="{1B86C4EE-78E5-8C4C-BDF0-7FCA1D4CC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487617-562D-9B4E-B311-7D0AEC461135}"/>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361152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A3608-EB3F-F347-AA30-6D82BD0D74D4}"/>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3" name="Footer Placeholder 2">
            <a:extLst>
              <a:ext uri="{FF2B5EF4-FFF2-40B4-BE49-F238E27FC236}">
                <a16:creationId xmlns:a16="http://schemas.microsoft.com/office/drawing/2014/main" id="{3457DFA0-85EB-2247-8233-8FCD04ACD3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1E6BE-A632-CA48-AE93-2FF4688C388B}"/>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86307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12C3-479A-344B-9FE8-AD0E8A712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38C547-9729-1A43-B579-989763DC4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230478-9FB0-334D-BA66-182134D9D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04F250-8CC9-954A-B8B7-CEEB7C33A3C3}"/>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6" name="Footer Placeholder 5">
            <a:extLst>
              <a:ext uri="{FF2B5EF4-FFF2-40B4-BE49-F238E27FC236}">
                <a16:creationId xmlns:a16="http://schemas.microsoft.com/office/drawing/2014/main" id="{21D73653-87F7-1B49-87D6-BD2690E7E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2CDD0-2C6D-7541-84A1-5241A851EC55}"/>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76065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AF05-A81C-A44B-89BF-2D7E1F5C6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5DA84E-09CE-E94E-8B9A-70F8828AB3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10F34B-7106-0742-90E6-085D636CB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A0851-148F-CA43-9180-0CB02DCD06C9}"/>
              </a:ext>
            </a:extLst>
          </p:cNvPr>
          <p:cNvSpPr>
            <a:spLocks noGrp="1"/>
          </p:cNvSpPr>
          <p:nvPr>
            <p:ph type="dt" sz="half" idx="10"/>
          </p:nvPr>
        </p:nvSpPr>
        <p:spPr/>
        <p:txBody>
          <a:bodyPr/>
          <a:lstStyle/>
          <a:p>
            <a:fld id="{5FE637D9-5A73-47BE-AFBA-7A550F69C30B}" type="datetimeFigureOut">
              <a:rPr lang="en-US" smtClean="0"/>
              <a:t>4/21/20</a:t>
            </a:fld>
            <a:endParaRPr lang="en-US"/>
          </a:p>
        </p:txBody>
      </p:sp>
      <p:sp>
        <p:nvSpPr>
          <p:cNvPr id="6" name="Footer Placeholder 5">
            <a:extLst>
              <a:ext uri="{FF2B5EF4-FFF2-40B4-BE49-F238E27FC236}">
                <a16:creationId xmlns:a16="http://schemas.microsoft.com/office/drawing/2014/main" id="{1B4A563C-FE3B-504F-A057-8989B93FE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1A9BB-4329-524F-990D-72FB7871FE27}"/>
              </a:ext>
            </a:extLst>
          </p:cNvPr>
          <p:cNvSpPr>
            <a:spLocks noGrp="1"/>
          </p:cNvSpPr>
          <p:nvPr>
            <p:ph type="sldNum" sz="quarter" idx="12"/>
          </p:nvPr>
        </p:nvSpPr>
        <p:spPr/>
        <p:txBody>
          <a:bodyPr/>
          <a:lstStyle/>
          <a:p>
            <a:fld id="{796C4DF7-7F9C-4867-9238-3E8264E1F60A}" type="slidenum">
              <a:rPr lang="en-US" smtClean="0"/>
              <a:t>‹#›</a:t>
            </a:fld>
            <a:endParaRPr lang="en-US"/>
          </a:p>
        </p:txBody>
      </p:sp>
    </p:spTree>
    <p:extLst>
      <p:ext uri="{BB962C8B-B14F-4D97-AF65-F5344CB8AC3E}">
        <p14:creationId xmlns:p14="http://schemas.microsoft.com/office/powerpoint/2010/main" val="73775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1E7ABD-6F13-D348-AAE1-C4C101BDE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4C35EC-8471-E543-A0BA-E2EE9A6850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67A79-9875-2A42-B811-4950A9AC24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637D9-5A73-47BE-AFBA-7A550F69C30B}" type="datetimeFigureOut">
              <a:rPr lang="en-US" smtClean="0"/>
              <a:t>4/21/20</a:t>
            </a:fld>
            <a:endParaRPr lang="en-US"/>
          </a:p>
        </p:txBody>
      </p:sp>
      <p:sp>
        <p:nvSpPr>
          <p:cNvPr id="5" name="Footer Placeholder 4">
            <a:extLst>
              <a:ext uri="{FF2B5EF4-FFF2-40B4-BE49-F238E27FC236}">
                <a16:creationId xmlns:a16="http://schemas.microsoft.com/office/drawing/2014/main" id="{26E299AB-9AF6-3646-B85D-6EFDB4AC7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D898F2-C6A2-FE49-9AFA-45C7338C5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C4DF7-7F9C-4867-9238-3E8264E1F60A}" type="slidenum">
              <a:rPr lang="en-US" smtClean="0"/>
              <a:t>‹#›</a:t>
            </a:fld>
            <a:endParaRPr lang="en-US"/>
          </a:p>
        </p:txBody>
      </p:sp>
    </p:spTree>
    <p:extLst>
      <p:ext uri="{BB962C8B-B14F-4D97-AF65-F5344CB8AC3E}">
        <p14:creationId xmlns:p14="http://schemas.microsoft.com/office/powerpoint/2010/main" val="13930515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SSEGISandData/COVID-19/tree/master/csse_covid_19_data/csse_covid_19_daily_repor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4041400_Extracting_optimal_paths_from_roadmaps_for_motion_plann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cake&#10;&#10;Description generated with high confidence">
            <a:extLst>
              <a:ext uri="{FF2B5EF4-FFF2-40B4-BE49-F238E27FC236}">
                <a16:creationId xmlns:a16="http://schemas.microsoft.com/office/drawing/2014/main" id="{26D1C403-A6B1-4C03-89F3-25A8785ED529}"/>
              </a:ext>
            </a:extLst>
          </p:cNvPr>
          <p:cNvPicPr>
            <a:picLocks noChangeAspect="1"/>
          </p:cNvPicPr>
          <p:nvPr/>
        </p:nvPicPr>
        <p:blipFill rotWithShape="1">
          <a:blip r:embed="rId3"/>
          <a:srcRect l="6968" t="5028" r="25508" b="1"/>
          <a:stretch/>
        </p:blipFill>
        <p:spPr>
          <a:xfrm>
            <a:off x="3523488" y="10"/>
            <a:ext cx="8668512" cy="6857990"/>
          </a:xfrm>
          <a:prstGeom prst="rect">
            <a:avLst/>
          </a:prstGeom>
        </p:spPr>
      </p:pic>
      <p:sp>
        <p:nvSpPr>
          <p:cNvPr id="86" name="Rectangle 8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D0CAF7-EA67-4672-A38E-E3F2B8359187}"/>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400"/>
              <a:t>Safest path through Corona affected regions</a:t>
            </a:r>
          </a:p>
        </p:txBody>
      </p:sp>
      <p:sp>
        <p:nvSpPr>
          <p:cNvPr id="88" name="Rectangle 8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14C95D1-0806-46CB-853F-7B8CA492C02E}"/>
              </a:ext>
            </a:extLst>
          </p:cNvPr>
          <p:cNvSpPr txBox="1"/>
          <p:nvPr/>
        </p:nvSpPr>
        <p:spPr>
          <a:xfrm>
            <a:off x="-927073" y="5071170"/>
            <a:ext cx="6562752"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cs typeface="Calibri"/>
              </a:rPr>
              <a:t> Sameera </a:t>
            </a:r>
            <a:r>
              <a:rPr lang="en-US" dirty="0" err="1">
                <a:cs typeface="Calibri"/>
              </a:rPr>
              <a:t>Turupu</a:t>
            </a:r>
            <a:r>
              <a:rPr lang="en-US" dirty="0">
                <a:cs typeface="Calibri"/>
              </a:rPr>
              <a:t> |  </a:t>
            </a:r>
            <a:r>
              <a:rPr lang="en-US" dirty="0" err="1">
                <a:cs typeface="Calibri"/>
              </a:rPr>
              <a:t>Sravya</a:t>
            </a:r>
            <a:r>
              <a:rPr lang="en-US" dirty="0">
                <a:cs typeface="Calibri"/>
              </a:rPr>
              <a:t> </a:t>
            </a:r>
            <a:r>
              <a:rPr lang="en-US" dirty="0" err="1">
                <a:cs typeface="Calibri"/>
              </a:rPr>
              <a:t>Kambhampati</a:t>
            </a:r>
            <a:r>
              <a:rPr lang="en-US" dirty="0">
                <a:cs typeface="Calibri"/>
              </a:rPr>
              <a:t>  </a:t>
            </a:r>
          </a:p>
          <a:p>
            <a:pPr algn="ctr">
              <a:spcAft>
                <a:spcPts val="600"/>
              </a:spcAft>
            </a:pPr>
            <a:r>
              <a:rPr lang="en-US" dirty="0">
                <a:cs typeface="Calibri"/>
              </a:rPr>
              <a:t>  Aditya </a:t>
            </a:r>
            <a:r>
              <a:rPr lang="en-US" dirty="0" err="1">
                <a:cs typeface="Calibri"/>
              </a:rPr>
              <a:t>Bhamidipati</a:t>
            </a:r>
            <a:r>
              <a:rPr lang="en-US" dirty="0">
                <a:cs typeface="Calibri"/>
              </a:rPr>
              <a:t> | </a:t>
            </a:r>
            <a:r>
              <a:rPr lang="en-US" dirty="0" err="1">
                <a:cs typeface="Calibri"/>
              </a:rPr>
              <a:t>Avinash</a:t>
            </a:r>
            <a:r>
              <a:rPr lang="en-US" dirty="0">
                <a:cs typeface="Calibri"/>
              </a:rPr>
              <a:t> </a:t>
            </a:r>
            <a:r>
              <a:rPr lang="en-US" dirty="0" err="1">
                <a:cs typeface="Calibri"/>
              </a:rPr>
              <a:t>Bondalapati</a:t>
            </a:r>
            <a:r>
              <a:rPr lang="en-US" dirty="0">
                <a:cs typeface="Calibri"/>
              </a:rPr>
              <a:t> </a:t>
            </a:r>
          </a:p>
        </p:txBody>
      </p:sp>
    </p:spTree>
    <p:extLst>
      <p:ext uri="{BB962C8B-B14F-4D97-AF65-F5344CB8AC3E}">
        <p14:creationId xmlns:p14="http://schemas.microsoft.com/office/powerpoint/2010/main" val="35792519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A30D5987-F612-4031-B874-3A136436EC79}"/>
              </a:ext>
            </a:extLst>
          </p:cNvPr>
          <p:cNvPicPr>
            <a:picLocks noChangeAspect="1"/>
          </p:cNvPicPr>
          <p:nvPr/>
        </p:nvPicPr>
        <p:blipFill rotWithShape="1">
          <a:blip r:embed="rId3">
            <a:extLst>
              <a:ext uri="{28A0092B-C50C-407E-A947-70E740481C1C}">
                <a14:useLocalDpi xmlns:a14="http://schemas.microsoft.com/office/drawing/2010/main" val="0"/>
              </a:ext>
            </a:extLst>
          </a:blip>
          <a:srcRect t="3274" r="-1" b="2896"/>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44" name="Freeform: Shape 43">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Freeform: Shape 45">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E22E10-A30D-405C-AE68-0F197E76C1F3}"/>
              </a:ext>
            </a:extLst>
          </p:cNvPr>
          <p:cNvSpPr>
            <a:spLocks noGrp="1"/>
          </p:cNvSpPr>
          <p:nvPr>
            <p:ph type="title"/>
          </p:nvPr>
        </p:nvSpPr>
        <p:spPr>
          <a:xfrm>
            <a:off x="374904" y="856488"/>
            <a:ext cx="4992624" cy="1243584"/>
          </a:xfrm>
        </p:spPr>
        <p:txBody>
          <a:bodyPr anchor="ctr">
            <a:normAutofit/>
          </a:bodyPr>
          <a:lstStyle/>
          <a:p>
            <a:r>
              <a:rPr lang="en-US" sz="3400" b="1">
                <a:cs typeface="Calibri Light"/>
              </a:rPr>
              <a:t>Dijkstra contd...</a:t>
            </a:r>
            <a:endParaRPr lang="en-US" sz="3400" b="1"/>
          </a:p>
        </p:txBody>
      </p:sp>
      <p:sp>
        <p:nvSpPr>
          <p:cNvPr id="48" name="Rectangle 47">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 name="Rectangle 49">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0E56CE7-6111-4731-A506-D3007FDAF697}"/>
              </a:ext>
            </a:extLst>
          </p:cNvPr>
          <p:cNvSpPr>
            <a:spLocks noGrp="1"/>
          </p:cNvSpPr>
          <p:nvPr>
            <p:ph idx="1"/>
          </p:nvPr>
        </p:nvSpPr>
        <p:spPr>
          <a:xfrm>
            <a:off x="374904" y="2522949"/>
            <a:ext cx="5065776" cy="3402363"/>
          </a:xfrm>
        </p:spPr>
        <p:txBody>
          <a:bodyPr vert="horz" lIns="91440" tIns="45720" rIns="91440" bIns="45720" rtlCol="0" anchor="t">
            <a:normAutofit/>
          </a:bodyPr>
          <a:lstStyle/>
          <a:p>
            <a:r>
              <a:rPr lang="en-US" sz="2000">
                <a:cs typeface="Calibri"/>
              </a:rPr>
              <a:t>To find the path, we need to specify two counties - source and destination to the algorithm.</a:t>
            </a:r>
          </a:p>
          <a:p>
            <a:endParaRPr lang="en-US" sz="2000">
              <a:cs typeface="Calibri"/>
            </a:endParaRPr>
          </a:p>
          <a:p>
            <a:r>
              <a:rPr lang="en-US" sz="2000">
                <a:cs typeface="Calibri"/>
              </a:rPr>
              <a:t>Based on the input, we get a safest path or an empty string. But in our case safest path is always possible as the graph is connected.</a:t>
            </a:r>
          </a:p>
          <a:p>
            <a:endParaRPr lang="en-US" sz="2000">
              <a:cs typeface="Calibri"/>
            </a:endParaRPr>
          </a:p>
          <a:p>
            <a:r>
              <a:rPr lang="en-US" sz="2000">
                <a:cs typeface="Calibri"/>
              </a:rPr>
              <a:t>For input "Cobb" and "Cowetta", we get</a:t>
            </a:r>
            <a:br>
              <a:rPr lang="en-US" sz="2000">
                <a:cs typeface="Calibri"/>
              </a:rPr>
            </a:br>
            <a:r>
              <a:rPr lang="en-US" sz="2000">
                <a:cs typeface="Calibri"/>
              </a:rPr>
              <a:t>Cobb Fulton Cowetta as the safest path.</a:t>
            </a:r>
          </a:p>
          <a:p>
            <a:endParaRPr lang="en-US" sz="2000">
              <a:cs typeface="Calibri"/>
            </a:endParaRPr>
          </a:p>
        </p:txBody>
      </p:sp>
    </p:spTree>
    <p:extLst>
      <p:ext uri="{BB962C8B-B14F-4D97-AF65-F5344CB8AC3E}">
        <p14:creationId xmlns:p14="http://schemas.microsoft.com/office/powerpoint/2010/main" val="366071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9ED7F6-BB42-4194-BD1D-B2B0213E5AAF}"/>
              </a:ext>
            </a:extLst>
          </p:cNvPr>
          <p:cNvSpPr>
            <a:spLocks noGrp="1"/>
          </p:cNvSpPr>
          <p:nvPr>
            <p:ph type="title"/>
          </p:nvPr>
        </p:nvSpPr>
        <p:spPr>
          <a:xfrm>
            <a:off x="838200" y="253397"/>
            <a:ext cx="10515600" cy="1273233"/>
          </a:xfrm>
        </p:spPr>
        <p:txBody>
          <a:bodyPr>
            <a:normAutofit/>
          </a:bodyPr>
          <a:lstStyle/>
          <a:p>
            <a:r>
              <a:rPr lang="en-US" sz="4000" b="1">
                <a:cs typeface="Calibri Light"/>
              </a:rPr>
              <a:t>Dijkstra – with deadline condition</a:t>
            </a:r>
            <a:endParaRPr lang="en-US" sz="4000" b="1"/>
          </a:p>
        </p:txBody>
      </p:sp>
      <p:sp>
        <p:nvSpPr>
          <p:cNvPr id="33" name="Rectangle 3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F59786F-BA21-4B06-9C82-E72A6F2257B7}"/>
              </a:ext>
            </a:extLst>
          </p:cNvPr>
          <p:cNvSpPr>
            <a:spLocks noGrp="1"/>
          </p:cNvSpPr>
          <p:nvPr>
            <p:ph idx="1"/>
          </p:nvPr>
        </p:nvSpPr>
        <p:spPr>
          <a:xfrm>
            <a:off x="838200" y="2478024"/>
            <a:ext cx="10515600" cy="3694176"/>
          </a:xfrm>
        </p:spPr>
        <p:txBody>
          <a:bodyPr vert="horz" lIns="91440" tIns="45720" rIns="91440" bIns="45720" rtlCol="0">
            <a:normAutofit/>
          </a:bodyPr>
          <a:lstStyle/>
          <a:p>
            <a:r>
              <a:rPr lang="en-US" sz="2200" dirty="0">
                <a:cs typeface="Calibri"/>
              </a:rPr>
              <a:t>Given a deadline condition, return a safest possible path satisfying the deadline condition.</a:t>
            </a:r>
          </a:p>
          <a:p>
            <a:endParaRPr lang="en-US" sz="2200" dirty="0">
              <a:cs typeface="Calibri"/>
            </a:endParaRPr>
          </a:p>
          <a:p>
            <a:r>
              <a:rPr lang="en-US" sz="2200" dirty="0">
                <a:cs typeface="Calibri"/>
              </a:rPr>
              <a:t>Can be helpful when a person running short on time or emergency.</a:t>
            </a:r>
          </a:p>
          <a:p>
            <a:endParaRPr lang="en-US" sz="2200" dirty="0">
              <a:cs typeface="Calibri"/>
            </a:endParaRPr>
          </a:p>
          <a:p>
            <a:r>
              <a:rPr lang="en-US" sz="2200" dirty="0">
                <a:cs typeface="Calibri"/>
              </a:rPr>
              <a:t>Doesn't consider the number of confirmed cases while calculating path.</a:t>
            </a:r>
          </a:p>
          <a:p>
            <a:endParaRPr lang="en-US" sz="2200" dirty="0">
              <a:cs typeface="Calibri"/>
            </a:endParaRPr>
          </a:p>
          <a:p>
            <a:r>
              <a:rPr lang="en-US" sz="2200" dirty="0">
                <a:cs typeface="Calibri"/>
              </a:rPr>
              <a:t>If no path is found, suggests next best possible path.</a:t>
            </a:r>
          </a:p>
        </p:txBody>
      </p:sp>
    </p:spTree>
    <p:extLst>
      <p:ext uri="{BB962C8B-B14F-4D97-AF65-F5344CB8AC3E}">
        <p14:creationId xmlns:p14="http://schemas.microsoft.com/office/powerpoint/2010/main" val="338879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2984-D0DC-471C-BF88-4509434009CE}"/>
              </a:ext>
            </a:extLst>
          </p:cNvPr>
          <p:cNvSpPr>
            <a:spLocks noGrp="1"/>
          </p:cNvSpPr>
          <p:nvPr>
            <p:ph type="title"/>
          </p:nvPr>
        </p:nvSpPr>
        <p:spPr>
          <a:xfrm>
            <a:off x="838200" y="365125"/>
            <a:ext cx="10515600" cy="1325563"/>
          </a:xfrm>
          <a:prstGeom prst="ellipse">
            <a:avLst/>
          </a:prstGeom>
        </p:spPr>
        <p:txBody>
          <a:bodyPr>
            <a:normAutofit fontScale="90000"/>
          </a:bodyPr>
          <a:lstStyle/>
          <a:p>
            <a:r>
              <a:rPr lang="en-US" b="1">
                <a:cs typeface="Calibri Light"/>
              </a:rPr>
              <a:t>Dijkstra – (deadline) continued...</a:t>
            </a:r>
            <a:endParaRPr lang="en-US" b="1"/>
          </a:p>
        </p:txBody>
      </p:sp>
      <p:graphicFrame>
        <p:nvGraphicFramePr>
          <p:cNvPr id="17" name="Content Placeholder 2">
            <a:extLst>
              <a:ext uri="{FF2B5EF4-FFF2-40B4-BE49-F238E27FC236}">
                <a16:creationId xmlns:a16="http://schemas.microsoft.com/office/drawing/2014/main" id="{575313DD-15F2-4A00-A361-CE7B50B8BC82}"/>
              </a:ext>
            </a:extLst>
          </p:cNvPr>
          <p:cNvGraphicFramePr>
            <a:graphicFrameLocks noGrp="1"/>
          </p:cNvGraphicFramePr>
          <p:nvPr>
            <p:ph idx="1"/>
            <p:extLst>
              <p:ext uri="{D42A27DB-BD31-4B8C-83A1-F6EECF244321}">
                <p14:modId xmlns:p14="http://schemas.microsoft.com/office/powerpoint/2010/main" val="5315882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49412DC6-FAC4-4502-8E3A-C7B30708D025}"/>
              </a:ext>
            </a:extLst>
          </p:cNvPr>
          <p:cNvPicPr>
            <a:picLocks noChangeAspect="1"/>
          </p:cNvPicPr>
          <p:nvPr/>
        </p:nvPicPr>
        <p:blipFill>
          <a:blip r:embed="rId8"/>
          <a:stretch>
            <a:fillRect/>
          </a:stretch>
        </p:blipFill>
        <p:spPr>
          <a:xfrm>
            <a:off x="0" y="588315"/>
            <a:ext cx="184159" cy="762039"/>
          </a:xfrm>
          <a:prstGeom prst="rect">
            <a:avLst/>
          </a:prstGeom>
        </p:spPr>
      </p:pic>
    </p:spTree>
    <p:extLst>
      <p:ext uri="{BB962C8B-B14F-4D97-AF65-F5344CB8AC3E}">
        <p14:creationId xmlns:p14="http://schemas.microsoft.com/office/powerpoint/2010/main" val="275882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2621-5903-4EDE-9A6E-0A4EDA33733E}"/>
              </a:ext>
            </a:extLst>
          </p:cNvPr>
          <p:cNvSpPr>
            <a:spLocks noGrp="1"/>
          </p:cNvSpPr>
          <p:nvPr>
            <p:ph type="title"/>
          </p:nvPr>
        </p:nvSpPr>
        <p:spPr>
          <a:xfrm>
            <a:off x="838200" y="322595"/>
            <a:ext cx="10515600" cy="1325563"/>
          </a:xfrm>
        </p:spPr>
        <p:txBody>
          <a:bodyPr/>
          <a:lstStyle/>
          <a:p>
            <a:r>
              <a:rPr lang="en-US" b="1" dirty="0"/>
              <a:t>A* Algorithm</a:t>
            </a:r>
          </a:p>
        </p:txBody>
      </p:sp>
      <p:sp>
        <p:nvSpPr>
          <p:cNvPr id="4" name="Rounded Rectangle 3">
            <a:extLst>
              <a:ext uri="{FF2B5EF4-FFF2-40B4-BE49-F238E27FC236}">
                <a16:creationId xmlns:a16="http://schemas.microsoft.com/office/drawing/2014/main" id="{E60E2906-2407-BF4C-AF5C-E6EBE2251B20}"/>
              </a:ext>
            </a:extLst>
          </p:cNvPr>
          <p:cNvSpPr/>
          <p:nvPr/>
        </p:nvSpPr>
        <p:spPr>
          <a:xfrm>
            <a:off x="6432698" y="411502"/>
            <a:ext cx="3214766" cy="6164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Place Start node</a:t>
            </a:r>
          </a:p>
        </p:txBody>
      </p:sp>
      <p:sp>
        <p:nvSpPr>
          <p:cNvPr id="5" name="Right Arrow 4">
            <a:extLst>
              <a:ext uri="{FF2B5EF4-FFF2-40B4-BE49-F238E27FC236}">
                <a16:creationId xmlns:a16="http://schemas.microsoft.com/office/drawing/2014/main" id="{F08FFB7C-40AD-BE4A-934B-FFEA1344BD89}"/>
              </a:ext>
            </a:extLst>
          </p:cNvPr>
          <p:cNvSpPr/>
          <p:nvPr/>
        </p:nvSpPr>
        <p:spPr>
          <a:xfrm rot="5400000">
            <a:off x="7678955" y="1094071"/>
            <a:ext cx="273886" cy="1701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a:extLst>
              <a:ext uri="{FF2B5EF4-FFF2-40B4-BE49-F238E27FC236}">
                <a16:creationId xmlns:a16="http://schemas.microsoft.com/office/drawing/2014/main" id="{49E888D3-707E-2E4E-BD7E-17FBB827DE29}"/>
              </a:ext>
            </a:extLst>
          </p:cNvPr>
          <p:cNvSpPr/>
          <p:nvPr/>
        </p:nvSpPr>
        <p:spPr>
          <a:xfrm>
            <a:off x="6432699" y="1363612"/>
            <a:ext cx="3214766" cy="5728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Calculate cost function</a:t>
            </a:r>
          </a:p>
          <a:p>
            <a:pPr algn="ctr"/>
            <a:r>
              <a:rPr lang="en-US" dirty="0">
                <a:latin typeface="Times New Roman" panose="02020603050405020304" pitchFamily="18" charset="0"/>
                <a:cs typeface="Times New Roman" panose="02020603050405020304" pitchFamily="18" charset="0"/>
              </a:rPr>
              <a:t>F(n) = g(n) + h(n)</a:t>
            </a:r>
          </a:p>
        </p:txBody>
      </p:sp>
      <p:sp>
        <p:nvSpPr>
          <p:cNvPr id="9" name="Rounded Rectangle 8">
            <a:extLst>
              <a:ext uri="{FF2B5EF4-FFF2-40B4-BE49-F238E27FC236}">
                <a16:creationId xmlns:a16="http://schemas.microsoft.com/office/drawing/2014/main" id="{87ED4E07-F34E-8B47-8FA8-6D12570D6BB6}"/>
              </a:ext>
            </a:extLst>
          </p:cNvPr>
          <p:cNvSpPr/>
          <p:nvPr/>
        </p:nvSpPr>
        <p:spPr>
          <a:xfrm>
            <a:off x="6432698" y="2264840"/>
            <a:ext cx="3214766" cy="6798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Save the index of the node with smallest f value</a:t>
            </a:r>
          </a:p>
        </p:txBody>
      </p:sp>
      <p:sp>
        <p:nvSpPr>
          <p:cNvPr id="11" name="Decision 10">
            <a:extLst>
              <a:ext uri="{FF2B5EF4-FFF2-40B4-BE49-F238E27FC236}">
                <a16:creationId xmlns:a16="http://schemas.microsoft.com/office/drawing/2014/main" id="{DB4806A0-7ECE-6840-8382-339E53B15279}"/>
              </a:ext>
            </a:extLst>
          </p:cNvPr>
          <p:cNvSpPr/>
          <p:nvPr/>
        </p:nvSpPr>
        <p:spPr>
          <a:xfrm>
            <a:off x="7008101" y="3237434"/>
            <a:ext cx="1615593" cy="1169716"/>
          </a:xfrm>
          <a:prstGeom prst="flowChartDecision">
            <a:avLst/>
          </a:prstGeom>
          <a:solidFill>
            <a:srgbClr val="F4AF92"/>
          </a:solidFill>
          <a:ln>
            <a:gradFill>
              <a:gsLst>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 node</a:t>
            </a:r>
          </a:p>
        </p:txBody>
      </p:sp>
      <p:sp>
        <p:nvSpPr>
          <p:cNvPr id="12" name="Rounded Rectangle 11">
            <a:extLst>
              <a:ext uri="{FF2B5EF4-FFF2-40B4-BE49-F238E27FC236}">
                <a16:creationId xmlns:a16="http://schemas.microsoft.com/office/drawing/2014/main" id="{5106820E-84F1-1844-95D2-8AF1BD3C4243}"/>
              </a:ext>
            </a:extLst>
          </p:cNvPr>
          <p:cNvSpPr/>
          <p:nvPr/>
        </p:nvSpPr>
        <p:spPr>
          <a:xfrm>
            <a:off x="9647464" y="3529615"/>
            <a:ext cx="1866689" cy="5728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Terminate </a:t>
            </a:r>
          </a:p>
        </p:txBody>
      </p:sp>
      <p:sp>
        <p:nvSpPr>
          <p:cNvPr id="13" name="Rounded Rectangle 12">
            <a:extLst>
              <a:ext uri="{FF2B5EF4-FFF2-40B4-BE49-F238E27FC236}">
                <a16:creationId xmlns:a16="http://schemas.microsoft.com/office/drawing/2014/main" id="{18DA8BBF-1EDA-3F44-8EF1-3F4F27EA311B}"/>
              </a:ext>
            </a:extLst>
          </p:cNvPr>
          <p:cNvSpPr/>
          <p:nvPr/>
        </p:nvSpPr>
        <p:spPr>
          <a:xfrm>
            <a:off x="6791494" y="4696480"/>
            <a:ext cx="2218985" cy="596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Delete all the successors of node</a:t>
            </a:r>
          </a:p>
        </p:txBody>
      </p:sp>
      <p:sp>
        <p:nvSpPr>
          <p:cNvPr id="14" name="Rounded Rectangle 13">
            <a:extLst>
              <a:ext uri="{FF2B5EF4-FFF2-40B4-BE49-F238E27FC236}">
                <a16:creationId xmlns:a16="http://schemas.microsoft.com/office/drawing/2014/main" id="{03D595B2-6883-F94A-9DFB-328D91283592}"/>
              </a:ext>
            </a:extLst>
          </p:cNvPr>
          <p:cNvSpPr/>
          <p:nvPr/>
        </p:nvSpPr>
        <p:spPr>
          <a:xfrm>
            <a:off x="6266254" y="5640915"/>
            <a:ext cx="3381210" cy="596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Calculate f(n)</a:t>
            </a:r>
          </a:p>
        </p:txBody>
      </p:sp>
      <p:sp>
        <p:nvSpPr>
          <p:cNvPr id="18" name="Right Arrow 17">
            <a:extLst>
              <a:ext uri="{FF2B5EF4-FFF2-40B4-BE49-F238E27FC236}">
                <a16:creationId xmlns:a16="http://schemas.microsoft.com/office/drawing/2014/main" id="{A6FB5002-A63B-8B4B-9752-473302C26F4C}"/>
              </a:ext>
            </a:extLst>
          </p:cNvPr>
          <p:cNvSpPr/>
          <p:nvPr/>
        </p:nvSpPr>
        <p:spPr>
          <a:xfrm rot="5400000">
            <a:off x="7682679" y="2002068"/>
            <a:ext cx="273886" cy="1701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ight Arrow 18">
            <a:extLst>
              <a:ext uri="{FF2B5EF4-FFF2-40B4-BE49-F238E27FC236}">
                <a16:creationId xmlns:a16="http://schemas.microsoft.com/office/drawing/2014/main" id="{A5E37FCC-6FE9-F14C-A5A7-6913917F4E5E}"/>
              </a:ext>
            </a:extLst>
          </p:cNvPr>
          <p:cNvSpPr/>
          <p:nvPr/>
        </p:nvSpPr>
        <p:spPr>
          <a:xfrm rot="5400000">
            <a:off x="7678955" y="4466726"/>
            <a:ext cx="273886" cy="1701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ight Arrow 19">
            <a:extLst>
              <a:ext uri="{FF2B5EF4-FFF2-40B4-BE49-F238E27FC236}">
                <a16:creationId xmlns:a16="http://schemas.microsoft.com/office/drawing/2014/main" id="{96CB1F9E-3162-6648-B44C-A142A2429C3C}"/>
              </a:ext>
            </a:extLst>
          </p:cNvPr>
          <p:cNvSpPr/>
          <p:nvPr/>
        </p:nvSpPr>
        <p:spPr>
          <a:xfrm rot="5400000">
            <a:off x="7678955" y="2995651"/>
            <a:ext cx="273886" cy="1701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ight Arrow 20">
            <a:extLst>
              <a:ext uri="{FF2B5EF4-FFF2-40B4-BE49-F238E27FC236}">
                <a16:creationId xmlns:a16="http://schemas.microsoft.com/office/drawing/2014/main" id="{976E3615-DA1F-6D4F-A911-189F0A653CFB}"/>
              </a:ext>
            </a:extLst>
          </p:cNvPr>
          <p:cNvSpPr/>
          <p:nvPr/>
        </p:nvSpPr>
        <p:spPr>
          <a:xfrm rot="5400000">
            <a:off x="7678954" y="5360546"/>
            <a:ext cx="273886" cy="1701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L-Shape 21">
            <a:extLst>
              <a:ext uri="{FF2B5EF4-FFF2-40B4-BE49-F238E27FC236}">
                <a16:creationId xmlns:a16="http://schemas.microsoft.com/office/drawing/2014/main" id="{67FFD564-703D-BC4A-948C-7511BDC564A8}"/>
              </a:ext>
            </a:extLst>
          </p:cNvPr>
          <p:cNvSpPr/>
          <p:nvPr/>
        </p:nvSpPr>
        <p:spPr>
          <a:xfrm rot="16200000" flipV="1">
            <a:off x="4554264" y="4499896"/>
            <a:ext cx="3253801" cy="170177"/>
          </a:xfrm>
          <a:prstGeom prst="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Bent Arrow 22">
            <a:extLst>
              <a:ext uri="{FF2B5EF4-FFF2-40B4-BE49-F238E27FC236}">
                <a16:creationId xmlns:a16="http://schemas.microsoft.com/office/drawing/2014/main" id="{BD319F45-6D3A-8F45-8A18-5E5ADDE47BF2}"/>
              </a:ext>
            </a:extLst>
          </p:cNvPr>
          <p:cNvSpPr/>
          <p:nvPr/>
        </p:nvSpPr>
        <p:spPr>
          <a:xfrm>
            <a:off x="6096079" y="2426976"/>
            <a:ext cx="299965" cy="524760"/>
          </a:xfrm>
          <a:prstGeom prst="bentArrow">
            <a:avLst>
              <a:gd name="adj1" fmla="val 25000"/>
              <a:gd name="adj2" fmla="val 50000"/>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4" name="Right Arrow 23">
            <a:extLst>
              <a:ext uri="{FF2B5EF4-FFF2-40B4-BE49-F238E27FC236}">
                <a16:creationId xmlns:a16="http://schemas.microsoft.com/office/drawing/2014/main" id="{25AAB320-9B8D-8D41-ABED-6353D44C9215}"/>
              </a:ext>
            </a:extLst>
          </p:cNvPr>
          <p:cNvSpPr/>
          <p:nvPr/>
        </p:nvSpPr>
        <p:spPr>
          <a:xfrm>
            <a:off x="8623694" y="3746814"/>
            <a:ext cx="1023770" cy="1518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B96B7204-56CC-604F-A305-254297C0B3D8}"/>
              </a:ext>
            </a:extLst>
          </p:cNvPr>
          <p:cNvSpPr txBox="1"/>
          <p:nvPr/>
        </p:nvSpPr>
        <p:spPr>
          <a:xfrm>
            <a:off x="8843963" y="3429000"/>
            <a:ext cx="600075" cy="369332"/>
          </a:xfrm>
          <a:prstGeom prst="rect">
            <a:avLst/>
          </a:prstGeom>
          <a:noFill/>
        </p:spPr>
        <p:txBody>
          <a:bodyPr wrap="square" rtlCol="0">
            <a:spAutoFit/>
          </a:bodyPr>
          <a:lstStyle/>
          <a:p>
            <a:r>
              <a:rPr lang="en-US" dirty="0"/>
              <a:t>Yes</a:t>
            </a:r>
          </a:p>
        </p:txBody>
      </p:sp>
      <p:sp>
        <p:nvSpPr>
          <p:cNvPr id="26" name="TextBox 25">
            <a:extLst>
              <a:ext uri="{FF2B5EF4-FFF2-40B4-BE49-F238E27FC236}">
                <a16:creationId xmlns:a16="http://schemas.microsoft.com/office/drawing/2014/main" id="{4BED0C26-147A-F94F-B6EF-1C5E995BC827}"/>
              </a:ext>
            </a:extLst>
          </p:cNvPr>
          <p:cNvSpPr txBox="1"/>
          <p:nvPr/>
        </p:nvSpPr>
        <p:spPr>
          <a:xfrm>
            <a:off x="8135776" y="4303239"/>
            <a:ext cx="455574" cy="369332"/>
          </a:xfrm>
          <a:prstGeom prst="rect">
            <a:avLst/>
          </a:prstGeom>
          <a:noFill/>
        </p:spPr>
        <p:txBody>
          <a:bodyPr wrap="none" rtlCol="0">
            <a:spAutoFit/>
          </a:bodyPr>
          <a:lstStyle/>
          <a:p>
            <a:r>
              <a:rPr lang="en-US" dirty="0"/>
              <a:t>No</a:t>
            </a:r>
          </a:p>
        </p:txBody>
      </p:sp>
      <p:pic>
        <p:nvPicPr>
          <p:cNvPr id="6" name="Picture 5">
            <a:extLst>
              <a:ext uri="{FF2B5EF4-FFF2-40B4-BE49-F238E27FC236}">
                <a16:creationId xmlns:a16="http://schemas.microsoft.com/office/drawing/2014/main" id="{DE13A9C2-4182-444C-8E28-CAEC07B7BEFA}"/>
              </a:ext>
            </a:extLst>
          </p:cNvPr>
          <p:cNvPicPr>
            <a:picLocks noChangeAspect="1"/>
          </p:cNvPicPr>
          <p:nvPr/>
        </p:nvPicPr>
        <p:blipFill>
          <a:blip r:embed="rId3"/>
          <a:stretch>
            <a:fillRect/>
          </a:stretch>
        </p:blipFill>
        <p:spPr>
          <a:xfrm>
            <a:off x="241069" y="1316103"/>
            <a:ext cx="2088912" cy="2960141"/>
          </a:xfrm>
          <a:prstGeom prst="rect">
            <a:avLst/>
          </a:prstGeom>
        </p:spPr>
      </p:pic>
      <p:pic>
        <p:nvPicPr>
          <p:cNvPr id="7" name="Picture 6">
            <a:extLst>
              <a:ext uri="{FF2B5EF4-FFF2-40B4-BE49-F238E27FC236}">
                <a16:creationId xmlns:a16="http://schemas.microsoft.com/office/drawing/2014/main" id="{ADA64B4F-F8C6-46D5-8E9E-A6E0C3F57BE4}"/>
              </a:ext>
            </a:extLst>
          </p:cNvPr>
          <p:cNvPicPr>
            <a:picLocks noChangeAspect="1"/>
          </p:cNvPicPr>
          <p:nvPr/>
        </p:nvPicPr>
        <p:blipFill>
          <a:blip r:embed="rId4"/>
          <a:stretch>
            <a:fillRect/>
          </a:stretch>
        </p:blipFill>
        <p:spPr>
          <a:xfrm>
            <a:off x="3262208" y="1363612"/>
            <a:ext cx="1937541" cy="3037280"/>
          </a:xfrm>
          <a:prstGeom prst="rect">
            <a:avLst/>
          </a:prstGeom>
        </p:spPr>
      </p:pic>
      <p:pic>
        <p:nvPicPr>
          <p:cNvPr id="27" name="Picture 26">
            <a:extLst>
              <a:ext uri="{FF2B5EF4-FFF2-40B4-BE49-F238E27FC236}">
                <a16:creationId xmlns:a16="http://schemas.microsoft.com/office/drawing/2014/main" id="{7DF2A64C-1496-458D-B935-931249B7C0B1}"/>
              </a:ext>
            </a:extLst>
          </p:cNvPr>
          <p:cNvPicPr>
            <a:picLocks noChangeAspect="1"/>
          </p:cNvPicPr>
          <p:nvPr/>
        </p:nvPicPr>
        <p:blipFill>
          <a:blip r:embed="rId5"/>
          <a:stretch>
            <a:fillRect/>
          </a:stretch>
        </p:blipFill>
        <p:spPr>
          <a:xfrm>
            <a:off x="282998" y="4262731"/>
            <a:ext cx="2453969" cy="2595269"/>
          </a:xfrm>
          <a:prstGeom prst="rect">
            <a:avLst/>
          </a:prstGeom>
        </p:spPr>
      </p:pic>
      <p:sp>
        <p:nvSpPr>
          <p:cNvPr id="29" name="TextBox 28">
            <a:extLst>
              <a:ext uri="{FF2B5EF4-FFF2-40B4-BE49-F238E27FC236}">
                <a16:creationId xmlns:a16="http://schemas.microsoft.com/office/drawing/2014/main" id="{3E58834F-E1E1-1141-B572-1D43DD460EBA}"/>
              </a:ext>
            </a:extLst>
          </p:cNvPr>
          <p:cNvSpPr txBox="1"/>
          <p:nvPr/>
        </p:nvSpPr>
        <p:spPr>
          <a:xfrm>
            <a:off x="3646776" y="4804131"/>
            <a:ext cx="1369311" cy="1477328"/>
          </a:xfrm>
          <a:prstGeom prst="rect">
            <a:avLst/>
          </a:prstGeom>
          <a:noFill/>
        </p:spPr>
        <p:txBody>
          <a:bodyPr wrap="square" rtlCol="0">
            <a:spAutoFit/>
          </a:bodyPr>
          <a:lstStyle/>
          <a:p>
            <a:r>
              <a:rPr lang="en-US" b="1" dirty="0"/>
              <a:t>Heuristics</a:t>
            </a:r>
            <a:r>
              <a:rPr lang="en-US" dirty="0"/>
              <a:t>:</a:t>
            </a:r>
          </a:p>
          <a:p>
            <a:r>
              <a:rPr lang="en-US" dirty="0"/>
              <a:t>S-&gt;5</a:t>
            </a:r>
          </a:p>
          <a:p>
            <a:r>
              <a:rPr lang="en-US" dirty="0"/>
              <a:t>A-&gt;4</a:t>
            </a:r>
          </a:p>
          <a:p>
            <a:r>
              <a:rPr lang="en-US" dirty="0"/>
              <a:t>B-&gt;5</a:t>
            </a:r>
          </a:p>
          <a:p>
            <a:r>
              <a:rPr lang="en-US" dirty="0"/>
              <a:t>E-&gt;0</a:t>
            </a:r>
          </a:p>
        </p:txBody>
      </p:sp>
      <p:pic>
        <p:nvPicPr>
          <p:cNvPr id="30" name="Picture 29">
            <a:extLst>
              <a:ext uri="{FF2B5EF4-FFF2-40B4-BE49-F238E27FC236}">
                <a16:creationId xmlns:a16="http://schemas.microsoft.com/office/drawing/2014/main" id="{E7A8806F-5E09-42CB-9B55-323A0578ED23}"/>
              </a:ext>
            </a:extLst>
          </p:cNvPr>
          <p:cNvPicPr>
            <a:picLocks noChangeAspect="1"/>
          </p:cNvPicPr>
          <p:nvPr/>
        </p:nvPicPr>
        <p:blipFill>
          <a:blip r:embed="rId6"/>
          <a:stretch>
            <a:fillRect/>
          </a:stretch>
        </p:blipFill>
        <p:spPr>
          <a:xfrm>
            <a:off x="4409" y="554064"/>
            <a:ext cx="184159" cy="762039"/>
          </a:xfrm>
          <a:prstGeom prst="rect">
            <a:avLst/>
          </a:prstGeom>
        </p:spPr>
      </p:pic>
    </p:spTree>
    <p:extLst>
      <p:ext uri="{BB962C8B-B14F-4D97-AF65-F5344CB8AC3E}">
        <p14:creationId xmlns:p14="http://schemas.microsoft.com/office/powerpoint/2010/main" val="309383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1FD6-5ABB-4CA4-9A5C-0B8FAA0FE69A}"/>
              </a:ext>
            </a:extLst>
          </p:cNvPr>
          <p:cNvSpPr>
            <a:spLocks noGrp="1"/>
          </p:cNvSpPr>
          <p:nvPr>
            <p:ph type="title"/>
          </p:nvPr>
        </p:nvSpPr>
        <p:spPr>
          <a:xfrm>
            <a:off x="838200" y="346912"/>
            <a:ext cx="10515600" cy="961104"/>
          </a:xfrm>
        </p:spPr>
        <p:txBody>
          <a:bodyPr/>
          <a:lstStyle/>
          <a:p>
            <a:r>
              <a:rPr lang="en-US" b="1"/>
              <a:t>A* implementation</a:t>
            </a:r>
          </a:p>
        </p:txBody>
      </p:sp>
      <p:sp>
        <p:nvSpPr>
          <p:cNvPr id="3" name="Content Placeholder 2">
            <a:extLst>
              <a:ext uri="{FF2B5EF4-FFF2-40B4-BE49-F238E27FC236}">
                <a16:creationId xmlns:a16="http://schemas.microsoft.com/office/drawing/2014/main" id="{FD226B95-A2C4-4E33-B181-18A21C89310A}"/>
              </a:ext>
            </a:extLst>
          </p:cNvPr>
          <p:cNvSpPr>
            <a:spLocks noGrp="1"/>
          </p:cNvSpPr>
          <p:nvPr>
            <p:ph idx="1"/>
          </p:nvPr>
        </p:nvSpPr>
        <p:spPr>
          <a:xfrm>
            <a:off x="839338" y="1206887"/>
            <a:ext cx="10514462" cy="4352915"/>
          </a:xfrm>
        </p:spPr>
        <p:txBody>
          <a:bodyPr vert="horz" lIns="91440" tIns="45720" rIns="91440" bIns="45720" rtlCol="0" anchor="t">
            <a:normAutofit fontScale="85000" lnSpcReduction="20000"/>
          </a:bodyPr>
          <a:lstStyle/>
          <a:p>
            <a:endParaRPr lang="en-US"/>
          </a:p>
          <a:p>
            <a:r>
              <a:rPr lang="en-US"/>
              <a:t>Input: Dictionary of counties, their neighbors and weight information</a:t>
            </a:r>
          </a:p>
          <a:p>
            <a:pPr lvl="1"/>
            <a:r>
              <a:rPr lang="en-US"/>
              <a:t>Weight information -&gt; density * time to reach that region</a:t>
            </a:r>
          </a:p>
          <a:p>
            <a:pPr marL="0" indent="0">
              <a:buNone/>
            </a:pPr>
            <a:r>
              <a:rPr lang="en-US" sz="1600"/>
              <a:t>    *</a:t>
            </a:r>
            <a:r>
              <a:rPr lang="en-US" sz="1400"/>
              <a:t>Source: </a:t>
            </a:r>
            <a:r>
              <a:rPr lang="en-US" sz="1400">
                <a:hlinkClick r:id="rId3"/>
              </a:rPr>
              <a:t>https://github.com/CSSEGISandData/COVID-19/tree/master/csse_covid_19_data/csse_covid_19_daily_reports</a:t>
            </a:r>
            <a:endParaRPr lang="en-US" sz="1400">
              <a:cs typeface="Calibri"/>
              <a:hlinkClick r:id="rId3"/>
            </a:endParaRPr>
          </a:p>
          <a:p>
            <a:pPr marL="0" indent="0">
              <a:buNone/>
            </a:pPr>
            <a:endParaRPr lang="en-US" sz="1400">
              <a:cs typeface="Calibri"/>
            </a:endParaRPr>
          </a:p>
          <a:p>
            <a:endParaRPr lang="en-US"/>
          </a:p>
          <a:p>
            <a:endParaRPr lang="en-US"/>
          </a:p>
          <a:p>
            <a:endParaRPr lang="en-US"/>
          </a:p>
          <a:p>
            <a:endParaRPr lang="en-US"/>
          </a:p>
          <a:p>
            <a:r>
              <a:rPr lang="en-US"/>
              <a:t>Heuristic information</a:t>
            </a:r>
          </a:p>
          <a:p>
            <a:pPr lvl="1"/>
            <a:r>
              <a:rPr lang="en-US"/>
              <a:t>It is the product of density and time for a region.</a:t>
            </a:r>
          </a:p>
          <a:p>
            <a:pPr lvl="1"/>
            <a:r>
              <a:rPr lang="en-US"/>
              <a:t>Initial heuristics are based on the input data.</a:t>
            </a:r>
          </a:p>
        </p:txBody>
      </p:sp>
      <p:pic>
        <p:nvPicPr>
          <p:cNvPr id="4" name="Picture 3">
            <a:extLst>
              <a:ext uri="{FF2B5EF4-FFF2-40B4-BE49-F238E27FC236}">
                <a16:creationId xmlns:a16="http://schemas.microsoft.com/office/drawing/2014/main" id="{CE9A0882-2C24-436B-8FCB-315259FCC159}"/>
              </a:ext>
            </a:extLst>
          </p:cNvPr>
          <p:cNvPicPr>
            <a:picLocks noChangeAspect="1"/>
          </p:cNvPicPr>
          <p:nvPr/>
        </p:nvPicPr>
        <p:blipFill>
          <a:blip r:embed="rId4"/>
          <a:stretch>
            <a:fillRect/>
          </a:stretch>
        </p:blipFill>
        <p:spPr>
          <a:xfrm>
            <a:off x="940043" y="2663705"/>
            <a:ext cx="9985234" cy="1451560"/>
          </a:xfrm>
          <a:prstGeom prst="rect">
            <a:avLst/>
          </a:prstGeom>
        </p:spPr>
      </p:pic>
      <p:pic>
        <p:nvPicPr>
          <p:cNvPr id="5" name="Picture 4">
            <a:extLst>
              <a:ext uri="{FF2B5EF4-FFF2-40B4-BE49-F238E27FC236}">
                <a16:creationId xmlns:a16="http://schemas.microsoft.com/office/drawing/2014/main" id="{74A6F257-69B0-45C2-BBA5-C7C3C4BE935A}"/>
              </a:ext>
            </a:extLst>
          </p:cNvPr>
          <p:cNvPicPr>
            <a:picLocks noChangeAspect="1"/>
          </p:cNvPicPr>
          <p:nvPr/>
        </p:nvPicPr>
        <p:blipFill>
          <a:blip r:embed="rId5"/>
          <a:stretch>
            <a:fillRect/>
          </a:stretch>
        </p:blipFill>
        <p:spPr>
          <a:xfrm>
            <a:off x="0" y="346912"/>
            <a:ext cx="184159" cy="762039"/>
          </a:xfrm>
          <a:prstGeom prst="rect">
            <a:avLst/>
          </a:prstGeom>
        </p:spPr>
      </p:pic>
    </p:spTree>
    <p:extLst>
      <p:ext uri="{BB962C8B-B14F-4D97-AF65-F5344CB8AC3E}">
        <p14:creationId xmlns:p14="http://schemas.microsoft.com/office/powerpoint/2010/main" val="43866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875C8A-709F-4D23-938C-F514CD7EE263}"/>
              </a:ext>
            </a:extLst>
          </p:cNvPr>
          <p:cNvSpPr>
            <a:spLocks noGrp="1"/>
          </p:cNvSpPr>
          <p:nvPr>
            <p:ph type="title"/>
          </p:nvPr>
        </p:nvSpPr>
        <p:spPr>
          <a:xfrm>
            <a:off x="682432" y="641850"/>
            <a:ext cx="4213568" cy="1535865"/>
          </a:xfrm>
        </p:spPr>
        <p:txBody>
          <a:bodyPr>
            <a:normAutofit/>
          </a:bodyPr>
          <a:lstStyle/>
          <a:p>
            <a:r>
              <a:rPr lang="en-US" sz="3600" b="1" dirty="0"/>
              <a:t>A* Algorithm Contd..</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0E1731-E564-4E01-9CD7-04DF6A8BE637}"/>
              </a:ext>
            </a:extLst>
          </p:cNvPr>
          <p:cNvSpPr>
            <a:spLocks noGrp="1"/>
          </p:cNvSpPr>
          <p:nvPr>
            <p:ph idx="1"/>
          </p:nvPr>
        </p:nvSpPr>
        <p:spPr>
          <a:xfrm>
            <a:off x="5300640" y="482009"/>
            <a:ext cx="6053160" cy="2438399"/>
          </a:xfrm>
        </p:spPr>
        <p:txBody>
          <a:bodyPr anchor="ctr">
            <a:normAutofit/>
          </a:bodyPr>
          <a:lstStyle/>
          <a:p>
            <a:r>
              <a:rPr lang="en-US" sz="1800" dirty="0"/>
              <a:t>Online implementation through following:</a:t>
            </a:r>
          </a:p>
          <a:p>
            <a:pPr lvl="1"/>
            <a:r>
              <a:rPr lang="en-US" sz="1800" dirty="0"/>
              <a:t>Simulating time &lt;-&gt; Program sleep</a:t>
            </a:r>
          </a:p>
          <a:p>
            <a:pPr lvl="1"/>
            <a:r>
              <a:rPr lang="en-US" sz="1800" dirty="0"/>
              <a:t>Realtime lookup &lt;-&gt; history information (Because COVID information is updated daily rather than hourly)</a:t>
            </a:r>
          </a:p>
          <a:p>
            <a:r>
              <a:rPr lang="en-US" sz="1800" dirty="0"/>
              <a:t>Time Complexity - O(</a:t>
            </a:r>
            <a:r>
              <a:rPr lang="en-US" sz="1800" dirty="0" err="1"/>
              <a:t>log⁡h</a:t>
            </a:r>
            <a:r>
              <a:rPr lang="en-US" sz="1800" dirty="0"/>
              <a:t>∗(x)) where x = weight and h = heuristic</a:t>
            </a:r>
          </a:p>
          <a:p>
            <a:pPr lvl="1"/>
            <a:endParaRPr lang="en-US" sz="1800" dirty="0"/>
          </a:p>
          <a:p>
            <a:endParaRPr lang="en-US" sz="1800" dirty="0"/>
          </a:p>
        </p:txBody>
      </p:sp>
      <p:pic>
        <p:nvPicPr>
          <p:cNvPr id="4" name="Picture 3" descr="A screenshot of a cell phone&#10;&#10;Description automatically generated">
            <a:extLst>
              <a:ext uri="{FF2B5EF4-FFF2-40B4-BE49-F238E27FC236}">
                <a16:creationId xmlns:a16="http://schemas.microsoft.com/office/drawing/2014/main" id="{9F425C0F-2DF4-460F-9904-1CFE3847FD22}"/>
              </a:ext>
            </a:extLst>
          </p:cNvPr>
          <p:cNvPicPr>
            <a:picLocks noChangeAspect="1"/>
          </p:cNvPicPr>
          <p:nvPr/>
        </p:nvPicPr>
        <p:blipFill rotWithShape="1">
          <a:blip r:embed="rId3">
            <a:extLst>
              <a:ext uri="{28A0092B-C50C-407E-A947-70E740481C1C}">
                <a14:useLocalDpi xmlns:a14="http://schemas.microsoft.com/office/drawing/2010/main" val="0"/>
              </a:ext>
            </a:extLst>
          </a:blip>
          <a:srcRect r="1" b="4714"/>
          <a:stretch/>
        </p:blipFill>
        <p:spPr>
          <a:xfrm>
            <a:off x="554416" y="2731167"/>
            <a:ext cx="11167447" cy="3484983"/>
          </a:xfrm>
          <a:prstGeom prst="rect">
            <a:avLst/>
          </a:prstGeom>
        </p:spPr>
      </p:pic>
    </p:spTree>
    <p:extLst>
      <p:ext uri="{BB962C8B-B14F-4D97-AF65-F5344CB8AC3E}">
        <p14:creationId xmlns:p14="http://schemas.microsoft.com/office/powerpoint/2010/main" val="1818805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3F60-3AF7-2542-84FB-9695F14AC499}"/>
              </a:ext>
            </a:extLst>
          </p:cNvPr>
          <p:cNvSpPr>
            <a:spLocks noGrp="1"/>
          </p:cNvSpPr>
          <p:nvPr>
            <p:ph type="title"/>
          </p:nvPr>
        </p:nvSpPr>
        <p:spPr>
          <a:xfrm>
            <a:off x="838200" y="242434"/>
            <a:ext cx="10515600" cy="943429"/>
          </a:xfrm>
        </p:spPr>
        <p:txBody>
          <a:bodyPr/>
          <a:lstStyle/>
          <a:p>
            <a:r>
              <a:rPr lang="en-US" b="1">
                <a:cs typeface="Times New Roman" panose="02020603050405020304" pitchFamily="18" charset="0"/>
              </a:rPr>
              <a:t>Results</a:t>
            </a:r>
          </a:p>
        </p:txBody>
      </p:sp>
      <p:pic>
        <p:nvPicPr>
          <p:cNvPr id="33" name="Content Placeholder 32">
            <a:extLst>
              <a:ext uri="{FF2B5EF4-FFF2-40B4-BE49-F238E27FC236}">
                <a16:creationId xmlns:a16="http://schemas.microsoft.com/office/drawing/2014/main" id="{7CE1B626-C6A2-4C49-895C-A60D2D61A85E}"/>
              </a:ext>
            </a:extLst>
          </p:cNvPr>
          <p:cNvPicPr>
            <a:picLocks noGrp="1" noChangeAspect="1"/>
          </p:cNvPicPr>
          <p:nvPr>
            <p:ph idx="1"/>
          </p:nvPr>
        </p:nvPicPr>
        <p:blipFill>
          <a:blip r:embed="rId3"/>
          <a:stretch>
            <a:fillRect/>
          </a:stretch>
        </p:blipFill>
        <p:spPr>
          <a:xfrm>
            <a:off x="5886618" y="913530"/>
            <a:ext cx="5817673" cy="2842923"/>
          </a:xfrm>
        </p:spPr>
      </p:pic>
      <p:pic>
        <p:nvPicPr>
          <p:cNvPr id="37" name="Picture 36">
            <a:extLst>
              <a:ext uri="{FF2B5EF4-FFF2-40B4-BE49-F238E27FC236}">
                <a16:creationId xmlns:a16="http://schemas.microsoft.com/office/drawing/2014/main" id="{0DA4700F-C6F5-FF4F-985E-829B1CF608EB}"/>
              </a:ext>
            </a:extLst>
          </p:cNvPr>
          <p:cNvPicPr>
            <a:picLocks noChangeAspect="1"/>
          </p:cNvPicPr>
          <p:nvPr/>
        </p:nvPicPr>
        <p:blipFill>
          <a:blip r:embed="rId4"/>
          <a:stretch>
            <a:fillRect/>
          </a:stretch>
        </p:blipFill>
        <p:spPr>
          <a:xfrm>
            <a:off x="247216" y="913531"/>
            <a:ext cx="6178298" cy="5669403"/>
          </a:xfrm>
          <a:prstGeom prst="rect">
            <a:avLst/>
          </a:prstGeom>
        </p:spPr>
      </p:pic>
      <p:pic>
        <p:nvPicPr>
          <p:cNvPr id="38" name="Picture 37">
            <a:extLst>
              <a:ext uri="{FF2B5EF4-FFF2-40B4-BE49-F238E27FC236}">
                <a16:creationId xmlns:a16="http://schemas.microsoft.com/office/drawing/2014/main" id="{91069FDA-0AD2-F44E-BCAB-ECCEE34EEC91}"/>
              </a:ext>
            </a:extLst>
          </p:cNvPr>
          <p:cNvPicPr>
            <a:picLocks noChangeAspect="1"/>
          </p:cNvPicPr>
          <p:nvPr/>
        </p:nvPicPr>
        <p:blipFill>
          <a:blip r:embed="rId5"/>
          <a:stretch>
            <a:fillRect/>
          </a:stretch>
        </p:blipFill>
        <p:spPr>
          <a:xfrm>
            <a:off x="6005384" y="4105963"/>
            <a:ext cx="5698907" cy="2752037"/>
          </a:xfrm>
          <a:prstGeom prst="rect">
            <a:avLst/>
          </a:prstGeom>
        </p:spPr>
      </p:pic>
      <p:pic>
        <p:nvPicPr>
          <p:cNvPr id="3" name="Picture 2">
            <a:extLst>
              <a:ext uri="{FF2B5EF4-FFF2-40B4-BE49-F238E27FC236}">
                <a16:creationId xmlns:a16="http://schemas.microsoft.com/office/drawing/2014/main" id="{CB120D3D-6FB2-47E4-96C6-20EB0A63ED1E}"/>
              </a:ext>
            </a:extLst>
          </p:cNvPr>
          <p:cNvPicPr>
            <a:picLocks noChangeAspect="1"/>
          </p:cNvPicPr>
          <p:nvPr/>
        </p:nvPicPr>
        <p:blipFill>
          <a:blip r:embed="rId6"/>
          <a:stretch>
            <a:fillRect/>
          </a:stretch>
        </p:blipFill>
        <p:spPr>
          <a:xfrm>
            <a:off x="0" y="333128"/>
            <a:ext cx="184159" cy="762039"/>
          </a:xfrm>
          <a:prstGeom prst="rect">
            <a:avLst/>
          </a:prstGeom>
        </p:spPr>
      </p:pic>
    </p:spTree>
    <p:extLst>
      <p:ext uri="{BB962C8B-B14F-4D97-AF65-F5344CB8AC3E}">
        <p14:creationId xmlns:p14="http://schemas.microsoft.com/office/powerpoint/2010/main" val="3140386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5E6C-9183-A04B-8A9B-D1DC11883BCD}"/>
              </a:ext>
            </a:extLst>
          </p:cNvPr>
          <p:cNvSpPr>
            <a:spLocks noGrp="1"/>
          </p:cNvSpPr>
          <p:nvPr>
            <p:ph type="title"/>
          </p:nvPr>
        </p:nvSpPr>
        <p:spPr/>
        <p:txBody>
          <a:bodyPr/>
          <a:lstStyle/>
          <a:p>
            <a:r>
              <a:rPr lang="en-US" b="1" dirty="0">
                <a:cs typeface="Times New Roman" panose="02020603050405020304" pitchFamily="18" charset="0"/>
              </a:rPr>
              <a:t>Technology Stack</a:t>
            </a:r>
          </a:p>
        </p:txBody>
      </p:sp>
      <p:pic>
        <p:nvPicPr>
          <p:cNvPr id="7" name="Content Placeholder 6">
            <a:extLst>
              <a:ext uri="{FF2B5EF4-FFF2-40B4-BE49-F238E27FC236}">
                <a16:creationId xmlns:a16="http://schemas.microsoft.com/office/drawing/2014/main" id="{E301DC60-6FA8-BE40-AF44-C84E7A842296}"/>
              </a:ext>
            </a:extLst>
          </p:cNvPr>
          <p:cNvPicPr>
            <a:picLocks noGrp="1" noChangeAspect="1"/>
          </p:cNvPicPr>
          <p:nvPr>
            <p:ph idx="1"/>
          </p:nvPr>
        </p:nvPicPr>
        <p:blipFill>
          <a:blip r:embed="rId3"/>
          <a:stretch>
            <a:fillRect/>
          </a:stretch>
        </p:blipFill>
        <p:spPr>
          <a:xfrm>
            <a:off x="7523238" y="2086353"/>
            <a:ext cx="2959100" cy="3695700"/>
          </a:xfrm>
        </p:spPr>
      </p:pic>
      <p:sp>
        <p:nvSpPr>
          <p:cNvPr id="4" name="Rounded Rectangle 3">
            <a:extLst>
              <a:ext uri="{FF2B5EF4-FFF2-40B4-BE49-F238E27FC236}">
                <a16:creationId xmlns:a16="http://schemas.microsoft.com/office/drawing/2014/main" id="{A40CEFBE-DC3F-794F-AB59-2C78FAAC7DAF}"/>
              </a:ext>
            </a:extLst>
          </p:cNvPr>
          <p:cNvSpPr/>
          <p:nvPr/>
        </p:nvSpPr>
        <p:spPr>
          <a:xfrm>
            <a:off x="779348" y="3339143"/>
            <a:ext cx="5289777" cy="29445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a:latin typeface="Times New Roman" panose="02020603050405020304" pitchFamily="18" charset="0"/>
                <a:cs typeface="Times New Roman" panose="02020603050405020304" pitchFamily="18" charset="0"/>
              </a:rPr>
              <a:t>VISUALIZATIONS</a:t>
            </a:r>
          </a:p>
          <a:p>
            <a:endParaRPr lang="en-US" sz="20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2000">
                <a:latin typeface="Times New Roman" panose="02020603050405020304" pitchFamily="18" charset="0"/>
                <a:cs typeface="Times New Roman" panose="02020603050405020304" pitchFamily="18" charset="0"/>
              </a:rPr>
              <a:t>Shape files</a:t>
            </a:r>
          </a:p>
          <a:p>
            <a:pPr marL="285750" indent="-285750">
              <a:buFont typeface="Wingdings" pitchFamily="2" charset="2"/>
              <a:buChar char="Ø"/>
            </a:pPr>
            <a:r>
              <a:rPr lang="en-US" sz="2000" err="1">
                <a:latin typeface="Times New Roman" panose="02020603050405020304" pitchFamily="18" charset="0"/>
                <a:cs typeface="Times New Roman" panose="02020603050405020304" pitchFamily="18" charset="0"/>
              </a:rPr>
              <a:t>Geopandas</a:t>
            </a:r>
            <a:endParaRPr lang="en-US" sz="20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2000" err="1">
                <a:latin typeface="Times New Roman" panose="02020603050405020304" pitchFamily="18" charset="0"/>
                <a:cs typeface="Times New Roman" panose="02020603050405020304" pitchFamily="18" charset="0"/>
              </a:rPr>
              <a:t>Fips</a:t>
            </a:r>
            <a:endParaRPr lang="en-US" sz="20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2000" err="1">
                <a:latin typeface="Times New Roman" panose="02020603050405020304" pitchFamily="18" charset="0"/>
                <a:cs typeface="Times New Roman" panose="02020603050405020304" pitchFamily="18" charset="0"/>
              </a:rPr>
              <a:t>Plotly</a:t>
            </a:r>
            <a:endParaRPr lang="en-US" sz="20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2000">
                <a:latin typeface="Times New Roman" panose="02020603050405020304" pitchFamily="18" charset="0"/>
                <a:cs typeface="Times New Roman" panose="02020603050405020304" pitchFamily="18" charset="0"/>
              </a:rPr>
              <a:t>Matplotlib</a:t>
            </a:r>
          </a:p>
        </p:txBody>
      </p:sp>
      <p:sp>
        <p:nvSpPr>
          <p:cNvPr id="8" name="Rounded Rectangle 7">
            <a:extLst>
              <a:ext uri="{FF2B5EF4-FFF2-40B4-BE49-F238E27FC236}">
                <a16:creationId xmlns:a16="http://schemas.microsoft.com/office/drawing/2014/main" id="{BBD198DA-632F-8048-97AC-45D977837608}"/>
              </a:ext>
            </a:extLst>
          </p:cNvPr>
          <p:cNvSpPr/>
          <p:nvPr/>
        </p:nvSpPr>
        <p:spPr>
          <a:xfrm>
            <a:off x="779348" y="1690688"/>
            <a:ext cx="5172074" cy="13255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a:latin typeface="Times New Roman" panose="02020603050405020304" pitchFamily="18" charset="0"/>
                <a:cs typeface="Times New Roman" panose="02020603050405020304" pitchFamily="18" charset="0"/>
              </a:rPr>
              <a:t>PYTHON</a:t>
            </a:r>
          </a:p>
          <a:p>
            <a:r>
              <a:rPr lang="en-US" sz="2000">
                <a:latin typeface="Times New Roman" panose="02020603050405020304" pitchFamily="18" charset="0"/>
                <a:cs typeface="Times New Roman" panose="02020603050405020304" pitchFamily="18" charset="0"/>
              </a:rPr>
              <a:t>JUPYTER NOTEBOOK</a:t>
            </a:r>
          </a:p>
          <a:p>
            <a:pPr marL="342900" indent="-342900">
              <a:buFont typeface="Wingdings" pitchFamily="2" charset="2"/>
              <a:buChar char="Ø"/>
            </a:pPr>
            <a:r>
              <a:rPr lang="en-US" sz="2000">
                <a:latin typeface="Times New Roman" panose="02020603050405020304" pitchFamily="18" charset="0"/>
                <a:cs typeface="Times New Roman" panose="02020603050405020304" pitchFamily="18" charset="0"/>
              </a:rPr>
              <a:t>Deque</a:t>
            </a:r>
          </a:p>
          <a:p>
            <a:pPr marL="342900" indent="-342900">
              <a:buFont typeface="Wingdings" pitchFamily="2" charset="2"/>
              <a:buChar char="Ø"/>
            </a:pPr>
            <a:r>
              <a:rPr lang="en-US" sz="2000">
                <a:latin typeface="Times New Roman" panose="02020603050405020304" pitchFamily="18" charset="0"/>
                <a:cs typeface="Times New Roman" panose="02020603050405020304" pitchFamily="18" charset="0"/>
              </a:rPr>
              <a:t>Pandas</a:t>
            </a:r>
          </a:p>
        </p:txBody>
      </p:sp>
      <p:pic>
        <p:nvPicPr>
          <p:cNvPr id="3" name="Picture 2">
            <a:extLst>
              <a:ext uri="{FF2B5EF4-FFF2-40B4-BE49-F238E27FC236}">
                <a16:creationId xmlns:a16="http://schemas.microsoft.com/office/drawing/2014/main" id="{4F4FE846-DFF5-43E8-8568-3FDCFD22115D}"/>
              </a:ext>
            </a:extLst>
          </p:cNvPr>
          <p:cNvPicPr>
            <a:picLocks noChangeAspect="1"/>
          </p:cNvPicPr>
          <p:nvPr/>
        </p:nvPicPr>
        <p:blipFill>
          <a:blip r:embed="rId4"/>
          <a:stretch>
            <a:fillRect/>
          </a:stretch>
        </p:blipFill>
        <p:spPr>
          <a:xfrm>
            <a:off x="0" y="581227"/>
            <a:ext cx="184159" cy="762039"/>
          </a:xfrm>
          <a:prstGeom prst="rect">
            <a:avLst/>
          </a:prstGeom>
        </p:spPr>
      </p:pic>
    </p:spTree>
    <p:extLst>
      <p:ext uri="{BB962C8B-B14F-4D97-AF65-F5344CB8AC3E}">
        <p14:creationId xmlns:p14="http://schemas.microsoft.com/office/powerpoint/2010/main" val="154433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D6395C-311E-1B4E-A0F7-9E3FCDFDFEDE}"/>
              </a:ext>
            </a:extLst>
          </p:cNvPr>
          <p:cNvSpPr>
            <a:spLocks noGrp="1"/>
          </p:cNvSpPr>
          <p:nvPr>
            <p:ph type="title"/>
          </p:nvPr>
        </p:nvSpPr>
        <p:spPr>
          <a:xfrm>
            <a:off x="838200" y="253397"/>
            <a:ext cx="10515600" cy="1273233"/>
          </a:xfrm>
        </p:spPr>
        <p:txBody>
          <a:bodyPr>
            <a:normAutofit/>
          </a:bodyPr>
          <a:lstStyle/>
          <a:p>
            <a:r>
              <a:rPr lang="en-US" sz="4000" b="1">
                <a:cs typeface="Times New Roman" panose="02020603050405020304" pitchFamily="18" charset="0"/>
              </a:rPr>
              <a:t>Future Scope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1A71BE2-2551-FB47-8CAF-E8867F982A5A}"/>
              </a:ext>
            </a:extLst>
          </p:cNvPr>
          <p:cNvSpPr>
            <a:spLocks noGrp="1"/>
          </p:cNvSpPr>
          <p:nvPr>
            <p:ph idx="1"/>
          </p:nvPr>
        </p:nvSpPr>
        <p:spPr>
          <a:xfrm>
            <a:off x="838200" y="2478024"/>
            <a:ext cx="10515600" cy="3694176"/>
          </a:xfrm>
        </p:spPr>
        <p:txBody>
          <a:bodyPr>
            <a:normAutofit/>
          </a:bodyPr>
          <a:lstStyle/>
          <a:p>
            <a:r>
              <a:rPr lang="en-US" sz="2200" dirty="0">
                <a:latin typeface="Times New Roman" panose="02020603050405020304" pitchFamily="18" charset="0"/>
                <a:cs typeface="Times New Roman" panose="02020603050405020304" pitchFamily="18" charset="0"/>
              </a:rPr>
              <a:t>Extend this by including all other states and countries.</a:t>
            </a:r>
            <a:endParaRPr lang="en-US" sz="220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Implementation with live data.</a:t>
            </a:r>
            <a:endParaRPr lang="en-US" sz="220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REST service for fetching time information.</a:t>
            </a:r>
            <a:endParaRPr lang="en-US" sz="220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Collecting more data on roads and intersections.</a:t>
            </a:r>
            <a:endParaRPr lang="en-US" sz="220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Improving Dijkstra's algorithm by starting at each end and expand both sides until they meet in the middle.</a:t>
            </a:r>
            <a:endParaRPr lang="en-US" sz="220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Regions with travel restrictions</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64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E06237-0681-4673-AA20-6F480B5A7A06}"/>
              </a:ext>
            </a:extLst>
          </p:cNvPr>
          <p:cNvSpPr>
            <a:spLocks noGrp="1"/>
          </p:cNvSpPr>
          <p:nvPr>
            <p:ph type="title"/>
          </p:nvPr>
        </p:nvSpPr>
        <p:spPr>
          <a:xfrm>
            <a:off x="838200" y="253397"/>
            <a:ext cx="10515600" cy="1273233"/>
          </a:xfrm>
        </p:spPr>
        <p:txBody>
          <a:bodyPr>
            <a:normAutofit/>
          </a:bodyPr>
          <a:lstStyle/>
          <a:p>
            <a:r>
              <a:rPr lang="en-US" sz="4000" b="1"/>
              <a:t>References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9A847F0-8AE1-4E7E-A279-BF15EFDF425D}"/>
              </a:ext>
            </a:extLst>
          </p:cNvPr>
          <p:cNvSpPr>
            <a:spLocks noGrp="1"/>
          </p:cNvSpPr>
          <p:nvPr>
            <p:ph idx="1"/>
          </p:nvPr>
        </p:nvSpPr>
        <p:spPr>
          <a:xfrm>
            <a:off x="838200" y="2478024"/>
            <a:ext cx="10515600" cy="3694176"/>
          </a:xfrm>
        </p:spPr>
        <p:txBody>
          <a:bodyPr vert="horz" lIns="91440" tIns="45720" rIns="91440" bIns="45720" rtlCol="0">
            <a:normAutofit/>
          </a:bodyPr>
          <a:lstStyle/>
          <a:p>
            <a:r>
              <a:rPr lang="en-US" sz="1900"/>
              <a:t>An Improved Location-allocation Model for Emergency Logistics Network Design, Ming Liu and Yingzu Li IEEE </a:t>
            </a:r>
            <a:r>
              <a:rPr lang="en-US" sz="1900">
                <a:ea typeface="+mn-lt"/>
                <a:cs typeface="+mn-lt"/>
              </a:rPr>
              <a:t>2018 8th International Conference on Logistics, Informatics and Service Sciences (LISS)</a:t>
            </a:r>
            <a:endParaRPr lang="en-US" sz="1900">
              <a:ea typeface="+mn-lt"/>
              <a:cs typeface="+mn-lt"/>
              <a:hlinkClick r:id="rId3"/>
            </a:endParaRPr>
          </a:p>
          <a:p>
            <a:r>
              <a:rPr lang="en-US" sz="1900"/>
              <a:t>Extracting optimal paths from roadmaps for motion planning, Jinsuck Kim Roger A. Pearce Nancy M. Amato, 2003 Proceedings - IEEE International Conference on Robotics and Automation 2:2424 - 2429 vol.2</a:t>
            </a:r>
          </a:p>
          <a:p>
            <a:r>
              <a:rPr lang="en-US" sz="1900">
                <a:ea typeface="+mn-lt"/>
                <a:cs typeface="+mn-lt"/>
              </a:rPr>
              <a:t>https://dev.to/mxl/dijkstras-algorithm-in-python-algorithms-for-beginners-dkc</a:t>
            </a:r>
          </a:p>
          <a:p>
            <a:r>
              <a:rPr lang="en-US" sz="1900">
                <a:ea typeface="+mn-lt"/>
                <a:cs typeface="+mn-lt"/>
              </a:rPr>
              <a:t>https://www.edureka.co/blog/a-search-algorithm/</a:t>
            </a:r>
            <a:endParaRPr lang="en-US" sz="1900">
              <a:cs typeface="Calibri"/>
            </a:endParaRPr>
          </a:p>
          <a:p>
            <a:r>
              <a:rPr lang="en-US" sz="1900">
                <a:ea typeface="+mn-lt"/>
                <a:cs typeface="+mn-lt"/>
              </a:rPr>
              <a:t>https://towardsdatascience.com/geopandas-101-plot-any-data-with-a-latitude-and-longitude-on-a-map-98e01944b972</a:t>
            </a:r>
          </a:p>
          <a:p>
            <a:r>
              <a:rPr lang="en-US" sz="1900">
                <a:ea typeface="+mn-lt"/>
                <a:cs typeface="+mn-lt"/>
              </a:rPr>
              <a:t>https://github.com/CSSEGISandData/COVID	-19/tree/master/csse_covid_19_data/csse_covid_19_daily_reports</a:t>
            </a:r>
            <a:endParaRPr lang="en-US" sz="1900">
              <a:cs typeface="Calibri"/>
            </a:endParaRPr>
          </a:p>
          <a:p>
            <a:endParaRPr lang="en-US" sz="1900">
              <a:cs typeface="Calibri"/>
            </a:endParaRPr>
          </a:p>
          <a:p>
            <a:endParaRPr lang="en-US" sz="1900">
              <a:cs typeface="Calibri"/>
            </a:endParaRPr>
          </a:p>
          <a:p>
            <a:endParaRPr lang="en-US" sz="1900">
              <a:cs typeface="Calibri"/>
            </a:endParaRPr>
          </a:p>
          <a:p>
            <a:endParaRPr lang="en-US" sz="1900">
              <a:cs typeface="Calibri"/>
            </a:endParaRPr>
          </a:p>
        </p:txBody>
      </p:sp>
    </p:spTree>
    <p:extLst>
      <p:ext uri="{BB962C8B-B14F-4D97-AF65-F5344CB8AC3E}">
        <p14:creationId xmlns:p14="http://schemas.microsoft.com/office/powerpoint/2010/main" val="402030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DC441-8FC3-42FC-B5DC-64BCDE27D36C}"/>
              </a:ext>
            </a:extLst>
          </p:cNvPr>
          <p:cNvSpPr>
            <a:spLocks noGrp="1"/>
          </p:cNvSpPr>
          <p:nvPr>
            <p:ph type="title"/>
          </p:nvPr>
        </p:nvSpPr>
        <p:spPr>
          <a:xfrm>
            <a:off x="838200" y="253397"/>
            <a:ext cx="10515600" cy="1273233"/>
          </a:xfrm>
        </p:spPr>
        <p:txBody>
          <a:bodyPr>
            <a:normAutofit/>
          </a:bodyPr>
          <a:lstStyle/>
          <a:p>
            <a:r>
              <a:rPr lang="en-US" sz="4000" b="1">
                <a:cs typeface="Calibri"/>
              </a:rPr>
              <a:t>Motivation</a:t>
            </a:r>
          </a:p>
        </p:txBody>
      </p:sp>
      <p:sp>
        <p:nvSpPr>
          <p:cNvPr id="18" name="Rectangle 17">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F19908E-CEDA-4B71-92C8-AE1FEFDB6D66}"/>
              </a:ext>
            </a:extLst>
          </p:cNvPr>
          <p:cNvSpPr>
            <a:spLocks noGrp="1"/>
          </p:cNvSpPr>
          <p:nvPr>
            <p:ph idx="1"/>
          </p:nvPr>
        </p:nvSpPr>
        <p:spPr>
          <a:xfrm>
            <a:off x="838200" y="2478024"/>
            <a:ext cx="10515600" cy="3694176"/>
          </a:xfrm>
        </p:spPr>
        <p:txBody>
          <a:bodyPr>
            <a:normAutofit/>
          </a:bodyPr>
          <a:lstStyle/>
          <a:p>
            <a:r>
              <a:rPr lang="en-US" sz="2200" dirty="0"/>
              <a:t>Travel during the COVID-19 outbreak is not entirely risk-free.</a:t>
            </a:r>
          </a:p>
          <a:p>
            <a:r>
              <a:rPr lang="en-US" sz="2200" dirty="0"/>
              <a:t>Unavoidable situations propel us to travel.</a:t>
            </a:r>
          </a:p>
          <a:p>
            <a:r>
              <a:rPr lang="en-US" sz="2200" dirty="0"/>
              <a:t>Difficult to keep track of epicenters while travelling</a:t>
            </a:r>
          </a:p>
          <a:p>
            <a:r>
              <a:rPr lang="en-US" sz="2200" dirty="0"/>
              <a:t>Ease the users travel with safety</a:t>
            </a:r>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797611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6237-0681-4673-AA20-6F480B5A7A06}"/>
              </a:ext>
            </a:extLst>
          </p:cNvPr>
          <p:cNvSpPr>
            <a:spLocks noGrp="1"/>
          </p:cNvSpPr>
          <p:nvPr>
            <p:ph type="title"/>
          </p:nvPr>
        </p:nvSpPr>
        <p:spPr>
          <a:xfrm>
            <a:off x="1141411" y="748240"/>
            <a:ext cx="9906000" cy="1117073"/>
          </a:xfrm>
        </p:spPr>
        <p:txBody>
          <a:bodyPr>
            <a:normAutofit/>
          </a:bodyPr>
          <a:lstStyle/>
          <a:p>
            <a:r>
              <a:rPr lang="en-US" sz="4000" b="1" dirty="0"/>
              <a:t>Collaboration</a:t>
            </a:r>
            <a:endParaRPr lang="en-US" sz="4000" b="1"/>
          </a:p>
        </p:txBody>
      </p:sp>
      <p:pic>
        <p:nvPicPr>
          <p:cNvPr id="52" name="Content Placeholder 3">
            <a:extLst>
              <a:ext uri="{FF2B5EF4-FFF2-40B4-BE49-F238E27FC236}">
                <a16:creationId xmlns:a16="http://schemas.microsoft.com/office/drawing/2014/main" id="{21B22ED4-1141-8A4D-8ECD-9A3562D83D2B}"/>
              </a:ext>
            </a:extLst>
          </p:cNvPr>
          <p:cNvPicPr>
            <a:picLocks noGrp="1" noChangeAspect="1"/>
          </p:cNvPicPr>
          <p:nvPr>
            <p:ph idx="1"/>
          </p:nvPr>
        </p:nvPicPr>
        <p:blipFill>
          <a:blip r:embed="rId3"/>
          <a:stretch>
            <a:fillRect/>
          </a:stretch>
        </p:blipFill>
        <p:spPr>
          <a:xfrm>
            <a:off x="1282667" y="1758422"/>
            <a:ext cx="8379114" cy="4351338"/>
          </a:xfrm>
          <a:prstGeom prst="rect">
            <a:avLst/>
          </a:prstGeom>
        </p:spPr>
      </p:pic>
      <p:pic>
        <p:nvPicPr>
          <p:cNvPr id="4" name="Picture 3">
            <a:extLst>
              <a:ext uri="{FF2B5EF4-FFF2-40B4-BE49-F238E27FC236}">
                <a16:creationId xmlns:a16="http://schemas.microsoft.com/office/drawing/2014/main" id="{3C368B49-458C-4B81-B05F-2A1A846FBF1B}"/>
              </a:ext>
            </a:extLst>
          </p:cNvPr>
          <p:cNvPicPr>
            <a:picLocks noChangeAspect="1"/>
          </p:cNvPicPr>
          <p:nvPr/>
        </p:nvPicPr>
        <p:blipFill>
          <a:blip r:embed="rId4"/>
          <a:stretch>
            <a:fillRect/>
          </a:stretch>
        </p:blipFill>
        <p:spPr>
          <a:xfrm>
            <a:off x="0" y="850584"/>
            <a:ext cx="184159" cy="762039"/>
          </a:xfrm>
          <a:prstGeom prst="rect">
            <a:avLst/>
          </a:prstGeom>
        </p:spPr>
      </p:pic>
    </p:spTree>
    <p:extLst>
      <p:ext uri="{BB962C8B-B14F-4D97-AF65-F5344CB8AC3E}">
        <p14:creationId xmlns:p14="http://schemas.microsoft.com/office/powerpoint/2010/main" val="265233193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3913031-9AAA-41C8-BC89-B32D9DF3EB54}"/>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22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DC441-8FC3-42FC-B5DC-64BCDE27D36C}"/>
              </a:ext>
            </a:extLst>
          </p:cNvPr>
          <p:cNvSpPr>
            <a:spLocks noGrp="1"/>
          </p:cNvSpPr>
          <p:nvPr>
            <p:ph type="title"/>
          </p:nvPr>
        </p:nvSpPr>
        <p:spPr>
          <a:xfrm>
            <a:off x="838200" y="253397"/>
            <a:ext cx="10515600" cy="1273233"/>
          </a:xfrm>
        </p:spPr>
        <p:txBody>
          <a:bodyPr>
            <a:normAutofit/>
          </a:bodyPr>
          <a:lstStyle/>
          <a:p>
            <a:r>
              <a:rPr lang="en-US" sz="4000" b="1"/>
              <a:t>Next</a:t>
            </a:r>
            <a:r>
              <a:rPr lang="en-US" sz="4000"/>
              <a:t> </a:t>
            </a:r>
            <a:r>
              <a:rPr lang="en-US" sz="4000" b="1"/>
              <a:t>Steps</a:t>
            </a:r>
          </a:p>
        </p:txBody>
      </p:sp>
      <p:sp>
        <p:nvSpPr>
          <p:cNvPr id="24" name="Rectangle 2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F19908E-CEDA-4B71-92C8-AE1FEFDB6D66}"/>
              </a:ext>
            </a:extLst>
          </p:cNvPr>
          <p:cNvSpPr>
            <a:spLocks noGrp="1"/>
          </p:cNvSpPr>
          <p:nvPr>
            <p:ph idx="1"/>
          </p:nvPr>
        </p:nvSpPr>
        <p:spPr>
          <a:xfrm>
            <a:off x="838200" y="2478024"/>
            <a:ext cx="10515600" cy="3694176"/>
          </a:xfrm>
        </p:spPr>
        <p:txBody>
          <a:bodyPr>
            <a:normAutofit/>
          </a:bodyPr>
          <a:lstStyle/>
          <a:p>
            <a:pPr lvl="0"/>
            <a:r>
              <a:rPr lang="en-US" sz="2000" dirty="0"/>
              <a:t>Problem Formulation</a:t>
            </a:r>
          </a:p>
          <a:p>
            <a:pPr lvl="0"/>
            <a:r>
              <a:rPr lang="en-US" sz="2000" dirty="0"/>
              <a:t>Model Parameters</a:t>
            </a:r>
          </a:p>
          <a:p>
            <a:pPr lvl="0"/>
            <a:r>
              <a:rPr lang="en-US" sz="2000" dirty="0"/>
              <a:t>Algorithms</a:t>
            </a:r>
          </a:p>
          <a:p>
            <a:pPr lvl="0"/>
            <a:r>
              <a:rPr lang="en-US" sz="2000" dirty="0"/>
              <a:t>Implementation Details</a:t>
            </a:r>
          </a:p>
          <a:p>
            <a:pPr lvl="0"/>
            <a:r>
              <a:rPr lang="en-US" sz="2000"/>
              <a:t>Results</a:t>
            </a:r>
            <a:endParaRPr lang="en-US" sz="2000" dirty="0"/>
          </a:p>
          <a:p>
            <a:pPr lvl="0"/>
            <a:r>
              <a:rPr lang="en-US" sz="2000" dirty="0"/>
              <a:t>Technology Stack</a:t>
            </a:r>
          </a:p>
          <a:p>
            <a:pPr lvl="0"/>
            <a:r>
              <a:rPr lang="en-US" sz="2000" dirty="0"/>
              <a:t>Future Scope</a:t>
            </a:r>
          </a:p>
          <a:p>
            <a:pPr lvl="0"/>
            <a:r>
              <a:rPr lang="en-US" sz="2000" dirty="0"/>
              <a:t>References</a:t>
            </a:r>
          </a:p>
          <a:p>
            <a:pPr lvl="0"/>
            <a:r>
              <a:rPr lang="en-US" sz="2000" dirty="0"/>
              <a:t>Collaboration</a:t>
            </a:r>
          </a:p>
          <a:p>
            <a:endParaRPr lang="en-US" sz="2000"/>
          </a:p>
          <a:p>
            <a:endParaRPr lang="en-US" sz="2000"/>
          </a:p>
          <a:p>
            <a:endParaRPr lang="en-US" sz="2000"/>
          </a:p>
          <a:p>
            <a:endParaRPr lang="en-US" sz="2000"/>
          </a:p>
        </p:txBody>
      </p:sp>
    </p:spTree>
    <p:extLst>
      <p:ext uri="{BB962C8B-B14F-4D97-AF65-F5344CB8AC3E}">
        <p14:creationId xmlns:p14="http://schemas.microsoft.com/office/powerpoint/2010/main" val="204400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close up of a map&#10;&#10;Description automatically generated">
            <a:extLst>
              <a:ext uri="{FF2B5EF4-FFF2-40B4-BE49-F238E27FC236}">
                <a16:creationId xmlns:a16="http://schemas.microsoft.com/office/drawing/2014/main" id="{67FEA192-23F3-44A1-99AD-4461D748E518}"/>
              </a:ext>
            </a:extLst>
          </p:cNvPr>
          <p:cNvPicPr>
            <a:picLocks noChangeAspect="1"/>
          </p:cNvPicPr>
          <p:nvPr/>
        </p:nvPicPr>
        <p:blipFill rotWithShape="1">
          <a:blip r:embed="rId3">
            <a:extLst>
              <a:ext uri="{28A0092B-C50C-407E-A947-70E740481C1C}">
                <a14:useLocalDpi xmlns:a14="http://schemas.microsoft.com/office/drawing/2010/main" val="0"/>
              </a:ext>
            </a:extLst>
          </a:blip>
          <a:srcRect t="3274" r="-1" b="2896"/>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87" name="Freeform: Shape 86">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9" name="Freeform: Shape 88">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DC441-8FC3-42FC-B5DC-64BCDE27D36C}"/>
              </a:ext>
            </a:extLst>
          </p:cNvPr>
          <p:cNvSpPr>
            <a:spLocks noGrp="1"/>
          </p:cNvSpPr>
          <p:nvPr>
            <p:ph type="title"/>
          </p:nvPr>
        </p:nvSpPr>
        <p:spPr>
          <a:xfrm>
            <a:off x="374904" y="856488"/>
            <a:ext cx="4992624" cy="1243584"/>
          </a:xfrm>
        </p:spPr>
        <p:txBody>
          <a:bodyPr anchor="ctr">
            <a:normAutofit/>
          </a:bodyPr>
          <a:lstStyle/>
          <a:p>
            <a:r>
              <a:rPr lang="en-US" sz="3400" b="1"/>
              <a:t>Problem formulation – Offline, deadline</a:t>
            </a:r>
          </a:p>
        </p:txBody>
      </p:sp>
      <p:sp>
        <p:nvSpPr>
          <p:cNvPr id="91" name="Rectangle 90">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3" name="Rectangle 92">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F19908E-CEDA-4B71-92C8-AE1FEFDB6D66}"/>
              </a:ext>
            </a:extLst>
          </p:cNvPr>
          <p:cNvSpPr>
            <a:spLocks noGrp="1"/>
          </p:cNvSpPr>
          <p:nvPr>
            <p:ph idx="1"/>
          </p:nvPr>
        </p:nvSpPr>
        <p:spPr>
          <a:xfrm>
            <a:off x="374904" y="2522949"/>
            <a:ext cx="5065776" cy="3402363"/>
          </a:xfrm>
        </p:spPr>
        <p:txBody>
          <a:bodyPr anchor="t">
            <a:normAutofit/>
          </a:bodyPr>
          <a:lstStyle/>
          <a:p>
            <a:r>
              <a:rPr lang="en-US" sz="1600">
                <a:cs typeface="Calibri"/>
              </a:rPr>
              <a:t>Frozen Data</a:t>
            </a:r>
          </a:p>
          <a:p>
            <a:r>
              <a:rPr lang="en-US" sz="1600">
                <a:cs typeface="Calibri"/>
              </a:rPr>
              <a:t>Safest path </a:t>
            </a:r>
          </a:p>
          <a:p>
            <a:endParaRPr lang="en-US" sz="1600">
              <a:cs typeface="Calibri"/>
            </a:endParaRPr>
          </a:p>
          <a:p>
            <a:endParaRPr lang="en-US" sz="1600">
              <a:cs typeface="Calibri"/>
            </a:endParaRPr>
          </a:p>
          <a:p>
            <a:endParaRPr lang="en-US" sz="1600">
              <a:cs typeface="Calibri"/>
            </a:endParaRPr>
          </a:p>
          <a:p>
            <a:endParaRPr lang="en-US" sz="1600">
              <a:cs typeface="Calibri"/>
            </a:endParaRPr>
          </a:p>
          <a:p>
            <a:r>
              <a:rPr lang="en-US" sz="1600">
                <a:cs typeface="Calibri"/>
              </a:rPr>
              <a:t>Time information from google maps</a:t>
            </a:r>
          </a:p>
          <a:p>
            <a:r>
              <a:rPr lang="en-US" sz="1600">
                <a:cs typeface="Calibri"/>
              </a:rPr>
              <a:t>Deadline</a:t>
            </a:r>
          </a:p>
          <a:p>
            <a:pPr lvl="1"/>
            <a:r>
              <a:rPr lang="en-US" sz="1600">
                <a:cs typeface="Calibri"/>
              </a:rPr>
              <a:t>Path variance based on time constraint</a:t>
            </a:r>
          </a:p>
          <a:p>
            <a:pPr lvl="1"/>
            <a:r>
              <a:rPr lang="en-US" sz="1600">
                <a:cs typeface="Calibri"/>
              </a:rPr>
              <a:t>Alternative faster path when deadline not met</a:t>
            </a:r>
          </a:p>
          <a:p>
            <a:endParaRPr lang="en-US" sz="1600"/>
          </a:p>
        </p:txBody>
      </p:sp>
      <p:sp>
        <p:nvSpPr>
          <p:cNvPr id="52" name="Rectangle 51">
            <a:extLst>
              <a:ext uri="{FF2B5EF4-FFF2-40B4-BE49-F238E27FC236}">
                <a16:creationId xmlns:a16="http://schemas.microsoft.com/office/drawing/2014/main" id="{09C666A7-B1C7-45B4-8C7B-FB65D7CFA0B8}"/>
              </a:ext>
            </a:extLst>
          </p:cNvPr>
          <p:cNvSpPr/>
          <p:nvPr/>
        </p:nvSpPr>
        <p:spPr>
          <a:xfrm>
            <a:off x="685799" y="3429000"/>
            <a:ext cx="5301122" cy="9813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1">
              <a:lnSpc>
                <a:spcPct val="90000"/>
              </a:lnSpc>
              <a:spcBef>
                <a:spcPts val="500"/>
              </a:spcBef>
            </a:pPr>
            <a:endParaRPr lang="en-US">
              <a:cs typeface="Calibri"/>
            </a:endParaRPr>
          </a:p>
          <a:p>
            <a:pPr lvl="1" algn="ctr">
              <a:lnSpc>
                <a:spcPct val="90000"/>
              </a:lnSpc>
              <a:spcBef>
                <a:spcPts val="500"/>
              </a:spcBef>
            </a:pPr>
            <a:r>
              <a:rPr lang="en-US">
                <a:cs typeface="Calibri"/>
              </a:rPr>
              <a:t>Density = (Confirmed Cases in a region)/Population</a:t>
            </a:r>
          </a:p>
          <a:p>
            <a:pPr lvl="1" algn="ctr"/>
            <a:r>
              <a:rPr lang="en-US">
                <a:cs typeface="Calibri"/>
              </a:rPr>
              <a:t>Safest path  = min (</a:t>
            </a:r>
            <a:r>
              <a:rPr lang="en-US" err="1">
                <a:cs typeface="Calibri"/>
              </a:rPr>
              <a:t>ΣDensity</a:t>
            </a:r>
            <a:r>
              <a:rPr lang="en-US">
                <a:cs typeface="Calibri"/>
              </a:rPr>
              <a:t> * time)</a:t>
            </a:r>
          </a:p>
          <a:p>
            <a:pPr algn="ctr"/>
            <a:endParaRPr lang="en-US">
              <a:cs typeface="Calibri"/>
            </a:endParaRPr>
          </a:p>
        </p:txBody>
      </p:sp>
    </p:spTree>
    <p:extLst>
      <p:ext uri="{BB962C8B-B14F-4D97-AF65-F5344CB8AC3E}">
        <p14:creationId xmlns:p14="http://schemas.microsoft.com/office/powerpoint/2010/main" val="32707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0C2F8F76-4F55-4ED5-AC3D-1714C449C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descr="A picture containing clock&#10;&#10;Description automatically generated">
            <a:extLst>
              <a:ext uri="{FF2B5EF4-FFF2-40B4-BE49-F238E27FC236}">
                <a16:creationId xmlns:a16="http://schemas.microsoft.com/office/drawing/2014/main" id="{792FF901-AD17-4CAC-8302-89551F213800}"/>
              </a:ext>
            </a:extLst>
          </p:cNvPr>
          <p:cNvPicPr>
            <a:picLocks noChangeAspect="1"/>
          </p:cNvPicPr>
          <p:nvPr/>
        </p:nvPicPr>
        <p:blipFill rotWithShape="1">
          <a:blip r:embed="rId3"/>
          <a:srcRect t="5117" b="9463"/>
          <a:stretch/>
        </p:blipFill>
        <p:spPr>
          <a:xfrm>
            <a:off x="409576" y="633619"/>
            <a:ext cx="6648449" cy="5495925"/>
          </a:xfrm>
          <a:prstGeom prst="rect">
            <a:avLst/>
          </a:prstGeom>
        </p:spPr>
      </p:pic>
      <p:sp useBgFill="1">
        <p:nvSpPr>
          <p:cNvPr id="92" name="Rectangle 9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DC441-8FC3-42FC-B5DC-64BCDE27D36C}"/>
              </a:ext>
            </a:extLst>
          </p:cNvPr>
          <p:cNvSpPr>
            <a:spLocks noGrp="1"/>
          </p:cNvSpPr>
          <p:nvPr>
            <p:ph type="title"/>
          </p:nvPr>
        </p:nvSpPr>
        <p:spPr>
          <a:xfrm>
            <a:off x="7938533" y="978619"/>
            <a:ext cx="3404594" cy="1106424"/>
          </a:xfrm>
        </p:spPr>
        <p:txBody>
          <a:bodyPr>
            <a:normAutofit/>
          </a:bodyPr>
          <a:lstStyle/>
          <a:p>
            <a:r>
              <a:rPr lang="en-US" sz="2600" b="1"/>
              <a:t>Problem formulation – online</a:t>
            </a:r>
          </a:p>
        </p:txBody>
      </p:sp>
      <p:sp>
        <p:nvSpPr>
          <p:cNvPr id="94" name="Rectangle 9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6" name="Rectangle 95">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122470"/>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19908E-CEDA-4B71-92C8-AE1FEFDB6D66}"/>
              </a:ext>
            </a:extLst>
          </p:cNvPr>
          <p:cNvSpPr>
            <a:spLocks noGrp="1"/>
          </p:cNvSpPr>
          <p:nvPr>
            <p:ph idx="1"/>
          </p:nvPr>
        </p:nvSpPr>
        <p:spPr>
          <a:xfrm>
            <a:off x="7938532" y="2359152"/>
            <a:ext cx="3404594" cy="3429000"/>
          </a:xfrm>
        </p:spPr>
        <p:txBody>
          <a:bodyPr>
            <a:normAutofit/>
          </a:bodyPr>
          <a:lstStyle/>
          <a:p>
            <a:r>
              <a:rPr lang="en-US" sz="1600"/>
              <a:t>Dynamic data</a:t>
            </a:r>
          </a:p>
          <a:p>
            <a:pPr lvl="1"/>
            <a:r>
              <a:rPr lang="en-US" sz="1600"/>
              <a:t>A* algorithm</a:t>
            </a:r>
          </a:p>
          <a:p>
            <a:pPr lvl="1"/>
            <a:r>
              <a:rPr lang="en-US" sz="1600"/>
              <a:t>Dynamic Heuristic</a:t>
            </a:r>
          </a:p>
          <a:p>
            <a:r>
              <a:rPr lang="en-US" sz="1600"/>
              <a:t>Path decision is dependent on updated heuristics for every 30 mins</a:t>
            </a:r>
          </a:p>
          <a:p>
            <a:pPr lvl="1"/>
            <a:r>
              <a:rPr lang="en-US" sz="1600"/>
              <a:t>Example A(Source) -&gt; D(Destination)</a:t>
            </a:r>
          </a:p>
          <a:p>
            <a:pPr lvl="1"/>
            <a:r>
              <a:rPr lang="en-US" sz="1600"/>
              <a:t>Heuristic update at B</a:t>
            </a:r>
          </a:p>
          <a:p>
            <a:pPr lvl="1"/>
            <a:r>
              <a:rPr lang="en-US" sz="1600"/>
              <a:t>Better to take path B -&gt; D rather than B -&gt; C -&gt; D</a:t>
            </a:r>
          </a:p>
          <a:p>
            <a:pPr lvl="1"/>
            <a:r>
              <a:rPr lang="en-US" sz="1600"/>
              <a:t>Then user prefers path B -&gt; D</a:t>
            </a:r>
          </a:p>
          <a:p>
            <a:endParaRPr lang="en-US" sz="1600"/>
          </a:p>
          <a:p>
            <a:endParaRPr lang="en-US" sz="1600"/>
          </a:p>
          <a:p>
            <a:endParaRPr lang="en-US" sz="1600"/>
          </a:p>
        </p:txBody>
      </p:sp>
    </p:spTree>
    <p:extLst>
      <p:ext uri="{BB962C8B-B14F-4D97-AF65-F5344CB8AC3E}">
        <p14:creationId xmlns:p14="http://schemas.microsoft.com/office/powerpoint/2010/main" val="415959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DC441-8FC3-42FC-B5DC-64BCDE27D36C}"/>
              </a:ext>
            </a:extLst>
          </p:cNvPr>
          <p:cNvSpPr>
            <a:spLocks noGrp="1"/>
          </p:cNvSpPr>
          <p:nvPr>
            <p:ph type="title"/>
          </p:nvPr>
        </p:nvSpPr>
        <p:spPr>
          <a:xfrm>
            <a:off x="700720" y="641850"/>
            <a:ext cx="4146500" cy="1535865"/>
          </a:xfrm>
        </p:spPr>
        <p:txBody>
          <a:bodyPr>
            <a:normAutofit/>
          </a:bodyPr>
          <a:lstStyle/>
          <a:p>
            <a:r>
              <a:rPr lang="en-US" sz="4000" b="1" dirty="0"/>
              <a:t>Model Parameters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19908E-CEDA-4B71-92C8-AE1FEFDB6D66}"/>
              </a:ext>
            </a:extLst>
          </p:cNvPr>
          <p:cNvSpPr>
            <a:spLocks noGrp="1"/>
          </p:cNvSpPr>
          <p:nvPr>
            <p:ph idx="1"/>
          </p:nvPr>
        </p:nvSpPr>
        <p:spPr>
          <a:xfrm>
            <a:off x="5048213" y="365125"/>
            <a:ext cx="6774058" cy="2250483"/>
          </a:xfrm>
        </p:spPr>
        <p:txBody>
          <a:bodyPr anchor="ctr">
            <a:normAutofit fontScale="92500"/>
          </a:bodyPr>
          <a:lstStyle/>
          <a:p>
            <a:endParaRPr lang="en-US" sz="1500" dirty="0">
              <a:cs typeface="Calibri"/>
            </a:endParaRPr>
          </a:p>
          <a:p>
            <a:r>
              <a:rPr lang="en-US" sz="2000" dirty="0">
                <a:cs typeface="Calibri"/>
              </a:rPr>
              <a:t>Selected a set of 9 counties which are in and around Atlanta for our model and obtained census information for these 9 counties.</a:t>
            </a:r>
            <a:endParaRPr lang="en-US" sz="2000" dirty="0"/>
          </a:p>
          <a:p>
            <a:r>
              <a:rPr lang="en-US" sz="2000" dirty="0">
                <a:cs typeface="Calibri"/>
              </a:rPr>
              <a:t>COVID-19 confirmed cases count from Johns Hopkins dashboard.</a:t>
            </a:r>
          </a:p>
          <a:p>
            <a:r>
              <a:rPr lang="en-US" sz="2000" dirty="0">
                <a:cs typeface="Calibri"/>
              </a:rPr>
              <a:t>Using the above information we got density value where we define density as confirmed/population  for a county.</a:t>
            </a:r>
          </a:p>
          <a:p>
            <a:endParaRPr lang="en-US" sz="1500" dirty="0">
              <a:cs typeface="Calibri"/>
            </a:endParaRPr>
          </a:p>
          <a:p>
            <a:endParaRPr lang="en-US" sz="1500" dirty="0"/>
          </a:p>
        </p:txBody>
      </p:sp>
      <p:pic>
        <p:nvPicPr>
          <p:cNvPr id="5" name="Picture 4" descr="A screenshot of a cell phone&#10;&#10;Description automatically generated">
            <a:extLst>
              <a:ext uri="{FF2B5EF4-FFF2-40B4-BE49-F238E27FC236}">
                <a16:creationId xmlns:a16="http://schemas.microsoft.com/office/drawing/2014/main" id="{FC2AC41A-5C4E-4707-8597-C21366DFDC13}"/>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1463" b="-1"/>
          <a:stretch/>
        </p:blipFill>
        <p:spPr>
          <a:xfrm>
            <a:off x="554416" y="2773697"/>
            <a:ext cx="11167447" cy="3484983"/>
          </a:xfrm>
          <a:prstGeom prst="rect">
            <a:avLst/>
          </a:prstGeom>
        </p:spPr>
      </p:pic>
    </p:spTree>
    <p:extLst>
      <p:ext uri="{BB962C8B-B14F-4D97-AF65-F5344CB8AC3E}">
        <p14:creationId xmlns:p14="http://schemas.microsoft.com/office/powerpoint/2010/main" val="227527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2843-387B-254D-90A0-4C6D024FE6C4}"/>
              </a:ext>
            </a:extLst>
          </p:cNvPr>
          <p:cNvSpPr>
            <a:spLocks noGrp="1"/>
          </p:cNvSpPr>
          <p:nvPr>
            <p:ph type="title"/>
          </p:nvPr>
        </p:nvSpPr>
        <p:spPr>
          <a:xfrm>
            <a:off x="838200" y="47919"/>
            <a:ext cx="10515600" cy="1325563"/>
          </a:xfrm>
        </p:spPr>
        <p:txBody>
          <a:bodyPr/>
          <a:lstStyle/>
          <a:p>
            <a:pPr algn="ctr"/>
            <a:r>
              <a:rPr lang="en-US">
                <a:latin typeface="Times New Roman" panose="02020603050405020304" pitchFamily="18" charset="0"/>
                <a:cs typeface="Times New Roman" panose="02020603050405020304" pitchFamily="18" charset="0"/>
              </a:rPr>
              <a:t>Dijkstra's algorithm</a:t>
            </a:r>
          </a:p>
        </p:txBody>
      </p:sp>
      <p:pic>
        <p:nvPicPr>
          <p:cNvPr id="5" name="Content Placeholder 4">
            <a:extLst>
              <a:ext uri="{FF2B5EF4-FFF2-40B4-BE49-F238E27FC236}">
                <a16:creationId xmlns:a16="http://schemas.microsoft.com/office/drawing/2014/main" id="{35538E39-93E3-434B-B397-F9E46B971C70}"/>
              </a:ext>
            </a:extLst>
          </p:cNvPr>
          <p:cNvPicPr>
            <a:picLocks noGrp="1" noChangeAspect="1"/>
          </p:cNvPicPr>
          <p:nvPr>
            <p:ph idx="1"/>
          </p:nvPr>
        </p:nvPicPr>
        <p:blipFill>
          <a:blip r:embed="rId3"/>
          <a:stretch>
            <a:fillRect/>
          </a:stretch>
        </p:blipFill>
        <p:spPr>
          <a:xfrm>
            <a:off x="8881068" y="4181131"/>
            <a:ext cx="3377293" cy="2658720"/>
          </a:xfrm>
        </p:spPr>
      </p:pic>
      <p:sp>
        <p:nvSpPr>
          <p:cNvPr id="6" name="Rounded Rectangle 5">
            <a:extLst>
              <a:ext uri="{FF2B5EF4-FFF2-40B4-BE49-F238E27FC236}">
                <a16:creationId xmlns:a16="http://schemas.microsoft.com/office/drawing/2014/main" id="{5EAEF3E0-85CF-8D45-A4D2-E38FB3F9E675}"/>
              </a:ext>
            </a:extLst>
          </p:cNvPr>
          <p:cNvSpPr/>
          <p:nvPr/>
        </p:nvSpPr>
        <p:spPr>
          <a:xfrm>
            <a:off x="707572" y="1273629"/>
            <a:ext cx="1894114"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Unvisited Nodes</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2C7E96F0-CDBE-F54B-9B66-A97F178E1131}"/>
                  </a:ext>
                </a:extLst>
              </p:cNvPr>
              <p:cNvSpPr/>
              <p:nvPr/>
            </p:nvSpPr>
            <p:spPr>
              <a:xfrm>
                <a:off x="3319462" y="1282306"/>
                <a:ext cx="3713391"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Assign Initial Node(Current node)=0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Other Nodes=</a:t>
                </a: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9" name="Rounded Rectangle 8">
                <a:extLst>
                  <a:ext uri="{FF2B5EF4-FFF2-40B4-BE49-F238E27FC236}">
                    <a16:creationId xmlns:a16="http://schemas.microsoft.com/office/drawing/2014/main" id="{2C7E96F0-CDBE-F54B-9B66-A97F178E1131}"/>
                  </a:ext>
                </a:extLst>
              </p:cNvPr>
              <p:cNvSpPr>
                <a:spLocks noRot="1" noChangeAspect="1" noMove="1" noResize="1" noEditPoints="1" noAdjustHandles="1" noChangeArrowheads="1" noChangeShapeType="1" noTextEdit="1"/>
              </p:cNvSpPr>
              <p:nvPr/>
            </p:nvSpPr>
            <p:spPr>
              <a:xfrm>
                <a:off x="3319462" y="1282306"/>
                <a:ext cx="3713391" cy="685800"/>
              </a:xfrm>
              <a:prstGeom prst="roundRect">
                <a:avLst/>
              </a:prstGeom>
              <a:blipFill>
                <a:blip r:embed="rId4"/>
                <a:stretch>
                  <a:fillRect t="-877" b="-9649"/>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5AE4EDE6-8440-2B40-A470-7739E58804A2}"/>
              </a:ext>
            </a:extLst>
          </p:cNvPr>
          <p:cNvSpPr/>
          <p:nvPr/>
        </p:nvSpPr>
        <p:spPr>
          <a:xfrm>
            <a:off x="6496712" y="2662919"/>
            <a:ext cx="4525756"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Dist</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(Unvisited neighbors for current node through current node)</a:t>
            </a:r>
          </a:p>
        </p:txBody>
      </p:sp>
      <p:sp>
        <p:nvSpPr>
          <p:cNvPr id="11" name="Rounded Rectangle 10">
            <a:extLst>
              <a:ext uri="{FF2B5EF4-FFF2-40B4-BE49-F238E27FC236}">
                <a16:creationId xmlns:a16="http://schemas.microsoft.com/office/drawing/2014/main" id="{17F4D580-81E8-C346-90DA-B19A7780908B}"/>
              </a:ext>
            </a:extLst>
          </p:cNvPr>
          <p:cNvSpPr/>
          <p:nvPr/>
        </p:nvSpPr>
        <p:spPr>
          <a:xfrm>
            <a:off x="707572" y="2654242"/>
            <a:ext cx="4610783"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Newly calculated distance&gt;assigned? Assigned: New </a:t>
            </a:r>
            <a:r>
              <a:rPr kumimoji="0" lang="en-US" sz="1800" b="0"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dist</a:t>
            </a:r>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 name="Rounded Rectangle 11">
            <a:extLst>
              <a:ext uri="{FF2B5EF4-FFF2-40B4-BE49-F238E27FC236}">
                <a16:creationId xmlns:a16="http://schemas.microsoft.com/office/drawing/2014/main" id="{6165731E-E89E-D644-A8FB-321AA47CDC20}"/>
              </a:ext>
            </a:extLst>
          </p:cNvPr>
          <p:cNvSpPr/>
          <p:nvPr/>
        </p:nvSpPr>
        <p:spPr>
          <a:xfrm>
            <a:off x="7898944" y="1273629"/>
            <a:ext cx="3114675"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Current node=Unvisited node with min distance</a:t>
            </a:r>
          </a:p>
        </p:txBody>
      </p:sp>
      <p:sp>
        <p:nvSpPr>
          <p:cNvPr id="13" name="Rounded Rectangle 12">
            <a:extLst>
              <a:ext uri="{FF2B5EF4-FFF2-40B4-BE49-F238E27FC236}">
                <a16:creationId xmlns:a16="http://schemas.microsoft.com/office/drawing/2014/main" id="{6CC4ADFD-0ED1-7D49-A396-32B64101CA2D}"/>
              </a:ext>
            </a:extLst>
          </p:cNvPr>
          <p:cNvSpPr/>
          <p:nvPr/>
        </p:nvSpPr>
        <p:spPr>
          <a:xfrm>
            <a:off x="619805" y="3755288"/>
            <a:ext cx="3594333" cy="9399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Mark current node=visited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Unvisited Nodes=Unvisited Nodes-current node</a:t>
            </a:r>
          </a:p>
        </p:txBody>
      </p: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26AC4F93-5095-9444-AD1E-92F89EB79F8D}"/>
                  </a:ext>
                </a:extLst>
              </p:cNvPr>
              <p:cNvSpPr/>
              <p:nvPr/>
            </p:nvSpPr>
            <p:spPr>
              <a:xfrm>
                <a:off x="4965249" y="3826096"/>
                <a:ext cx="3098347" cy="8299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Destination||smallest distance is </a:t>
                </a: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mc:Choice>
        <mc:Fallback xmlns="">
          <p:sp>
            <p:nvSpPr>
              <p:cNvPr id="14" name="Rounded Rectangle 13">
                <a:extLst>
                  <a:ext uri="{FF2B5EF4-FFF2-40B4-BE49-F238E27FC236}">
                    <a16:creationId xmlns:a16="http://schemas.microsoft.com/office/drawing/2014/main" id="{26AC4F93-5095-9444-AD1E-92F89EB79F8D}"/>
                  </a:ext>
                </a:extLst>
              </p:cNvPr>
              <p:cNvSpPr>
                <a:spLocks noRot="1" noChangeAspect="1" noMove="1" noResize="1" noEditPoints="1" noAdjustHandles="1" noChangeArrowheads="1" noChangeShapeType="1" noTextEdit="1"/>
              </p:cNvSpPr>
              <p:nvPr/>
            </p:nvSpPr>
            <p:spPr>
              <a:xfrm>
                <a:off x="4965249" y="3826096"/>
                <a:ext cx="3098347" cy="829924"/>
              </a:xfrm>
              <a:prstGeom prst="roundRect">
                <a:avLst/>
              </a:prstGeom>
              <a:blipFill>
                <a:blip r:embed="rId5"/>
                <a:stretch>
                  <a:fillRect/>
                </a:stretch>
              </a:blipFill>
            </p:spPr>
            <p:txBody>
              <a:bodyPr/>
              <a:lstStyle/>
              <a:p>
                <a:r>
                  <a:rPr lang="en-US">
                    <a:noFill/>
                  </a:rPr>
                  <a:t> </a:t>
                </a:r>
              </a:p>
            </p:txBody>
          </p:sp>
        </mc:Fallback>
      </mc:AlternateContent>
      <p:sp>
        <p:nvSpPr>
          <p:cNvPr id="15" name="Rounded Rectangle 14">
            <a:extLst>
              <a:ext uri="{FF2B5EF4-FFF2-40B4-BE49-F238E27FC236}">
                <a16:creationId xmlns:a16="http://schemas.microsoft.com/office/drawing/2014/main" id="{7EB3AAB8-9758-384D-AFD0-B7CA14B47905}"/>
              </a:ext>
            </a:extLst>
          </p:cNvPr>
          <p:cNvSpPr/>
          <p:nvPr/>
        </p:nvSpPr>
        <p:spPr>
          <a:xfrm>
            <a:off x="5729983" y="5547053"/>
            <a:ext cx="1226004"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STOP</a:t>
            </a:r>
          </a:p>
        </p:txBody>
      </p:sp>
      <p:sp>
        <p:nvSpPr>
          <p:cNvPr id="16" name="Right Arrow 15">
            <a:extLst>
              <a:ext uri="{FF2B5EF4-FFF2-40B4-BE49-F238E27FC236}">
                <a16:creationId xmlns:a16="http://schemas.microsoft.com/office/drawing/2014/main" id="{DC92233B-9A88-E048-87FF-B49847C9515D}"/>
              </a:ext>
            </a:extLst>
          </p:cNvPr>
          <p:cNvSpPr/>
          <p:nvPr/>
        </p:nvSpPr>
        <p:spPr>
          <a:xfrm>
            <a:off x="2601686" y="1480457"/>
            <a:ext cx="673552" cy="30480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Right Arrow 16">
            <a:extLst>
              <a:ext uri="{FF2B5EF4-FFF2-40B4-BE49-F238E27FC236}">
                <a16:creationId xmlns:a16="http://schemas.microsoft.com/office/drawing/2014/main" id="{796BDFF0-7CD5-A541-A839-70DE638C3E06}"/>
              </a:ext>
            </a:extLst>
          </p:cNvPr>
          <p:cNvSpPr/>
          <p:nvPr/>
        </p:nvSpPr>
        <p:spPr>
          <a:xfrm>
            <a:off x="7077077" y="1480457"/>
            <a:ext cx="673552" cy="30480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ight Arrow 17">
            <a:extLst>
              <a:ext uri="{FF2B5EF4-FFF2-40B4-BE49-F238E27FC236}">
                <a16:creationId xmlns:a16="http://schemas.microsoft.com/office/drawing/2014/main" id="{07397DB3-77BE-BF49-B700-3F4A9A8C1F4B}"/>
              </a:ext>
            </a:extLst>
          </p:cNvPr>
          <p:cNvSpPr/>
          <p:nvPr/>
        </p:nvSpPr>
        <p:spPr>
          <a:xfrm rot="5400000">
            <a:off x="9119505" y="2173967"/>
            <a:ext cx="673552" cy="30480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ight Arrow 18">
            <a:extLst>
              <a:ext uri="{FF2B5EF4-FFF2-40B4-BE49-F238E27FC236}">
                <a16:creationId xmlns:a16="http://schemas.microsoft.com/office/drawing/2014/main" id="{D99D1AD3-9458-C04A-A134-ED4015E09FFE}"/>
              </a:ext>
            </a:extLst>
          </p:cNvPr>
          <p:cNvSpPr/>
          <p:nvPr/>
        </p:nvSpPr>
        <p:spPr>
          <a:xfrm rot="10800000">
            <a:off x="5371427" y="2886646"/>
            <a:ext cx="872882" cy="30480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Right Arrow 19">
            <a:extLst>
              <a:ext uri="{FF2B5EF4-FFF2-40B4-BE49-F238E27FC236}">
                <a16:creationId xmlns:a16="http://schemas.microsoft.com/office/drawing/2014/main" id="{EA9C5BAB-4FD0-644A-A74D-FF1DED31C664}"/>
              </a:ext>
            </a:extLst>
          </p:cNvPr>
          <p:cNvSpPr/>
          <p:nvPr/>
        </p:nvSpPr>
        <p:spPr>
          <a:xfrm rot="5400000">
            <a:off x="1755320" y="3516680"/>
            <a:ext cx="522515" cy="25581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ight Arrow 20">
            <a:extLst>
              <a:ext uri="{FF2B5EF4-FFF2-40B4-BE49-F238E27FC236}">
                <a16:creationId xmlns:a16="http://schemas.microsoft.com/office/drawing/2014/main" id="{6E85E972-82DE-F144-881B-4D131686EEF5}"/>
              </a:ext>
            </a:extLst>
          </p:cNvPr>
          <p:cNvSpPr/>
          <p:nvPr/>
        </p:nvSpPr>
        <p:spPr>
          <a:xfrm>
            <a:off x="4280813" y="4279671"/>
            <a:ext cx="673552" cy="30480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ight Arrow 21">
            <a:extLst>
              <a:ext uri="{FF2B5EF4-FFF2-40B4-BE49-F238E27FC236}">
                <a16:creationId xmlns:a16="http://schemas.microsoft.com/office/drawing/2014/main" id="{F0189BC4-E2E8-C747-84A9-1ED806F02E70}"/>
              </a:ext>
            </a:extLst>
          </p:cNvPr>
          <p:cNvSpPr/>
          <p:nvPr/>
        </p:nvSpPr>
        <p:spPr>
          <a:xfrm rot="5400000">
            <a:off x="6052689" y="4984760"/>
            <a:ext cx="606410" cy="28163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Bent Arrow 24">
            <a:extLst>
              <a:ext uri="{FF2B5EF4-FFF2-40B4-BE49-F238E27FC236}">
                <a16:creationId xmlns:a16="http://schemas.microsoft.com/office/drawing/2014/main" id="{6E439BE7-739C-3B49-96B6-84042D37EC38}"/>
              </a:ext>
            </a:extLst>
          </p:cNvPr>
          <p:cNvSpPr/>
          <p:nvPr/>
        </p:nvSpPr>
        <p:spPr>
          <a:xfrm flipH="1">
            <a:off x="11066691" y="1480456"/>
            <a:ext cx="719136" cy="2552468"/>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Shape 25">
            <a:extLst>
              <a:ext uri="{FF2B5EF4-FFF2-40B4-BE49-F238E27FC236}">
                <a16:creationId xmlns:a16="http://schemas.microsoft.com/office/drawing/2014/main" id="{6E16AD48-A0D2-F348-99EB-D84E62F66318}"/>
              </a:ext>
            </a:extLst>
          </p:cNvPr>
          <p:cNvSpPr/>
          <p:nvPr/>
        </p:nvSpPr>
        <p:spPr>
          <a:xfrm rot="10800000" flipV="1">
            <a:off x="8063594" y="3815218"/>
            <a:ext cx="3722233" cy="346401"/>
          </a:xfrm>
          <a:prstGeom prst="corner">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6355005F-E469-EB43-815D-A8886F2D314D}"/>
              </a:ext>
            </a:extLst>
          </p:cNvPr>
          <p:cNvSpPr txBox="1"/>
          <p:nvPr/>
        </p:nvSpPr>
        <p:spPr>
          <a:xfrm>
            <a:off x="5649686" y="5029200"/>
            <a:ext cx="5206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a:t>
            </a:r>
          </a:p>
        </p:txBody>
      </p:sp>
      <p:sp>
        <p:nvSpPr>
          <p:cNvPr id="28" name="TextBox 27">
            <a:extLst>
              <a:ext uri="{FF2B5EF4-FFF2-40B4-BE49-F238E27FC236}">
                <a16:creationId xmlns:a16="http://schemas.microsoft.com/office/drawing/2014/main" id="{91E62F4D-36A0-C243-99C1-F4C9666353EF}"/>
              </a:ext>
            </a:extLst>
          </p:cNvPr>
          <p:cNvSpPr txBox="1"/>
          <p:nvPr/>
        </p:nvSpPr>
        <p:spPr>
          <a:xfrm>
            <a:off x="8238935" y="4224154"/>
            <a:ext cx="4667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pic>
        <p:nvPicPr>
          <p:cNvPr id="30" name="Picture 29">
            <a:extLst>
              <a:ext uri="{FF2B5EF4-FFF2-40B4-BE49-F238E27FC236}">
                <a16:creationId xmlns:a16="http://schemas.microsoft.com/office/drawing/2014/main" id="{DA9946C2-5070-5B4B-A0DC-519739A63172}"/>
              </a:ext>
            </a:extLst>
          </p:cNvPr>
          <p:cNvPicPr>
            <a:picLocks noChangeAspect="1"/>
          </p:cNvPicPr>
          <p:nvPr/>
        </p:nvPicPr>
        <p:blipFill>
          <a:blip r:embed="rId6"/>
          <a:stretch>
            <a:fillRect/>
          </a:stretch>
        </p:blipFill>
        <p:spPr>
          <a:xfrm>
            <a:off x="707572" y="4695198"/>
            <a:ext cx="2730817" cy="2176007"/>
          </a:xfrm>
          <a:prstGeom prst="rect">
            <a:avLst/>
          </a:prstGeom>
        </p:spPr>
      </p:pic>
      <p:pic>
        <p:nvPicPr>
          <p:cNvPr id="3" name="Picture 2">
            <a:extLst>
              <a:ext uri="{FF2B5EF4-FFF2-40B4-BE49-F238E27FC236}">
                <a16:creationId xmlns:a16="http://schemas.microsoft.com/office/drawing/2014/main" id="{CAD55B41-BAA9-405F-B336-76C27B24C80A}"/>
              </a:ext>
            </a:extLst>
          </p:cNvPr>
          <p:cNvPicPr>
            <a:picLocks noChangeAspect="1"/>
          </p:cNvPicPr>
          <p:nvPr/>
        </p:nvPicPr>
        <p:blipFill>
          <a:blip r:embed="rId7"/>
          <a:stretch>
            <a:fillRect/>
          </a:stretch>
        </p:blipFill>
        <p:spPr>
          <a:xfrm>
            <a:off x="0" y="396929"/>
            <a:ext cx="184159" cy="762039"/>
          </a:xfrm>
          <a:prstGeom prst="rect">
            <a:avLst/>
          </a:prstGeom>
        </p:spPr>
      </p:pic>
    </p:spTree>
    <p:extLst>
      <p:ext uri="{BB962C8B-B14F-4D97-AF65-F5344CB8AC3E}">
        <p14:creationId xmlns:p14="http://schemas.microsoft.com/office/powerpoint/2010/main" val="328909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2195B7-F544-7446-A25B-23DEDEEC9129}"/>
              </a:ext>
            </a:extLst>
          </p:cNvPr>
          <p:cNvSpPr>
            <a:spLocks noGrp="1"/>
          </p:cNvSpPr>
          <p:nvPr>
            <p:ph type="title"/>
          </p:nvPr>
        </p:nvSpPr>
        <p:spPr>
          <a:xfrm>
            <a:off x="438913" y="859536"/>
            <a:ext cx="4832802" cy="1243584"/>
          </a:xfrm>
        </p:spPr>
        <p:txBody>
          <a:bodyPr>
            <a:normAutofit/>
          </a:bodyPr>
          <a:lstStyle/>
          <a:p>
            <a:r>
              <a:rPr lang="en-US" sz="3400" b="1">
                <a:cs typeface="Times New Roman" panose="02020603050405020304" pitchFamily="18" charset="0"/>
              </a:rPr>
              <a:t>Dijkstra’s Advantages and Disadvantages</a:t>
            </a:r>
          </a:p>
        </p:txBody>
      </p:sp>
      <p:sp>
        <p:nvSpPr>
          <p:cNvPr id="37" name="Rectangle 3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6655964-A24D-9F40-954E-55EDD8147E19}"/>
              </a:ext>
            </a:extLst>
          </p:cNvPr>
          <p:cNvSpPr>
            <a:spLocks noGrp="1"/>
          </p:cNvSpPr>
          <p:nvPr>
            <p:ph idx="1"/>
          </p:nvPr>
        </p:nvSpPr>
        <p:spPr>
          <a:xfrm>
            <a:off x="438912" y="2512611"/>
            <a:ext cx="4832803" cy="3664351"/>
          </a:xfrm>
        </p:spPr>
        <p:txBody>
          <a:bodyPr>
            <a:normAutofit/>
          </a:bodyPr>
          <a:lstStyle/>
          <a:p>
            <a:r>
              <a:rPr lang="en-US" sz="1800">
                <a:latin typeface="Times New Roman" panose="02020603050405020304" pitchFamily="18" charset="0"/>
                <a:cs typeface="Times New Roman" panose="02020603050405020304" pitchFamily="18" charset="0"/>
              </a:rPr>
              <a:t>Finds shortest path to every single reachable node provided the graph doesn’t change.</a:t>
            </a:r>
          </a:p>
          <a:p>
            <a:r>
              <a:rPr lang="en-US" sz="1800">
                <a:latin typeface="Times New Roman" panose="02020603050405020304" pitchFamily="18" charset="0"/>
                <a:cs typeface="Times New Roman" panose="02020603050405020304" pitchFamily="18" charset="0"/>
              </a:rPr>
              <a:t>Saved results can be used again without re-running algorithm.</a:t>
            </a:r>
          </a:p>
          <a:p>
            <a:r>
              <a:rPr lang="en-US" sz="1800">
                <a:latin typeface="Times New Roman" panose="02020603050405020304" pitchFamily="18" charset="0"/>
                <a:cs typeface="Times New Roman" panose="02020603050405020304" pitchFamily="18" charset="0"/>
              </a:rPr>
              <a:t>Could achieve major speedup by switching to A*</a:t>
            </a:r>
          </a:p>
          <a:p>
            <a:endParaRPr lang="en-US" sz="18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920300-47A4-5B46-BD02-BA7ED547448A}"/>
              </a:ext>
            </a:extLst>
          </p:cNvPr>
          <p:cNvPicPr>
            <a:picLocks noChangeAspect="1"/>
          </p:cNvPicPr>
          <p:nvPr/>
        </p:nvPicPr>
        <p:blipFill>
          <a:blip r:embed="rId3"/>
          <a:stretch>
            <a:fillRect/>
          </a:stretch>
        </p:blipFill>
        <p:spPr>
          <a:xfrm>
            <a:off x="7813627" y="517600"/>
            <a:ext cx="2743200" cy="2743200"/>
          </a:xfrm>
          <a:prstGeom prst="rect">
            <a:avLst/>
          </a:prstGeom>
        </p:spPr>
      </p:pic>
      <p:pic>
        <p:nvPicPr>
          <p:cNvPr id="7" name="Picture 6">
            <a:extLst>
              <a:ext uri="{FF2B5EF4-FFF2-40B4-BE49-F238E27FC236}">
                <a16:creationId xmlns:a16="http://schemas.microsoft.com/office/drawing/2014/main" id="{BD113CBD-FE45-8B4D-8473-7E06D2419C93}"/>
              </a:ext>
            </a:extLst>
          </p:cNvPr>
          <p:cNvPicPr>
            <a:picLocks noChangeAspect="1"/>
          </p:cNvPicPr>
          <p:nvPr/>
        </p:nvPicPr>
        <p:blipFill>
          <a:blip r:embed="rId4"/>
          <a:stretch>
            <a:fillRect/>
          </a:stretch>
        </p:blipFill>
        <p:spPr>
          <a:xfrm>
            <a:off x="7813627" y="3429000"/>
            <a:ext cx="2743200" cy="2743200"/>
          </a:xfrm>
          <a:prstGeom prst="rect">
            <a:avLst/>
          </a:prstGeom>
        </p:spPr>
      </p:pic>
    </p:spTree>
    <p:extLst>
      <p:ext uri="{BB962C8B-B14F-4D97-AF65-F5344CB8AC3E}">
        <p14:creationId xmlns:p14="http://schemas.microsoft.com/office/powerpoint/2010/main" val="27720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8">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0">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71EF9E-E209-440D-92A5-F3F8009CF26F}"/>
              </a:ext>
            </a:extLst>
          </p:cNvPr>
          <p:cNvSpPr>
            <a:spLocks noGrp="1"/>
          </p:cNvSpPr>
          <p:nvPr>
            <p:ph type="title"/>
          </p:nvPr>
        </p:nvSpPr>
        <p:spPr>
          <a:xfrm>
            <a:off x="1115568" y="548640"/>
            <a:ext cx="10168128" cy="1179576"/>
          </a:xfrm>
        </p:spPr>
        <p:txBody>
          <a:bodyPr>
            <a:normAutofit/>
          </a:bodyPr>
          <a:lstStyle/>
          <a:p>
            <a:r>
              <a:rPr lang="en-US" sz="4000" b="1">
                <a:cs typeface="Calibri Light"/>
              </a:rPr>
              <a:t>Dijkstra’s Implementation</a:t>
            </a:r>
            <a:endParaRPr lang="en-US" sz="4000" b="1"/>
          </a:p>
        </p:txBody>
      </p:sp>
      <p:sp>
        <p:nvSpPr>
          <p:cNvPr id="33" name="Rectangle 32">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screenshot of a cell phone&#10;&#10;Description generated with very high confidence">
            <a:extLst>
              <a:ext uri="{FF2B5EF4-FFF2-40B4-BE49-F238E27FC236}">
                <a16:creationId xmlns:a16="http://schemas.microsoft.com/office/drawing/2014/main" id="{B10BA34A-4B0E-4B8C-A9DC-99BC7C136598}"/>
              </a:ext>
            </a:extLst>
          </p:cNvPr>
          <p:cNvPicPr>
            <a:picLocks noChangeAspect="1"/>
          </p:cNvPicPr>
          <p:nvPr/>
        </p:nvPicPr>
        <p:blipFill rotWithShape="1">
          <a:blip r:embed="rId3"/>
          <a:srcRect l="3169" t="4410" r="14262"/>
          <a:stretch/>
        </p:blipFill>
        <p:spPr>
          <a:xfrm>
            <a:off x="6606363" y="2656991"/>
            <a:ext cx="4600737" cy="3424814"/>
          </a:xfrm>
          <a:prstGeom prst="rect">
            <a:avLst/>
          </a:prstGeom>
        </p:spPr>
      </p:pic>
      <p:sp>
        <p:nvSpPr>
          <p:cNvPr id="3" name="Content Placeholder 2">
            <a:extLst>
              <a:ext uri="{FF2B5EF4-FFF2-40B4-BE49-F238E27FC236}">
                <a16:creationId xmlns:a16="http://schemas.microsoft.com/office/drawing/2014/main" id="{F8D2E153-76BB-4EC8-AB92-1EE417B703A3}"/>
              </a:ext>
            </a:extLst>
          </p:cNvPr>
          <p:cNvSpPr>
            <a:spLocks noGrp="1"/>
          </p:cNvSpPr>
          <p:nvPr>
            <p:ph idx="1"/>
          </p:nvPr>
        </p:nvSpPr>
        <p:spPr>
          <a:xfrm>
            <a:off x="626850" y="2499015"/>
            <a:ext cx="5235234" cy="4073768"/>
          </a:xfrm>
        </p:spPr>
        <p:txBody>
          <a:bodyPr vert="horz" lIns="91440" tIns="45720" rIns="91440" bIns="45720" rtlCol="0" anchor="ctr">
            <a:normAutofit/>
          </a:bodyPr>
          <a:lstStyle/>
          <a:p>
            <a:pPr>
              <a:lnSpc>
                <a:spcPct val="150000"/>
              </a:lnSpc>
            </a:pPr>
            <a:r>
              <a:rPr lang="en-US" sz="2200">
                <a:cs typeface="Calibri"/>
              </a:rPr>
              <a:t>Make use of the density values and travel time as a means of measure to calculate best possible path.</a:t>
            </a:r>
          </a:p>
          <a:p>
            <a:pPr>
              <a:lnSpc>
                <a:spcPct val="150000"/>
              </a:lnSpc>
            </a:pPr>
            <a:r>
              <a:rPr lang="en-US" sz="2200">
                <a:cs typeface="Calibri"/>
              </a:rPr>
              <a:t>Using the calculated values we create a mapping where we get the cost associated with travel from one county to another.</a:t>
            </a:r>
          </a:p>
          <a:p>
            <a:pPr>
              <a:lnSpc>
                <a:spcPct val="150000"/>
              </a:lnSpc>
            </a:pPr>
            <a:endParaRPr lang="en-US" sz="2200">
              <a:cs typeface="Calibri"/>
            </a:endParaRPr>
          </a:p>
          <a:p>
            <a:pPr>
              <a:lnSpc>
                <a:spcPct val="150000"/>
              </a:lnSpc>
            </a:pPr>
            <a:endParaRPr lang="en-US" sz="2200">
              <a:cs typeface="Calibri"/>
            </a:endParaRPr>
          </a:p>
        </p:txBody>
      </p:sp>
    </p:spTree>
    <p:extLst>
      <p:ext uri="{BB962C8B-B14F-4D97-AF65-F5344CB8AC3E}">
        <p14:creationId xmlns:p14="http://schemas.microsoft.com/office/powerpoint/2010/main" val="348964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1E177B83AF2548BEAD361DD13F4C10" ma:contentTypeVersion="11" ma:contentTypeDescription="Create a new document." ma:contentTypeScope="" ma:versionID="4c5f88e9351ace3a72fa8fbf3f43d961">
  <xsd:schema xmlns:xsd="http://www.w3.org/2001/XMLSchema" xmlns:xs="http://www.w3.org/2001/XMLSchema" xmlns:p="http://schemas.microsoft.com/office/2006/metadata/properties" xmlns:ns3="a86a9004-44ea-4597-bcb7-4e746e2f3679" xmlns:ns4="46f09681-a785-4971-baab-0dde67c384b7" targetNamespace="http://schemas.microsoft.com/office/2006/metadata/properties" ma:root="true" ma:fieldsID="831bb48037f21420c1e5c513396843ee" ns3:_="" ns4:_="">
    <xsd:import namespace="a86a9004-44ea-4597-bcb7-4e746e2f3679"/>
    <xsd:import namespace="46f09681-a785-4971-baab-0dde67c384b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6a9004-44ea-4597-bcb7-4e746e2f36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f09681-a785-4971-baab-0dde67c384b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9881A3-2EAC-4631-A0C9-2DB0F3CB5C5B}">
  <ds:schemaRefs>
    <ds:schemaRef ds:uri="46f09681-a785-4971-baab-0dde67c384b7"/>
    <ds:schemaRef ds:uri="a86a9004-44ea-4597-bcb7-4e746e2f36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FA216E2-E1A7-406E-906B-316BC0FD1E36}">
  <ds:schemaRefs>
    <ds:schemaRef ds:uri="http://schemas.microsoft.com/sharepoint/v3/contenttype/forms"/>
  </ds:schemaRefs>
</ds:datastoreItem>
</file>

<file path=customXml/itemProps3.xml><?xml version="1.0" encoding="utf-8"?>
<ds:datastoreItem xmlns:ds="http://schemas.openxmlformats.org/officeDocument/2006/customXml" ds:itemID="{50638B3F-7374-4BA0-BC73-F5190F47221F}">
  <ds:schemaRefs>
    <ds:schemaRef ds:uri="http://purl.org/dc/terms/"/>
    <ds:schemaRef ds:uri="http://www.w3.org/XML/1998/namespace"/>
    <ds:schemaRef ds:uri="http://schemas.openxmlformats.org/package/2006/metadata/core-properties"/>
    <ds:schemaRef ds:uri="http://purl.org/dc/elements/1.1/"/>
    <ds:schemaRef ds:uri="http://purl.org/dc/dcmitype/"/>
    <ds:schemaRef ds:uri="http://schemas.microsoft.com/office/2006/documentManagement/types"/>
    <ds:schemaRef ds:uri="a86a9004-44ea-4597-bcb7-4e746e2f3679"/>
    <ds:schemaRef ds:uri="http://schemas.microsoft.com/office/infopath/2007/PartnerControls"/>
    <ds:schemaRef ds:uri="46f09681-a785-4971-baab-0dde67c384b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1182</TotalTime>
  <Words>3807</Words>
  <Application>Microsoft Macintosh PowerPoint</Application>
  <PresentationFormat>Widescreen</PresentationFormat>
  <Paragraphs>316</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Times New Roman</vt:lpstr>
      <vt:lpstr>Wingdings</vt:lpstr>
      <vt:lpstr>Office Theme</vt:lpstr>
      <vt:lpstr>Safest path through Corona affected regions</vt:lpstr>
      <vt:lpstr>Motivation</vt:lpstr>
      <vt:lpstr>Next Steps</vt:lpstr>
      <vt:lpstr>Problem formulation – Offline, deadline</vt:lpstr>
      <vt:lpstr>Problem formulation – online</vt:lpstr>
      <vt:lpstr>Model Parameters</vt:lpstr>
      <vt:lpstr>Dijkstra's algorithm</vt:lpstr>
      <vt:lpstr>Dijkstra’s Advantages and Disadvantages</vt:lpstr>
      <vt:lpstr>Dijkstra’s Implementation</vt:lpstr>
      <vt:lpstr>Dijkstra contd...</vt:lpstr>
      <vt:lpstr>Dijkstra – with deadline condition</vt:lpstr>
      <vt:lpstr>Dijkstra – (deadline) continued...</vt:lpstr>
      <vt:lpstr>A* Algorithm</vt:lpstr>
      <vt:lpstr>A* implementation</vt:lpstr>
      <vt:lpstr>A* Algorithm Contd..</vt:lpstr>
      <vt:lpstr>Results</vt:lpstr>
      <vt:lpstr>Technology Stack</vt:lpstr>
      <vt:lpstr>Future Scope</vt:lpstr>
      <vt:lpstr>References</vt:lpstr>
      <vt:lpstr>Collaboration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Safest path through Corona affected regions</dc:title>
  <dc:creator>Aditya Bhamidipati</dc:creator>
  <cp:lastModifiedBy>Sameera Turupu</cp:lastModifiedBy>
  <cp:revision>1</cp:revision>
  <dcterms:created xsi:type="dcterms:W3CDTF">2020-04-21T12:11:55Z</dcterms:created>
  <dcterms:modified xsi:type="dcterms:W3CDTF">2020-04-22T07:54:20Z</dcterms:modified>
</cp:coreProperties>
</file>