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CC33"/>
    <a:srgbClr val="FFFFFF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94" autoAdjust="0"/>
  </p:normalViewPr>
  <p:slideViewPr>
    <p:cSldViewPr showGuides="1">
      <p:cViewPr varScale="1">
        <p:scale>
          <a:sx n="73" d="100"/>
          <a:sy n="73" d="100"/>
        </p:scale>
        <p:origin x="90" y="3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2/1/2019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7299A-12DB-4466-8431-C7866C7B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5224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2/1/2019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CC0432E-30FB-4378-A3C4-71175E725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2134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7.png"/><Relationship Id="rId3" Type="http://schemas.openxmlformats.org/officeDocument/2006/relationships/image" Target="../media/image38.png"/><Relationship Id="rId7" Type="http://schemas.openxmlformats.org/officeDocument/2006/relationships/image" Target="../media/image47.png"/><Relationship Id="rId12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2.png"/><Relationship Id="rId5" Type="http://schemas.openxmlformats.org/officeDocument/2006/relationships/image" Target="../media/image45.png"/><Relationship Id="rId15" Type="http://schemas.openxmlformats.org/officeDocument/2006/relationships/image" Target="../media/image59.png"/><Relationship Id="rId10" Type="http://schemas.openxmlformats.org/officeDocument/2006/relationships/image" Target="../media/image51.png"/><Relationship Id="rId4" Type="http://schemas.openxmlformats.org/officeDocument/2006/relationships/image" Target="../media/image44.png"/><Relationship Id="rId9" Type="http://schemas.openxmlformats.org/officeDocument/2006/relationships/image" Target="../media/image50.png"/><Relationship Id="rId1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8.png"/><Relationship Id="rId7" Type="http://schemas.openxmlformats.org/officeDocument/2006/relationships/image" Target="../media/image5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38.png"/><Relationship Id="rId7" Type="http://schemas.openxmlformats.org/officeDocument/2006/relationships/image" Target="../media/image47.png"/><Relationship Id="rId12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2.png"/><Relationship Id="rId5" Type="http://schemas.openxmlformats.org/officeDocument/2006/relationships/image" Target="../media/image45.png"/><Relationship Id="rId10" Type="http://schemas.openxmlformats.org/officeDocument/2006/relationships/image" Target="../media/image51.png"/><Relationship Id="rId4" Type="http://schemas.openxmlformats.org/officeDocument/2006/relationships/image" Target="../media/image44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03412" y="4401108"/>
            <a:ext cx="10585176" cy="90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Assignment 6 K-means Clustering</a:t>
            </a:r>
            <a:endParaRPr lang="en-US" sz="5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smtClean="0">
                <a:cs typeface="Times New Roman" pitchFamily="18" charset="0"/>
              </a:rPr>
              <a:t>Spring </a:t>
            </a:r>
            <a:r>
              <a:rPr lang="en-US" sz="5400" smtClean="0">
                <a:cs typeface="Times New Roman" pitchFamily="18" charset="0"/>
              </a:rPr>
              <a:t>2020</a:t>
            </a:r>
            <a:endParaRPr lang="en-US" sz="5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</a:t>
            </a:r>
            <a:r>
              <a:rPr lang="en-US" sz="5400" dirty="0" smtClean="0">
                <a:cs typeface="Times New Roman" pitchFamily="18" charset="0"/>
              </a:rPr>
              <a:t>4760 </a:t>
            </a:r>
            <a:r>
              <a:rPr lang="en-US" sz="5400" dirty="0">
                <a:cs typeface="Times New Roman" pitchFamily="18" charset="0"/>
              </a:rPr>
              <a:t>/ 6760  Big Data </a:t>
            </a:r>
            <a:r>
              <a:rPr lang="en-US" sz="5400" dirty="0" smtClean="0">
                <a:cs typeface="Times New Roman" pitchFamily="18" charset="0"/>
              </a:rPr>
              <a:t>Programming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8711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603603" y="260648"/>
                <a:ext cx="4212468" cy="6840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000" dirty="0"/>
                  <a:t>-means Algorithm</a:t>
                </a: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3" y="260648"/>
                <a:ext cx="4212468" cy="684076"/>
              </a:xfrm>
              <a:prstGeom prst="rect">
                <a:avLst/>
              </a:prstGeom>
              <a:blipFill>
                <a:blip r:embed="rId2"/>
                <a:stretch>
                  <a:fillRect t="-22321" r="-2894" b="-34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49" y="1412777"/>
            <a:ext cx="3600953" cy="362000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95" y="1412777"/>
            <a:ext cx="3600953" cy="3620005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>
            <a:off x="9016581" y="3496246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222101" y="2058945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574519" y="2418701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225801" y="2775882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941701" y="2778261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577882" y="3131817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50542" y="3846475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016799" y="4208792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652685" y="4206105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368580" y="3848614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368744" y="3491484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32178" y="2056564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652685" y="4573884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860987" y="2773499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366640" y="4573885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575501" y="1697234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28148" y="2420888"/>
            <a:ext cx="269938" cy="269938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973052" y="3978155"/>
            <a:ext cx="269938" cy="269938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502383" y="5046148"/>
                <a:ext cx="236186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383" y="5046148"/>
                <a:ext cx="236186" cy="446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9995248" y="5046148"/>
                <a:ext cx="380354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248" y="5046148"/>
                <a:ext cx="380354" cy="446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204118" y="1250958"/>
                <a:ext cx="380354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18" y="1250958"/>
                <a:ext cx="380354" cy="446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276202" y="4809643"/>
                <a:ext cx="236186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202" y="4809643"/>
                <a:ext cx="236186" cy="4462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967829" y="5046148"/>
                <a:ext cx="236186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829" y="5046148"/>
                <a:ext cx="236186" cy="4462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5460694" y="5046148"/>
                <a:ext cx="380354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694" y="5046148"/>
                <a:ext cx="380354" cy="4462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669564" y="1250958"/>
                <a:ext cx="380354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564" y="1250958"/>
                <a:ext cx="380354" cy="4462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741648" y="4809643"/>
                <a:ext cx="236186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48" y="4809643"/>
                <a:ext cx="236186" cy="4462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8688288" y="5063559"/>
                <a:ext cx="873222" cy="3847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20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7, 2.5</m:t>
                          </m:r>
                        </m:e>
                      </m:d>
                    </m:oMath>
                  </m:oMathPara>
                </a14:m>
                <a:endParaRPr lang="en-US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288" y="5063559"/>
                <a:ext cx="873222" cy="3847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6815139" y="1047436"/>
                <a:ext cx="1495956" cy="3847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2000" i="1" dirty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2.75, 6.875</m:t>
                          </m:r>
                        </m:e>
                      </m:d>
                    </m:oMath>
                  </m:oMathPara>
                </a14:m>
                <a:endParaRPr lang="en-US" altLang="en-US" sz="20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139" y="1047436"/>
                <a:ext cx="1495956" cy="3847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/>
          <p:cNvSpPr/>
          <p:nvPr/>
        </p:nvSpPr>
        <p:spPr>
          <a:xfrm>
            <a:off x="4466012" y="3491484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671532" y="2054183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023950" y="2413939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75232" y="2771120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391132" y="2773499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027313" y="3127055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99973" y="3841713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466230" y="4204030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102116" y="4201343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818011" y="3843852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18175" y="3486722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381609" y="2051802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102116" y="4569122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310418" y="2768737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816071" y="4569123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024932" y="1692472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877579" y="2272110"/>
            <a:ext cx="269938" cy="269938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084884" y="3763070"/>
            <a:ext cx="269938" cy="269938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3692660" y="5058797"/>
                <a:ext cx="1054387" cy="3847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20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6.1, 3.1</m:t>
                          </m:r>
                        </m:e>
                      </m:d>
                    </m:oMath>
                  </m:oMathPara>
                </a14:m>
                <a:endParaRPr lang="en-US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660" y="5058797"/>
                <a:ext cx="1054387" cy="3847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2468827" y="1042674"/>
                <a:ext cx="1087442" cy="3847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2000" i="1" dirty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2.8, 7.3</m:t>
                          </m:r>
                        </m:e>
                      </m:d>
                    </m:oMath>
                  </m:oMathPara>
                </a14:m>
                <a:endParaRPr lang="en-US" altLang="en-US" sz="20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827" y="1042674"/>
                <a:ext cx="1087442" cy="3847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/>
          <p:cNvSpPr/>
          <p:nvPr/>
        </p:nvSpPr>
        <p:spPr>
          <a:xfrm>
            <a:off x="2330952" y="5327920"/>
            <a:ext cx="29941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Assign Each Data Point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971172" y="5327920"/>
            <a:ext cx="288847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Update Cluster Centers</a:t>
            </a:r>
          </a:p>
        </p:txBody>
      </p:sp>
    </p:spTree>
    <p:extLst>
      <p:ext uri="{BB962C8B-B14F-4D97-AF65-F5344CB8AC3E}">
        <p14:creationId xmlns:p14="http://schemas.microsoft.com/office/powerpoint/2010/main" val="34867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616606" y="260648"/>
                <a:ext cx="4212468" cy="6840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000" dirty="0"/>
                  <a:t>-means Algorithm</a:t>
                </a: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06" y="260648"/>
                <a:ext cx="4212468" cy="684076"/>
              </a:xfrm>
              <a:prstGeom prst="rect">
                <a:avLst/>
              </a:prstGeom>
              <a:blipFill>
                <a:blip r:embed="rId2"/>
                <a:stretch>
                  <a:fillRect t="-22321" r="-2894" b="-34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49" y="1412777"/>
            <a:ext cx="3600953" cy="36200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967829" y="5046148"/>
                <a:ext cx="236186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829" y="5046148"/>
                <a:ext cx="236186" cy="446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5460694" y="5046148"/>
                <a:ext cx="380354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694" y="5046148"/>
                <a:ext cx="380354" cy="446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669564" y="1250958"/>
                <a:ext cx="380354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564" y="1250958"/>
                <a:ext cx="380354" cy="446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741648" y="4809643"/>
                <a:ext cx="236186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48" y="4809643"/>
                <a:ext cx="236186" cy="4462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/>
          <p:cNvSpPr/>
          <p:nvPr/>
        </p:nvSpPr>
        <p:spPr>
          <a:xfrm>
            <a:off x="4466012" y="3491484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671532" y="2054183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023950" y="2413939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75232" y="2771120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391132" y="2773499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027313" y="3127055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99973" y="3841713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466230" y="4204030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102116" y="4201343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818011" y="3843852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18175" y="3486722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381609" y="2051802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102116" y="4569122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310418" y="2768737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816071" y="4569123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024932" y="1692472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330952" y="5327920"/>
            <a:ext cx="29941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Assign Each Data Point</a:t>
            </a:r>
          </a:p>
        </p:txBody>
      </p:sp>
      <p:sp>
        <p:nvSpPr>
          <p:cNvPr id="63" name="Oval 62"/>
          <p:cNvSpPr/>
          <p:nvPr/>
        </p:nvSpPr>
        <p:spPr>
          <a:xfrm>
            <a:off x="2875198" y="2420888"/>
            <a:ext cx="269938" cy="269938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420102" y="3978155"/>
            <a:ext cx="269938" cy="269938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392144" y="2355905"/>
            <a:ext cx="143423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No Change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659989" y="3813534"/>
            <a:ext cx="306782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Terminate the Algorithm</a:t>
            </a:r>
          </a:p>
        </p:txBody>
      </p:sp>
      <p:sp>
        <p:nvSpPr>
          <p:cNvPr id="2" name="Right Arrow 1"/>
          <p:cNvSpPr/>
          <p:nvPr/>
        </p:nvSpPr>
        <p:spPr>
          <a:xfrm rot="5400000">
            <a:off x="7603722" y="3035759"/>
            <a:ext cx="764179" cy="467254"/>
          </a:xfrm>
          <a:prstGeom prst="rightArrow">
            <a:avLst/>
          </a:prstGeom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4165066" y="5063559"/>
                <a:ext cx="873222" cy="3847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20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7, 2.5</m:t>
                          </m:r>
                        </m:e>
                      </m:d>
                    </m:oMath>
                  </m:oMathPara>
                </a14:m>
                <a:endParaRPr lang="en-US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066" y="5063559"/>
                <a:ext cx="873222" cy="3847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2401858" y="1047436"/>
                <a:ext cx="1495956" cy="3847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2000" i="1" dirty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2.75, 6.875</m:t>
                          </m:r>
                        </m:e>
                      </m:d>
                    </m:oMath>
                  </m:oMathPara>
                </a14:m>
                <a:endParaRPr lang="en-US" altLang="en-US" sz="20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858" y="1047436"/>
                <a:ext cx="1495956" cy="3847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659396" y="260648"/>
                <a:ext cx="4212468" cy="6840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000" dirty="0"/>
                  <a:t>-means Algorithm</a:t>
                </a: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96" y="260648"/>
                <a:ext cx="4212468" cy="684076"/>
              </a:xfrm>
              <a:prstGeom prst="rect">
                <a:avLst/>
              </a:prstGeom>
              <a:blipFill>
                <a:blip r:embed="rId2"/>
                <a:stretch>
                  <a:fillRect t="-22321" r="-2894" b="-34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/>
          <p:cNvSpPr/>
          <p:nvPr/>
        </p:nvSpPr>
        <p:spPr>
          <a:xfrm>
            <a:off x="803411" y="1558877"/>
            <a:ext cx="276326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 dirty="0"/>
              <a:t>Time Complexity: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3655848" y="1528193"/>
                <a:ext cx="1226357" cy="50783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i="1">
                          <a:latin typeface="Cambria Math" panose="02040503050406030204" pitchFamily="18" charset="0"/>
                        </a:rPr>
                        <m:t>𝑡𝑘𝑛</m:t>
                      </m:r>
                      <m:r>
                        <a:rPr lang="en-US" alt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848" y="1528193"/>
                <a:ext cx="1226357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249906" y="980020"/>
                <a:ext cx="3006334" cy="4308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800" dirty="0"/>
                  <a:t>: # of data objects</a:t>
                </a: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906" y="980020"/>
                <a:ext cx="3006334" cy="430887"/>
              </a:xfrm>
              <a:prstGeom prst="rect">
                <a:avLst/>
              </a:prstGeom>
              <a:blipFill>
                <a:blip r:embed="rId4"/>
                <a:stretch>
                  <a:fillRect t="-24286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49906" y="1558877"/>
                <a:ext cx="2325508" cy="4308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2800" dirty="0"/>
                  <a:t>: # of clusters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906" y="1558877"/>
                <a:ext cx="2325508" cy="430887"/>
              </a:xfrm>
              <a:prstGeom prst="rect">
                <a:avLst/>
              </a:prstGeom>
              <a:blipFill>
                <a:blip r:embed="rId5"/>
                <a:stretch>
                  <a:fillRect l="-262" t="-24286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303912" y="2089303"/>
                <a:ext cx="4932548" cy="4308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sz="2800" dirty="0"/>
                  <a:t>: # of iterations in the algorithm</a:t>
                </a: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2089303"/>
                <a:ext cx="4932548" cy="430887"/>
              </a:xfrm>
              <a:prstGeom prst="rect">
                <a:avLst/>
              </a:prstGeom>
              <a:blipFill>
                <a:blip r:embed="rId6"/>
                <a:stretch>
                  <a:fillRect l="-1360" t="-24286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/>
          <p:cNvSpPr/>
          <p:nvPr/>
        </p:nvSpPr>
        <p:spPr>
          <a:xfrm>
            <a:off x="4927631" y="1112892"/>
            <a:ext cx="222844" cy="1322856"/>
          </a:xfrm>
          <a:prstGeom prst="leftBrace">
            <a:avLst>
              <a:gd name="adj1" fmla="val 59921"/>
              <a:gd name="adj2" fmla="val 50000"/>
            </a:avLst>
          </a:prstGeom>
          <a:ln w="28575">
            <a:solidFill>
              <a:srgbClr val="2757AB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304284" y="2765224"/>
                <a:ext cx="3348373" cy="4308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sz="2800" dirty="0"/>
                  <a:t>Usually,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800" dirty="0"/>
                  <a:t>,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284" y="2765224"/>
                <a:ext cx="3348373" cy="430887"/>
              </a:xfrm>
              <a:prstGeom prst="rect">
                <a:avLst/>
              </a:prstGeom>
              <a:blipFill>
                <a:blip r:embed="rId7"/>
                <a:stretch>
                  <a:fillRect l="-6375" t="-24286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03412" y="3312220"/>
            <a:ext cx="180503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 dirty="0"/>
              <a:t>Comments: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469485" y="3823064"/>
            <a:ext cx="610592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1. Often terminates at a local optimum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69485" y="4799474"/>
            <a:ext cx="782182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2. For global optimum, use deterministic annealing and genetic algorithms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05489" y="4269048"/>
            <a:ext cx="922574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    Depend on the initial random selection of cluster centers</a:t>
            </a:r>
          </a:p>
        </p:txBody>
      </p:sp>
    </p:spTree>
    <p:extLst>
      <p:ext uri="{BB962C8B-B14F-4D97-AF65-F5344CB8AC3E}">
        <p14:creationId xmlns:p14="http://schemas.microsoft.com/office/powerpoint/2010/main" val="4280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00239" y="158384"/>
            <a:ext cx="3456384" cy="6840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Cluster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911424" y="824748"/>
            <a:ext cx="935769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Objects </a:t>
            </a:r>
            <a:r>
              <a:rPr lang="en-US" altLang="en-US" sz="2800" dirty="0">
                <a:solidFill>
                  <a:srgbClr val="FF00FF"/>
                </a:solidFill>
              </a:rPr>
              <a:t>within the same cluster</a:t>
            </a:r>
            <a:r>
              <a:rPr lang="en-US" altLang="en-US" sz="2800" dirty="0"/>
              <a:t> shall be as </a:t>
            </a:r>
            <a:r>
              <a:rPr lang="en-US" altLang="en-US" sz="2800" dirty="0">
                <a:solidFill>
                  <a:srgbClr val="FF00FF"/>
                </a:solidFill>
              </a:rPr>
              <a:t>similar</a:t>
            </a:r>
            <a:r>
              <a:rPr lang="en-US" altLang="en-US" sz="2800" dirty="0"/>
              <a:t> as possible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911424" y="1402844"/>
            <a:ext cx="935769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Objects </a:t>
            </a:r>
            <a:r>
              <a:rPr lang="en-US" altLang="en-US" sz="2800" dirty="0">
                <a:solidFill>
                  <a:srgbClr val="009900"/>
                </a:solidFill>
              </a:rPr>
              <a:t>of different clusters</a:t>
            </a:r>
            <a:r>
              <a:rPr lang="en-US" altLang="en-US" sz="2800" dirty="0"/>
              <a:t> shall be as </a:t>
            </a:r>
            <a:r>
              <a:rPr lang="en-US" altLang="en-US" sz="2800" dirty="0">
                <a:solidFill>
                  <a:srgbClr val="009900"/>
                </a:solidFill>
              </a:rPr>
              <a:t>dissimilar</a:t>
            </a:r>
            <a:r>
              <a:rPr lang="en-US" altLang="en-US" sz="2800" dirty="0"/>
              <a:t> as possible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28" y="1833041"/>
            <a:ext cx="5603384" cy="51053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56" y="1839755"/>
            <a:ext cx="5596015" cy="509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1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95400" y="224644"/>
            <a:ext cx="5364596" cy="6840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What is Cluster Analysis?</a:t>
            </a:r>
          </a:p>
        </p:txBody>
      </p:sp>
      <p:sp>
        <p:nvSpPr>
          <p:cNvPr id="8" name="Rectangle 7"/>
          <p:cNvSpPr/>
          <p:nvPr/>
        </p:nvSpPr>
        <p:spPr>
          <a:xfrm>
            <a:off x="1538753" y="1359318"/>
            <a:ext cx="868805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8925" indent="-2889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FF00FF"/>
                </a:solidFill>
              </a:rPr>
              <a:t>Similar</a:t>
            </a:r>
            <a:r>
              <a:rPr lang="en-US" altLang="en-US" sz="2800" dirty="0"/>
              <a:t> to one another within the same cluster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538753" y="1802715"/>
            <a:ext cx="868805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8925" indent="-2889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9900"/>
                </a:solidFill>
              </a:rPr>
              <a:t>Dissimilar</a:t>
            </a:r>
            <a:r>
              <a:rPr lang="en-US" altLang="en-US" sz="2800" dirty="0"/>
              <a:t> to the data objects in other clusters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31048" y="847166"/>
            <a:ext cx="591101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Cluster: a set of data objects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31048" y="2287326"/>
            <a:ext cx="322870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Cluster analysis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38753" y="2827385"/>
            <a:ext cx="868805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Measure the similarities between data objects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38753" y="3270782"/>
            <a:ext cx="868805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Group similar data objects into clusters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31047" y="3763490"/>
            <a:ext cx="933840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>
                <a:solidFill>
                  <a:srgbClr val="FF0000"/>
                </a:solidFill>
              </a:rPr>
              <a:t>Unsupervised learning</a:t>
            </a:r>
            <a:r>
              <a:rPr lang="en-US" altLang="en-US" sz="2800" dirty="0"/>
              <a:t>: no predefined classes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31048" y="4280651"/>
            <a:ext cx="322870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Applications: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38754" y="4786964"/>
            <a:ext cx="1015569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As a stand-alone tool to get insight into data distribution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38753" y="5230361"/>
            <a:ext cx="868805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As a preprocessing step for other algorithms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480376" y="1363374"/>
            <a:ext cx="16766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>
                <a:solidFill>
                  <a:srgbClr val="FF00FF"/>
                </a:solidFill>
              </a:rPr>
              <a:t>Cohesive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480376" y="1802715"/>
            <a:ext cx="183179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>
                <a:solidFill>
                  <a:srgbClr val="00B050"/>
                </a:solidFill>
              </a:rPr>
              <a:t>Distinctive</a:t>
            </a:r>
          </a:p>
        </p:txBody>
      </p:sp>
    </p:spTree>
    <p:extLst>
      <p:ext uri="{BB962C8B-B14F-4D97-AF65-F5344CB8AC3E}">
        <p14:creationId xmlns:p14="http://schemas.microsoft.com/office/powerpoint/2010/main" val="54549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677398" y="281641"/>
                <a:ext cx="4248472" cy="6840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000" dirty="0"/>
                  <a:t>-means Algorithm</a:t>
                </a: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98" y="281641"/>
                <a:ext cx="4248472" cy="684076"/>
              </a:xfrm>
              <a:prstGeom prst="rect">
                <a:avLst/>
              </a:prstGeom>
              <a:blipFill>
                <a:blip r:embed="rId2"/>
                <a:stretch>
                  <a:fillRect t="-21429" r="-2009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127448" y="1166305"/>
            <a:ext cx="252431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Assumptions: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35460" y="1741787"/>
                <a:ext cx="4107362" cy="4308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403225" indent="-403225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en-US" sz="2800" dirty="0"/>
                  <a:t># of clusters,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2800" dirty="0"/>
                  <a:t>, is given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60" y="1741787"/>
                <a:ext cx="4107362" cy="430887"/>
              </a:xfrm>
              <a:prstGeom prst="rect">
                <a:avLst/>
              </a:prstGeom>
              <a:blipFill>
                <a:blip r:embed="rId3"/>
                <a:stretch>
                  <a:fillRect l="-4903" t="-24286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35460" y="2168860"/>
            <a:ext cx="954106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03225" indent="-4032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Mutual Exclusive: Each data point only belongs to one cluster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127448" y="2709465"/>
            <a:ext cx="141190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Inputs: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35460" y="3223392"/>
                <a:ext cx="8385864" cy="4308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403225" indent="-403225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en-US" sz="2800" dirty="0"/>
                  <a:t>Dataset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en-US" sz="2800" dirty="0"/>
                  <a:t> contains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800" dirty="0"/>
                  <a:t> data points in Euclidean space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60" y="3223392"/>
                <a:ext cx="8385864" cy="430887"/>
              </a:xfrm>
              <a:prstGeom prst="rect">
                <a:avLst/>
              </a:prstGeom>
              <a:blipFill>
                <a:blip r:embed="rId4"/>
                <a:stretch>
                  <a:fillRect l="-2400" t="-24286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35459" y="3675765"/>
                <a:ext cx="2866597" cy="4308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403225" indent="-403225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en-US" sz="2800" dirty="0"/>
                  <a:t># of clusters,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59" y="3675765"/>
                <a:ext cx="2866597" cy="430887"/>
              </a:xfrm>
              <a:prstGeom prst="rect">
                <a:avLst/>
              </a:prstGeom>
              <a:blipFill>
                <a:blip r:embed="rId5"/>
                <a:stretch>
                  <a:fillRect l="-7021" t="-23944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127448" y="4139124"/>
            <a:ext cx="141190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Goal: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649505" y="4597156"/>
                <a:ext cx="7401809" cy="4308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sz="2800" dirty="0"/>
                  <a:t>Partitioning points into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2800" dirty="0"/>
                  <a:t> clusters,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05" y="4597156"/>
                <a:ext cx="7401809" cy="430887"/>
              </a:xfrm>
              <a:prstGeom prst="rect">
                <a:avLst/>
              </a:prstGeom>
              <a:blipFill>
                <a:blip r:embed="rId6"/>
                <a:stretch>
                  <a:fillRect l="-2965" t="-23944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67808" y="5149215"/>
                <a:ext cx="6064778" cy="4308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en-US" sz="2800" dirty="0"/>
                  <a:t>, for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08" y="5149215"/>
                <a:ext cx="6064778" cy="430887"/>
              </a:xfrm>
              <a:prstGeom prst="rect">
                <a:avLst/>
              </a:prstGeom>
              <a:blipFill>
                <a:blip r:embed="rId7"/>
                <a:stretch>
                  <a:fillRect t="-24286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4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587388" y="35852"/>
                <a:ext cx="4248472" cy="6840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000" dirty="0"/>
                  <a:t>-means Algorithm</a:t>
                </a: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8" y="35852"/>
                <a:ext cx="4248472" cy="684076"/>
              </a:xfrm>
              <a:prstGeom prst="rect">
                <a:avLst/>
              </a:prstGeom>
              <a:blipFill>
                <a:blip r:embed="rId2"/>
                <a:stretch>
                  <a:fillRect t="-22321" r="-2009" b="-34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7730" y="4359365"/>
                <a:ext cx="9614667" cy="66684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en-US" sz="28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9"/>
                          </m:rP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en-US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nary>
                  </m:oMath>
                </a14:m>
                <a:r>
                  <a:rPr lang="en-US" altLang="en-US" sz="2800" dirty="0"/>
                  <a:t>: the centroid (center point) of a cluster,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30" y="4359365"/>
                <a:ext cx="9614667" cy="666849"/>
              </a:xfrm>
              <a:prstGeom prst="rect">
                <a:avLst/>
              </a:prstGeom>
              <a:blipFill>
                <a:blip r:embed="rId3"/>
                <a:stretch>
                  <a:fillRect t="-1818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70919" y="835642"/>
            <a:ext cx="152445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Inputs: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39071" y="866418"/>
                <a:ext cx="4072953" cy="4308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344488" indent="-344488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en-US" sz="2800" dirty="0"/>
                  <a:t>Dataset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en-US" sz="2800" dirty="0"/>
                  <a:t>: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800" dirty="0"/>
                  <a:t> data points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071" y="866418"/>
                <a:ext cx="4072953" cy="430887"/>
              </a:xfrm>
              <a:prstGeom prst="rect">
                <a:avLst/>
              </a:prstGeom>
              <a:blipFill>
                <a:blip r:embed="rId4"/>
                <a:stretch>
                  <a:fillRect l="-4790" t="-23944" r="-150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852085" y="866418"/>
                <a:ext cx="2664296" cy="4308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344488" indent="-344488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en-US" sz="2800" dirty="0"/>
                  <a:t># of clusters,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85" y="866418"/>
                <a:ext cx="2664296" cy="430887"/>
              </a:xfrm>
              <a:prstGeom prst="rect">
                <a:avLst/>
              </a:prstGeom>
              <a:blipFill>
                <a:blip r:embed="rId5"/>
                <a:stretch>
                  <a:fillRect l="-7323" t="-23944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122948" y="1413043"/>
            <a:ext cx="110869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Goal: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239072" y="1437679"/>
                <a:ext cx="7277310" cy="4308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sz="2800" dirty="0"/>
                  <a:t>Partitioning points into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2800" dirty="0"/>
                  <a:t> clusters,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072" y="1437679"/>
                <a:ext cx="7277310" cy="430887"/>
              </a:xfrm>
              <a:prstGeom prst="rect">
                <a:avLst/>
              </a:prstGeom>
              <a:blipFill>
                <a:blip r:embed="rId6"/>
                <a:stretch>
                  <a:fillRect l="-2931" t="-23944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343944" y="2047506"/>
                <a:ext cx="5956412" cy="4308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en-US" sz="2800" dirty="0"/>
                  <a:t>, for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944" y="2047506"/>
                <a:ext cx="5956412" cy="430887"/>
              </a:xfrm>
              <a:prstGeom prst="rect">
                <a:avLst/>
              </a:prstGeom>
              <a:blipFill>
                <a:blip r:embed="rId7"/>
                <a:stretch>
                  <a:fillRect t="-23944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553218" y="3108531"/>
                <a:ext cx="4619560" cy="51430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m:rPr>
                                <m:brk m:alnAt="9"/>
                              </m:r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 </m:t>
                            </m:r>
                            <m:sSub>
                              <m:sSubPr>
                                <m:ctrlPr>
                                  <a:rPr lang="en-US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en-US" sz="2800">
                                <a:latin typeface="Cambria Math" panose="02040503050406030204" pitchFamily="18" charset="0"/>
                              </a:rPr>
                              <m:t>dist</m:t>
                            </m:r>
                            <m:sSup>
                              <m:sSupPr>
                                <m:ctrlPr>
                                  <a:rPr lang="en-US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altLang="en-US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800" b="1">
                                            <a:latin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b>
                                        <m:r>
                                          <a:rPr lang="en-US" alt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en-US" sz="2800" dirty="0"/>
                  <a:t> 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18" y="3108531"/>
                <a:ext cx="4619560" cy="514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603612" y="3150243"/>
            <a:ext cx="148066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Minimize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5400" y="2600665"/>
            <a:ext cx="60978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Minimizing the sum of squared error: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27730" y="3786582"/>
                <a:ext cx="601141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is one data point in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30" y="3786582"/>
                <a:ext cx="6011410" cy="523220"/>
              </a:xfrm>
              <a:prstGeom prst="rect">
                <a:avLst/>
              </a:prstGeom>
              <a:blipFill>
                <a:blip r:embed="rId9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87388" y="5067923"/>
                <a:ext cx="11604612" cy="528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43250" indent="-31432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b>
                            <m: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800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b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/>
                  <a:t>: Euclidean distance between two data points </a:t>
                </a:r>
                <a14:m>
                  <m:oMath xmlns:m="http://schemas.openxmlformats.org/officeDocument/2006/math">
                    <m:r>
                      <a:rPr lang="en-US" sz="28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8" y="5067923"/>
                <a:ext cx="11604612" cy="528991"/>
              </a:xfrm>
              <a:prstGeom prst="rect">
                <a:avLst/>
              </a:prstGeom>
              <a:blipFill>
                <a:blip r:embed="rId10"/>
                <a:stretch>
                  <a:fillRect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7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41394" y="260648"/>
            <a:ext cx="3960440" cy="6840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Time Complexity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876810" y="1115452"/>
            <a:ext cx="118813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Inputs: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44962" y="1111580"/>
                <a:ext cx="3492388" cy="3693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344488" indent="-344488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en-US" sz="2400" dirty="0"/>
                  <a:t>Dataset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en-US" sz="2400" dirty="0"/>
                  <a:t>: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dirty="0"/>
                  <a:t> data points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962" y="1111580"/>
                <a:ext cx="3492388" cy="369332"/>
              </a:xfrm>
              <a:prstGeom prst="rect">
                <a:avLst/>
              </a:prstGeom>
              <a:blipFill>
                <a:blip r:embed="rId2"/>
                <a:stretch>
                  <a:fillRect l="-4887" t="-24590" r="-1745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989378" y="1111580"/>
                <a:ext cx="2412268" cy="3693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344488" indent="-344488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en-US" sz="2400" dirty="0"/>
                  <a:t># of clusters,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378" y="1111580"/>
                <a:ext cx="2412268" cy="369332"/>
              </a:xfrm>
              <a:prstGeom prst="rect">
                <a:avLst/>
              </a:prstGeom>
              <a:blipFill>
                <a:blip r:embed="rId3"/>
                <a:stretch>
                  <a:fillRect l="-7342" t="-24590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128838" y="1619508"/>
            <a:ext cx="86409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Goal: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244962" y="1600975"/>
                <a:ext cx="1944216" cy="3693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2400" dirty="0"/>
                  <a:t>,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962" y="1600975"/>
                <a:ext cx="1944216" cy="369332"/>
              </a:xfrm>
              <a:prstGeom prst="rect">
                <a:avLst/>
              </a:prstGeom>
              <a:blipFill>
                <a:blip r:embed="rId4"/>
                <a:stretch>
                  <a:fillRect t="-26667" r="-658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409702" y="1610580"/>
                <a:ext cx="5103568" cy="3693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702" y="1610580"/>
                <a:ext cx="5103568" cy="369332"/>
              </a:xfrm>
              <a:prstGeom prst="rect">
                <a:avLst/>
              </a:prstGeom>
              <a:blipFill>
                <a:blip r:embed="rId5"/>
                <a:stretch>
                  <a:fillRect l="-2029" t="-24590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408273" y="2181215"/>
                <a:ext cx="3091980" cy="44076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m:rPr>
                                <m:brk m:alnAt="9"/>
                              </m:r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 </m:t>
                            </m:r>
                            <m:sSub>
                              <m:sSubPr>
                                <m:ctrlP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en-US" sz="2400">
                                <a:latin typeface="Cambria Math" panose="02040503050406030204" pitchFamily="18" charset="0"/>
                              </a:rPr>
                              <m:t>dist</m:t>
                            </m:r>
                            <m:sSup>
                              <m:sSupPr>
                                <m:ctrlP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b="1">
                                            <a:latin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273" y="2181215"/>
                <a:ext cx="3091980" cy="440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740906" y="2222926"/>
            <a:ext cx="12601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Minimize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55618" y="3039344"/>
                <a:ext cx="450050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Naïve : Enumerate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partitions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18" y="3039344"/>
                <a:ext cx="4500501" cy="461665"/>
              </a:xfrm>
              <a:prstGeom prst="rect">
                <a:avLst/>
              </a:prstGeom>
              <a:blipFill>
                <a:blip r:embed="rId7"/>
                <a:stretch>
                  <a:fillRect l="-2168" t="-10667" r="-3252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8819530" y="4224061"/>
            <a:ext cx="182880" cy="182880"/>
          </a:xfrm>
          <a:prstGeom prst="ellipse">
            <a:avLst/>
          </a:prstGeom>
          <a:solidFill>
            <a:srgbClr val="FF9900"/>
          </a:solidFill>
          <a:ln w="28575">
            <a:solidFill>
              <a:srgbClr val="FF99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181987" y="3905141"/>
            <a:ext cx="182880" cy="182880"/>
          </a:xfrm>
          <a:prstGeom prst="ellipse">
            <a:avLst/>
          </a:prstGeom>
          <a:solidFill>
            <a:srgbClr val="FF9900"/>
          </a:solidFill>
          <a:ln w="28575">
            <a:solidFill>
              <a:srgbClr val="FF99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27371" y="3956133"/>
            <a:ext cx="182880" cy="182880"/>
          </a:xfrm>
          <a:prstGeom prst="ellipse">
            <a:avLst/>
          </a:prstGeom>
          <a:solidFill>
            <a:srgbClr val="FF9900"/>
          </a:solidFill>
          <a:ln w="28575">
            <a:solidFill>
              <a:srgbClr val="FF99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159079" y="4224061"/>
            <a:ext cx="182880" cy="182880"/>
          </a:xfrm>
          <a:prstGeom prst="ellipse">
            <a:avLst/>
          </a:prstGeom>
          <a:solidFill>
            <a:srgbClr val="FF9900"/>
          </a:solidFill>
          <a:ln w="28575">
            <a:solidFill>
              <a:srgbClr val="FF99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965845" y="3447835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solidFill>
              <a:srgbClr val="33CC33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825766" y="2857395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solidFill>
              <a:srgbClr val="33CC33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706722" y="3191285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solidFill>
              <a:srgbClr val="33CC33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282966" y="3273277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solidFill>
              <a:srgbClr val="33CC33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832741" y="3803209"/>
            <a:ext cx="182880" cy="182880"/>
          </a:xfrm>
          <a:prstGeom prst="ellipse">
            <a:avLst/>
          </a:prstGeom>
          <a:solidFill>
            <a:srgbClr val="FF9900"/>
          </a:solidFill>
          <a:ln w="28575">
            <a:solidFill>
              <a:srgbClr val="FF99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100086" y="2993027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solidFill>
              <a:srgbClr val="33CC33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652284" y="3246120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solidFill>
              <a:srgbClr val="FF00FF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667231" y="2783185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solidFill>
              <a:srgbClr val="FF00FF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342658" y="3141280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solidFill>
              <a:srgbClr val="FF00FF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850111" y="3039218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solidFill>
              <a:srgbClr val="FF00FF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413739" y="2883314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solidFill>
              <a:srgbClr val="FF00FF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9603757" y="3928010"/>
                <a:ext cx="1951712" cy="403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=1.4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757" y="3928010"/>
                <a:ext cx="1951712" cy="4036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9420847"/>
                  </p:ext>
                </p:extLst>
              </p:nvPr>
            </p:nvGraphicFramePr>
            <p:xfrm>
              <a:off x="1063631" y="4041069"/>
              <a:ext cx="4284475" cy="15884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72107">
                      <a:extLst>
                        <a:ext uri="{9D8B030D-6E8A-4147-A177-3AD203B41FA5}">
                          <a16:colId xmlns:a16="http://schemas.microsoft.com/office/drawing/2014/main" val="4078201372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171504924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34047396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sz="2000" dirty="0"/>
                            <a:t>-Dimension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dirty="0"/>
                            <a:t>Euclidean space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23691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FFFFFF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&gt;2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FFFFFF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2545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NP-Hard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671777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NP-Hard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NP-Hard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3968323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9420847"/>
                  </p:ext>
                </p:extLst>
              </p:nvPr>
            </p:nvGraphicFramePr>
            <p:xfrm>
              <a:off x="1063631" y="4041069"/>
              <a:ext cx="4284475" cy="15884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72107">
                      <a:extLst>
                        <a:ext uri="{9D8B030D-6E8A-4147-A177-3AD203B41FA5}">
                          <a16:colId xmlns:a16="http://schemas.microsoft.com/office/drawing/2014/main" val="4078201372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171504924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340473964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29596" t="-7692" r="-735" b="-32923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236916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59191" t="-106061" r="-101471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59191" t="-106061" r="-1471" b="-2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2545600"/>
                      </a:ext>
                    </a:extLst>
                  </a:tr>
                  <a:tr h="3997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25" t="-206061" r="-342500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59191" t="-206061" r="-101471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NP-Hard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67177748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625" t="-310769" r="-34250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NP-Hard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NP-Hard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3968323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384647" y="5121857"/>
                <a:ext cx="2219110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647" y="5121857"/>
                <a:ext cx="2219110" cy="509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808584" y="4629311"/>
                <a:ext cx="189453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Fixed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584" y="4629311"/>
                <a:ext cx="1894537" cy="461665"/>
              </a:xfrm>
              <a:prstGeom prst="rect">
                <a:avLst/>
              </a:prstGeom>
              <a:blipFill>
                <a:blip r:embed="rId11"/>
                <a:stretch>
                  <a:fillRect l="-514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955617" y="3507396"/>
            <a:ext cx="4528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complexity of exact solutions:</a:t>
            </a:r>
          </a:p>
        </p:txBody>
      </p:sp>
    </p:spTree>
    <p:extLst>
      <p:ext uri="{BB962C8B-B14F-4D97-AF65-F5344CB8AC3E}">
        <p14:creationId xmlns:p14="http://schemas.microsoft.com/office/powerpoint/2010/main" val="299975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1055441" y="112760"/>
                <a:ext cx="4212468" cy="6840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000" dirty="0"/>
                  <a:t>-means Algorithm</a:t>
                </a: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1" y="112760"/>
                <a:ext cx="4212468" cy="684076"/>
              </a:xfrm>
              <a:prstGeom prst="rect">
                <a:avLst/>
              </a:prstGeom>
              <a:blipFill>
                <a:blip r:embed="rId2"/>
                <a:stretch>
                  <a:fillRect t="-21239" r="-2894" b="-34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47429" y="1628800"/>
                <a:ext cx="9361040" cy="86177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1025525" indent="-1025525">
                  <a:spcBef>
                    <a:spcPts val="600"/>
                  </a:spcBef>
                  <a:spcAft>
                    <a:spcPts val="600"/>
                  </a:spcAft>
                  <a:tabLst>
                    <a:tab pos="914400" algn="l"/>
                  </a:tabLst>
                </a:pPr>
                <a:r>
                  <a:rPr lang="en-US" altLang="en-US" sz="2800" b="1" dirty="0"/>
                  <a:t>Initial</a:t>
                </a:r>
                <a:r>
                  <a:rPr lang="en-US" altLang="en-US" sz="2800" dirty="0"/>
                  <a:t>: Arbitrarily choose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2800" dirty="0"/>
                  <a:t> data points from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en-US" sz="2800" dirty="0"/>
                  <a:t> as the initial cluster centers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29" y="1628800"/>
                <a:ext cx="9361040" cy="861774"/>
              </a:xfrm>
              <a:prstGeom prst="rect">
                <a:avLst/>
              </a:prstGeom>
              <a:blipFill>
                <a:blip r:embed="rId3"/>
                <a:stretch>
                  <a:fillRect l="-2279" t="-11972" b="-24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947428" y="1052736"/>
            <a:ext cx="110370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 dirty="0"/>
              <a:t>Inputs</a:t>
            </a:r>
            <a:r>
              <a:rPr lang="en-US" altLang="en-US" sz="2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315580" y="1048864"/>
                <a:ext cx="3965157" cy="4308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344488" indent="-344488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en-US" sz="2800" dirty="0"/>
                  <a:t>Dataset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en-US" sz="2800" dirty="0"/>
                  <a:t>: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800" dirty="0"/>
                  <a:t> data points</a:t>
                </a: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580" y="1048864"/>
                <a:ext cx="3965157" cy="430887"/>
              </a:xfrm>
              <a:prstGeom prst="rect">
                <a:avLst/>
              </a:prstGeom>
              <a:blipFill>
                <a:blip r:embed="rId4"/>
                <a:stretch>
                  <a:fillRect l="-5077" t="-23944" r="-2769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6059997" y="1048864"/>
                <a:ext cx="2738820" cy="4308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344488" indent="-344488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en-US" sz="2800" dirty="0"/>
                  <a:t># of clusters,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97" y="1048864"/>
                <a:ext cx="2738820" cy="430887"/>
              </a:xfrm>
              <a:prstGeom prst="rect">
                <a:avLst/>
              </a:prstGeom>
              <a:blipFill>
                <a:blip r:embed="rId5"/>
                <a:stretch>
                  <a:fillRect l="-7127" t="-23944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947428" y="2512464"/>
            <a:ext cx="130809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855663" indent="-855663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 dirty="0"/>
              <a:t>Repeat</a:t>
            </a:r>
            <a:r>
              <a:rPr lang="en-US" altLang="en-US" sz="2800" dirty="0"/>
              <a:t>: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47429" y="5230361"/>
            <a:ext cx="241179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855663" indent="-855663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 dirty="0"/>
              <a:t>Until </a:t>
            </a:r>
            <a:r>
              <a:rPr lang="en-US" altLang="en-US" sz="2800" dirty="0"/>
              <a:t>no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672743" y="2952204"/>
                <a:ext cx="8823686" cy="86177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1884363" indent="-1884363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sz="2800" b="1" dirty="0"/>
                  <a:t>Assignment</a:t>
                </a:r>
                <a:r>
                  <a:rPr lang="en-US" altLang="en-US" sz="2800" dirty="0"/>
                  <a:t>: Assign each object </a:t>
                </a:r>
                <a14:m>
                  <m:oMath xmlns:m="http://schemas.openxmlformats.org/officeDocument/2006/math">
                    <m:r>
                      <a:rPr lang="en-US" altLang="en-US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/>
                  <a:t>to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800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b>
                            <m: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2800" dirty="0"/>
                  <a:t> is the minimum among all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743" y="2952204"/>
                <a:ext cx="8823686" cy="861774"/>
              </a:xfrm>
              <a:prstGeom prst="rect">
                <a:avLst/>
              </a:prstGeom>
              <a:blipFill>
                <a:blip r:embed="rId6"/>
                <a:stretch>
                  <a:fillRect l="-2417" t="-11972" b="-24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308867" y="3975945"/>
                <a:ext cx="6514701" cy="6376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855663" indent="-855663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altLang="en-US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800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b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en-US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800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b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en-US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800" dirty="0"/>
                  <a:t> for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867" y="3975945"/>
                <a:ext cx="6514701" cy="637610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669530" y="4634359"/>
                <a:ext cx="7738838" cy="66684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855663" indent="-855663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sz="2800" b="1" dirty="0"/>
                  <a:t>Update</a:t>
                </a:r>
                <a:r>
                  <a:rPr lang="en-US" altLang="en-US" sz="2800" dirty="0"/>
                  <a:t>: Update the cluster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en-US" sz="28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9"/>
                          </m:rP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en-US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nary>
                  </m:oMath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530" y="4634359"/>
                <a:ext cx="7738838" cy="666849"/>
              </a:xfrm>
              <a:prstGeom prst="rect">
                <a:avLst/>
              </a:prstGeom>
              <a:blipFill>
                <a:blip r:embed="rId8"/>
                <a:stretch>
                  <a:fillRect l="-2837" t="-1818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97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654161" y="260648"/>
                <a:ext cx="4212468" cy="6840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000" dirty="0"/>
                  <a:t>-means Algorithm</a:t>
                </a: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61" y="260648"/>
                <a:ext cx="4212468" cy="684076"/>
              </a:xfrm>
              <a:prstGeom prst="rect">
                <a:avLst/>
              </a:prstGeom>
              <a:blipFill>
                <a:blip r:embed="rId2"/>
                <a:stretch>
                  <a:fillRect t="-22321" r="-2894" b="-34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49" y="1412777"/>
            <a:ext cx="3600953" cy="362000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463435" y="3496246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68955" y="2058945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21373" y="2418701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72655" y="2775882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88555" y="2778261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24736" y="3131817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97396" y="3846475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63653" y="4208792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99539" y="4206105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15434" y="3848614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15598" y="3491484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379032" y="2056564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099539" y="4573884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307841" y="2773499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13494" y="4573885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22355" y="1697234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95" y="1412777"/>
            <a:ext cx="3600953" cy="3620005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>
            <a:off x="9016581" y="3496246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222101" y="2058945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576887" y="2414398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225801" y="2775882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941701" y="2778261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577882" y="3131817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50542" y="3846475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016799" y="4208792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652685" y="4206105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368580" y="3848614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368744" y="3491484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32178" y="2056564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652685" y="4573884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860987" y="2773499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366640" y="4573885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575501" y="1697234"/>
            <a:ext cx="182880" cy="18288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2928200" y="5327920"/>
                <a:ext cx="1799648" cy="3693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855663" indent="-855663"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sz="2400" dirty="0"/>
                  <a:t>Inputs,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200" y="5327920"/>
                <a:ext cx="1799648" cy="369332"/>
              </a:xfrm>
              <a:prstGeom prst="rect">
                <a:avLst/>
              </a:prstGeom>
              <a:blipFill>
                <a:blip r:embed="rId4"/>
                <a:stretch>
                  <a:fillRect l="-6419" t="-24590" r="-2027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7827393" y="5327920"/>
            <a:ext cx="110755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855663" indent="-855663" algn="ctr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Initialize</a:t>
            </a:r>
          </a:p>
        </p:txBody>
      </p:sp>
      <p:sp>
        <p:nvSpPr>
          <p:cNvPr id="60" name="Oval 59"/>
          <p:cNvSpPr/>
          <p:nvPr/>
        </p:nvSpPr>
        <p:spPr>
          <a:xfrm>
            <a:off x="7533358" y="2370869"/>
            <a:ext cx="269938" cy="269938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533358" y="3087809"/>
            <a:ext cx="269938" cy="269938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1945459" y="5046148"/>
                <a:ext cx="236186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59" y="5046148"/>
                <a:ext cx="236186" cy="446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5438324" y="5046148"/>
                <a:ext cx="380354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324" y="5046148"/>
                <a:ext cx="380354" cy="446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1647194" y="1250958"/>
                <a:ext cx="380354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194" y="1250958"/>
                <a:ext cx="380354" cy="4462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719278" y="4809643"/>
                <a:ext cx="236186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278" y="4809643"/>
                <a:ext cx="236186" cy="4462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6502383" y="5046148"/>
                <a:ext cx="236186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383" y="5046148"/>
                <a:ext cx="236186" cy="4462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9995248" y="5046148"/>
                <a:ext cx="380354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248" y="5046148"/>
                <a:ext cx="380354" cy="4462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6204118" y="1250958"/>
                <a:ext cx="380354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18" y="1250958"/>
                <a:ext cx="380354" cy="4462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6276202" y="4809643"/>
                <a:ext cx="236186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202" y="4809643"/>
                <a:ext cx="236186" cy="4462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7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613751" y="260648"/>
                <a:ext cx="4212468" cy="6840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000" dirty="0"/>
                  <a:t>-means Algorithm</a:t>
                </a: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51" y="260648"/>
                <a:ext cx="4212468" cy="684076"/>
              </a:xfrm>
              <a:prstGeom prst="rect">
                <a:avLst/>
              </a:prstGeom>
              <a:blipFill>
                <a:blip r:embed="rId2"/>
                <a:stretch>
                  <a:fillRect t="-22321" r="-2750" b="-34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49" y="1412777"/>
            <a:ext cx="3600953" cy="362000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463435" y="3496246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68955" y="2058945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21373" y="2418701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72655" y="2775882"/>
            <a:ext cx="182880" cy="18288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88555" y="2778261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24736" y="3131817"/>
            <a:ext cx="182880" cy="18288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97396" y="3846475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63653" y="4208792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99539" y="4206105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15434" y="3848614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15598" y="3491484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379032" y="2056564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099539" y="4573884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307841" y="2773499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13494" y="4573885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22355" y="1697234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95" y="1412777"/>
            <a:ext cx="3600953" cy="3620005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>
            <a:off x="9016581" y="3496246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222101" y="2058945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574519" y="2418701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225801" y="2775882"/>
            <a:ext cx="182880" cy="18288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941701" y="2778261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577882" y="3131817"/>
            <a:ext cx="182880" cy="18288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50542" y="3846475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016799" y="4208792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652685" y="4206105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368580" y="3848614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368744" y="3491484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32178" y="2056564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652685" y="4573884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860987" y="2773499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366640" y="4573885"/>
            <a:ext cx="182880" cy="182880"/>
          </a:xfrm>
          <a:prstGeom prst="ellipse">
            <a:avLst/>
          </a:prstGeom>
          <a:solidFill>
            <a:srgbClr val="33CC33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575501" y="1697234"/>
            <a:ext cx="182880" cy="182880"/>
          </a:xfrm>
          <a:prstGeom prst="ellipse">
            <a:avLst/>
          </a:prstGeom>
          <a:solidFill>
            <a:srgbClr val="FF00FF"/>
          </a:solidFill>
          <a:ln w="28575">
            <a:noFill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30952" y="5327920"/>
            <a:ext cx="29941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Assign Each Data Point</a:t>
            </a:r>
          </a:p>
        </p:txBody>
      </p:sp>
      <p:sp>
        <p:nvSpPr>
          <p:cNvPr id="38" name="Oval 37"/>
          <p:cNvSpPr/>
          <p:nvPr/>
        </p:nvSpPr>
        <p:spPr>
          <a:xfrm>
            <a:off x="7428148" y="2276872"/>
            <a:ext cx="269938" cy="269938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635453" y="3767832"/>
            <a:ext cx="269938" cy="269938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975682" y="2370869"/>
            <a:ext cx="269938" cy="269938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975682" y="3087809"/>
            <a:ext cx="269938" cy="269938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971172" y="5327920"/>
            <a:ext cx="288847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Update Cluster Centers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502383" y="5046148"/>
                <a:ext cx="236186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383" y="5046148"/>
                <a:ext cx="236186" cy="446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9995248" y="5046148"/>
                <a:ext cx="380354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248" y="5046148"/>
                <a:ext cx="380354" cy="446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204118" y="1250958"/>
                <a:ext cx="380354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18" y="1250958"/>
                <a:ext cx="380354" cy="446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276202" y="4809643"/>
                <a:ext cx="236186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202" y="4809643"/>
                <a:ext cx="236186" cy="4462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967829" y="5046148"/>
                <a:ext cx="236186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829" y="5046148"/>
                <a:ext cx="236186" cy="4462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5460694" y="5046148"/>
                <a:ext cx="380354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694" y="5046148"/>
                <a:ext cx="380354" cy="4462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669564" y="1250958"/>
                <a:ext cx="380354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564" y="1250958"/>
                <a:ext cx="380354" cy="4462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741648" y="4809643"/>
                <a:ext cx="236186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48" y="4809643"/>
                <a:ext cx="236186" cy="4462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7043867" y="1047436"/>
                <a:ext cx="1087442" cy="3847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2000" i="1" dirty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2.8, 7.3</m:t>
                          </m:r>
                        </m:e>
                      </m:d>
                    </m:oMath>
                  </m:oMathPara>
                </a14:m>
                <a:endParaRPr lang="en-US" altLang="en-US" sz="20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867" y="1047436"/>
                <a:ext cx="1087442" cy="3847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8243229" y="5063559"/>
                <a:ext cx="1054387" cy="3847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20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6.1, 3.1</m:t>
                          </m:r>
                        </m:e>
                      </m:d>
                    </m:oMath>
                  </m:oMathPara>
                </a14:m>
                <a:endParaRPr lang="en-US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229" y="5063559"/>
                <a:ext cx="1054387" cy="3847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86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441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772</cp:revision>
  <cp:lastPrinted>2019-02-04T20:27:35Z</cp:lastPrinted>
  <dcterms:created xsi:type="dcterms:W3CDTF">2017-01-08T21:30:05Z</dcterms:created>
  <dcterms:modified xsi:type="dcterms:W3CDTF">2020-01-12T22:09:38Z</dcterms:modified>
</cp:coreProperties>
</file>