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8" r:id="rId11"/>
    <p:sldId id="269" r:id="rId12"/>
    <p:sldId id="265" r:id="rId13"/>
    <p:sldId id="266" r:id="rId14"/>
    <p:sldId id="267"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8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C6F835D-42F1-46CD-8B59-2244E57D3747}" type="datetimeFigureOut">
              <a:rPr lang="en-US" smtClean="0"/>
              <a:t>4/7/2016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594EF00-FB36-405B-A8CE-1A991C13A50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6F835D-42F1-46CD-8B59-2244E57D3747}"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4EF00-FB36-405B-A8CE-1A991C13A50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6F835D-42F1-46CD-8B59-2244E57D3747}"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4EF00-FB36-405B-A8CE-1A991C13A50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6F835D-42F1-46CD-8B59-2244E57D3747}"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4EF00-FB36-405B-A8CE-1A991C13A50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C6F835D-42F1-46CD-8B59-2244E57D3747}" type="datetimeFigureOut">
              <a:rPr lang="en-US" smtClean="0"/>
              <a:t>4/7/2016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4EF00-FB36-405B-A8CE-1A991C13A50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6F835D-42F1-46CD-8B59-2244E57D3747}" type="datetimeFigureOut">
              <a:rPr lang="en-US" smtClean="0"/>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94EF00-FB36-405B-A8CE-1A991C13A50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6F835D-42F1-46CD-8B59-2244E57D3747}" type="datetimeFigureOut">
              <a:rPr lang="en-US" smtClean="0"/>
              <a:t>4/7/2016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94EF00-FB36-405B-A8CE-1A991C13A50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C6F835D-42F1-46CD-8B59-2244E57D3747}" type="datetimeFigureOut">
              <a:rPr lang="en-US" smtClean="0"/>
              <a:t>4/7/2016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94EF00-FB36-405B-A8CE-1A991C13A50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6F835D-42F1-46CD-8B59-2244E57D3747}" type="datetimeFigureOut">
              <a:rPr lang="en-US" smtClean="0"/>
              <a:t>4/7/2016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94EF00-FB36-405B-A8CE-1A991C13A50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6F835D-42F1-46CD-8B59-2244E57D3747}" type="datetimeFigureOut">
              <a:rPr lang="en-US" smtClean="0"/>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94EF00-FB36-405B-A8CE-1A991C13A50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C6F835D-42F1-46CD-8B59-2244E57D3747}" type="datetimeFigureOut">
              <a:rPr lang="en-US" smtClean="0"/>
              <a:t>4/7/2016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594EF00-FB36-405B-A8CE-1A991C13A509}"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C6F835D-42F1-46CD-8B59-2244E57D3747}" type="datetimeFigureOut">
              <a:rPr lang="en-US" smtClean="0"/>
              <a:t>4/7/2016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594EF00-FB36-405B-A8CE-1A991C13A509}"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371600"/>
            <a:ext cx="7851648" cy="3429000"/>
          </a:xfrm>
        </p:spPr>
        <p:txBody>
          <a:bodyPr>
            <a:normAutofit/>
          </a:bodyPr>
          <a:lstStyle/>
          <a:p>
            <a:pPr algn="ctr"/>
            <a:r>
              <a:rPr lang="en-US" sz="4000" dirty="0" smtClean="0">
                <a:solidFill>
                  <a:schemeClr val="bg1"/>
                </a:solidFill>
                <a:effectLst/>
                <a:latin typeface="Times New Roman" pitchFamily="18" charset="0"/>
                <a:cs typeface="Times New Roman" pitchFamily="18" charset="0"/>
              </a:rPr>
              <a:t>On Traffic-Aware Partition and Aggregation in MapReduce for Big Data Applications</a:t>
            </a:r>
            <a:r>
              <a:rPr lang="en-US" dirty="0" smtClean="0"/>
              <a:t/>
            </a:r>
            <a:br>
              <a:rPr lang="en-US" dirty="0" smtClean="0"/>
            </a:b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smtClean="0">
                <a:solidFill>
                  <a:schemeClr val="tx1"/>
                </a:solidFill>
                <a:latin typeface="Times New Roman" pitchFamily="18" charset="0"/>
                <a:cs typeface="Times New Roman" pitchFamily="18" charset="0"/>
              </a:rPr>
              <a:t>Module Description:</a:t>
            </a:r>
            <a:endParaRPr lang="en-US" sz="24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lnSpc>
                <a:spcPct val="150000"/>
              </a:lnSpc>
              <a:buNone/>
            </a:pPr>
            <a:r>
              <a:rPr lang="en-US" sz="2000" b="1" u="sng" dirty="0" smtClean="0">
                <a:latin typeface="Times New Roman" pitchFamily="18" charset="0"/>
                <a:cs typeface="Times New Roman" pitchFamily="18" charset="0"/>
              </a:rPr>
              <a:t>Upload:</a:t>
            </a:r>
          </a:p>
          <a:p>
            <a:pPr algn="just">
              <a:lnSpc>
                <a:spcPct val="150000"/>
              </a:lnSpc>
              <a:buNone/>
            </a:pPr>
            <a:r>
              <a:rPr lang="en-US" sz="2000" dirty="0" smtClean="0">
                <a:latin typeface="Times New Roman" pitchFamily="18" charset="0"/>
                <a:cs typeface="Times New Roman" pitchFamily="18" charset="0"/>
              </a:rPr>
              <a:t>	I</a:t>
            </a:r>
            <a:r>
              <a:rPr lang="en-US" sz="2000" dirty="0" smtClean="0">
                <a:latin typeface="Times New Roman" pitchFamily="18" charset="0"/>
                <a:cs typeface="Times New Roman" pitchFamily="18" charset="0"/>
              </a:rPr>
              <a:t>n this module, we can upload the documents to transfer through the network.</a:t>
            </a:r>
          </a:p>
          <a:p>
            <a:pPr algn="just">
              <a:lnSpc>
                <a:spcPct val="150000"/>
              </a:lnSpc>
              <a:buNone/>
            </a:pPr>
            <a:r>
              <a:rPr lang="en-US" sz="2000" b="1" u="sng" dirty="0" smtClean="0">
                <a:latin typeface="Times New Roman" pitchFamily="18" charset="0"/>
                <a:cs typeface="Times New Roman" pitchFamily="18" charset="0"/>
              </a:rPr>
              <a:t>MapReduce Aggregation:</a:t>
            </a:r>
          </a:p>
          <a:p>
            <a:pPr algn="just">
              <a:lnSpc>
                <a:spcPct val="150000"/>
              </a:lnSpc>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In this Module, input data has been processed by the reducer which is nearer to the mapper location. After completion of Processing it will display the aggregated data to the network user.</a:t>
            </a:r>
          </a:p>
          <a:p>
            <a:pPr algn="just">
              <a:lnSpc>
                <a:spcPct val="150000"/>
              </a:lnSpc>
              <a:buNone/>
            </a:pPr>
            <a:endParaRPr lang="en-US" sz="2000" dirty="0" smtClean="0">
              <a:latin typeface="Times New Roman" pitchFamily="18" charset="0"/>
              <a:cs typeface="Times New Roman" pitchFamily="18" charset="0"/>
            </a:endParaRPr>
          </a:p>
          <a:p>
            <a:pPr algn="just">
              <a:lnSpc>
                <a:spcPct val="150000"/>
              </a:lnSpc>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buNone/>
            </a:pPr>
            <a:r>
              <a:rPr lang="en-US" sz="2400" b="1" u="sng" dirty="0" smtClean="0">
                <a:latin typeface="Times New Roman" pitchFamily="18" charset="0"/>
                <a:cs typeface="Times New Roman" pitchFamily="18" charset="0"/>
              </a:rPr>
              <a:t>Graph:</a:t>
            </a:r>
          </a:p>
          <a:p>
            <a:pPr algn="just">
              <a:lnSpc>
                <a:spcPct val="150000"/>
              </a:lnSpc>
              <a:buNone/>
            </a:pPr>
            <a:r>
              <a:rPr lang="en-US" dirty="0" smtClean="0"/>
              <a:t>	</a:t>
            </a:r>
            <a:r>
              <a:rPr lang="en-US" sz="2000" dirty="0" smtClean="0">
                <a:latin typeface="Times New Roman" pitchFamily="18" charset="0"/>
                <a:cs typeface="Times New Roman" pitchFamily="18" charset="0"/>
              </a:rPr>
              <a:t>This graph represents network traffic cost for  no aggregation processing time and aggregation processing time.</a:t>
            </a:r>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u="sng" dirty="0" smtClean="0">
                <a:solidFill>
                  <a:schemeClr val="tx1"/>
                </a:solidFill>
                <a:latin typeface="Times New Roman" pitchFamily="18" charset="0"/>
                <a:cs typeface="Times New Roman" pitchFamily="18" charset="0"/>
              </a:rPr>
              <a:t>SYSTEM CONFIGURATION</a:t>
            </a:r>
            <a:endParaRPr lang="en-US" sz="28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b="1" u="sng" dirty="0" smtClean="0">
                <a:latin typeface="Times New Roman" pitchFamily="18" charset="0"/>
                <a:cs typeface="Times New Roman" pitchFamily="18" charset="0"/>
              </a:rPr>
              <a:t>Hardware Configuration:</a:t>
            </a:r>
          </a:p>
          <a:p>
            <a:pPr lvl="2" algn="just">
              <a:lnSpc>
                <a:spcPct val="150000"/>
              </a:lnSpc>
              <a:buNone/>
            </a:pPr>
            <a:r>
              <a:rPr lang="en-GB" sz="2000" dirty="0" smtClean="0">
                <a:latin typeface="Times New Roman" pitchFamily="18" charset="0"/>
                <a:cs typeface="Times New Roman" pitchFamily="18" charset="0"/>
              </a:rPr>
              <a:t>System</a:t>
            </a:r>
            <a:r>
              <a:rPr lang="en-GB" sz="2000" dirty="0" smtClean="0">
                <a:latin typeface="Times New Roman" pitchFamily="18" charset="0"/>
                <a:cs typeface="Times New Roman" pitchFamily="18" charset="0"/>
              </a:rPr>
              <a:t>		 	: 	Pentium IV 2.4 GHz.</a:t>
            </a:r>
            <a:endParaRPr lang="en-US" sz="2000" dirty="0" smtClean="0">
              <a:latin typeface="Times New Roman" pitchFamily="18" charset="0"/>
              <a:cs typeface="Times New Roman" pitchFamily="18" charset="0"/>
            </a:endParaRPr>
          </a:p>
          <a:p>
            <a:pPr lvl="2" algn="just">
              <a:lnSpc>
                <a:spcPct val="150000"/>
              </a:lnSpc>
              <a:buNone/>
            </a:pPr>
            <a:r>
              <a:rPr lang="en-GB" sz="2000" dirty="0" smtClean="0">
                <a:latin typeface="Times New Roman" pitchFamily="18" charset="0"/>
                <a:cs typeface="Times New Roman" pitchFamily="18" charset="0"/>
              </a:rPr>
              <a:t>Hard Disk           	</a:t>
            </a:r>
            <a:r>
              <a:rPr lang="en-GB" sz="2000" dirty="0" smtClean="0">
                <a:latin typeface="Times New Roman" pitchFamily="18" charset="0"/>
                <a:cs typeface="Times New Roman" pitchFamily="18" charset="0"/>
              </a:rPr>
              <a:t>	: </a:t>
            </a:r>
            <a:r>
              <a:rPr lang="en-GB" sz="2000" dirty="0" smtClean="0">
                <a:latin typeface="Times New Roman" pitchFamily="18" charset="0"/>
                <a:cs typeface="Times New Roman" pitchFamily="18" charset="0"/>
              </a:rPr>
              <a:t>	40 GB.</a:t>
            </a:r>
            <a:endParaRPr lang="en-US" sz="2000" dirty="0" smtClean="0">
              <a:latin typeface="Times New Roman" pitchFamily="18" charset="0"/>
              <a:cs typeface="Times New Roman" pitchFamily="18" charset="0"/>
            </a:endParaRPr>
          </a:p>
          <a:p>
            <a:pPr lvl="2" algn="just">
              <a:lnSpc>
                <a:spcPct val="150000"/>
              </a:lnSpc>
              <a:buNone/>
            </a:pPr>
            <a:r>
              <a:rPr lang="en-GB" sz="2000" dirty="0" smtClean="0">
                <a:latin typeface="Times New Roman" pitchFamily="18" charset="0"/>
                <a:cs typeface="Times New Roman" pitchFamily="18" charset="0"/>
              </a:rPr>
              <a:t>Floppy Drive		: 	1.44 Mb.</a:t>
            </a:r>
            <a:endParaRPr lang="en-US" sz="2000" dirty="0" smtClean="0">
              <a:latin typeface="Times New Roman" pitchFamily="18" charset="0"/>
              <a:cs typeface="Times New Roman" pitchFamily="18" charset="0"/>
            </a:endParaRPr>
          </a:p>
          <a:p>
            <a:pPr lvl="2" algn="just">
              <a:lnSpc>
                <a:spcPct val="150000"/>
              </a:lnSpc>
              <a:buNone/>
            </a:pPr>
            <a:r>
              <a:rPr lang="en-GB" sz="2000" dirty="0" smtClean="0">
                <a:latin typeface="Times New Roman" pitchFamily="18" charset="0"/>
                <a:cs typeface="Times New Roman" pitchFamily="18" charset="0"/>
              </a:rPr>
              <a:t>Monitor		</a:t>
            </a:r>
            <a:r>
              <a:rPr lang="en-GB" sz="2000" dirty="0" smtClean="0">
                <a:latin typeface="Times New Roman" pitchFamily="18" charset="0"/>
                <a:cs typeface="Times New Roman" pitchFamily="18" charset="0"/>
              </a:rPr>
              <a:t>	: </a:t>
            </a:r>
            <a:r>
              <a:rPr lang="en-GB" sz="2000" dirty="0" smtClean="0">
                <a:latin typeface="Times New Roman" pitchFamily="18" charset="0"/>
                <a:cs typeface="Times New Roman" pitchFamily="18" charset="0"/>
              </a:rPr>
              <a:t>	15 VGA Colour.</a:t>
            </a:r>
            <a:endParaRPr lang="en-US" sz="2000" dirty="0" smtClean="0">
              <a:latin typeface="Times New Roman" pitchFamily="18" charset="0"/>
              <a:cs typeface="Times New Roman" pitchFamily="18" charset="0"/>
            </a:endParaRPr>
          </a:p>
          <a:p>
            <a:pPr lvl="2" algn="just">
              <a:lnSpc>
                <a:spcPct val="150000"/>
              </a:lnSpc>
              <a:buNone/>
            </a:pPr>
            <a:r>
              <a:rPr lang="en-GB" sz="2000" dirty="0" smtClean="0">
                <a:latin typeface="Times New Roman" pitchFamily="18" charset="0"/>
                <a:cs typeface="Times New Roman" pitchFamily="18" charset="0"/>
              </a:rPr>
              <a:t>Mouse			: 	Logitech.</a:t>
            </a:r>
            <a:endParaRPr lang="en-US" sz="2000" dirty="0" smtClean="0">
              <a:latin typeface="Times New Roman" pitchFamily="18" charset="0"/>
              <a:cs typeface="Times New Roman" pitchFamily="18" charset="0"/>
            </a:endParaRPr>
          </a:p>
          <a:p>
            <a:pPr lvl="2" algn="just">
              <a:lnSpc>
                <a:spcPct val="150000"/>
              </a:lnSpc>
              <a:buNone/>
            </a:pPr>
            <a:r>
              <a:rPr lang="en-GB" sz="2000" dirty="0" smtClean="0">
                <a:latin typeface="Times New Roman" pitchFamily="18" charset="0"/>
                <a:cs typeface="Times New Roman" pitchFamily="18" charset="0"/>
              </a:rPr>
              <a:t>Ram			: 	512 Mb.</a:t>
            </a:r>
            <a:endParaRPr lang="en-US" sz="2000" dirty="0" smtClean="0">
              <a:latin typeface="Times New Roman" pitchFamily="18" charset="0"/>
              <a:cs typeface="Times New Roman" pitchFamily="18" charset="0"/>
            </a:endParaRPr>
          </a:p>
          <a:p>
            <a:pPr>
              <a:lnSpc>
                <a:spcPct val="150000"/>
              </a:lnSpc>
              <a:buNone/>
            </a:pPr>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a:buNone/>
            </a:pPr>
            <a:r>
              <a:rPr lang="en-US" sz="2400" b="1" u="sng" dirty="0" smtClean="0">
                <a:latin typeface="Times New Roman" pitchFamily="18" charset="0"/>
                <a:cs typeface="Times New Roman" pitchFamily="18" charset="0"/>
              </a:rPr>
              <a:t>Software Configuration:</a:t>
            </a:r>
          </a:p>
          <a:p>
            <a:pPr lvl="2" algn="just">
              <a:lnSpc>
                <a:spcPct val="150000"/>
              </a:lnSpc>
              <a:buNone/>
            </a:pPr>
            <a:r>
              <a:rPr lang="en-US" sz="2000" dirty="0" smtClean="0">
                <a:latin typeface="Times New Roman" pitchFamily="18" charset="0"/>
                <a:cs typeface="Times New Roman" pitchFamily="18" charset="0"/>
              </a:rPr>
              <a:t>Operating system 	</a:t>
            </a:r>
            <a:r>
              <a:rPr lang="en-US" sz="20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	Windows XP/7.</a:t>
            </a:r>
          </a:p>
          <a:p>
            <a:pPr lvl="2" algn="just">
              <a:lnSpc>
                <a:spcPct val="150000"/>
              </a:lnSpc>
              <a:buNone/>
            </a:pPr>
            <a:r>
              <a:rPr lang="en-US" sz="2000" dirty="0" smtClean="0">
                <a:latin typeface="Times New Roman" pitchFamily="18" charset="0"/>
                <a:cs typeface="Times New Roman" pitchFamily="18" charset="0"/>
              </a:rPr>
              <a:t>Coding Language	</a:t>
            </a:r>
            <a:r>
              <a:rPr lang="en-US" sz="20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	JAVA</a:t>
            </a:r>
          </a:p>
          <a:p>
            <a:pPr lvl="2" algn="just">
              <a:lnSpc>
                <a:spcPct val="150000"/>
              </a:lnSpc>
              <a:buNone/>
            </a:pPr>
            <a:r>
              <a:rPr lang="en-US" sz="2000" dirty="0" smtClean="0">
                <a:latin typeface="Times New Roman" pitchFamily="18" charset="0"/>
                <a:cs typeface="Times New Roman" pitchFamily="18" charset="0"/>
              </a:rPr>
              <a:t>Frontend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AWT, Swings</a:t>
            </a:r>
          </a:p>
          <a:p>
            <a:pPr lvl="2" algn="just">
              <a:lnSpc>
                <a:spcPct val="150000"/>
              </a:lnSpc>
              <a:buNone/>
            </a:pPr>
            <a:r>
              <a:rPr lang="en-US" sz="2000" dirty="0" smtClean="0">
                <a:latin typeface="Times New Roman" pitchFamily="18" charset="0"/>
                <a:cs typeface="Times New Roman" pitchFamily="18" charset="0"/>
              </a:rPr>
              <a:t>Backend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MySQL</a:t>
            </a: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305800" cy="1143000"/>
          </a:xfrm>
        </p:spPr>
        <p:txBody>
          <a:bodyPr>
            <a:normAutofit/>
          </a:bodyPr>
          <a:lstStyle/>
          <a:p>
            <a:pPr algn="ctr"/>
            <a:r>
              <a:rPr lang="en-US" sz="3600" b="1" u="sng" dirty="0" smtClean="0">
                <a:solidFill>
                  <a:schemeClr val="tx1"/>
                </a:solidFill>
                <a:latin typeface="Times New Roman" pitchFamily="18" charset="0"/>
                <a:cs typeface="Times New Roman" pitchFamily="18" charset="0"/>
              </a:rPr>
              <a:t>UML Diagrams</a:t>
            </a:r>
            <a:endParaRPr lang="en-US" sz="3600" b="1" u="sng" dirty="0">
              <a:solidFill>
                <a:schemeClr val="tx1"/>
              </a:solidFill>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6800"/>
            <a:ext cx="8305800" cy="1143000"/>
          </a:xfrm>
        </p:spPr>
        <p:txBody>
          <a:bodyPr>
            <a:normAutofit/>
          </a:bodyPr>
          <a:lstStyle/>
          <a:p>
            <a:r>
              <a:rPr lang="en-US" sz="2000" b="1" u="sng" dirty="0" smtClean="0">
                <a:solidFill>
                  <a:schemeClr val="tx1"/>
                </a:solidFill>
                <a:latin typeface="Times New Roman" pitchFamily="18" charset="0"/>
                <a:cs typeface="Times New Roman" pitchFamily="18" charset="0"/>
              </a:rPr>
              <a:t>Class Diagram:</a:t>
            </a:r>
            <a:endParaRPr lang="en-US" sz="2000" b="1" u="sng" dirty="0">
              <a:solidFill>
                <a:schemeClr val="tx1"/>
              </a:solidFill>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0" y="2104274"/>
            <a:ext cx="9372600" cy="475372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6800"/>
            <a:ext cx="8305800" cy="1143000"/>
          </a:xfrm>
        </p:spPr>
        <p:txBody>
          <a:bodyPr>
            <a:normAutofit/>
          </a:bodyPr>
          <a:lstStyle/>
          <a:p>
            <a:r>
              <a:rPr lang="en-US" sz="2000" b="1" u="sng" dirty="0" smtClean="0">
                <a:solidFill>
                  <a:schemeClr val="tx1"/>
                </a:solidFill>
                <a:latin typeface="Times New Roman" pitchFamily="18" charset="0"/>
                <a:cs typeface="Times New Roman" pitchFamily="18" charset="0"/>
              </a:rPr>
              <a:t>Use Case Diagram:</a:t>
            </a:r>
            <a:endParaRPr lang="en-US" sz="2000" b="1" u="sng" dirty="0">
              <a:solidFill>
                <a:schemeClr val="tx1"/>
              </a:solidFill>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2438400" y="1219200"/>
            <a:ext cx="5474335" cy="51816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05800" cy="1143000"/>
          </a:xfrm>
        </p:spPr>
        <p:txBody>
          <a:bodyPr>
            <a:normAutofit/>
          </a:bodyPr>
          <a:lstStyle/>
          <a:p>
            <a:r>
              <a:rPr lang="en-US" sz="2000" b="1" u="sng" dirty="0" smtClean="0">
                <a:solidFill>
                  <a:schemeClr val="tx1"/>
                </a:solidFill>
                <a:latin typeface="Times New Roman" pitchFamily="18" charset="0"/>
                <a:cs typeface="Times New Roman" pitchFamily="18" charset="0"/>
              </a:rPr>
              <a:t>Sequence Diagram:</a:t>
            </a:r>
            <a:endParaRPr lang="en-US" sz="2000" b="1" u="sng" dirty="0">
              <a:solidFill>
                <a:schemeClr val="tx1"/>
              </a:solidFill>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0" y="1600200"/>
            <a:ext cx="9144000" cy="50292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05800" cy="1143000"/>
          </a:xfrm>
        </p:spPr>
        <p:txBody>
          <a:bodyPr>
            <a:normAutofit/>
          </a:bodyPr>
          <a:lstStyle/>
          <a:p>
            <a:r>
              <a:rPr lang="en-US" sz="2000" b="1" u="sng" dirty="0" smtClean="0">
                <a:solidFill>
                  <a:schemeClr val="tx1"/>
                </a:solidFill>
                <a:latin typeface="Times New Roman" pitchFamily="18" charset="0"/>
                <a:cs typeface="Times New Roman" pitchFamily="18" charset="0"/>
              </a:rPr>
              <a:t>Collaboration Diagram:</a:t>
            </a:r>
            <a:endParaRPr lang="en-US" sz="2000" b="1" u="sng" dirty="0">
              <a:solidFill>
                <a:schemeClr val="tx1"/>
              </a:solidFill>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304800" y="1663302"/>
            <a:ext cx="8839200" cy="473749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305800" cy="1143000"/>
          </a:xfrm>
        </p:spPr>
        <p:txBody>
          <a:bodyPr>
            <a:normAutofit/>
          </a:bodyPr>
          <a:lstStyle/>
          <a:p>
            <a:r>
              <a:rPr lang="en-US" sz="2000" b="1" u="sng" dirty="0" smtClean="0">
                <a:solidFill>
                  <a:schemeClr val="tx1"/>
                </a:solidFill>
                <a:latin typeface="Times New Roman" pitchFamily="18" charset="0"/>
                <a:cs typeface="Times New Roman" pitchFamily="18" charset="0"/>
              </a:rPr>
              <a:t>Component Diagram:</a:t>
            </a:r>
            <a:endParaRPr lang="en-US" sz="2000" b="1" u="sng" dirty="0">
              <a:solidFill>
                <a:schemeClr val="tx1"/>
              </a:solidFill>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2362200" y="1295400"/>
            <a:ext cx="5791200" cy="52578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pPr algn="ctr"/>
            <a:r>
              <a:rPr lang="en-US" sz="2800" b="1" u="sng" dirty="0" smtClean="0">
                <a:solidFill>
                  <a:schemeClr val="tx1"/>
                </a:solidFill>
                <a:latin typeface="Times New Roman" pitchFamily="18" charset="0"/>
                <a:cs typeface="Times New Roman" pitchFamily="18" charset="0"/>
              </a:rPr>
              <a:t>INTRODUCTION</a:t>
            </a:r>
            <a:endParaRPr lang="en-US" sz="28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562600"/>
          </a:xfrm>
        </p:spPr>
        <p:txBody>
          <a:bodyPr>
            <a:noAutofit/>
          </a:bodyPr>
          <a:lstStyle/>
          <a:p>
            <a:pPr algn="just">
              <a:lnSpc>
                <a:spcPct val="170000"/>
              </a:lnSpc>
            </a:pPr>
            <a:r>
              <a:rPr lang="en-US" sz="2000" dirty="0" smtClean="0">
                <a:latin typeface="Times New Roman" pitchFamily="18" charset="0"/>
                <a:cs typeface="Times New Roman" pitchFamily="18" charset="0"/>
              </a:rPr>
              <a:t>MapReduce has emerged as the most </a:t>
            </a:r>
            <a:r>
              <a:rPr lang="en-US" sz="2000" dirty="0" smtClean="0">
                <a:latin typeface="Times New Roman" pitchFamily="18" charset="0"/>
                <a:cs typeface="Times New Roman" pitchFamily="18" charset="0"/>
              </a:rPr>
              <a:t>popular computing </a:t>
            </a:r>
            <a:r>
              <a:rPr lang="en-US" sz="2000" dirty="0" smtClean="0">
                <a:latin typeface="Times New Roman" pitchFamily="18" charset="0"/>
                <a:cs typeface="Times New Roman" pitchFamily="18" charset="0"/>
              </a:rPr>
              <a:t>framework for big data processing due to its simple programming </a:t>
            </a:r>
            <a:r>
              <a:rPr lang="en-US" sz="2000" dirty="0" smtClean="0">
                <a:latin typeface="Times New Roman" pitchFamily="18" charset="0"/>
                <a:cs typeface="Times New Roman" pitchFamily="18" charset="0"/>
              </a:rPr>
              <a:t>model</a:t>
            </a:r>
          </a:p>
          <a:p>
            <a:pPr algn="just">
              <a:lnSpc>
                <a:spcPct val="170000"/>
              </a:lnSpc>
            </a:pPr>
            <a:r>
              <a:rPr lang="en-US" sz="2000" dirty="0" smtClean="0">
                <a:latin typeface="Times New Roman" pitchFamily="18" charset="0"/>
                <a:cs typeface="Times New Roman" pitchFamily="18" charset="0"/>
              </a:rPr>
              <a:t>MapReduce </a:t>
            </a:r>
            <a:r>
              <a:rPr lang="en-US" sz="2000" dirty="0" smtClean="0">
                <a:latin typeface="Times New Roman" pitchFamily="18" charset="0"/>
                <a:cs typeface="Times New Roman" pitchFamily="18" charset="0"/>
              </a:rPr>
              <a:t>is a programming model based on </a:t>
            </a:r>
            <a:r>
              <a:rPr lang="en-US" sz="2000" dirty="0" smtClean="0">
                <a:latin typeface="Times New Roman" pitchFamily="18" charset="0"/>
                <a:cs typeface="Times New Roman" pitchFamily="18" charset="0"/>
              </a:rPr>
              <a:t>two primitives</a:t>
            </a:r>
            <a:r>
              <a:rPr lang="en-US" sz="2000" dirty="0" smtClean="0">
                <a:latin typeface="Times New Roman" pitchFamily="18" charset="0"/>
                <a:cs typeface="Times New Roman" pitchFamily="18" charset="0"/>
              </a:rPr>
              <a:t>: map function and reduce function</a:t>
            </a:r>
            <a:r>
              <a:rPr lang="en-US" sz="2000" dirty="0" smtClean="0">
                <a:latin typeface="Times New Roman" pitchFamily="18" charset="0"/>
                <a:cs typeface="Times New Roman" pitchFamily="18" charset="0"/>
              </a:rPr>
              <a:t>.</a:t>
            </a:r>
          </a:p>
          <a:p>
            <a:pPr algn="just">
              <a:lnSpc>
                <a:spcPct val="170000"/>
              </a:lnSpc>
            </a:pPr>
            <a:r>
              <a:rPr lang="en-US" sz="2000" dirty="0" smtClean="0">
                <a:latin typeface="Times New Roman" pitchFamily="18" charset="0"/>
                <a:cs typeface="Times New Roman" pitchFamily="18" charset="0"/>
              </a:rPr>
              <a:t>In </a:t>
            </a:r>
            <a:r>
              <a:rPr lang="en-US" sz="2000" dirty="0" smtClean="0">
                <a:latin typeface="Times New Roman" pitchFamily="18" charset="0"/>
                <a:cs typeface="Times New Roman" pitchFamily="18" charset="0"/>
              </a:rPr>
              <a:t>the map phase, map tasks are launched </a:t>
            </a:r>
            <a:r>
              <a:rPr lang="en-US" sz="2000" dirty="0" smtClean="0">
                <a:latin typeface="Times New Roman" pitchFamily="18" charset="0"/>
                <a:cs typeface="Times New Roman" pitchFamily="18" charset="0"/>
              </a:rPr>
              <a:t>in parallel </a:t>
            </a:r>
            <a:r>
              <a:rPr lang="en-US" sz="2000" dirty="0" smtClean="0">
                <a:latin typeface="Times New Roman" pitchFamily="18" charset="0"/>
                <a:cs typeface="Times New Roman" pitchFamily="18" charset="0"/>
              </a:rPr>
              <a:t>to convert the original input splits into intermediate data in a form of key/value pairs. These </a:t>
            </a:r>
            <a:r>
              <a:rPr lang="en-US" sz="2000" dirty="0" smtClean="0">
                <a:latin typeface="Times New Roman" pitchFamily="18" charset="0"/>
                <a:cs typeface="Times New Roman" pitchFamily="18" charset="0"/>
              </a:rPr>
              <a:t>key/value pairs </a:t>
            </a:r>
            <a:r>
              <a:rPr lang="en-US" sz="2000" dirty="0" smtClean="0">
                <a:latin typeface="Times New Roman" pitchFamily="18" charset="0"/>
                <a:cs typeface="Times New Roman" pitchFamily="18" charset="0"/>
              </a:rPr>
              <a:t>are stored on local machine and organized </a:t>
            </a:r>
            <a:r>
              <a:rPr lang="en-US" sz="2000" dirty="0" smtClean="0">
                <a:latin typeface="Times New Roman" pitchFamily="18" charset="0"/>
                <a:cs typeface="Times New Roman" pitchFamily="18" charset="0"/>
              </a:rPr>
              <a:t>into multiple </a:t>
            </a:r>
            <a:r>
              <a:rPr lang="en-US" sz="2000" dirty="0" smtClean="0">
                <a:latin typeface="Times New Roman" pitchFamily="18" charset="0"/>
                <a:cs typeface="Times New Roman" pitchFamily="18" charset="0"/>
              </a:rPr>
              <a:t>data partitions, one per reduce task. </a:t>
            </a:r>
            <a:endParaRPr lang="en-US" sz="2000" dirty="0" smtClean="0">
              <a:latin typeface="Times New Roman" pitchFamily="18" charset="0"/>
              <a:cs typeface="Times New Roman" pitchFamily="18" charset="0"/>
            </a:endParaRPr>
          </a:p>
          <a:p>
            <a:pPr algn="just">
              <a:lnSpc>
                <a:spcPct val="170000"/>
              </a:lnSpc>
            </a:pPr>
            <a:r>
              <a:rPr lang="en-US" sz="2000" dirty="0" smtClean="0">
                <a:latin typeface="Times New Roman" pitchFamily="18" charset="0"/>
                <a:cs typeface="Times New Roman" pitchFamily="18" charset="0"/>
              </a:rPr>
              <a:t>In the reduce </a:t>
            </a:r>
            <a:r>
              <a:rPr lang="en-US" sz="2000" dirty="0" smtClean="0">
                <a:latin typeface="Times New Roman" pitchFamily="18" charset="0"/>
                <a:cs typeface="Times New Roman" pitchFamily="18" charset="0"/>
              </a:rPr>
              <a:t>phase, each reduce task fetches its own </a:t>
            </a:r>
            <a:r>
              <a:rPr lang="en-US" sz="2000" dirty="0" smtClean="0">
                <a:latin typeface="Times New Roman" pitchFamily="18" charset="0"/>
                <a:cs typeface="Times New Roman" pitchFamily="18" charset="0"/>
              </a:rPr>
              <a:t>share of </a:t>
            </a:r>
            <a:r>
              <a:rPr lang="en-US" sz="2000" dirty="0" smtClean="0">
                <a:latin typeface="Times New Roman" pitchFamily="18" charset="0"/>
                <a:cs typeface="Times New Roman" pitchFamily="18" charset="0"/>
              </a:rPr>
              <a:t>data partitions from all map tasks to generate </a:t>
            </a:r>
            <a:r>
              <a:rPr lang="en-US" sz="2000" dirty="0" smtClean="0">
                <a:latin typeface="Times New Roman" pitchFamily="18" charset="0"/>
                <a:cs typeface="Times New Roman" pitchFamily="18" charset="0"/>
              </a:rPr>
              <a:t>the final </a:t>
            </a:r>
            <a:r>
              <a:rPr lang="en-US" sz="2000" dirty="0" smtClean="0">
                <a:latin typeface="Times New Roman" pitchFamily="18" charset="0"/>
                <a:cs typeface="Times New Roman" pitchFamily="18" charset="0"/>
              </a:rPr>
              <a:t>result</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6800"/>
            <a:ext cx="8305800" cy="1143000"/>
          </a:xfrm>
        </p:spPr>
        <p:txBody>
          <a:bodyPr>
            <a:normAutofit/>
          </a:bodyPr>
          <a:lstStyle/>
          <a:p>
            <a:r>
              <a:rPr lang="en-US" sz="2000" b="1" u="sng" dirty="0" err="1" smtClean="0">
                <a:solidFill>
                  <a:schemeClr val="tx1"/>
                </a:solidFill>
                <a:latin typeface="Times New Roman" pitchFamily="18" charset="0"/>
                <a:cs typeface="Times New Roman" pitchFamily="18" charset="0"/>
              </a:rPr>
              <a:t>Deploymet</a:t>
            </a:r>
            <a:r>
              <a:rPr lang="en-US" sz="2000" b="1" u="sng" dirty="0" smtClean="0">
                <a:solidFill>
                  <a:schemeClr val="tx1"/>
                </a:solidFill>
                <a:latin typeface="Times New Roman" pitchFamily="18" charset="0"/>
                <a:cs typeface="Times New Roman" pitchFamily="18" charset="0"/>
              </a:rPr>
              <a:t> Diagram:</a:t>
            </a:r>
            <a:endParaRPr lang="en-US" sz="2000" b="1" u="sng" dirty="0">
              <a:solidFill>
                <a:schemeClr val="tx1"/>
              </a:solidFill>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2057400" y="990600"/>
            <a:ext cx="5943600" cy="5440866"/>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05800" cy="1143000"/>
          </a:xfrm>
        </p:spPr>
        <p:txBody>
          <a:bodyPr>
            <a:normAutofit/>
          </a:bodyPr>
          <a:lstStyle/>
          <a:p>
            <a:r>
              <a:rPr lang="en-US" sz="2000" b="1" u="sng" dirty="0" smtClean="0">
                <a:solidFill>
                  <a:schemeClr val="tx1"/>
                </a:solidFill>
                <a:latin typeface="Times New Roman" pitchFamily="18" charset="0"/>
                <a:cs typeface="Times New Roman" pitchFamily="18" charset="0"/>
              </a:rPr>
              <a:t>Activity Diagram:</a:t>
            </a:r>
            <a:endParaRPr lang="en-US" sz="2000" b="1" u="sng" dirty="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362200" y="1257300"/>
            <a:ext cx="5943600" cy="56007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0"/>
            <a:ext cx="8305800" cy="1143000"/>
          </a:xfrm>
        </p:spPr>
        <p:txBody>
          <a:bodyPr>
            <a:normAutofit/>
          </a:bodyPr>
          <a:lstStyle/>
          <a:p>
            <a:pPr algn="ctr"/>
            <a:r>
              <a:rPr lang="en-US" sz="3600" b="1" u="sng" dirty="0" smtClean="0">
                <a:solidFill>
                  <a:schemeClr val="tx1"/>
                </a:solidFill>
                <a:latin typeface="Times New Roman" pitchFamily="18" charset="0"/>
                <a:cs typeface="Times New Roman" pitchFamily="18" charset="0"/>
              </a:rPr>
              <a:t>SCREEN SHOTS</a:t>
            </a:r>
            <a:endParaRPr lang="en-US" sz="3600" b="1" u="sng" dirty="0">
              <a:solidFill>
                <a:schemeClr val="tx1"/>
              </a:solidFill>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chemeClr val="tx1"/>
                </a:solidFill>
                <a:latin typeface="Times New Roman" pitchFamily="18" charset="0"/>
                <a:cs typeface="Times New Roman" pitchFamily="18" charset="0"/>
              </a:rPr>
              <a:t>Mapper Application Home Page:</a:t>
            </a:r>
            <a:endParaRPr lang="en-US" sz="2000" dirty="0">
              <a:solidFill>
                <a:schemeClr val="tx1"/>
              </a:solidFill>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762000" y="2286000"/>
            <a:ext cx="8077200" cy="38862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chemeClr val="tx1"/>
                </a:solidFill>
                <a:latin typeface="Times New Roman" pitchFamily="18" charset="0"/>
                <a:cs typeface="Times New Roman" pitchFamily="18" charset="0"/>
              </a:rPr>
              <a:t>Define Reducers:</a:t>
            </a:r>
            <a:endParaRPr lang="en-US" sz="2000" dirty="0">
              <a:solidFill>
                <a:schemeClr val="tx1"/>
              </a:solidFill>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304800" y="2057400"/>
            <a:ext cx="8610600" cy="42672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chemeClr val="tx1"/>
                </a:solidFill>
                <a:latin typeface="Times New Roman" pitchFamily="18" charset="0"/>
                <a:cs typeface="Times New Roman" pitchFamily="18" charset="0"/>
              </a:rPr>
              <a:t>After Successfully define Reducer 1:</a:t>
            </a:r>
            <a:endParaRPr lang="en-US" sz="2000" dirty="0">
              <a:solidFill>
                <a:schemeClr val="tx1"/>
              </a:solidFill>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762000" y="2057400"/>
            <a:ext cx="7924800" cy="42672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chemeClr val="tx1"/>
                </a:solidFill>
                <a:latin typeface="Times New Roman" pitchFamily="18" charset="0"/>
                <a:cs typeface="Times New Roman" pitchFamily="18" charset="0"/>
              </a:rPr>
              <a:t>Define Reducer 2:</a:t>
            </a:r>
            <a:endParaRPr lang="en-US" sz="2000" dirty="0">
              <a:solidFill>
                <a:schemeClr val="tx1"/>
              </a:solidFill>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457200" y="1981200"/>
            <a:ext cx="8382000" cy="42672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chemeClr val="tx1"/>
                </a:solidFill>
                <a:latin typeface="Times New Roman" pitchFamily="18" charset="0"/>
                <a:cs typeface="Times New Roman" pitchFamily="18" charset="0"/>
              </a:rPr>
              <a:t>After Successfully define Reducer </a:t>
            </a:r>
            <a:r>
              <a:rPr lang="en-US" sz="2000" dirty="0" smtClean="0">
                <a:solidFill>
                  <a:schemeClr val="tx1"/>
                </a:solidFill>
                <a:latin typeface="Times New Roman" pitchFamily="18" charset="0"/>
                <a:cs typeface="Times New Roman" pitchFamily="18" charset="0"/>
              </a:rPr>
              <a:t>2:</a:t>
            </a:r>
            <a:endParaRPr lang="en-US" sz="2000" dirty="0">
              <a:solidFill>
                <a:schemeClr val="tx1"/>
              </a:solidFill>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457200" y="2057400"/>
            <a:ext cx="8153400" cy="41910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chemeClr val="tx1"/>
                </a:solidFill>
                <a:latin typeface="Times New Roman" pitchFamily="18" charset="0"/>
                <a:cs typeface="Times New Roman" pitchFamily="18" charset="0"/>
              </a:rPr>
              <a:t>Run the Reducers:</a:t>
            </a:r>
            <a:endParaRPr lang="en-US" sz="2000" dirty="0">
              <a:solidFill>
                <a:schemeClr val="tx1"/>
              </a:solidFill>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762000" y="1905000"/>
            <a:ext cx="7848600" cy="41910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838200" y="1371600"/>
            <a:ext cx="7696200" cy="40386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u="sng" dirty="0" smtClean="0">
                <a:solidFill>
                  <a:schemeClr val="tx1"/>
                </a:solidFill>
                <a:latin typeface="Times New Roman" pitchFamily="18" charset="0"/>
                <a:cs typeface="Times New Roman" pitchFamily="18" charset="0"/>
              </a:rPr>
              <a:t>ABSTRACT</a:t>
            </a:r>
            <a:endParaRPr lang="en-US" sz="28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itchFamily="18" charset="0"/>
                <a:cs typeface="Times New Roman" pitchFamily="18" charset="0"/>
              </a:rPr>
              <a:t>The MapReduce programming model simplifies large-scale data processing on commodity cluster by exploiting parallel map tasks and reduce tasks. Although many efforts have been made to improve the performance of MapReduce jobs, they ignore the network traffic generated in the shuffle phase, which plays a critical role in performance enhancement.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In this </a:t>
            </a:r>
            <a:r>
              <a:rPr lang="en-US" sz="2000" dirty="0" smtClean="0">
                <a:latin typeface="Times New Roman" pitchFamily="18" charset="0"/>
                <a:cs typeface="Times New Roman" pitchFamily="18" charset="0"/>
              </a:rPr>
              <a:t>project, </a:t>
            </a:r>
            <a:r>
              <a:rPr lang="en-US" sz="2000" dirty="0" smtClean="0">
                <a:latin typeface="Times New Roman" pitchFamily="18" charset="0"/>
                <a:cs typeface="Times New Roman" pitchFamily="18" charset="0"/>
              </a:rPr>
              <a:t>we study to reduce network traffic cost for a MapReduce job by designing a novel intermediate data partition scheme.</a:t>
            </a:r>
            <a:endParaRPr lang="en-US" sz="20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chemeClr val="tx1"/>
                </a:solidFill>
                <a:latin typeface="Times New Roman" pitchFamily="18" charset="0"/>
                <a:cs typeface="Times New Roman" pitchFamily="18" charset="0"/>
              </a:rPr>
              <a:t>Uploading Documents:</a:t>
            </a:r>
            <a:endParaRPr lang="en-US" sz="2000" dirty="0">
              <a:solidFill>
                <a:schemeClr val="tx1"/>
              </a:solidFill>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533400" y="2133600"/>
            <a:ext cx="8229600" cy="41148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chemeClr val="tx1"/>
                </a:solidFill>
                <a:latin typeface="Times New Roman" pitchFamily="18" charset="0"/>
                <a:cs typeface="Times New Roman" pitchFamily="18" charset="0"/>
              </a:rPr>
              <a:t>After Loading Document:</a:t>
            </a:r>
            <a:endParaRPr lang="en-US" sz="2000" dirty="0">
              <a:solidFill>
                <a:schemeClr val="tx1"/>
              </a:solidFill>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457200" y="2286000"/>
            <a:ext cx="8229600" cy="38100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chemeClr val="tx1"/>
                </a:solidFill>
                <a:latin typeface="Times New Roman" pitchFamily="18" charset="0"/>
                <a:cs typeface="Times New Roman" pitchFamily="18" charset="0"/>
              </a:rPr>
              <a:t>Start MapReduce Aggregation:</a:t>
            </a:r>
            <a:endParaRPr lang="en-US" sz="2000" dirty="0">
              <a:solidFill>
                <a:schemeClr val="tx1"/>
              </a:solidFill>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533400" y="2057400"/>
            <a:ext cx="8077200" cy="40386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chemeClr val="tx1"/>
                </a:solidFill>
                <a:latin typeface="Times New Roman" pitchFamily="18" charset="0"/>
                <a:cs typeface="Times New Roman" pitchFamily="18" charset="0"/>
              </a:rPr>
              <a:t>View Aggregated data:</a:t>
            </a:r>
            <a:endParaRPr lang="en-US" sz="2000" dirty="0">
              <a:solidFill>
                <a:schemeClr val="tx1"/>
              </a:solidFill>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609600" y="2362200"/>
            <a:ext cx="8001000" cy="35814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685800" y="1371600"/>
            <a:ext cx="8001000" cy="42672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chemeClr val="tx1"/>
                </a:solidFill>
                <a:latin typeface="Times New Roman" pitchFamily="18" charset="0"/>
                <a:cs typeface="Times New Roman" pitchFamily="18" charset="0"/>
              </a:rPr>
              <a:t>Network Traffic Cost Graph:</a:t>
            </a:r>
            <a:endParaRPr lang="en-US" sz="2000" dirty="0">
              <a:solidFill>
                <a:schemeClr val="tx1"/>
              </a:solidFill>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381000" y="2209800"/>
            <a:ext cx="8458200" cy="40386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u="sng" dirty="0" smtClean="0">
                <a:solidFill>
                  <a:schemeClr val="tx1"/>
                </a:solidFill>
                <a:latin typeface="Times New Roman" pitchFamily="18" charset="0"/>
                <a:cs typeface="Times New Roman" pitchFamily="18" charset="0"/>
              </a:rPr>
              <a:t>CONCLUSION</a:t>
            </a:r>
            <a:endParaRPr lang="en-US" sz="28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buNone/>
            </a:pPr>
            <a:r>
              <a:rPr lang="en-US" dirty="0" smtClean="0"/>
              <a:t>	</a:t>
            </a:r>
            <a:r>
              <a:rPr lang="en-US" sz="2000" dirty="0" smtClean="0">
                <a:latin typeface="Times New Roman" pitchFamily="18" charset="0"/>
                <a:cs typeface="Times New Roman" pitchFamily="18" charset="0"/>
              </a:rPr>
              <a:t>In </a:t>
            </a:r>
            <a:r>
              <a:rPr lang="en-US" sz="2000" dirty="0" smtClean="0">
                <a:latin typeface="Times New Roman" pitchFamily="18" charset="0"/>
                <a:cs typeface="Times New Roman" pitchFamily="18" charset="0"/>
              </a:rPr>
              <a:t>this </a:t>
            </a:r>
            <a:r>
              <a:rPr lang="en-US" sz="2000" dirty="0" smtClean="0">
                <a:latin typeface="Times New Roman" pitchFamily="18" charset="0"/>
                <a:cs typeface="Times New Roman" pitchFamily="18" charset="0"/>
              </a:rPr>
              <a:t>project, </a:t>
            </a:r>
            <a:r>
              <a:rPr lang="en-US" sz="2000" dirty="0" smtClean="0">
                <a:latin typeface="Times New Roman" pitchFamily="18" charset="0"/>
                <a:cs typeface="Times New Roman" pitchFamily="18" charset="0"/>
              </a:rPr>
              <a:t>we study the joint optimization </a:t>
            </a:r>
            <a:r>
              <a:rPr lang="en-US" sz="2000" dirty="0" smtClean="0">
                <a:latin typeface="Times New Roman" pitchFamily="18" charset="0"/>
                <a:cs typeface="Times New Roman" pitchFamily="18" charset="0"/>
              </a:rPr>
              <a:t>of intermediate </a:t>
            </a:r>
            <a:r>
              <a:rPr lang="en-US" sz="2000" dirty="0" smtClean="0">
                <a:latin typeface="Times New Roman" pitchFamily="18" charset="0"/>
                <a:cs typeface="Times New Roman" pitchFamily="18" charset="0"/>
              </a:rPr>
              <a:t>data partition and aggregation in MapReduce to minimize network traffic cost for big data </a:t>
            </a:r>
            <a:r>
              <a:rPr lang="en-US" sz="2000" dirty="0" smtClean="0">
                <a:latin typeface="Times New Roman" pitchFamily="18" charset="0"/>
                <a:cs typeface="Times New Roman" pitchFamily="18" charset="0"/>
              </a:rPr>
              <a:t>applications. We </a:t>
            </a:r>
            <a:r>
              <a:rPr lang="en-US" sz="2000" dirty="0" smtClean="0">
                <a:latin typeface="Times New Roman" pitchFamily="18" charset="0"/>
                <a:cs typeface="Times New Roman" pitchFamily="18" charset="0"/>
              </a:rPr>
              <a:t>propose a three-layer model for this problem and formulate it as a mixed-integer nonlinear problem, which is then transferred into a linear form that can be solved </a:t>
            </a:r>
            <a:r>
              <a:rPr lang="en-US" sz="2000" dirty="0" smtClean="0">
                <a:latin typeface="Times New Roman" pitchFamily="18" charset="0"/>
                <a:cs typeface="Times New Roman" pitchFamily="18" charset="0"/>
              </a:rPr>
              <a:t>by mathematical </a:t>
            </a:r>
            <a:r>
              <a:rPr lang="en-US" sz="2000" dirty="0" smtClean="0">
                <a:latin typeface="Times New Roman" pitchFamily="18" charset="0"/>
                <a:cs typeface="Times New Roman" pitchFamily="18" charset="0"/>
              </a:rPr>
              <a:t>tools. To deal with the large-scale formulation due to big data, we design a distributed algorithm to solve the problem on multiple machines. </a:t>
            </a:r>
            <a:endParaRPr lang="en-US" sz="20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normAutofit/>
          </a:bodyPr>
          <a:lstStyle/>
          <a:p>
            <a:pPr algn="ctr"/>
            <a:r>
              <a:rPr lang="en-US" sz="2800" b="1" u="sng" dirty="0" smtClean="0">
                <a:solidFill>
                  <a:schemeClr val="tx1"/>
                </a:solidFill>
                <a:latin typeface="Times New Roman" pitchFamily="18" charset="0"/>
                <a:cs typeface="Times New Roman" pitchFamily="18" charset="0"/>
              </a:rPr>
              <a:t>REFERENCES</a:t>
            </a:r>
            <a:endParaRPr lang="en-US" sz="28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5181600"/>
          </a:xfrm>
        </p:spPr>
        <p:txBody>
          <a:bodyPr>
            <a:noAutofit/>
          </a:bodyPr>
          <a:lstStyle/>
          <a:p>
            <a:pPr algn="just">
              <a:lnSpc>
                <a:spcPct val="170000"/>
              </a:lnSpc>
              <a:buNone/>
            </a:pPr>
            <a:r>
              <a:rPr lang="en-US" sz="2000" dirty="0" smtClean="0">
                <a:latin typeface="Times New Roman" pitchFamily="18" charset="0"/>
                <a:cs typeface="Times New Roman" pitchFamily="18" charset="0"/>
              </a:rPr>
              <a:t>[1] J. Dean and S. </a:t>
            </a:r>
            <a:r>
              <a:rPr lang="en-US" sz="2000" dirty="0" err="1" smtClean="0">
                <a:latin typeface="Times New Roman" pitchFamily="18" charset="0"/>
                <a:cs typeface="Times New Roman" pitchFamily="18" charset="0"/>
              </a:rPr>
              <a:t>Ghemawat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Mapreduce</a:t>
            </a:r>
            <a:r>
              <a:rPr lang="en-US" sz="2000" dirty="0" smtClean="0">
                <a:latin typeface="Times New Roman" pitchFamily="18" charset="0"/>
                <a:cs typeface="Times New Roman" pitchFamily="18" charset="0"/>
              </a:rPr>
              <a:t>: simplified data processing on large clusters</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2008</a:t>
            </a:r>
            <a:r>
              <a:rPr lang="en-US" sz="2000" dirty="0" smtClean="0">
                <a:latin typeface="Times New Roman" pitchFamily="18" charset="0"/>
                <a:cs typeface="Times New Roman" pitchFamily="18" charset="0"/>
              </a:rPr>
              <a:t>.</a:t>
            </a:r>
          </a:p>
          <a:p>
            <a:pPr algn="just">
              <a:lnSpc>
                <a:spcPct val="170000"/>
              </a:lnSpc>
              <a:buNone/>
            </a:pPr>
            <a:endParaRPr lang="en-US" sz="2000" dirty="0" smtClean="0">
              <a:latin typeface="Times New Roman" pitchFamily="18" charset="0"/>
              <a:cs typeface="Times New Roman" pitchFamily="18" charset="0"/>
            </a:endParaRPr>
          </a:p>
          <a:p>
            <a:pPr algn="just">
              <a:lnSpc>
                <a:spcPct val="170000"/>
              </a:lnSpc>
              <a:buNone/>
            </a:pPr>
            <a:r>
              <a:rPr lang="en-US" sz="2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W. Wang, K. Zhu, L. Ying, J. Tan, and L. Zhang, “Map task</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scheduling in </a:t>
            </a:r>
            <a:r>
              <a:rPr lang="en-US" sz="2000" dirty="0" err="1" smtClean="0">
                <a:latin typeface="Times New Roman" pitchFamily="18" charset="0"/>
                <a:cs typeface="Times New Roman" pitchFamily="18" charset="0"/>
              </a:rPr>
              <a:t>mapreduce</a:t>
            </a:r>
            <a:r>
              <a:rPr lang="en-US" sz="2000" dirty="0" smtClean="0">
                <a:latin typeface="Times New Roman" pitchFamily="18" charset="0"/>
                <a:cs typeface="Times New Roman" pitchFamily="18" charset="0"/>
              </a:rPr>
              <a:t> with data locality: Throughput and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heavy-traffic optimality</a:t>
            </a:r>
            <a:r>
              <a:rPr lang="en-US" sz="2000" dirty="0" smtClean="0">
                <a:latin typeface="Times New Roman" pitchFamily="18" charset="0"/>
                <a:cs typeface="Times New Roman" pitchFamily="18" charset="0"/>
              </a:rPr>
              <a:t>,”,2013.</a:t>
            </a:r>
          </a:p>
          <a:p>
            <a:pPr algn="just">
              <a:lnSpc>
                <a:spcPct val="170000"/>
              </a:lnSpc>
              <a:buNone/>
            </a:pPr>
            <a:endParaRPr lang="en-US" sz="2000" dirty="0" smtClean="0">
              <a:latin typeface="Times New Roman" pitchFamily="18" charset="0"/>
              <a:cs typeface="Times New Roman" pitchFamily="18" charset="0"/>
            </a:endParaRPr>
          </a:p>
          <a:p>
            <a:pPr algn="just">
              <a:lnSpc>
                <a:spcPct val="170000"/>
              </a:lnSpc>
              <a:buNone/>
            </a:pPr>
            <a:r>
              <a:rPr lang="en-US"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3] F. Chen, M. </a:t>
            </a:r>
            <a:r>
              <a:rPr lang="en-US" sz="2000" dirty="0" err="1" smtClean="0">
                <a:latin typeface="Times New Roman" pitchFamily="18" charset="0"/>
                <a:cs typeface="Times New Roman" pitchFamily="18" charset="0"/>
              </a:rPr>
              <a:t>Kodialam</a:t>
            </a:r>
            <a:r>
              <a:rPr lang="en-US" sz="2000" dirty="0" smtClean="0">
                <a:latin typeface="Times New Roman" pitchFamily="18" charset="0"/>
                <a:cs typeface="Times New Roman" pitchFamily="18" charset="0"/>
              </a:rPr>
              <a:t>, and T. </a:t>
            </a:r>
            <a:r>
              <a:rPr lang="en-US" sz="2000" dirty="0" err="1" smtClean="0">
                <a:latin typeface="Times New Roman" pitchFamily="18" charset="0"/>
                <a:cs typeface="Times New Roman" pitchFamily="18" charset="0"/>
              </a:rPr>
              <a:t>Lakshman</a:t>
            </a:r>
            <a:r>
              <a:rPr lang="en-US" sz="2000" dirty="0" smtClean="0">
                <a:latin typeface="Times New Roman" pitchFamily="18" charset="0"/>
                <a:cs typeface="Times New Roman" pitchFamily="18" charset="0"/>
              </a:rPr>
              <a:t>, “Joint scheduling of processing and shuffle phases in </a:t>
            </a:r>
            <a:r>
              <a:rPr lang="en-US" sz="2000" dirty="0" err="1" smtClean="0">
                <a:latin typeface="Times New Roman" pitchFamily="18" charset="0"/>
                <a:cs typeface="Times New Roman" pitchFamily="18" charset="0"/>
              </a:rPr>
              <a:t>mapreduce</a:t>
            </a:r>
            <a:r>
              <a:rPr lang="en-US" sz="2000" dirty="0" smtClean="0">
                <a:latin typeface="Times New Roman" pitchFamily="18" charset="0"/>
                <a:cs typeface="Times New Roman" pitchFamily="18" charset="0"/>
              </a:rPr>
              <a:t> systems</a:t>
            </a:r>
            <a:r>
              <a:rPr lang="en-US" sz="2000" dirty="0" smtClean="0">
                <a:latin typeface="Times New Roman" pitchFamily="18" charset="0"/>
                <a:cs typeface="Times New Roman" pitchFamily="18" charset="0"/>
              </a:rPr>
              <a:t>,”, 2012.</a:t>
            </a:r>
          </a:p>
          <a:p>
            <a:pPr algn="just">
              <a:lnSpc>
                <a:spcPct val="170000"/>
              </a:lnSpc>
              <a:buNone/>
            </a:pPr>
            <a:endParaRPr lang="en-US" sz="2000" dirty="0" smtClean="0">
              <a:latin typeface="Times New Roman" pitchFamily="18" charset="0"/>
              <a:cs typeface="Times New Roman" pitchFamily="18" charset="0"/>
            </a:endParaRPr>
          </a:p>
          <a:p>
            <a:pPr algn="just">
              <a:lnSpc>
                <a:spcPct val="170000"/>
              </a:lnSpc>
              <a:buNone/>
            </a:pP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u="sng" dirty="0" smtClean="0">
                <a:solidFill>
                  <a:schemeClr val="tx1"/>
                </a:solidFill>
                <a:latin typeface="Times New Roman" pitchFamily="18" charset="0"/>
                <a:cs typeface="Times New Roman" pitchFamily="18" charset="0"/>
              </a:rPr>
              <a:t>EXISTING SYSTEM</a:t>
            </a:r>
            <a:endParaRPr lang="en-US" sz="28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lvl="0" algn="just">
              <a:lnSpc>
                <a:spcPct val="150000"/>
              </a:lnSpc>
            </a:pPr>
            <a:r>
              <a:rPr lang="en-US" sz="2000" dirty="0" smtClean="0">
                <a:latin typeface="Times New Roman" pitchFamily="18" charset="0"/>
                <a:cs typeface="Times New Roman" pitchFamily="18" charset="0"/>
              </a:rPr>
              <a:t>Traditionally, A hash function is used to partition intermediate data among reduce tasks, which, however, is not traffic-efficient because network topology and data size associated with each key are not taken </a:t>
            </a:r>
            <a:r>
              <a:rPr lang="en-US" sz="2000" dirty="0" smtClean="0">
                <a:latin typeface="Times New Roman" pitchFamily="18" charset="0"/>
                <a:cs typeface="Times New Roman" pitchFamily="18" charset="0"/>
              </a:rPr>
              <a:t>into consideration</a:t>
            </a:r>
            <a:r>
              <a:rPr lang="en-US" sz="2000" dirty="0" smtClean="0">
                <a:latin typeface="Times New Roman" pitchFamily="18" charset="0"/>
                <a:cs typeface="Times New Roman" pitchFamily="18" charset="0"/>
              </a:rPr>
              <a:t>.</a:t>
            </a:r>
          </a:p>
          <a:p>
            <a:pPr algn="just">
              <a:lnSpc>
                <a:spcPct val="150000"/>
              </a:lnSpc>
            </a:pPr>
            <a:r>
              <a:rPr lang="en-US" sz="2000" dirty="0" smtClean="0">
                <a:latin typeface="Times New Roman" pitchFamily="18" charset="0"/>
                <a:cs typeface="Times New Roman" pitchFamily="18" charset="0"/>
              </a:rPr>
              <a:t>Existing </a:t>
            </a:r>
            <a:r>
              <a:rPr lang="en-US" sz="2000" dirty="0" smtClean="0">
                <a:latin typeface="Times New Roman" pitchFamily="18" charset="0"/>
                <a:cs typeface="Times New Roman" pitchFamily="18" charset="0"/>
              </a:rPr>
              <a:t>MapReduce-like system to decrease </a:t>
            </a:r>
            <a:r>
              <a:rPr lang="en-US" sz="2000" dirty="0" smtClean="0">
                <a:latin typeface="Times New Roman" pitchFamily="18" charset="0"/>
                <a:cs typeface="Times New Roman" pitchFamily="18" charset="0"/>
              </a:rPr>
              <a:t>the traffic </a:t>
            </a:r>
            <a:r>
              <a:rPr lang="en-US" sz="2000" dirty="0" smtClean="0">
                <a:latin typeface="Times New Roman" pitchFamily="18" charset="0"/>
                <a:cs typeface="Times New Roman" pitchFamily="18" charset="0"/>
              </a:rPr>
              <a:t>by pushing aggregation from the edge into </a:t>
            </a:r>
            <a:r>
              <a:rPr lang="en-US" sz="2000" dirty="0" smtClean="0">
                <a:latin typeface="Times New Roman" pitchFamily="18" charset="0"/>
                <a:cs typeface="Times New Roman" pitchFamily="18" charset="0"/>
              </a:rPr>
              <a:t>the network</a:t>
            </a:r>
            <a:r>
              <a:rPr lang="en-US" sz="2000" dirty="0" smtClean="0">
                <a:latin typeface="Times New Roman" pitchFamily="18" charset="0"/>
                <a:cs typeface="Times New Roman" pitchFamily="18" charset="0"/>
              </a:rPr>
              <a:t>. However, it can be only applied to the </a:t>
            </a:r>
            <a:r>
              <a:rPr lang="en-US" sz="2000" dirty="0" smtClean="0">
                <a:latin typeface="Times New Roman" pitchFamily="18" charset="0"/>
                <a:cs typeface="Times New Roman" pitchFamily="18" charset="0"/>
              </a:rPr>
              <a:t>network topology </a:t>
            </a:r>
            <a:r>
              <a:rPr lang="en-US" sz="2000" dirty="0" smtClean="0">
                <a:latin typeface="Times New Roman" pitchFamily="18" charset="0"/>
                <a:cs typeface="Times New Roman" pitchFamily="18" charset="0"/>
              </a:rPr>
              <a:t>with servers directly linked to other servers,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which is of limited practical use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smtClean="0">
                <a:solidFill>
                  <a:schemeClr val="tx1"/>
                </a:solidFill>
                <a:latin typeface="Times New Roman" pitchFamily="18" charset="0"/>
                <a:cs typeface="Times New Roman" pitchFamily="18" charset="0"/>
              </a:rPr>
              <a:t>Limitations of Existing System:</a:t>
            </a:r>
            <a:endParaRPr lang="en-US" sz="24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2286000"/>
            <a:ext cx="8229600" cy="4038600"/>
          </a:xfrm>
        </p:spPr>
        <p:txBody>
          <a:bodyPr/>
          <a:lstStyle/>
          <a:p>
            <a:pPr lvl="0" algn="just">
              <a:lnSpc>
                <a:spcPct val="150000"/>
              </a:lnSpc>
            </a:pPr>
            <a:r>
              <a:rPr lang="en-US" sz="2000" dirty="0" smtClean="0">
                <a:latin typeface="Times New Roman" pitchFamily="18" charset="0"/>
                <a:cs typeface="Times New Roman" pitchFamily="18" charset="0"/>
              </a:rPr>
              <a:t>It leads to large network traffic because it ignores network topology and data size associated with each key.</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u="sng" dirty="0" smtClean="0">
                <a:solidFill>
                  <a:schemeClr val="tx1"/>
                </a:solidFill>
                <a:latin typeface="Times New Roman" pitchFamily="18" charset="0"/>
                <a:cs typeface="Times New Roman" pitchFamily="18" charset="0"/>
              </a:rPr>
              <a:t>PROPOSED SYSTEM</a:t>
            </a:r>
            <a:endParaRPr lang="en-US" sz="28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itchFamily="18" charset="0"/>
                <a:cs typeface="Times New Roman" pitchFamily="18" charset="0"/>
              </a:rPr>
              <a:t>we jointly consider data partition and aggregation for a Map Reduce job with an objective that is to minimize the total network </a:t>
            </a:r>
            <a:r>
              <a:rPr lang="en-US" sz="2000" dirty="0" smtClean="0">
                <a:latin typeface="Times New Roman" pitchFamily="18" charset="0"/>
                <a:cs typeface="Times New Roman" pitchFamily="18" charset="0"/>
              </a:rPr>
              <a:t>traffic. </a:t>
            </a:r>
          </a:p>
          <a:p>
            <a:pPr algn="just">
              <a:lnSpc>
                <a:spcPct val="150000"/>
              </a:lnSpc>
            </a:pPr>
            <a:r>
              <a:rPr lang="en-US" sz="2000" dirty="0" smtClean="0">
                <a:latin typeface="Times New Roman" pitchFamily="18" charset="0"/>
                <a:cs typeface="Times New Roman" pitchFamily="18" charset="0"/>
              </a:rPr>
              <a:t>In this project, we </a:t>
            </a:r>
            <a:r>
              <a:rPr lang="en-US" sz="2000" dirty="0" smtClean="0">
                <a:latin typeface="Times New Roman" pitchFamily="18" charset="0"/>
                <a:cs typeface="Times New Roman" pitchFamily="18" charset="0"/>
              </a:rPr>
              <a:t>propose a distributed algorithm for big data applications by decomposing the original large-scale problem into several sub problems that can be solved in parallel. </a:t>
            </a:r>
          </a:p>
          <a:p>
            <a:pPr algn="just">
              <a:lnSpc>
                <a:spcPct val="150000"/>
              </a:lnSpc>
            </a:pPr>
            <a:r>
              <a:rPr lang="en-US" sz="2000" dirty="0" smtClean="0">
                <a:latin typeface="Times New Roman" pitchFamily="18" charset="0"/>
                <a:cs typeface="Times New Roman" pitchFamily="18" charset="0"/>
              </a:rPr>
              <a:t>An </a:t>
            </a:r>
            <a:r>
              <a:rPr lang="en-US" sz="2000" dirty="0" smtClean="0">
                <a:latin typeface="Times New Roman" pitchFamily="18" charset="0"/>
                <a:cs typeface="Times New Roman" pitchFamily="18" charset="0"/>
              </a:rPr>
              <a:t>online algorithm is designed to deal with the data partition and aggregation in a dynamic </a:t>
            </a:r>
            <a:r>
              <a:rPr lang="en-US" sz="2000" dirty="0" smtClean="0">
                <a:latin typeface="Times New Roman" pitchFamily="18" charset="0"/>
                <a:cs typeface="Times New Roman" pitchFamily="18" charset="0"/>
              </a:rPr>
              <a:t>manner. </a:t>
            </a: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smtClean="0">
                <a:solidFill>
                  <a:schemeClr val="tx1"/>
                </a:solidFill>
                <a:latin typeface="Times New Roman" pitchFamily="18" charset="0"/>
                <a:cs typeface="Times New Roman" pitchFamily="18" charset="0"/>
              </a:rPr>
              <a:t>Advantages of Proposed system:</a:t>
            </a:r>
            <a:endParaRPr lang="en-US" sz="24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gn="just">
              <a:lnSpc>
                <a:spcPct val="150000"/>
              </a:lnSpc>
            </a:pPr>
            <a:r>
              <a:rPr lang="en-US" sz="2000" dirty="0" smtClean="0">
                <a:latin typeface="Times New Roman" pitchFamily="18" charset="0"/>
                <a:cs typeface="Times New Roman" pitchFamily="18" charset="0"/>
              </a:rPr>
              <a:t>Each aggregator can reduce merged traffic from multiple map tasks. It is designed to adjust data partition and aggregation in a dynamic manner.</a:t>
            </a:r>
          </a:p>
          <a:p>
            <a:pPr lvl="0" algn="just">
              <a:lnSpc>
                <a:spcPct val="150000"/>
              </a:lnSpc>
            </a:pPr>
            <a:r>
              <a:rPr lang="en-US" sz="2000" dirty="0" smtClean="0">
                <a:latin typeface="Times New Roman" pitchFamily="18" charset="0"/>
                <a:cs typeface="Times New Roman" pitchFamily="18" charset="0"/>
              </a:rPr>
              <a:t>It can significantly reduce network traffic cost in both offline and online cases.</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u="sng" dirty="0" smtClean="0">
                <a:solidFill>
                  <a:schemeClr val="tx1"/>
                </a:solidFill>
                <a:latin typeface="Times New Roman" pitchFamily="18" charset="0"/>
                <a:cs typeface="Times New Roman" pitchFamily="18" charset="0"/>
              </a:rPr>
              <a:t>SYSTEM ARCHITECTURE</a:t>
            </a:r>
            <a:endParaRPr lang="en-US" sz="2800" b="1" u="sng" dirty="0">
              <a:solidFill>
                <a:schemeClr val="tx1"/>
              </a:solidFill>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1524000" y="1981200"/>
            <a:ext cx="6019800" cy="40576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u="sng" dirty="0" smtClean="0">
                <a:solidFill>
                  <a:schemeClr val="tx1"/>
                </a:solidFill>
                <a:latin typeface="Times New Roman" pitchFamily="18" charset="0"/>
                <a:cs typeface="Times New Roman" pitchFamily="18" charset="0"/>
              </a:rPr>
              <a:t>IMPLEMENTATION</a:t>
            </a:r>
            <a:endParaRPr lang="en-US" sz="28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buNone/>
            </a:pPr>
            <a:r>
              <a:rPr lang="en-US" sz="2000" dirty="0" smtClean="0">
                <a:latin typeface="Times New Roman" pitchFamily="18" charset="0"/>
                <a:cs typeface="Times New Roman" pitchFamily="18" charset="0"/>
              </a:rPr>
              <a:t>In this project we have 3 modules,</a:t>
            </a:r>
          </a:p>
          <a:p>
            <a:pPr algn="just">
              <a:lnSpc>
                <a:spcPct val="150000"/>
              </a:lnSpc>
              <a:buNone/>
            </a:pPr>
            <a:r>
              <a:rPr lang="en-US" sz="2000" dirty="0" smtClean="0">
                <a:latin typeface="Times New Roman" pitchFamily="18" charset="0"/>
                <a:cs typeface="Times New Roman" pitchFamily="18" charset="0"/>
              </a:rPr>
              <a:t>		1. Upload Module</a:t>
            </a:r>
          </a:p>
          <a:p>
            <a:pPr algn="just">
              <a:lnSpc>
                <a:spcPct val="150000"/>
              </a:lnSpc>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2. MapReduce Aggregation Module</a:t>
            </a:r>
          </a:p>
          <a:p>
            <a:pPr algn="just">
              <a:lnSpc>
                <a:spcPct val="150000"/>
              </a:lnSpc>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3. Graph Module</a:t>
            </a:r>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72</TotalTime>
  <Words>575</Words>
  <Application>Microsoft Office PowerPoint</Application>
  <PresentationFormat>On-screen Show (4:3)</PresentationFormat>
  <Paragraphs>83</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Flow</vt:lpstr>
      <vt:lpstr>On Traffic-Aware Partition and Aggregation in MapReduce for Big Data Applications </vt:lpstr>
      <vt:lpstr>INTRODUCTION</vt:lpstr>
      <vt:lpstr>ABSTRACT</vt:lpstr>
      <vt:lpstr>EXISTING SYSTEM</vt:lpstr>
      <vt:lpstr>Limitations of Existing System:</vt:lpstr>
      <vt:lpstr>PROPOSED SYSTEM</vt:lpstr>
      <vt:lpstr>Advantages of Proposed system:</vt:lpstr>
      <vt:lpstr>SYSTEM ARCHITECTURE</vt:lpstr>
      <vt:lpstr>IMPLEMENTATION</vt:lpstr>
      <vt:lpstr>Module Description:</vt:lpstr>
      <vt:lpstr>           </vt:lpstr>
      <vt:lpstr>SYSTEM CONFIGURATION</vt:lpstr>
      <vt:lpstr>       </vt:lpstr>
      <vt:lpstr>UML Diagrams</vt:lpstr>
      <vt:lpstr>Class Diagram:</vt:lpstr>
      <vt:lpstr>Use Case Diagram:</vt:lpstr>
      <vt:lpstr>Sequence Diagram:</vt:lpstr>
      <vt:lpstr>Collaboration Diagram:</vt:lpstr>
      <vt:lpstr>Component Diagram:</vt:lpstr>
      <vt:lpstr>Deploymet Diagram:</vt:lpstr>
      <vt:lpstr>Activity Diagram:</vt:lpstr>
      <vt:lpstr>SCREEN SHOTS</vt:lpstr>
      <vt:lpstr>Mapper Application Home Page:</vt:lpstr>
      <vt:lpstr>Define Reducers:</vt:lpstr>
      <vt:lpstr>After Successfully define Reducer 1:</vt:lpstr>
      <vt:lpstr>Define Reducer 2:</vt:lpstr>
      <vt:lpstr>After Successfully define Reducer 2:</vt:lpstr>
      <vt:lpstr>Run the Reducers:</vt:lpstr>
      <vt:lpstr> </vt:lpstr>
      <vt:lpstr>Uploading Documents:</vt:lpstr>
      <vt:lpstr>After Loading Document:</vt:lpstr>
      <vt:lpstr>Start MapReduce Aggregation:</vt:lpstr>
      <vt:lpstr>View Aggregated data:</vt:lpstr>
      <vt:lpstr>  </vt:lpstr>
      <vt:lpstr>Network Traffic Cost Graph:</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Traffic-Aware Partition and Aggregation in MapReduce for Big Data Applications </dc:title>
  <dc:creator>java-0117</dc:creator>
  <cp:lastModifiedBy>java-0117</cp:lastModifiedBy>
  <cp:revision>87</cp:revision>
  <dcterms:created xsi:type="dcterms:W3CDTF">2016-04-07T09:53:33Z</dcterms:created>
  <dcterms:modified xsi:type="dcterms:W3CDTF">2016-04-07T11:06:03Z</dcterms:modified>
</cp:coreProperties>
</file>