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6" r:id="rId3"/>
    <p:sldId id="257" r:id="rId4"/>
  </p:sldIdLst>
  <p:sldSz cx="82296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 varScale="1">
        <p:scale>
          <a:sx n="54" d="100"/>
          <a:sy n="54" d="100"/>
        </p:scale>
        <p:origin x="29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AC84D-FF9F-F243-86BE-EB072AF360F7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1143000"/>
            <a:ext cx="252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CDBAB-4293-6944-A7DC-B00E749C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646133"/>
            <a:ext cx="6995160" cy="350181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282989"/>
            <a:ext cx="6172200" cy="2428451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35517"/>
            <a:ext cx="1774508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35517"/>
            <a:ext cx="5220653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507618"/>
            <a:ext cx="7098030" cy="418401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731215"/>
            <a:ext cx="7098030" cy="22002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677584"/>
            <a:ext cx="349758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677584"/>
            <a:ext cx="349758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35519"/>
            <a:ext cx="709803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465706"/>
            <a:ext cx="3481506" cy="120840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674110"/>
            <a:ext cx="3481506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465706"/>
            <a:ext cx="3498652" cy="120840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674110"/>
            <a:ext cx="349865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70560"/>
            <a:ext cx="2654260" cy="23469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448226"/>
            <a:ext cx="4166235" cy="714798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017520"/>
            <a:ext cx="2654260" cy="55903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70560"/>
            <a:ext cx="2654260" cy="23469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448226"/>
            <a:ext cx="4166235" cy="714798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017520"/>
            <a:ext cx="2654260" cy="55903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35519"/>
            <a:ext cx="70980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677584"/>
            <a:ext cx="70980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9322649"/>
            <a:ext cx="18516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E8DC-3709-804F-88E9-DCBF6AE08B9C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9322649"/>
            <a:ext cx="27774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9322649"/>
            <a:ext cx="18516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BF05-951A-8E47-9B3C-522AEA69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476" y="107532"/>
            <a:ext cx="7098030" cy="1070141"/>
          </a:xfrm>
        </p:spPr>
        <p:txBody>
          <a:bodyPr/>
          <a:lstStyle/>
          <a:p>
            <a:pPr algn="ctr"/>
            <a:r>
              <a:rPr lang="en-US" dirty="0" smtClean="0"/>
              <a:t>DNA Mapping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68" y="951689"/>
            <a:ext cx="3481506" cy="618174"/>
          </a:xfrm>
        </p:spPr>
        <p:txBody>
          <a:bodyPr/>
          <a:lstStyle/>
          <a:p>
            <a:pPr algn="ctr"/>
            <a:r>
              <a:rPr lang="en-US" dirty="0" smtClean="0"/>
              <a:t>Modern DNA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68" y="1569862"/>
            <a:ext cx="3566160" cy="5606356"/>
          </a:xfrm>
        </p:spPr>
        <p:txBody>
          <a:bodyPr>
            <a:normAutofit/>
          </a:bodyPr>
          <a:lstStyle/>
          <a:p>
            <a:pPr marL="514350" indent="-51435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FASTQC,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multiqc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lists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1" dirty="0" smtClean="0">
                <a:solidFill>
                  <a:srgbClr val="002060"/>
                </a:solidFill>
                <a:sym typeface="Wingdings"/>
              </a:rPr>
              <a:t>1. PALEOMIX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:</a:t>
            </a: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sym typeface="Wingdings"/>
              </a:rPr>
              <a:t>A. Adapter removal &amp;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sym typeface="Wingdings"/>
              </a:rPr>
              <a:t>collapse overlapping reads 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(trim Ns, trim </a:t>
            </a:r>
            <a:r>
              <a:rPr lang="en-US" dirty="0" err="1" smtClean="0">
                <a:solidFill>
                  <a:srgbClr val="002060"/>
                </a:solidFill>
                <a:sym typeface="Wingdings"/>
              </a:rPr>
              <a:t>qual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, min </a:t>
            </a:r>
            <a:r>
              <a:rPr lang="en-US" dirty="0" err="1" smtClean="0">
                <a:solidFill>
                  <a:srgbClr val="002060"/>
                </a:solidFill>
                <a:sym typeface="Wingdings"/>
              </a:rPr>
              <a:t>len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 25)</a:t>
            </a: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sym typeface="Wingdings"/>
              </a:rPr>
              <a:t>B. Map to ferret: </a:t>
            </a:r>
            <a:r>
              <a:rPr lang="en-US" dirty="0" err="1" smtClean="0">
                <a:solidFill>
                  <a:srgbClr val="002060"/>
                </a:solidFill>
                <a:sym typeface="Wingdings"/>
              </a:rPr>
              <a:t>bwa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rgbClr val="002060"/>
                </a:solidFill>
                <a:sym typeface="Wingdings"/>
              </a:rPr>
              <a:t>mem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 (min </a:t>
            </a:r>
            <a:r>
              <a:rPr lang="en-US" dirty="0" err="1" smtClean="0">
                <a:solidFill>
                  <a:srgbClr val="002060"/>
                </a:solidFill>
                <a:sym typeface="Wingdings"/>
              </a:rPr>
              <a:t>qual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 30; filter unmapped; don’t exclude any reads)</a:t>
            </a: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2060"/>
              </a:solidFill>
              <a:sym typeface="Wingdings"/>
            </a:endParaRP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2060"/>
              </a:solidFill>
              <a:sym typeface="Wingdings"/>
            </a:endParaRP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sym typeface="Wingdings"/>
              </a:rPr>
              <a:t>C. Mark/filter Duplicates</a:t>
            </a: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sym typeface="Wingdings"/>
              </a:rPr>
              <a:t>D. Map Damage </a:t>
            </a:r>
            <a:r>
              <a:rPr lang="en-US" b="1" dirty="0" smtClean="0">
                <a:solidFill>
                  <a:srgbClr val="002060"/>
                </a:solidFill>
                <a:sym typeface="Wingdings"/>
              </a:rPr>
              <a:t>plot only 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(no rescale)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0854" y="951689"/>
            <a:ext cx="3498652" cy="618173"/>
          </a:xfrm>
        </p:spPr>
        <p:txBody>
          <a:bodyPr/>
          <a:lstStyle/>
          <a:p>
            <a:pPr algn="ctr"/>
            <a:r>
              <a:rPr lang="en-US" dirty="0" smtClean="0"/>
              <a:t>Ancient DNA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6952" y="1569861"/>
            <a:ext cx="3564424" cy="5606355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FASTQC,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multiqc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lists</a:t>
            </a:r>
          </a:p>
          <a:p>
            <a:pPr marL="514350" lvl="0" indent="-514350" defTabSz="914400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en-US" b="1" i="1" dirty="0" smtClean="0">
                <a:solidFill>
                  <a:srgbClr val="002060"/>
                </a:solidFill>
                <a:sym typeface="Wingdings"/>
              </a:rPr>
              <a:t>PALEOMIX</a:t>
            </a: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002060"/>
                </a:solidFill>
                <a:sym typeface="Wingdings"/>
              </a:rPr>
              <a:t>A. Adapter 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removal &amp; 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collapse overlapping 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reads (trim Ns, trim </a:t>
            </a:r>
            <a:r>
              <a:rPr lang="en-US" dirty="0" err="1">
                <a:solidFill>
                  <a:srgbClr val="002060"/>
                </a:solidFill>
                <a:sym typeface="Wingdings"/>
              </a:rPr>
              <a:t>qual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, min </a:t>
            </a:r>
            <a:r>
              <a:rPr lang="en-US" dirty="0" err="1" smtClean="0">
                <a:solidFill>
                  <a:srgbClr val="002060"/>
                </a:solidFill>
                <a:sym typeface="Wingdings"/>
              </a:rPr>
              <a:t>len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 25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)</a:t>
            </a: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002060"/>
                </a:solidFill>
                <a:sym typeface="Wingdings"/>
              </a:rPr>
              <a:t>B. Map 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to ferret: </a:t>
            </a:r>
            <a:r>
              <a:rPr lang="en-US" dirty="0" err="1">
                <a:solidFill>
                  <a:srgbClr val="002060"/>
                </a:solidFill>
                <a:sym typeface="Wingdings"/>
              </a:rPr>
              <a:t>bwa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 </a:t>
            </a:r>
            <a:r>
              <a:rPr lang="en-US" b="1" dirty="0" smtClean="0">
                <a:solidFill>
                  <a:srgbClr val="002060"/>
                </a:solidFill>
                <a:sym typeface="Wingdings"/>
              </a:rPr>
              <a:t>backtrack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 (</a:t>
            </a:r>
            <a:r>
              <a:rPr lang="en-US" dirty="0" err="1" smtClean="0">
                <a:solidFill>
                  <a:srgbClr val="002060"/>
                </a:solidFill>
                <a:sym typeface="Wingdings"/>
              </a:rPr>
              <a:t>aln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) (min </a:t>
            </a:r>
            <a:r>
              <a:rPr lang="en-US" dirty="0" err="1">
                <a:solidFill>
                  <a:srgbClr val="002060"/>
                </a:solidFill>
                <a:sym typeface="Wingdings"/>
              </a:rPr>
              <a:t>qual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 30; filter unmapped; </a:t>
            </a:r>
            <a:r>
              <a:rPr lang="en-US" b="1" dirty="0" smtClean="0">
                <a:solidFill>
                  <a:srgbClr val="002060"/>
                </a:solidFill>
                <a:sym typeface="Wingdings"/>
              </a:rPr>
              <a:t>-n = 0.01; -o=2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; </a:t>
            </a:r>
            <a:r>
              <a:rPr lang="en-US" b="1" strike="sngStrike" dirty="0" smtClean="0">
                <a:solidFill>
                  <a:schemeClr val="accent4">
                    <a:lumMod val="50000"/>
                  </a:schemeClr>
                </a:solidFill>
                <a:sym typeface="Wingdings"/>
              </a:rPr>
              <a:t>only collapsed </a:t>
            </a:r>
            <a:r>
              <a:rPr lang="en-US" b="1" strike="sngStrike" dirty="0" smtClean="0">
                <a:solidFill>
                  <a:schemeClr val="accent4">
                    <a:lumMod val="50000"/>
                  </a:schemeClr>
                </a:solidFill>
                <a:sym typeface="Wingdings"/>
              </a:rPr>
              <a:t>reads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sym typeface="Wingdings"/>
              </a:rPr>
              <a:t>(currently allowing all reads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) 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+ </a:t>
            </a:r>
            <a:r>
              <a:rPr lang="en-US" dirty="0" smtClean="0">
                <a:solidFill>
                  <a:srgbClr val="002060"/>
                </a:solidFill>
                <a:sym typeface="Wingdings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sym typeface="Wingdings"/>
              </a:rPr>
              <a:t>Indel</a:t>
            </a:r>
            <a:r>
              <a:rPr lang="en-US" b="1" dirty="0" smtClean="0">
                <a:solidFill>
                  <a:srgbClr val="002060"/>
                </a:solidFill>
                <a:sym typeface="Wingdings"/>
              </a:rPr>
              <a:t> realignment) (currently no </a:t>
            </a:r>
            <a:r>
              <a:rPr lang="en-US" b="1" dirty="0" err="1" smtClean="0">
                <a:solidFill>
                  <a:srgbClr val="002060"/>
                </a:solidFill>
                <a:sym typeface="Wingdings"/>
              </a:rPr>
              <a:t>IndelR</a:t>
            </a:r>
            <a:r>
              <a:rPr lang="en-US" b="1" dirty="0" smtClean="0">
                <a:solidFill>
                  <a:srgbClr val="002060"/>
                </a:solidFill>
                <a:sym typeface="Wingdings"/>
              </a:rPr>
              <a:t>)</a:t>
            </a:r>
            <a:endParaRPr lang="en-US" b="1" dirty="0">
              <a:solidFill>
                <a:srgbClr val="002060"/>
              </a:solidFill>
              <a:sym typeface="Wingdings"/>
            </a:endParaRP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002060"/>
                </a:solidFill>
                <a:sym typeface="Wingdings"/>
              </a:rPr>
              <a:t>C. Mark/filter Duplicates</a:t>
            </a:r>
            <a:endParaRPr lang="en-US" dirty="0">
              <a:solidFill>
                <a:srgbClr val="002060"/>
              </a:solidFill>
              <a:sym typeface="Wingdings"/>
            </a:endParaRP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002060"/>
                </a:solidFill>
                <a:sym typeface="Wingdings"/>
              </a:rPr>
              <a:t>D. Map </a:t>
            </a:r>
            <a:r>
              <a:rPr lang="en-US" dirty="0">
                <a:solidFill>
                  <a:srgbClr val="002060"/>
                </a:solidFill>
                <a:sym typeface="Wingdings"/>
              </a:rPr>
              <a:t>Damage </a:t>
            </a:r>
            <a:r>
              <a:rPr lang="en-US" b="1" dirty="0" smtClean="0">
                <a:solidFill>
                  <a:srgbClr val="002060"/>
                </a:solidFill>
                <a:sym typeface="Wingdings"/>
              </a:rPr>
              <a:t>rescale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544330" y="6784028"/>
            <a:ext cx="6772322" cy="300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05740" indent="-205740" algn="l" defTabSz="82296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6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4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2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0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580" indent="-205740" algn="l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rgbClr val="7030A0"/>
                </a:solidFill>
                <a:sym typeface="Wingdings"/>
              </a:rPr>
              <a:t>2. Variant Calling</a:t>
            </a:r>
          </a:p>
          <a:p>
            <a:pPr marL="868680" lvl="1" indent="-457200" defTabSz="914400">
              <a:lnSpc>
                <a:spcPct val="100000"/>
              </a:lnSpc>
              <a:spcBef>
                <a:spcPts val="0"/>
              </a:spcBef>
              <a:buAutoNum type="alphaUcPeriod"/>
              <a:defRPr/>
            </a:pPr>
            <a:r>
              <a:rPr lang="en-US" dirty="0" smtClean="0">
                <a:solidFill>
                  <a:srgbClr val="7030A0"/>
                </a:solidFill>
                <a:sym typeface="Wingdings"/>
              </a:rPr>
              <a:t>GATK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FindCoveredIntervals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(aDNA: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cov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=1; min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bq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= 20 and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mapq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= 30;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modDNA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: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cov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=5; min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bq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= 20;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mapq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=30)</a:t>
            </a:r>
          </a:p>
          <a:p>
            <a:pPr marL="868680" lvl="1" indent="-457200" defTabSz="914400">
              <a:lnSpc>
                <a:spcPct val="100000"/>
              </a:lnSpc>
              <a:spcBef>
                <a:spcPts val="0"/>
              </a:spcBef>
              <a:buAutoNum type="alphaUcPeriod"/>
              <a:defRPr/>
            </a:pP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Qualimap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based on intervals(?)</a:t>
            </a: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7030A0"/>
                </a:solidFill>
                <a:sym typeface="Wingdings"/>
              </a:rPr>
              <a:t>B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. GATK Haplotype Caller over intervals (individually) – going to do differently for ancient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dna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(pileup caller)</a:t>
            </a:r>
          </a:p>
          <a:p>
            <a:pPr marL="411480" lvl="1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solidFill>
                  <a:srgbClr val="7030A0"/>
                </a:solidFill>
                <a:sym typeface="Wingdings"/>
              </a:rPr>
              <a:t>C. GATK Genotype </a:t>
            </a:r>
            <a:r>
              <a:rPr lang="en-US" dirty="0" err="1" smtClean="0">
                <a:solidFill>
                  <a:srgbClr val="7030A0"/>
                </a:solidFill>
                <a:sym typeface="Wingdings"/>
              </a:rPr>
              <a:t>gVCFs</a:t>
            </a:r>
            <a:r>
              <a:rPr lang="en-US" dirty="0" smtClean="0">
                <a:solidFill>
                  <a:srgbClr val="7030A0"/>
                </a:solidFill>
                <a:sym typeface="Wingdings"/>
              </a:rPr>
              <a:t> (all together)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b="1" dirty="0" smtClean="0">
              <a:sym typeface="Wingdings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3. Variant Filtering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  <a:sym typeface="Wingdings"/>
              </a:rPr>
              <a:t>[many steps – maybe treat aDNA differently? Ask Eduardo]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8606" y="-354818"/>
            <a:ext cx="7098030" cy="1944159"/>
          </a:xfrm>
        </p:spPr>
        <p:txBody>
          <a:bodyPr/>
          <a:lstStyle/>
          <a:p>
            <a:r>
              <a:rPr lang="en-US" dirty="0" smtClean="0"/>
              <a:t>aDNA Read Mapping Protocol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7831" y="1227222"/>
            <a:ext cx="7098030" cy="849429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0. Download </a:t>
            </a:r>
            <a:r>
              <a:rPr lang="en-US" dirty="0" err="1" smtClean="0">
                <a:solidFill>
                  <a:srgbClr val="C00000"/>
                </a:solidFill>
              </a:rPr>
              <a:t>Fastq</a:t>
            </a:r>
            <a:r>
              <a:rPr lang="en-US" dirty="0" smtClean="0">
                <a:solidFill>
                  <a:srgbClr val="C00000"/>
                </a:solidFill>
              </a:rPr>
              <a:t> files (check md5sum)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FastQC</a:t>
            </a:r>
            <a:r>
              <a:rPr lang="en-US" dirty="0" smtClean="0">
                <a:solidFill>
                  <a:srgbClr val="C00000"/>
                </a:solidFill>
              </a:rPr>
              <a:t> (use </a:t>
            </a:r>
            <a:r>
              <a:rPr lang="en-US" dirty="0" err="1" smtClean="0">
                <a:solidFill>
                  <a:srgbClr val="C00000"/>
                </a:solidFill>
              </a:rPr>
              <a:t>multiQC</a:t>
            </a:r>
            <a:r>
              <a:rPr lang="en-US" dirty="0" smtClean="0">
                <a:solidFill>
                  <a:srgbClr val="C00000"/>
                </a:solidFill>
              </a:rPr>
              <a:t> to compile reports)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Fastq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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uBam</a:t>
            </a:r>
            <a:r>
              <a:rPr lang="en-US" dirty="0" smtClean="0">
                <a:solidFill>
                  <a:srgbClr val="C00000"/>
                </a:solidFill>
                <a:sym typeface="Wingdings"/>
              </a:rPr>
              <a:t> (converts to bam and sorts)</a:t>
            </a:r>
          </a:p>
          <a:p>
            <a:pPr marL="514350" indent="-51435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[adapter removal –</a:t>
            </a:r>
            <a:r>
              <a:rPr lang="en-US" dirty="0" err="1" smtClean="0">
                <a:solidFill>
                  <a:srgbClr val="C00000"/>
                </a:solidFill>
              </a:rPr>
              <a:t>AdapaterRemoval</a:t>
            </a:r>
            <a:r>
              <a:rPr lang="en-US" dirty="0" smtClean="0">
                <a:solidFill>
                  <a:srgbClr val="C00000"/>
                </a:solidFill>
              </a:rPr>
              <a:t> (</a:t>
            </a:r>
            <a:r>
              <a:rPr lang="en-US" dirty="0" err="1" smtClean="0">
                <a:solidFill>
                  <a:srgbClr val="C00000"/>
                </a:solidFill>
              </a:rPr>
              <a:t>schubert</a:t>
            </a:r>
            <a:r>
              <a:rPr lang="en-US" dirty="0" smtClean="0">
                <a:solidFill>
                  <a:srgbClr val="C00000"/>
                </a:solidFill>
              </a:rPr>
              <a:t>) or </a:t>
            </a:r>
            <a:r>
              <a:rPr lang="en-US" dirty="0" err="1" smtClean="0">
                <a:solidFill>
                  <a:srgbClr val="C00000"/>
                </a:solidFill>
              </a:rPr>
              <a:t>leeHom</a:t>
            </a:r>
            <a:r>
              <a:rPr lang="en-US" dirty="0" smtClean="0">
                <a:solidFill>
                  <a:srgbClr val="C00000"/>
                </a:solidFill>
              </a:rPr>
              <a:t>?]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 a) SAM -&gt; </a:t>
            </a:r>
            <a:r>
              <a:rPr lang="en-US" dirty="0" err="1">
                <a:solidFill>
                  <a:srgbClr val="C00000"/>
                </a:solidFill>
              </a:rPr>
              <a:t>fastq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b) BWA </a:t>
            </a:r>
            <a:r>
              <a:rPr lang="en-US" b="1" dirty="0" err="1" smtClean="0">
                <a:solidFill>
                  <a:srgbClr val="C00000"/>
                </a:solidFill>
              </a:rPr>
              <a:t>aln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(instead of mem; deactivate seed) 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(align </a:t>
            </a:r>
            <a:r>
              <a:rPr lang="en-US" dirty="0">
                <a:solidFill>
                  <a:srgbClr val="C00000"/>
                </a:solidFill>
              </a:rPr>
              <a:t>reads to reference)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c) </a:t>
            </a:r>
            <a:r>
              <a:rPr lang="en-US" dirty="0" err="1">
                <a:solidFill>
                  <a:srgbClr val="C00000"/>
                </a:solidFill>
              </a:rPr>
              <a:t>MergeBamAlignment</a:t>
            </a:r>
            <a:r>
              <a:rPr lang="en-US" dirty="0">
                <a:solidFill>
                  <a:srgbClr val="C00000"/>
                </a:solidFill>
              </a:rPr>
              <a:t> (merge all </a:t>
            </a:r>
            <a:r>
              <a:rPr lang="en-US" dirty="0" smtClean="0">
                <a:solidFill>
                  <a:srgbClr val="C00000"/>
                </a:solidFill>
              </a:rPr>
              <a:t>information)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5. Mark </a:t>
            </a:r>
            <a:r>
              <a:rPr lang="en-US" dirty="0">
                <a:solidFill>
                  <a:srgbClr val="C00000"/>
                </a:solidFill>
              </a:rPr>
              <a:t>PCR dups. (and merge if multiple lanes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&lt;Skip </a:t>
            </a:r>
            <a:r>
              <a:rPr lang="en-US" dirty="0" err="1" smtClean="0">
                <a:solidFill>
                  <a:srgbClr val="C00000"/>
                </a:solidFill>
              </a:rPr>
              <a:t>Indel</a:t>
            </a:r>
            <a:r>
              <a:rPr lang="en-US" dirty="0" smtClean="0">
                <a:solidFill>
                  <a:srgbClr val="C00000"/>
                </a:solidFill>
              </a:rPr>
              <a:t> Realignment&gt;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6. </a:t>
            </a:r>
            <a:r>
              <a:rPr lang="en-US" dirty="0" err="1" smtClean="0">
                <a:solidFill>
                  <a:srgbClr val="C00000"/>
                </a:solidFill>
              </a:rPr>
              <a:t>Qualimap</a:t>
            </a:r>
            <a:r>
              <a:rPr lang="en-US" dirty="0" smtClean="0">
                <a:solidFill>
                  <a:srgbClr val="C00000"/>
                </a:solidFill>
              </a:rPr>
              <a:t> analysis and &lt;map </a:t>
            </a:r>
            <a:r>
              <a:rPr lang="en-US" dirty="0">
                <a:solidFill>
                  <a:srgbClr val="C00000"/>
                </a:solidFill>
              </a:rPr>
              <a:t>damage&gt; </a:t>
            </a:r>
            <a:r>
              <a:rPr lang="en-US" b="1" dirty="0">
                <a:solidFill>
                  <a:srgbClr val="C00000"/>
                </a:solidFill>
              </a:rPr>
              <a:t>[At this stage can sequence other aDNA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7. </a:t>
            </a:r>
            <a:r>
              <a:rPr lang="en-US" dirty="0" err="1">
                <a:solidFill>
                  <a:srgbClr val="C00000"/>
                </a:solidFill>
              </a:rPr>
              <a:t>Gatk</a:t>
            </a:r>
            <a:r>
              <a:rPr lang="en-US" dirty="0">
                <a:solidFill>
                  <a:srgbClr val="C00000"/>
                </a:solidFill>
              </a:rPr>
              <a:t> Haplotype </a:t>
            </a:r>
            <a:r>
              <a:rPr lang="en-US" dirty="0" smtClean="0">
                <a:solidFill>
                  <a:srgbClr val="C00000"/>
                </a:solidFill>
              </a:rPr>
              <a:t>caller (individually)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8. </a:t>
            </a:r>
            <a:r>
              <a:rPr lang="en-US" dirty="0" err="1">
                <a:solidFill>
                  <a:srgbClr val="C00000"/>
                </a:solidFill>
              </a:rPr>
              <a:t>Gatk</a:t>
            </a:r>
            <a:r>
              <a:rPr lang="en-US" dirty="0">
                <a:solidFill>
                  <a:srgbClr val="C00000"/>
                </a:solidFill>
              </a:rPr>
              <a:t> genotype </a:t>
            </a:r>
            <a:r>
              <a:rPr lang="en-US" dirty="0" err="1">
                <a:solidFill>
                  <a:srgbClr val="C00000"/>
                </a:solidFill>
              </a:rPr>
              <a:t>gVCFs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(joint)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 smtClean="0">
                <a:solidFill>
                  <a:srgbClr val="C00000"/>
                </a:solidFill>
              </a:rPr>
              <a:t>. Plot depth distribution and filter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10. </a:t>
            </a:r>
            <a:r>
              <a:rPr lang="en-US" dirty="0">
                <a:solidFill>
                  <a:srgbClr val="C00000"/>
                </a:solidFill>
              </a:rPr>
              <a:t>Filter </a:t>
            </a:r>
            <a:r>
              <a:rPr lang="en-US" dirty="0" err="1">
                <a:solidFill>
                  <a:srgbClr val="C00000"/>
                </a:solidFill>
              </a:rPr>
              <a:t>snps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non-variant sites (</a:t>
            </a:r>
            <a:r>
              <a:rPr lang="en-US" dirty="0" err="1" smtClean="0">
                <a:solidFill>
                  <a:srgbClr val="C00000"/>
                </a:solidFill>
              </a:rPr>
              <a:t>gatk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hard filters, remove clustered </a:t>
            </a:r>
            <a:r>
              <a:rPr lang="en-US" dirty="0" err="1">
                <a:solidFill>
                  <a:srgbClr val="C00000"/>
                </a:solidFill>
              </a:rPr>
              <a:t>snps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11. </a:t>
            </a:r>
            <a:r>
              <a:rPr lang="en-US" dirty="0">
                <a:solidFill>
                  <a:srgbClr val="C00000"/>
                </a:solidFill>
              </a:rPr>
              <a:t>Filter </a:t>
            </a:r>
            <a:r>
              <a:rPr lang="en-US" dirty="0" err="1">
                <a:solidFill>
                  <a:srgbClr val="C00000"/>
                </a:solidFill>
              </a:rPr>
              <a:t>indels</a:t>
            </a:r>
            <a:r>
              <a:rPr lang="en-US" dirty="0">
                <a:solidFill>
                  <a:srgbClr val="C00000"/>
                </a:solidFill>
              </a:rPr>
              <a:t> (optional)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514350" indent="-51435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>
              <a:solidFill>
                <a:srgbClr val="C00000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8606" y="-354818"/>
            <a:ext cx="7098030" cy="1944159"/>
          </a:xfrm>
        </p:spPr>
        <p:txBody>
          <a:bodyPr/>
          <a:lstStyle/>
          <a:p>
            <a:pPr algn="ctr"/>
            <a:r>
              <a:rPr lang="en-US" dirty="0" smtClean="0"/>
              <a:t>Changes to aDNA Read Mapping Protocol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7831" y="1227222"/>
            <a:ext cx="7098030" cy="8494294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0. Download </a:t>
            </a:r>
            <a:r>
              <a:rPr lang="en-US" dirty="0" err="1" smtClean="0">
                <a:solidFill>
                  <a:srgbClr val="C00000"/>
                </a:solidFill>
              </a:rPr>
              <a:t>Fastq</a:t>
            </a:r>
            <a:r>
              <a:rPr lang="en-US" dirty="0" smtClean="0">
                <a:solidFill>
                  <a:srgbClr val="C00000"/>
                </a:solidFill>
              </a:rPr>
              <a:t> files (check md5sum)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FastQC</a:t>
            </a:r>
            <a:r>
              <a:rPr lang="en-US" dirty="0" smtClean="0">
                <a:solidFill>
                  <a:srgbClr val="C00000"/>
                </a:solidFill>
              </a:rPr>
              <a:t> (use </a:t>
            </a:r>
            <a:r>
              <a:rPr lang="en-US" dirty="0" err="1" smtClean="0">
                <a:solidFill>
                  <a:srgbClr val="C00000"/>
                </a:solidFill>
              </a:rPr>
              <a:t>multiQC</a:t>
            </a:r>
            <a:r>
              <a:rPr lang="en-US" dirty="0" smtClean="0">
                <a:solidFill>
                  <a:srgbClr val="C00000"/>
                </a:solidFill>
              </a:rPr>
              <a:t> to compile reports)</a:t>
            </a:r>
          </a:p>
          <a:p>
            <a:pPr marL="514350" indent="-51435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[adapter removal and reads collapse on </a:t>
            </a:r>
            <a:r>
              <a:rPr lang="en-US" dirty="0" err="1" smtClean="0">
                <a:solidFill>
                  <a:srgbClr val="C00000"/>
                </a:solidFill>
              </a:rPr>
              <a:t>fastqc</a:t>
            </a:r>
            <a:r>
              <a:rPr lang="en-US" dirty="0" smtClean="0">
                <a:solidFill>
                  <a:srgbClr val="C00000"/>
                </a:solidFill>
              </a:rPr>
              <a:t> file]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4. BWA </a:t>
            </a:r>
            <a:r>
              <a:rPr lang="en-US" b="1" dirty="0" err="1" smtClean="0">
                <a:solidFill>
                  <a:srgbClr val="C00000"/>
                </a:solidFill>
              </a:rPr>
              <a:t>aln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(instead of mem; deactivate seed) </a:t>
            </a:r>
            <a:r>
              <a:rPr lang="en-US" b="1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(align reads to reference)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Add read group info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Sort, index, validate (</a:t>
            </a:r>
            <a:r>
              <a:rPr lang="en-US" dirty="0" err="1" smtClean="0">
                <a:solidFill>
                  <a:srgbClr val="C00000"/>
                </a:solidFill>
              </a:rPr>
              <a:t>samtools</a:t>
            </a:r>
            <a:r>
              <a:rPr lang="en-US" dirty="0" smtClean="0">
                <a:solidFill>
                  <a:srgbClr val="C00000"/>
                </a:solidFill>
              </a:rPr>
              <a:t> sort, index, </a:t>
            </a:r>
            <a:r>
              <a:rPr lang="en-US" dirty="0" err="1" smtClean="0">
                <a:solidFill>
                  <a:srgbClr val="C00000"/>
                </a:solidFill>
              </a:rPr>
              <a:t>ValidateSam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Samtools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calmd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5. Mark </a:t>
            </a:r>
            <a:r>
              <a:rPr lang="en-US" dirty="0">
                <a:solidFill>
                  <a:srgbClr val="C00000"/>
                </a:solidFill>
              </a:rPr>
              <a:t>PCR dups. (and merge if multiple lanes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Rescaling using </a:t>
            </a:r>
            <a:r>
              <a:rPr lang="en-US" dirty="0" err="1" smtClean="0">
                <a:solidFill>
                  <a:srgbClr val="C00000"/>
                </a:solidFill>
              </a:rPr>
              <a:t>mapdamage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Validate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Merge </a:t>
            </a:r>
            <a:r>
              <a:rPr lang="en-US" dirty="0" err="1" smtClean="0">
                <a:solidFill>
                  <a:srgbClr val="C00000"/>
                </a:solidFill>
              </a:rPr>
              <a:t>bams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6. </a:t>
            </a:r>
            <a:r>
              <a:rPr lang="en-US" dirty="0" err="1" smtClean="0">
                <a:solidFill>
                  <a:srgbClr val="C00000"/>
                </a:solidFill>
              </a:rPr>
              <a:t>Qualimap</a:t>
            </a:r>
            <a:r>
              <a:rPr lang="en-US" dirty="0" smtClean="0">
                <a:solidFill>
                  <a:srgbClr val="C00000"/>
                </a:solidFill>
              </a:rPr>
              <a:t> analysis and &lt;map </a:t>
            </a:r>
            <a:r>
              <a:rPr lang="en-US" dirty="0">
                <a:solidFill>
                  <a:srgbClr val="C00000"/>
                </a:solidFill>
              </a:rPr>
              <a:t>damage&gt; </a:t>
            </a:r>
            <a:r>
              <a:rPr lang="en-US" b="1" dirty="0">
                <a:solidFill>
                  <a:srgbClr val="C00000"/>
                </a:solidFill>
              </a:rPr>
              <a:t>[At this stage can sequence other aDNA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7. </a:t>
            </a:r>
            <a:r>
              <a:rPr lang="en-US" dirty="0" err="1">
                <a:solidFill>
                  <a:srgbClr val="C00000"/>
                </a:solidFill>
              </a:rPr>
              <a:t>Gatk</a:t>
            </a:r>
            <a:r>
              <a:rPr lang="en-US" dirty="0">
                <a:solidFill>
                  <a:srgbClr val="C00000"/>
                </a:solidFill>
              </a:rPr>
              <a:t> Haplotype </a:t>
            </a:r>
            <a:r>
              <a:rPr lang="en-US" dirty="0" smtClean="0">
                <a:solidFill>
                  <a:srgbClr val="C00000"/>
                </a:solidFill>
              </a:rPr>
              <a:t>caller (individually)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8. </a:t>
            </a:r>
            <a:r>
              <a:rPr lang="en-US" dirty="0" err="1">
                <a:solidFill>
                  <a:srgbClr val="C00000"/>
                </a:solidFill>
              </a:rPr>
              <a:t>Gatk</a:t>
            </a:r>
            <a:r>
              <a:rPr lang="en-US" dirty="0">
                <a:solidFill>
                  <a:srgbClr val="C00000"/>
                </a:solidFill>
              </a:rPr>
              <a:t> genotype </a:t>
            </a:r>
            <a:r>
              <a:rPr lang="en-US" dirty="0" err="1">
                <a:solidFill>
                  <a:srgbClr val="C00000"/>
                </a:solidFill>
              </a:rPr>
              <a:t>gVCFs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(joint)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 smtClean="0">
                <a:solidFill>
                  <a:srgbClr val="C00000"/>
                </a:solidFill>
              </a:rPr>
              <a:t>. Plot depth distribution and filter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10. </a:t>
            </a:r>
            <a:r>
              <a:rPr lang="en-US" dirty="0">
                <a:solidFill>
                  <a:srgbClr val="C00000"/>
                </a:solidFill>
              </a:rPr>
              <a:t>Filter </a:t>
            </a:r>
            <a:r>
              <a:rPr lang="en-US" dirty="0" err="1">
                <a:solidFill>
                  <a:srgbClr val="C00000"/>
                </a:solidFill>
              </a:rPr>
              <a:t>snps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and non-variant sites (</a:t>
            </a:r>
            <a:r>
              <a:rPr lang="en-US" dirty="0" err="1" smtClean="0">
                <a:solidFill>
                  <a:srgbClr val="C00000"/>
                </a:solidFill>
              </a:rPr>
              <a:t>gatk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hard filters, remove clustered </a:t>
            </a:r>
            <a:r>
              <a:rPr lang="en-US" dirty="0" err="1">
                <a:solidFill>
                  <a:srgbClr val="C00000"/>
                </a:solidFill>
              </a:rPr>
              <a:t>snps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11. </a:t>
            </a:r>
            <a:r>
              <a:rPr lang="en-US" dirty="0">
                <a:solidFill>
                  <a:srgbClr val="C00000"/>
                </a:solidFill>
              </a:rPr>
              <a:t>Filter </a:t>
            </a:r>
            <a:r>
              <a:rPr lang="en-US" dirty="0" err="1">
                <a:solidFill>
                  <a:srgbClr val="C00000"/>
                </a:solidFill>
              </a:rPr>
              <a:t>indels</a:t>
            </a:r>
            <a:r>
              <a:rPr lang="en-US" dirty="0">
                <a:solidFill>
                  <a:srgbClr val="C00000"/>
                </a:solidFill>
              </a:rPr>
              <a:t> (optional)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514350" indent="-514350" defTabSz="9144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US" dirty="0">
              <a:solidFill>
                <a:srgbClr val="C00000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21947</TotalTime>
  <Words>348</Words>
  <Application>Microsoft Macintosh PowerPoint</Application>
  <PresentationFormat>Custom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Office Theme</vt:lpstr>
      <vt:lpstr>DNA Mapping Protocol</vt:lpstr>
      <vt:lpstr>aDNA Read Mapping Protocol</vt:lpstr>
      <vt:lpstr>Changes to aDNA Read Mapping Protocol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aDNA Read Mapping Protocol</dc:title>
  <dc:creator>Annabel Beichman</dc:creator>
  <cp:lastModifiedBy>Annabel Beichman</cp:lastModifiedBy>
  <cp:revision>28</cp:revision>
  <dcterms:created xsi:type="dcterms:W3CDTF">2018-06-28T16:35:01Z</dcterms:created>
  <dcterms:modified xsi:type="dcterms:W3CDTF">2018-07-23T17:55:03Z</dcterms:modified>
</cp:coreProperties>
</file>