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3" r:id="rId5"/>
    <p:sldId id="272" r:id="rId6"/>
    <p:sldId id="276" r:id="rId7"/>
    <p:sldId id="277" r:id="rId8"/>
    <p:sldId id="278" r:id="rId9"/>
    <p:sldId id="270" r:id="rId10"/>
    <p:sldId id="265" r:id="rId11"/>
    <p:sldId id="268" r:id="rId12"/>
    <p:sldId id="261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D"/>
    <a:srgbClr val="A80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14E94-E71A-430E-AD54-0554B1926D27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0FA76-3EBF-4FB6-B99A-371636EF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3BD9-31FD-4B72-8885-68F9CC7F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471B2-6E7B-4BD1-90AA-9A759128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4594-5E87-4705-AC89-392865A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6A02-58E4-48EB-B2AA-15458888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0D58F-9B3C-480C-9582-56BEAF9D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7620-A518-4514-AF10-E9C582F7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9CEF7-475F-4EBE-8371-8A41F55A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7C55-84A7-4988-8ED6-FA9E0569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FE07-751B-47EA-8B09-818C786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FD98-D255-481C-96C0-2FDDFB8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8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BE9B-3BC0-4100-80CC-CCF63C7A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0A60-352C-4568-AD87-E0306E8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A820-EE65-4DC6-AC55-9692D940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180-A6D1-4B52-8C3A-B6226B15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FFE9-C7EF-4EAE-84E3-B0CC0C7B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1941-3553-4543-B9BE-58DFB3A7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883C-86AC-4C7B-B071-1049E42C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5F3A-078F-4A9D-A535-D9933D5E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9B99-08DE-4C93-A66E-A3A3BFC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A13A-D444-435F-AB14-ADD98849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46F-0DB2-4DE7-A46F-180E53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1586-CEB6-4E07-BF63-37390F22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2DE0-A046-4953-BD5C-93457657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948-9CD2-4164-B9FC-834A90D6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DEC09-4451-41E2-98CE-63B58985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53EF-8D11-4ADF-A9DD-6C73813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3482-6C50-4E4C-98B3-E8AC4FE16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87AFE-C135-4C42-9352-B584E1AA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181F-9B36-4910-A564-7FEE8B6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2BC3-B741-4D7A-9CDD-BC664B6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BE805-A19C-4259-A315-929BAEF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7D34-1FCD-4310-988D-2D82E32C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0BC1B-6F02-4AC0-BCD2-2F9A6733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1E0B-E54B-4865-8D59-2F5100679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E17C6-0617-438C-83B1-22FAAE19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8EF27-A441-40DE-ADC1-15521194F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C3250-50A1-4586-AD18-EFFB3E80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6D7F3-1ABD-4E88-B404-11FB605A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08D06-4034-4BD6-863D-5A41AC4D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C8D1-82F5-47E6-A2C9-F5D7CE4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3EF82-D7BF-404A-9A05-39AD7F60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6BDDC-00F4-4C0E-A374-B31F4DD1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A05-9EDC-447B-AA25-4259307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8CD0-3A55-49C1-A879-DE283C08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2AD93-271D-43FB-A0B8-06B001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DBC47-FAEE-4497-844D-C3AA8B28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C209-7DB0-4583-9D75-90A8A80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4F-3029-4555-ADA6-510C02CD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77ED-93D1-4A23-8E06-DE6EB2F5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CC7C-AA48-490A-A750-93C26606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47F8-52C0-40B5-BF08-4A449DB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ACA8-FE9C-4CEF-ACD7-28B04A1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160C-B796-4870-8D52-8D5802DF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08623-9313-445E-80F6-8CEE3537B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1D445-1A45-4138-A2B6-B66EABF8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36C2-7D17-40BB-B261-4F42DEF4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C3DB-8F52-4E72-87D7-778C5D3A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6228-5FC3-4591-B1BF-CBD50BD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B04DB-E9F8-4084-978B-03B71D51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A48-09CA-4494-A76B-30F77EDA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0E26-3133-4D0C-B3C6-936B021F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E20A-0187-4A44-B90E-3790C58C584A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5CF4-30A2-4565-8D17-1F73CCC33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DA81-BC97-4ECD-9A79-B8099EC6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AA5B-C365-409A-99F3-8F38BD2C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1.xml"/><Relationship Id="rId18" Type="http://schemas.openxmlformats.org/officeDocument/2006/relationships/image" Target="../media/image9.png"/><Relationship Id="rId3" Type="http://schemas.openxmlformats.org/officeDocument/2006/relationships/slide" Target="slide3.xml"/><Relationship Id="rId21" Type="http://schemas.openxmlformats.org/officeDocument/2006/relationships/slide" Target="slide7.xml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17" Type="http://schemas.openxmlformats.org/officeDocument/2006/relationships/slide" Target="slide5.xml"/><Relationship Id="rId25" Type="http://schemas.openxmlformats.org/officeDocument/2006/relationships/slide" Target="slide1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0.xml"/><Relationship Id="rId24" Type="http://schemas.openxmlformats.org/officeDocument/2006/relationships/image" Target="../media/image12.png"/><Relationship Id="rId5" Type="http://schemas.openxmlformats.org/officeDocument/2006/relationships/slide" Target="slide12.xml"/><Relationship Id="rId15" Type="http://schemas.openxmlformats.org/officeDocument/2006/relationships/slide" Target="slide14.xml"/><Relationship Id="rId23" Type="http://schemas.openxmlformats.org/officeDocument/2006/relationships/slide" Target="slide8.xml"/><Relationship Id="rId10" Type="http://schemas.openxmlformats.org/officeDocument/2006/relationships/image" Target="../media/image5.png"/><Relationship Id="rId19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252398"/>
            <a:ext cx="9604310" cy="3346898"/>
          </a:xfrm>
          <a:solidFill>
            <a:schemeClr val="bg1"/>
          </a:solidFill>
          <a:ln w="25400">
            <a:solidFill>
              <a:srgbClr val="00206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 System Design</a:t>
            </a:r>
            <a:b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4811127"/>
            <a:ext cx="9604310" cy="794476"/>
          </a:xfrm>
        </p:spPr>
        <p:txBody>
          <a:bodyPr>
            <a:no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Oct 2020</a:t>
            </a:r>
          </a:p>
          <a:p>
            <a:pPr algn="just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Oladipo Oyekanmi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E5202C-64CB-45E3-8570-0AE4C5C5C750}"/>
              </a:ext>
            </a:extLst>
          </p:cNvPr>
          <p:cNvSpPr/>
          <p:nvPr/>
        </p:nvSpPr>
        <p:spPr>
          <a:xfrm>
            <a:off x="3301240" y="3167314"/>
            <a:ext cx="5555334" cy="314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667094" cy="50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Priority based queueing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a linked list to store incoming messages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input message has an already assigned priority value and the time it enters the queue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priority of each message changes after a certain amount of time has passed</a:t>
            </a:r>
          </a:p>
          <a:p>
            <a:pPr lvl="1">
              <a:buClr>
                <a:srgbClr val="002060"/>
              </a:buClr>
              <a:buFont typeface="Wingdings" panose="05000000000000000000" pitchFamily="2" charset="2"/>
              <a:buChar char="q"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507B58-D0CC-4A2B-AF4A-BF463E271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3450"/>
              </p:ext>
            </p:extLst>
          </p:nvPr>
        </p:nvGraphicFramePr>
        <p:xfrm>
          <a:off x="3301242" y="2445741"/>
          <a:ext cx="5583452" cy="29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636">
                  <a:extLst>
                    <a:ext uri="{9D8B030D-6E8A-4147-A177-3AD203B41FA5}">
                      <a16:colId xmlns:a16="http://schemas.microsoft.com/office/drawing/2014/main" val="3235574151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190699887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3549185878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424510604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3058668314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1127556483"/>
                    </a:ext>
                  </a:extLst>
                </a:gridCol>
                <a:gridCol w="797636">
                  <a:extLst>
                    <a:ext uri="{9D8B030D-6E8A-4147-A177-3AD203B41FA5}">
                      <a16:colId xmlns:a16="http://schemas.microsoft.com/office/drawing/2014/main" val="287263244"/>
                    </a:ext>
                  </a:extLst>
                </a:gridCol>
              </a:tblGrid>
              <a:tr h="2923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55373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1A610C-80BE-4A0E-839A-0020D435145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884694" y="2591935"/>
            <a:ext cx="695777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655576-2132-435D-AEBB-2232BFCCC390}"/>
              </a:ext>
            </a:extLst>
          </p:cNvPr>
          <p:cNvCxnSpPr>
            <a:cxnSpLocks/>
          </p:cNvCxnSpPr>
          <p:nvPr/>
        </p:nvCxnSpPr>
        <p:spPr>
          <a:xfrm flipH="1">
            <a:off x="2584597" y="2631160"/>
            <a:ext cx="716643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C5A84-B04D-41C9-80F3-55959480BF18}"/>
              </a:ext>
            </a:extLst>
          </p:cNvPr>
          <p:cNvSpPr txBox="1"/>
          <p:nvPr/>
        </p:nvSpPr>
        <p:spPr>
          <a:xfrm>
            <a:off x="8856574" y="2530540"/>
            <a:ext cx="6957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88177-3075-4F77-843B-7A74EAEB8921}"/>
              </a:ext>
            </a:extLst>
          </p:cNvPr>
          <p:cNvSpPr txBox="1"/>
          <p:nvPr/>
        </p:nvSpPr>
        <p:spPr>
          <a:xfrm>
            <a:off x="2518377" y="2564053"/>
            <a:ext cx="7547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54C27A7-EC8D-4D19-849B-D27A78D38664}"/>
              </a:ext>
            </a:extLst>
          </p:cNvPr>
          <p:cNvSpPr/>
          <p:nvPr/>
        </p:nvSpPr>
        <p:spPr>
          <a:xfrm rot="10800000">
            <a:off x="3542618" y="2799488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B99129F-18D6-4335-B153-217A2DA51C61}"/>
              </a:ext>
            </a:extLst>
          </p:cNvPr>
          <p:cNvSpPr/>
          <p:nvPr/>
        </p:nvSpPr>
        <p:spPr>
          <a:xfrm rot="10800000">
            <a:off x="8629480" y="2827369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27EE75C-B99E-45A9-A7D3-F02C9F77CF31}"/>
              </a:ext>
            </a:extLst>
          </p:cNvPr>
          <p:cNvSpPr/>
          <p:nvPr/>
        </p:nvSpPr>
        <p:spPr>
          <a:xfrm rot="10800000">
            <a:off x="4370098" y="2799487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41748FC-57B6-4077-94AC-40052F10F4A0}"/>
              </a:ext>
            </a:extLst>
          </p:cNvPr>
          <p:cNvSpPr/>
          <p:nvPr/>
        </p:nvSpPr>
        <p:spPr>
          <a:xfrm rot="10800000">
            <a:off x="6960014" y="2812697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35C7912-311C-42A1-A1DC-0C7EEC772041}"/>
              </a:ext>
            </a:extLst>
          </p:cNvPr>
          <p:cNvSpPr/>
          <p:nvPr/>
        </p:nvSpPr>
        <p:spPr>
          <a:xfrm rot="10800000">
            <a:off x="5250401" y="2812698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2754F0-4A0E-4E98-98CB-2C5E7DBDB05E}"/>
              </a:ext>
            </a:extLst>
          </p:cNvPr>
          <p:cNvSpPr/>
          <p:nvPr/>
        </p:nvSpPr>
        <p:spPr>
          <a:xfrm rot="10800000">
            <a:off x="6076051" y="2836772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E1CD4B6-749B-4E21-823F-CA5DF0172E18}"/>
              </a:ext>
            </a:extLst>
          </p:cNvPr>
          <p:cNvSpPr/>
          <p:nvPr/>
        </p:nvSpPr>
        <p:spPr>
          <a:xfrm rot="10800000">
            <a:off x="7803830" y="2839772"/>
            <a:ext cx="91440" cy="3147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3BC58-10C0-4E3A-A354-768B32709F15}"/>
              </a:ext>
            </a:extLst>
          </p:cNvPr>
          <p:cNvSpPr txBox="1"/>
          <p:nvPr/>
        </p:nvSpPr>
        <p:spPr>
          <a:xfrm>
            <a:off x="8571682" y="2820834"/>
            <a:ext cx="1500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/ medium / high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E79FF4-1C1F-4315-BC36-4604A5288DB9}"/>
              </a:ext>
            </a:extLst>
          </p:cNvPr>
          <p:cNvSpPr/>
          <p:nvPr/>
        </p:nvSpPr>
        <p:spPr>
          <a:xfrm>
            <a:off x="2383361" y="4827761"/>
            <a:ext cx="899576" cy="3509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6DFE4F0-0D4C-4C24-B17F-40E30098483A}"/>
              </a:ext>
            </a:extLst>
          </p:cNvPr>
          <p:cNvSpPr/>
          <p:nvPr/>
        </p:nvSpPr>
        <p:spPr>
          <a:xfrm>
            <a:off x="9341841" y="4738859"/>
            <a:ext cx="978891" cy="4080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C53F49F-D297-4F7F-86CC-8F1CD4E24A62}"/>
              </a:ext>
            </a:extLst>
          </p:cNvPr>
          <p:cNvSpPr/>
          <p:nvPr/>
        </p:nvSpPr>
        <p:spPr>
          <a:xfrm>
            <a:off x="9341841" y="5646347"/>
            <a:ext cx="978891" cy="4080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15C54F-A5CC-48EC-8DDE-CC90F4EA8919}"/>
              </a:ext>
            </a:extLst>
          </p:cNvPr>
          <p:cNvCxnSpPr>
            <a:cxnSpLocks/>
          </p:cNvCxnSpPr>
          <p:nvPr/>
        </p:nvCxnSpPr>
        <p:spPr>
          <a:xfrm>
            <a:off x="3279619" y="5009198"/>
            <a:ext cx="37475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3BA895-4835-4D45-8061-228BCD37941F}"/>
              </a:ext>
            </a:extLst>
          </p:cNvPr>
          <p:cNvCxnSpPr>
            <a:cxnSpLocks/>
            <a:stCxn id="106" idx="3"/>
            <a:endCxn id="97" idx="1"/>
          </p:cNvCxnSpPr>
          <p:nvPr/>
        </p:nvCxnSpPr>
        <p:spPr>
          <a:xfrm flipV="1">
            <a:off x="8768344" y="4092682"/>
            <a:ext cx="573497" cy="91054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C733D3-7BA4-4AD5-9377-F16610E44488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 flipV="1">
            <a:off x="8768344" y="4942860"/>
            <a:ext cx="573497" cy="603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8321AD-5265-4821-8240-5EA74EDF709F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>
            <a:off x="8768344" y="5003228"/>
            <a:ext cx="573497" cy="84712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AB44E85-C3AE-491B-BD8B-4CBE4B2A9991}"/>
              </a:ext>
            </a:extLst>
          </p:cNvPr>
          <p:cNvSpPr/>
          <p:nvPr/>
        </p:nvSpPr>
        <p:spPr>
          <a:xfrm>
            <a:off x="5523074" y="3643571"/>
            <a:ext cx="1527499" cy="271931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457CDF-B2CC-4C77-B18D-C293245282F0}"/>
              </a:ext>
            </a:extLst>
          </p:cNvPr>
          <p:cNvSpPr/>
          <p:nvPr/>
        </p:nvSpPr>
        <p:spPr>
          <a:xfrm>
            <a:off x="9341841" y="3890068"/>
            <a:ext cx="977091" cy="4052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0A3D2B2-1636-423E-8DBA-97F8A28A8711}"/>
              </a:ext>
            </a:extLst>
          </p:cNvPr>
          <p:cNvSpPr/>
          <p:nvPr/>
        </p:nvSpPr>
        <p:spPr>
          <a:xfrm>
            <a:off x="3630985" y="4651502"/>
            <a:ext cx="1027621" cy="672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1080C0-F534-43C5-8B8F-068513990ED0}"/>
              </a:ext>
            </a:extLst>
          </p:cNvPr>
          <p:cNvCxnSpPr>
            <a:cxnSpLocks/>
          </p:cNvCxnSpPr>
          <p:nvPr/>
        </p:nvCxnSpPr>
        <p:spPr>
          <a:xfrm flipV="1">
            <a:off x="4687548" y="5009198"/>
            <a:ext cx="441605" cy="184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BD225C6-F858-491D-BB4C-B66C1A355F01}"/>
              </a:ext>
            </a:extLst>
          </p:cNvPr>
          <p:cNvCxnSpPr/>
          <p:nvPr/>
        </p:nvCxnSpPr>
        <p:spPr>
          <a:xfrm>
            <a:off x="5169069" y="3977103"/>
            <a:ext cx="0" cy="21731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8478359-71AA-46AC-85ED-336364AFB445}"/>
              </a:ext>
            </a:extLst>
          </p:cNvPr>
          <p:cNvCxnSpPr/>
          <p:nvPr/>
        </p:nvCxnSpPr>
        <p:spPr>
          <a:xfrm>
            <a:off x="5169069" y="3977103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B95E827-75F2-4323-B675-B0195479BDD5}"/>
              </a:ext>
            </a:extLst>
          </p:cNvPr>
          <p:cNvCxnSpPr/>
          <p:nvPr/>
        </p:nvCxnSpPr>
        <p:spPr>
          <a:xfrm>
            <a:off x="5169069" y="4470992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346127-A517-46EA-96FB-3E0BCDA90302}"/>
              </a:ext>
            </a:extLst>
          </p:cNvPr>
          <p:cNvCxnSpPr>
            <a:cxnSpLocks/>
          </p:cNvCxnSpPr>
          <p:nvPr/>
        </p:nvCxnSpPr>
        <p:spPr>
          <a:xfrm>
            <a:off x="5169069" y="5003228"/>
            <a:ext cx="368004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3147535-9A32-4711-8286-9356CD80BC32}"/>
              </a:ext>
            </a:extLst>
          </p:cNvPr>
          <p:cNvCxnSpPr/>
          <p:nvPr/>
        </p:nvCxnSpPr>
        <p:spPr>
          <a:xfrm>
            <a:off x="5169069" y="5554737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7671AA1-97AB-4669-83E7-4BEF436A1007}"/>
              </a:ext>
            </a:extLst>
          </p:cNvPr>
          <p:cNvCxnSpPr/>
          <p:nvPr/>
        </p:nvCxnSpPr>
        <p:spPr>
          <a:xfrm>
            <a:off x="5169069" y="6139777"/>
            <a:ext cx="368004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A512E-4C51-4D78-8631-28EA4C701770}"/>
              </a:ext>
            </a:extLst>
          </p:cNvPr>
          <p:cNvSpPr/>
          <p:nvPr/>
        </p:nvSpPr>
        <p:spPr>
          <a:xfrm>
            <a:off x="7868768" y="4827761"/>
            <a:ext cx="899576" cy="3509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456A84C-179A-409A-95E4-F8C20657A46E}"/>
              </a:ext>
            </a:extLst>
          </p:cNvPr>
          <p:cNvCxnSpPr>
            <a:cxnSpLocks/>
          </p:cNvCxnSpPr>
          <p:nvPr/>
        </p:nvCxnSpPr>
        <p:spPr>
          <a:xfrm flipV="1">
            <a:off x="7060829" y="3977103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C3AD53F-A4E1-4449-9DF1-09123E8DA1EE}"/>
              </a:ext>
            </a:extLst>
          </p:cNvPr>
          <p:cNvCxnSpPr>
            <a:cxnSpLocks/>
          </p:cNvCxnSpPr>
          <p:nvPr/>
        </p:nvCxnSpPr>
        <p:spPr>
          <a:xfrm flipV="1">
            <a:off x="7058637" y="4477353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795EF-073D-43C1-9AC1-B2134B34AF83}"/>
              </a:ext>
            </a:extLst>
          </p:cNvPr>
          <p:cNvCxnSpPr>
            <a:cxnSpLocks/>
          </p:cNvCxnSpPr>
          <p:nvPr/>
        </p:nvCxnSpPr>
        <p:spPr>
          <a:xfrm flipV="1">
            <a:off x="7065968" y="5017994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928E485-1598-4D27-A5CD-E4579E8FEE39}"/>
              </a:ext>
            </a:extLst>
          </p:cNvPr>
          <p:cNvCxnSpPr>
            <a:cxnSpLocks/>
          </p:cNvCxnSpPr>
          <p:nvPr/>
        </p:nvCxnSpPr>
        <p:spPr>
          <a:xfrm flipV="1">
            <a:off x="7060829" y="5552477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62D037C-5B52-4FD5-8B51-81F60BC54E11}"/>
              </a:ext>
            </a:extLst>
          </p:cNvPr>
          <p:cNvCxnSpPr>
            <a:cxnSpLocks/>
          </p:cNvCxnSpPr>
          <p:nvPr/>
        </p:nvCxnSpPr>
        <p:spPr>
          <a:xfrm flipV="1">
            <a:off x="7060829" y="6067297"/>
            <a:ext cx="403729" cy="45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9EDD8D-C525-41C0-BEF2-B5A38AA383F2}"/>
              </a:ext>
            </a:extLst>
          </p:cNvPr>
          <p:cNvCxnSpPr/>
          <p:nvPr/>
        </p:nvCxnSpPr>
        <p:spPr>
          <a:xfrm>
            <a:off x="7462366" y="3977103"/>
            <a:ext cx="0" cy="209019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F0277C-72D8-4850-8A2D-1C41F92E6BC6}"/>
              </a:ext>
            </a:extLst>
          </p:cNvPr>
          <p:cNvCxnSpPr>
            <a:cxnSpLocks/>
          </p:cNvCxnSpPr>
          <p:nvPr/>
        </p:nvCxnSpPr>
        <p:spPr>
          <a:xfrm>
            <a:off x="7469697" y="5002890"/>
            <a:ext cx="412719" cy="33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18C33A1-0DAB-4A2E-A25D-A15E4CCA9CAB}"/>
              </a:ext>
            </a:extLst>
          </p:cNvPr>
          <p:cNvSpPr/>
          <p:nvPr/>
        </p:nvSpPr>
        <p:spPr>
          <a:xfrm>
            <a:off x="5709466" y="3745040"/>
            <a:ext cx="1170861" cy="4616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6443F90-2F96-4C11-8372-2771A4FB81D3}"/>
              </a:ext>
            </a:extLst>
          </p:cNvPr>
          <p:cNvSpPr/>
          <p:nvPr/>
        </p:nvSpPr>
        <p:spPr>
          <a:xfrm>
            <a:off x="5724675" y="4276058"/>
            <a:ext cx="1170861" cy="4616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A0625BD-A9CC-407C-A7FE-EBB7C7FD238A}"/>
              </a:ext>
            </a:extLst>
          </p:cNvPr>
          <p:cNvSpPr/>
          <p:nvPr/>
        </p:nvSpPr>
        <p:spPr>
          <a:xfrm>
            <a:off x="5709466" y="4800684"/>
            <a:ext cx="1170861" cy="46167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0ECFE24-5D38-4D6D-B3C2-F22B7EC8CC39}"/>
              </a:ext>
            </a:extLst>
          </p:cNvPr>
          <p:cNvSpPr/>
          <p:nvPr/>
        </p:nvSpPr>
        <p:spPr>
          <a:xfrm>
            <a:off x="5724674" y="5322674"/>
            <a:ext cx="1170861" cy="461673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94C2052-2778-47C9-89A5-4DFF6188CC6E}"/>
              </a:ext>
            </a:extLst>
          </p:cNvPr>
          <p:cNvSpPr/>
          <p:nvPr/>
        </p:nvSpPr>
        <p:spPr>
          <a:xfrm>
            <a:off x="5709466" y="5835234"/>
            <a:ext cx="1170861" cy="46167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</p:spTree>
    <p:extLst>
      <p:ext uri="{BB962C8B-B14F-4D97-AF65-F5344CB8AC3E}">
        <p14:creationId xmlns:p14="http://schemas.microsoft.com/office/powerpoint/2010/main" val="161399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Throttling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51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Threshold for limiting the number of requests to a component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Used to control API usage by customers during a given period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Queues requests that exceed limits for possible processing in a subsequent window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Rejects requests if processing cannot occur after a certain number of retry attempts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71C01-5502-44E0-BF7F-C11D5CE026D6}"/>
              </a:ext>
            </a:extLst>
          </p:cNvPr>
          <p:cNvGrpSpPr/>
          <p:nvPr/>
        </p:nvGrpSpPr>
        <p:grpSpPr>
          <a:xfrm>
            <a:off x="838200" y="2844458"/>
            <a:ext cx="7937371" cy="2719314"/>
            <a:chOff x="1728268" y="3001352"/>
            <a:chExt cx="7937371" cy="271931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6A8C6-F710-466B-988E-9B22C1678F41}"/>
                </a:ext>
              </a:extLst>
            </p:cNvPr>
            <p:cNvSpPr/>
            <p:nvPr/>
          </p:nvSpPr>
          <p:spPr>
            <a:xfrm>
              <a:off x="1728268" y="4185542"/>
              <a:ext cx="899576" cy="3509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Publisher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D3BCAF-AA07-443E-BF70-0E43C0C18CBC}"/>
                </a:ext>
              </a:extLst>
            </p:cNvPr>
            <p:cNvSpPr/>
            <p:nvPr/>
          </p:nvSpPr>
          <p:spPr>
            <a:xfrm>
              <a:off x="8686748" y="4096640"/>
              <a:ext cx="978891" cy="4080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2057B9-3FA1-4BC2-95ED-AB2DD6837033}"/>
                </a:ext>
              </a:extLst>
            </p:cNvPr>
            <p:cNvSpPr/>
            <p:nvPr/>
          </p:nvSpPr>
          <p:spPr>
            <a:xfrm>
              <a:off x="8686748" y="5004128"/>
              <a:ext cx="978891" cy="40800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Z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A06B69-8FD0-4F6E-B8FC-5260DC73A2EB}"/>
                </a:ext>
              </a:extLst>
            </p:cNvPr>
            <p:cNvCxnSpPr>
              <a:cxnSpLocks/>
            </p:cNvCxnSpPr>
            <p:nvPr/>
          </p:nvCxnSpPr>
          <p:spPr>
            <a:xfrm>
              <a:off x="2624526" y="4366979"/>
              <a:ext cx="374752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E2EDCE-8210-49FA-955D-6BFB864360DD}"/>
                </a:ext>
              </a:extLst>
            </p:cNvPr>
            <p:cNvCxnSpPr>
              <a:cxnSpLocks/>
              <a:stCxn id="31" idx="3"/>
              <a:endCxn id="22" idx="1"/>
            </p:cNvCxnSpPr>
            <p:nvPr/>
          </p:nvCxnSpPr>
          <p:spPr>
            <a:xfrm flipV="1">
              <a:off x="8113251" y="3450463"/>
              <a:ext cx="573497" cy="91054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CB690B-FEE3-4EE0-8E79-E9CB8311E165}"/>
                </a:ext>
              </a:extLst>
            </p:cNvPr>
            <p:cNvCxnSpPr>
              <a:cxnSpLocks/>
              <a:stCxn id="31" idx="3"/>
              <a:endCxn id="8" idx="1"/>
            </p:cNvCxnSpPr>
            <p:nvPr/>
          </p:nvCxnSpPr>
          <p:spPr>
            <a:xfrm flipV="1">
              <a:off x="8113251" y="4300641"/>
              <a:ext cx="573497" cy="603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A8053-5F6A-4F01-A657-86E12A147994}"/>
                </a:ext>
              </a:extLst>
            </p:cNvPr>
            <p:cNvCxnSpPr>
              <a:cxnSpLocks/>
              <a:stCxn id="31" idx="3"/>
              <a:endCxn id="9" idx="1"/>
            </p:cNvCxnSpPr>
            <p:nvPr/>
          </p:nvCxnSpPr>
          <p:spPr>
            <a:xfrm>
              <a:off x="8113251" y="4361009"/>
              <a:ext cx="573497" cy="84712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2391A1-1754-4DD3-A392-AB59365C0E01}"/>
                </a:ext>
              </a:extLst>
            </p:cNvPr>
            <p:cNvSpPr/>
            <p:nvPr/>
          </p:nvSpPr>
          <p:spPr>
            <a:xfrm>
              <a:off x="4867981" y="3001352"/>
              <a:ext cx="1527499" cy="27193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0FB870D-8694-42D8-A676-32F17F5D91B2}"/>
                </a:ext>
              </a:extLst>
            </p:cNvPr>
            <p:cNvSpPr/>
            <p:nvPr/>
          </p:nvSpPr>
          <p:spPr>
            <a:xfrm>
              <a:off x="5042123" y="3104048"/>
              <a:ext cx="1170861" cy="46167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C49BFD-B16F-4EBF-B984-C42AE2D29355}"/>
                </a:ext>
              </a:extLst>
            </p:cNvPr>
            <p:cNvSpPr/>
            <p:nvPr/>
          </p:nvSpPr>
          <p:spPr>
            <a:xfrm>
              <a:off x="5057332" y="3635066"/>
              <a:ext cx="1170861" cy="46167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D36BE3-0F16-4CFC-9BC0-EFADA8467A43}"/>
                </a:ext>
              </a:extLst>
            </p:cNvPr>
            <p:cNvSpPr/>
            <p:nvPr/>
          </p:nvSpPr>
          <p:spPr>
            <a:xfrm>
              <a:off x="5042123" y="4159692"/>
              <a:ext cx="1170861" cy="4616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D836FE2-5FD5-4CF8-9B2C-8854EAB7D812}"/>
                </a:ext>
              </a:extLst>
            </p:cNvPr>
            <p:cNvSpPr/>
            <p:nvPr/>
          </p:nvSpPr>
          <p:spPr>
            <a:xfrm>
              <a:off x="5057331" y="4681682"/>
              <a:ext cx="1170861" cy="461673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8463399-827A-4575-A543-09D34C4FC64C}"/>
                </a:ext>
              </a:extLst>
            </p:cNvPr>
            <p:cNvSpPr/>
            <p:nvPr/>
          </p:nvSpPr>
          <p:spPr>
            <a:xfrm>
              <a:off x="5042123" y="5194242"/>
              <a:ext cx="1170861" cy="461673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Notification Service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1566F9-B2EA-42C3-87D6-0C2D0EFA5106}"/>
                </a:ext>
              </a:extLst>
            </p:cNvPr>
            <p:cNvSpPr/>
            <p:nvPr/>
          </p:nvSpPr>
          <p:spPr>
            <a:xfrm>
              <a:off x="8686748" y="3247849"/>
              <a:ext cx="977091" cy="40522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Subscriber X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749249-3764-44BE-A28E-9A679E4969D2}"/>
                </a:ext>
              </a:extLst>
            </p:cNvPr>
            <p:cNvSpPr/>
            <p:nvPr/>
          </p:nvSpPr>
          <p:spPr>
            <a:xfrm>
              <a:off x="2975892" y="4009283"/>
              <a:ext cx="1027621" cy="6723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961C06-BBA8-4F7C-9216-FF60858E5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455" y="4366979"/>
              <a:ext cx="441605" cy="18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DD0B00-65A6-433D-A7D1-F2E1EB809C51}"/>
                </a:ext>
              </a:extLst>
            </p:cNvPr>
            <p:cNvCxnSpPr/>
            <p:nvPr/>
          </p:nvCxnSpPr>
          <p:spPr>
            <a:xfrm>
              <a:off x="4513976" y="3334884"/>
              <a:ext cx="0" cy="2173173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F6FADF1-38F5-4312-B87C-6613E8A58661}"/>
                </a:ext>
              </a:extLst>
            </p:cNvPr>
            <p:cNvCxnSpPr/>
            <p:nvPr/>
          </p:nvCxnSpPr>
          <p:spPr>
            <a:xfrm>
              <a:off x="4513976" y="3334884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B92DF58-6F77-4FA1-8CFC-B24F6937E600}"/>
                </a:ext>
              </a:extLst>
            </p:cNvPr>
            <p:cNvCxnSpPr/>
            <p:nvPr/>
          </p:nvCxnSpPr>
          <p:spPr>
            <a:xfrm>
              <a:off x="4513976" y="3828773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D44C2E2-A30F-4916-A74D-4035782F39C6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76" y="4361009"/>
              <a:ext cx="368004" cy="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7AAEE5-DCEE-4EBB-B758-1CFFDF1D21EA}"/>
                </a:ext>
              </a:extLst>
            </p:cNvPr>
            <p:cNvCxnSpPr/>
            <p:nvPr/>
          </p:nvCxnSpPr>
          <p:spPr>
            <a:xfrm>
              <a:off x="4513976" y="4912518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AB42B0-D1F5-4CFC-8CC6-38368A041203}"/>
                </a:ext>
              </a:extLst>
            </p:cNvPr>
            <p:cNvCxnSpPr/>
            <p:nvPr/>
          </p:nvCxnSpPr>
          <p:spPr>
            <a:xfrm>
              <a:off x="4513976" y="5497558"/>
              <a:ext cx="368004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9C3F508-B731-497E-84F0-EE5C3864C9BD}"/>
                </a:ext>
              </a:extLst>
            </p:cNvPr>
            <p:cNvSpPr/>
            <p:nvPr/>
          </p:nvSpPr>
          <p:spPr>
            <a:xfrm>
              <a:off x="7213675" y="4185542"/>
              <a:ext cx="899576" cy="3509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Queueing Service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5DA785-5FE7-440E-982F-99244302D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3334884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697DAD-A5BB-4115-A350-D9C7FA56A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3544" y="3835134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40CC7F-FB64-4BEE-B914-1F8307DF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875" y="4375775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0B6A4A-0A30-4DDE-8478-C3FC875B6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4910258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0CE725-3911-4423-B5E8-DB4A6AFDA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5736" y="5425078"/>
              <a:ext cx="403729" cy="451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31F3AC-2535-47F9-A323-5FC5D70DD7AC}"/>
                </a:ext>
              </a:extLst>
            </p:cNvPr>
            <p:cNvCxnSpPr/>
            <p:nvPr/>
          </p:nvCxnSpPr>
          <p:spPr>
            <a:xfrm>
              <a:off x="6807273" y="3334884"/>
              <a:ext cx="0" cy="209019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7DF0CA-295C-48BA-BF68-E36110AF0202}"/>
                </a:ext>
              </a:extLst>
            </p:cNvPr>
            <p:cNvCxnSpPr>
              <a:cxnSpLocks/>
            </p:cNvCxnSpPr>
            <p:nvPr/>
          </p:nvCxnSpPr>
          <p:spPr>
            <a:xfrm>
              <a:off x="6814604" y="4360671"/>
              <a:ext cx="412719" cy="33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373209B-76B4-4AD7-9A4F-BB6F6AEF613E}"/>
                </a:ext>
              </a:extLst>
            </p:cNvPr>
            <p:cNvSpPr/>
            <p:nvPr/>
          </p:nvSpPr>
          <p:spPr>
            <a:xfrm>
              <a:off x="7156477" y="3228874"/>
              <a:ext cx="1063432" cy="51346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Throttling</a:t>
              </a: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D942A6E7-A71F-422C-A741-60297C98696C}"/>
                </a:ext>
              </a:extLst>
            </p:cNvPr>
            <p:cNvSpPr/>
            <p:nvPr/>
          </p:nvSpPr>
          <p:spPr>
            <a:xfrm>
              <a:off x="7268267" y="3783280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B8AD02E7-FA06-49CB-A14D-B7FDEFCEA214}"/>
                </a:ext>
              </a:extLst>
            </p:cNvPr>
            <p:cNvSpPr/>
            <p:nvPr/>
          </p:nvSpPr>
          <p:spPr>
            <a:xfrm>
              <a:off x="7583066" y="3784956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CC648D5A-C67A-48C5-A638-2C64A9091AB1}"/>
                </a:ext>
              </a:extLst>
            </p:cNvPr>
            <p:cNvSpPr/>
            <p:nvPr/>
          </p:nvSpPr>
          <p:spPr>
            <a:xfrm>
              <a:off x="7902871" y="3778124"/>
              <a:ext cx="153445" cy="365760"/>
            </a:xfrm>
            <a:prstGeom prst="downArrow">
              <a:avLst/>
            </a:prstGeom>
            <a:solidFill>
              <a:srgbClr val="A8064B"/>
            </a:solidFill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48DD2C8-4DC6-4971-8068-5C12E9823B02}"/>
              </a:ext>
            </a:extLst>
          </p:cNvPr>
          <p:cNvSpPr txBox="1"/>
          <p:nvPr/>
        </p:nvSpPr>
        <p:spPr>
          <a:xfrm>
            <a:off x="9331055" y="3442141"/>
            <a:ext cx="2465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Number of API requests cannot exceed the throttle limit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Configure the API request limit to exceed a certain percentage – use threshold and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95324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9F39-EDFA-467C-9F62-951E4795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320800"/>
            <a:ext cx="8640562" cy="5218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D3CDCB-AD7A-462B-9930-CC4B99D1FB23}"/>
              </a:ext>
            </a:extLst>
          </p:cNvPr>
          <p:cNvSpPr txBox="1"/>
          <p:nvPr/>
        </p:nvSpPr>
        <p:spPr>
          <a:xfrm>
            <a:off x="9447742" y="3133407"/>
            <a:ext cx="1800367" cy="1675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0B48AB9C-09DE-48E4-9308-218FAFC6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1093"/>
              </p:ext>
            </p:extLst>
          </p:nvPr>
        </p:nvGraphicFramePr>
        <p:xfrm>
          <a:off x="9448338" y="2678690"/>
          <a:ext cx="1799771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349260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 Introduce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8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9551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976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 Limiting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Prioritizing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5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Throttling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8641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E6D129F-0498-4A00-9919-000C8B3E4041}"/>
              </a:ext>
            </a:extLst>
          </p:cNvPr>
          <p:cNvSpPr txBox="1"/>
          <p:nvPr/>
        </p:nvSpPr>
        <p:spPr>
          <a:xfrm>
            <a:off x="643433" y="1131888"/>
            <a:ext cx="269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65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Architecture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3CDCB-AD7A-462B-9930-CC4B99D1FB23}"/>
              </a:ext>
            </a:extLst>
          </p:cNvPr>
          <p:cNvSpPr txBox="1"/>
          <p:nvPr/>
        </p:nvSpPr>
        <p:spPr>
          <a:xfrm>
            <a:off x="9447742" y="3133407"/>
            <a:ext cx="1800367" cy="1675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D129F-0498-4A00-9919-000C8B3E4041}"/>
              </a:ext>
            </a:extLst>
          </p:cNvPr>
          <p:cNvSpPr txBox="1"/>
          <p:nvPr/>
        </p:nvSpPr>
        <p:spPr>
          <a:xfrm>
            <a:off x="643433" y="1131888"/>
            <a:ext cx="269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AADAA-A50F-415F-ACF2-F59A612A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96" y="1543537"/>
            <a:ext cx="8364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GB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en-GB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Load Balancing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Queueing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Rate Limiting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Scalability</a:t>
            </a:r>
          </a:p>
          <a:p>
            <a:pPr lvl="1">
              <a:lnSpc>
                <a:spcPct val="9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Availability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Scalable, Highly performant, Highly available and Durable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636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69DD-F520-4E99-A48F-B113019F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747"/>
            <a:ext cx="12192000" cy="11423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	Outline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3E87-9DE3-47C2-ABBE-8669E85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D5BC-4213-4D12-841A-435A6DC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634A06A-771A-457A-BEC9-FD2EE98238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8953424"/>
                  </p:ext>
                </p:extLst>
              </p:nvPr>
            </p:nvGraphicFramePr>
            <p:xfrm>
              <a:off x="497213" y="1135436"/>
              <a:ext cx="2550786" cy="1434817"/>
            </p:xfrm>
            <a:graphic>
              <a:graphicData uri="http://schemas.microsoft.com/office/powerpoint/2016/slidezoom">
                <pslz:sldZm>
                  <pslz:sldZmObj sldId="260" cId="784081166">
                    <pslz:zmPr id="{6E7D5221-4C19-4A16-8420-908B3920D03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34A06A-771A-457A-BEC9-FD2EE98238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7213" y="1135436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844B97F-8AD4-4F0C-B037-B6D1CBC39B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699004"/>
                  </p:ext>
                </p:extLst>
              </p:nvPr>
            </p:nvGraphicFramePr>
            <p:xfrm>
              <a:off x="3261164" y="4301068"/>
              <a:ext cx="2621667" cy="1474688"/>
            </p:xfrm>
            <a:graphic>
              <a:graphicData uri="http://schemas.microsoft.com/office/powerpoint/2016/slidezoom">
                <pslz:sldZm>
                  <pslz:sldZmObj sldId="261" cId="1186597475">
                    <pslz:zmPr id="{1DA52CE3-59FD-4B87-BAD8-9E07F48F05D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1667" cy="147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844B97F-8AD4-4F0C-B037-B6D1CBC39B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1164" y="4301068"/>
                <a:ext cx="2621667" cy="147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F7465251-7D51-4928-A6D4-DDF0550B9B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8606987"/>
                  </p:ext>
                </p:extLst>
              </p:nvPr>
            </p:nvGraphicFramePr>
            <p:xfrm>
              <a:off x="3274273" y="1135436"/>
              <a:ext cx="2595453" cy="1459942"/>
            </p:xfrm>
            <a:graphic>
              <a:graphicData uri="http://schemas.microsoft.com/office/powerpoint/2016/slidezoom">
                <pslz:sldZm>
                  <pslz:sldZmObj sldId="263" cId="3281394923">
                    <pslz:zmPr id="{D33C6241-8E3C-407C-A902-69612AD2946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5453" cy="14599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7465251-7D51-4928-A6D4-DDF0550B9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74273" y="1135436"/>
                <a:ext cx="2595453" cy="14599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F7A2362B-17B0-4A0B-908C-669FD643FF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8851454"/>
                  </p:ext>
                </p:extLst>
              </p:nvPr>
            </p:nvGraphicFramePr>
            <p:xfrm>
              <a:off x="6107416" y="2706776"/>
              <a:ext cx="2670800" cy="1502325"/>
            </p:xfrm>
            <a:graphic>
              <a:graphicData uri="http://schemas.microsoft.com/office/powerpoint/2016/slidezoom">
                <pslz:sldZm>
                  <pslz:sldZmObj sldId="270" cId="4082746888">
                    <pslz:zmPr id="{AB5EE5EF-8BFE-45BC-B56D-75F08C6E856F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0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7A2362B-17B0-4A0B-908C-669FD643FF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7416" y="2706776"/>
                <a:ext cx="2670800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5D718B2F-5D61-4E1D-A539-C971AD1426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3954132"/>
                  </p:ext>
                </p:extLst>
              </p:nvPr>
            </p:nvGraphicFramePr>
            <p:xfrm>
              <a:off x="8953666" y="2726710"/>
              <a:ext cx="2550786" cy="1434817"/>
            </p:xfrm>
            <a:graphic>
              <a:graphicData uri="http://schemas.microsoft.com/office/powerpoint/2016/slidezoom">
                <pslz:sldZm>
                  <pslz:sldZmObj sldId="265" cId="1613990413">
                    <pslz:zmPr id="{C9D6868B-E84F-46E2-8B73-FDDD340C786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D718B2F-5D61-4E1D-A539-C971AD1426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3666" y="2726710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A7067A7B-1C90-4347-AFF0-EB7FDBFDF6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1842045"/>
                  </p:ext>
                </p:extLst>
              </p:nvPr>
            </p:nvGraphicFramePr>
            <p:xfrm>
              <a:off x="497213" y="4232414"/>
              <a:ext cx="2550786" cy="1434817"/>
            </p:xfrm>
            <a:graphic>
              <a:graphicData uri="http://schemas.microsoft.com/office/powerpoint/2016/slidezoom">
                <pslz:sldZm>
                  <pslz:sldZmObj sldId="268" cId="953241331">
                    <pslz:zmPr id="{1A8743E7-55B8-482D-83EC-90FC40EAE36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A7067A7B-1C90-4347-AFF0-EB7FDBFDF6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7213" y="4232414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B0D91A6A-858F-4E2A-8CB7-E3C89B9E6B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1385329"/>
                  </p:ext>
                </p:extLst>
              </p:nvPr>
            </p:nvGraphicFramePr>
            <p:xfrm>
              <a:off x="8977473" y="4310200"/>
              <a:ext cx="2550786" cy="1434817"/>
            </p:xfrm>
            <a:graphic>
              <a:graphicData uri="http://schemas.microsoft.com/office/powerpoint/2016/slidezoom">
                <pslz:sldZm>
                  <pslz:sldZmObj sldId="271" cId="4263649750">
                    <pslz:zmPr id="{6147FDBC-3F67-4DCB-BFAA-630944BA9CF0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B0D91A6A-858F-4E2A-8CB7-E3C89B9E6B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77473" y="4310200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17BA25D-8654-49B7-91BD-B33BDED28E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8079942"/>
                  </p:ext>
                </p:extLst>
              </p:nvPr>
            </p:nvGraphicFramePr>
            <p:xfrm>
              <a:off x="6096000" y="1106657"/>
              <a:ext cx="2670801" cy="1502325"/>
            </p:xfrm>
            <a:graphic>
              <a:graphicData uri="http://schemas.microsoft.com/office/powerpoint/2016/slidezoom">
                <pslz:sldZm>
                  <pslz:sldZmObj sldId="272" cId="1500748884">
                    <pslz:zmPr id="{F8399475-AE1D-42A1-8A7D-8AF40D1BB531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1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17BA25D-8654-49B7-91BD-B33BDED28E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6000" y="1106657"/>
                <a:ext cx="2670801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95F303DC-5DEA-49AB-AEFF-4A420399DA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1377328"/>
                  </p:ext>
                </p:extLst>
              </p:nvPr>
            </p:nvGraphicFramePr>
            <p:xfrm>
              <a:off x="8857459" y="1093882"/>
              <a:ext cx="2743200" cy="1543050"/>
            </p:xfrm>
            <a:graphic>
              <a:graphicData uri="http://schemas.microsoft.com/office/powerpoint/2016/slidezoom">
                <pslz:sldZm>
                  <pslz:sldZmObj sldId="276" cId="3814577249">
                    <pslz:zmPr id="{82CF8DC0-86C8-464D-BAAA-12972000BCBF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3200" cy="15430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95F303DC-5DEA-49AB-AEFF-4A420399DA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57459" y="1093882"/>
                <a:ext cx="2743200" cy="15430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6B26BED-E77D-491E-AA35-639681342D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4863575"/>
                  </p:ext>
                </p:extLst>
              </p:nvPr>
            </p:nvGraphicFramePr>
            <p:xfrm>
              <a:off x="485795" y="2694176"/>
              <a:ext cx="2550786" cy="1434817"/>
            </p:xfrm>
            <a:graphic>
              <a:graphicData uri="http://schemas.microsoft.com/office/powerpoint/2016/slidezoom">
                <pslz:sldZm>
                  <pslz:sldZmObj sldId="277" cId="4240326534">
                    <pslz:zmPr id="{95588720-28CF-4C69-89C2-C33C06BCA9AB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50786" cy="1434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16B26BED-E77D-491E-AA35-639681342D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795" y="2694176"/>
                <a:ext cx="2550786" cy="1434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BB53DCFA-17B3-433F-A061-28EA2611DD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8957745"/>
                  </p:ext>
                </p:extLst>
              </p:nvPr>
            </p:nvGraphicFramePr>
            <p:xfrm>
              <a:off x="3261165" y="2694176"/>
              <a:ext cx="2621667" cy="1474688"/>
            </p:xfrm>
            <a:graphic>
              <a:graphicData uri="http://schemas.microsoft.com/office/powerpoint/2016/slidezoom">
                <pslz:sldZm>
                  <pslz:sldZmObj sldId="278" cId="1077277719">
                    <pslz:zmPr id="{B7CCC28C-6589-47E6-9307-7BBC035C9C4D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21667" cy="14746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BB53DCFA-17B3-433F-A061-28EA2611DD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1165" y="2694176"/>
                <a:ext cx="2621667" cy="14746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71FA2D51-578C-4EFA-B256-82A2DBBA6F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576532"/>
                  </p:ext>
                </p:extLst>
              </p:nvPr>
            </p:nvGraphicFramePr>
            <p:xfrm>
              <a:off x="6107416" y="4263254"/>
              <a:ext cx="2670800" cy="1502325"/>
            </p:xfrm>
            <a:graphic>
              <a:graphicData uri="http://schemas.microsoft.com/office/powerpoint/2016/slidezoom">
                <pslz:sldZm>
                  <pslz:sldZmObj sldId="279" cId="3669915639">
                    <pslz:zmPr id="{9AFC7E98-CC30-42CA-910A-A8819528EF7D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70800" cy="15023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71FA2D51-578C-4EFA-B256-82A2DBBA6F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07416" y="4263254"/>
                <a:ext cx="2670800" cy="15023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9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C5A4AD31-0BD2-4D79-B3F6-D8BE5201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29868"/>
              </p:ext>
            </p:extLst>
          </p:nvPr>
        </p:nvGraphicFramePr>
        <p:xfrm>
          <a:off x="2031999" y="1678158"/>
          <a:ext cx="81280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51740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4825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 - 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5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notifications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Pluggable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Prioritization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OTP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Newsletters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usage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5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 clients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16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Highly performant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9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08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6681789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C2DF1-3B3E-49B3-BDFA-268EC3BF5089}"/>
              </a:ext>
            </a:extLst>
          </p:cNvPr>
          <p:cNvSpPr/>
          <p:nvPr/>
        </p:nvSpPr>
        <p:spPr>
          <a:xfrm>
            <a:off x="1428752" y="3017519"/>
            <a:ext cx="1371600" cy="8686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F2895-EEF8-4358-98BC-0A89F2ABA0A7}"/>
              </a:ext>
            </a:extLst>
          </p:cNvPr>
          <p:cNvSpPr/>
          <p:nvPr/>
        </p:nvSpPr>
        <p:spPr>
          <a:xfrm>
            <a:off x="3646604" y="3017519"/>
            <a:ext cx="1371600" cy="8686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E8053D-F7FA-4D8F-A1A3-B8EB68336E7C}"/>
              </a:ext>
            </a:extLst>
          </p:cNvPr>
          <p:cNvSpPr/>
          <p:nvPr/>
        </p:nvSpPr>
        <p:spPr>
          <a:xfrm>
            <a:off x="5810251" y="1852126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14E74C7-EF10-4B82-8B44-DC4E81D3EE61}"/>
              </a:ext>
            </a:extLst>
          </p:cNvPr>
          <p:cNvSpPr/>
          <p:nvPr/>
        </p:nvSpPr>
        <p:spPr>
          <a:xfrm>
            <a:off x="5810251" y="3068339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A61FA9-175B-4CF4-954D-7C18AFE528E5}"/>
              </a:ext>
            </a:extLst>
          </p:cNvPr>
          <p:cNvSpPr/>
          <p:nvPr/>
        </p:nvSpPr>
        <p:spPr>
          <a:xfrm>
            <a:off x="5810251" y="4247960"/>
            <a:ext cx="1371600" cy="8686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15BF73-6D84-411B-9B91-0F473200601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800352" y="3451859"/>
            <a:ext cx="84625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C047F9-2D95-4B0D-B994-0582AC44431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18204" y="2371725"/>
            <a:ext cx="792047" cy="108013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0E3397-242E-4B6D-AA7F-31D88514BB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18204" y="3451859"/>
            <a:ext cx="792047" cy="16287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F003D7-9E73-47E7-AF02-E9B2BA6FF2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18204" y="3451859"/>
            <a:ext cx="792047" cy="120586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DC557-4DD2-46E5-B65A-74B42DE17772}"/>
              </a:ext>
            </a:extLst>
          </p:cNvPr>
          <p:cNvSpPr txBox="1"/>
          <p:nvPr/>
        </p:nvSpPr>
        <p:spPr>
          <a:xfrm>
            <a:off x="8347188" y="2379136"/>
            <a:ext cx="3429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77E679B-6EF4-4FF6-8A4D-8474BC233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32137"/>
              </p:ext>
            </p:extLst>
          </p:nvPr>
        </p:nvGraphicFramePr>
        <p:xfrm>
          <a:off x="8351955" y="2371725"/>
          <a:ext cx="326048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489">
                  <a:extLst>
                    <a:ext uri="{9D8B030D-6E8A-4147-A177-3AD203B41FA5}">
                      <a16:colId xmlns:a16="http://schemas.microsoft.com/office/drawing/2014/main" val="2474522537"/>
                    </a:ext>
                  </a:extLst>
                </a:gridCol>
              </a:tblGrid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from a specific client 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45445"/>
                  </a:ext>
                </a:extLst>
              </a:tr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across the entire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98442"/>
                  </a:ext>
                </a:extLst>
              </a:tr>
              <a:tr h="37243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 many requests within the same time window from a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78605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B0AD31F1-D261-4BAD-9E25-CCED2BF8C63A}"/>
              </a:ext>
            </a:extLst>
          </p:cNvPr>
          <p:cNvSpPr/>
          <p:nvPr/>
        </p:nvSpPr>
        <p:spPr>
          <a:xfrm rot="16200000">
            <a:off x="4214401" y="2116140"/>
            <a:ext cx="236007" cy="1371601"/>
          </a:xfrm>
          <a:prstGeom prst="rightBrac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EA735C-A561-4F5E-9D02-036AE08334A1}"/>
              </a:ext>
            </a:extLst>
          </p:cNvPr>
          <p:cNvCxnSpPr>
            <a:stCxn id="7" idx="1"/>
            <a:endCxn id="3" idx="0"/>
          </p:cNvCxnSpPr>
          <p:nvPr/>
        </p:nvCxnSpPr>
        <p:spPr>
          <a:xfrm rot="5400000" flipH="1" flipV="1">
            <a:off x="7001196" y="-297066"/>
            <a:ext cx="312212" cy="5649794"/>
          </a:xfrm>
          <a:prstGeom prst="bentConnector5">
            <a:avLst>
              <a:gd name="adj1" fmla="val 405613"/>
              <a:gd name="adj2" fmla="val 36617"/>
              <a:gd name="adj3" fmla="val 405662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3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6681789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2156690" y="2056599"/>
            <a:ext cx="8372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single SMS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single Email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bulk SMS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bulk email messages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Messages according to subscription class (platinum / gold / silver)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 messages (bulk / single)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availability of the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messages</a:t>
            </a:r>
          </a:p>
        </p:txBody>
      </p:sp>
    </p:spTree>
    <p:extLst>
      <p:ext uri="{BB962C8B-B14F-4D97-AF65-F5344CB8AC3E}">
        <p14:creationId xmlns:p14="http://schemas.microsoft.com/office/powerpoint/2010/main" val="150074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6681789" cy="460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algn="ctr">
              <a:lnSpc>
                <a:spcPct val="90000"/>
              </a:lnSpc>
              <a:buClr>
                <a:srgbClr val="002060"/>
              </a:buClr>
              <a:buNone/>
            </a:pPr>
            <a:r>
              <a:rPr lang="en-GB" altLang="en-US" sz="3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706582" y="2056599"/>
            <a:ext cx="982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of messages per month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of messages per second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of  messages sent per hour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of messages in 5 years =&gt; month * 12 * 5 years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40% for single messages, 60% for bulk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~2 KBs per SMS message, ~20KBs per email 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size of all messages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data written per second =&gt;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Peak period no of messages =&gt; ~ 5x no of messages per second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read per second (expected to be very low due to the nature of the service) -</a:t>
            </a:r>
          </a:p>
        </p:txBody>
      </p:sp>
    </p:spTree>
    <p:extLst>
      <p:ext uri="{BB962C8B-B14F-4D97-AF65-F5344CB8AC3E}">
        <p14:creationId xmlns:p14="http://schemas.microsoft.com/office/powerpoint/2010/main" val="381457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Design / Bottlenecks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706582" y="2056599"/>
            <a:ext cx="98228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service layer (serves the requests)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/ subscription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Throttling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balancing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Classifying service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Publishing service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 layer (keeps track of all messages sent and user details including date and time)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2403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056A8-9A6F-438F-8662-CBE320D7955C}"/>
              </a:ext>
            </a:extLst>
          </p:cNvPr>
          <p:cNvSpPr txBox="1"/>
          <p:nvPr/>
        </p:nvSpPr>
        <p:spPr>
          <a:xfrm>
            <a:off x="706582" y="2056599"/>
            <a:ext cx="9822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service layer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one instance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how far it takes the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load balancer + cluster of instances over time, to deal with spikes or increase in demand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Horizontal scaling of the application service instance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Billions of objects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object is considerably small (&lt;=10KB)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Reads are 10x more than writes (mostly publishing service with little or no reporting)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10TBs of messages,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497"/>
            <a:ext cx="12191999" cy="11423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162049" y="1294228"/>
            <a:ext cx="10191751" cy="506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12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38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5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2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0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aim is to distribute load across the cluster of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Uses randomization and a round-robin algorithm to distribute load to the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load balancer sends tasks to a pool of instances</a:t>
            </a:r>
          </a:p>
          <a:p>
            <a:pPr lvl="2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Directs traffic to the instance with the fewest active connections</a:t>
            </a: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002060"/>
              </a:buClr>
              <a:buNone/>
            </a:pPr>
            <a:endParaRPr lang="en-GB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8CAB6-3A9B-4909-8C8D-BA8140E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37B59E2-CF82-4A52-83F5-B05F216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440633"/>
            <a:ext cx="4114800" cy="365125"/>
          </a:xfrm>
        </p:spPr>
        <p:txBody>
          <a:bodyPr/>
          <a:lstStyle/>
          <a:p>
            <a:r>
              <a:rPr lang="en-US" dirty="0"/>
              <a:t>Notification Service System Design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63B3A7-9598-4DA3-8DD1-F8E20AE28B6B}"/>
              </a:ext>
            </a:extLst>
          </p:cNvPr>
          <p:cNvSpPr/>
          <p:nvPr/>
        </p:nvSpPr>
        <p:spPr>
          <a:xfrm>
            <a:off x="1424993" y="4094843"/>
            <a:ext cx="1117613" cy="4561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7D41DE-14E4-40C5-9DBF-A698DDE087F0}"/>
              </a:ext>
            </a:extLst>
          </p:cNvPr>
          <p:cNvSpPr/>
          <p:nvPr/>
        </p:nvSpPr>
        <p:spPr>
          <a:xfrm>
            <a:off x="8991875" y="3979282"/>
            <a:ext cx="1216152" cy="5303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6D84C0-9971-458C-B6AB-6902D43B7DFA}"/>
              </a:ext>
            </a:extLst>
          </p:cNvPr>
          <p:cNvSpPr/>
          <p:nvPr/>
        </p:nvSpPr>
        <p:spPr>
          <a:xfrm>
            <a:off x="8991875" y="5158903"/>
            <a:ext cx="1216152" cy="5303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81440C-6F88-468F-B0A2-115B2BD72625}"/>
              </a:ext>
            </a:extLst>
          </p:cNvPr>
          <p:cNvCxnSpPr>
            <a:cxnSpLocks/>
          </p:cNvCxnSpPr>
          <p:nvPr/>
        </p:nvCxnSpPr>
        <p:spPr>
          <a:xfrm>
            <a:off x="2538484" y="4330689"/>
            <a:ext cx="4655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98BBAA-F018-426D-8BC9-765CF70F9F4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296331" y="3139333"/>
            <a:ext cx="695544" cy="1183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9AEB3C-1C4A-49A3-A340-B26D999BD79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296331" y="4244458"/>
            <a:ext cx="695544" cy="7847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EE33F-46BE-49FB-9D6D-AE6F4219D58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296331" y="4322928"/>
            <a:ext cx="695544" cy="11011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E8A953-9CF2-401A-8A94-633A4CAA8FCD}"/>
              </a:ext>
            </a:extLst>
          </p:cNvPr>
          <p:cNvSpPr/>
          <p:nvPr/>
        </p:nvSpPr>
        <p:spPr>
          <a:xfrm>
            <a:off x="5342658" y="2555544"/>
            <a:ext cx="1897731" cy="35347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42F777-6C45-4D64-9C9D-C379EA8913D2}"/>
              </a:ext>
            </a:extLst>
          </p:cNvPr>
          <p:cNvSpPr/>
          <p:nvPr/>
        </p:nvSpPr>
        <p:spPr>
          <a:xfrm>
            <a:off x="5542052" y="2689036"/>
            <a:ext cx="1454651" cy="600117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6C1CFBE-A4D7-44E1-A73E-7DF789439CB4}"/>
              </a:ext>
            </a:extLst>
          </p:cNvPr>
          <p:cNvSpPr/>
          <p:nvPr/>
        </p:nvSpPr>
        <p:spPr>
          <a:xfrm>
            <a:off x="5560947" y="3379293"/>
            <a:ext cx="1454651" cy="600117"/>
          </a:xfrm>
          <a:prstGeom prst="roundRect">
            <a:avLst/>
          </a:prstGeom>
          <a:solidFill>
            <a:srgbClr val="FFD2A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44874F-A159-495E-B785-87A81FE0D058}"/>
              </a:ext>
            </a:extLst>
          </p:cNvPr>
          <p:cNvSpPr/>
          <p:nvPr/>
        </p:nvSpPr>
        <p:spPr>
          <a:xfrm>
            <a:off x="5542052" y="4061241"/>
            <a:ext cx="1454651" cy="600117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1EACE3-10BD-48BE-88C9-8A19E0E7D6F6}"/>
              </a:ext>
            </a:extLst>
          </p:cNvPr>
          <p:cNvSpPr/>
          <p:nvPr/>
        </p:nvSpPr>
        <p:spPr>
          <a:xfrm>
            <a:off x="5560946" y="4739763"/>
            <a:ext cx="1454651" cy="600117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4B9C40C-1F20-4B1C-A229-B4F06086722A}"/>
              </a:ext>
            </a:extLst>
          </p:cNvPr>
          <p:cNvSpPr/>
          <p:nvPr/>
        </p:nvSpPr>
        <p:spPr>
          <a:xfrm>
            <a:off x="5542052" y="5406028"/>
            <a:ext cx="1454651" cy="6001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812502-DE66-4952-9758-7804C6A59BEA}"/>
              </a:ext>
            </a:extLst>
          </p:cNvPr>
          <p:cNvSpPr/>
          <p:nvPr/>
        </p:nvSpPr>
        <p:spPr>
          <a:xfrm>
            <a:off x="8991875" y="2875960"/>
            <a:ext cx="1213916" cy="5267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 X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33298E-606E-42EF-B9BE-2F95C0A3B8B7}"/>
              </a:ext>
            </a:extLst>
          </p:cNvPr>
          <p:cNvSpPr/>
          <p:nvPr/>
        </p:nvSpPr>
        <p:spPr>
          <a:xfrm>
            <a:off x="2975013" y="3865729"/>
            <a:ext cx="1276693" cy="874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D24AF-F6AF-491A-91A1-693802C69238}"/>
              </a:ext>
            </a:extLst>
          </p:cNvPr>
          <p:cNvCxnSpPr>
            <a:cxnSpLocks/>
          </p:cNvCxnSpPr>
          <p:nvPr/>
        </p:nvCxnSpPr>
        <p:spPr>
          <a:xfrm flipV="1">
            <a:off x="4287663" y="4330689"/>
            <a:ext cx="548640" cy="23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8D076C-1FDF-45DF-B3A5-60F6F098A901}"/>
              </a:ext>
            </a:extLst>
          </p:cNvPr>
          <p:cNvCxnSpPr/>
          <p:nvPr/>
        </p:nvCxnSpPr>
        <p:spPr>
          <a:xfrm>
            <a:off x="4885894" y="2989094"/>
            <a:ext cx="0" cy="282485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E91130-5F30-4055-BC67-AC62149B8B07}"/>
              </a:ext>
            </a:extLst>
          </p:cNvPr>
          <p:cNvCxnSpPr/>
          <p:nvPr/>
        </p:nvCxnSpPr>
        <p:spPr>
          <a:xfrm>
            <a:off x="4885894" y="2989094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C0CE8-5851-440F-953C-B58817733C9D}"/>
              </a:ext>
            </a:extLst>
          </p:cNvPr>
          <p:cNvCxnSpPr/>
          <p:nvPr/>
        </p:nvCxnSpPr>
        <p:spPr>
          <a:xfrm>
            <a:off x="4885894" y="3631088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702A15-E5E1-4282-90F0-E9F1588906C3}"/>
              </a:ext>
            </a:extLst>
          </p:cNvPr>
          <p:cNvCxnSpPr>
            <a:cxnSpLocks/>
          </p:cNvCxnSpPr>
          <p:nvPr/>
        </p:nvCxnSpPr>
        <p:spPr>
          <a:xfrm>
            <a:off x="4885894" y="4322928"/>
            <a:ext cx="457200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0CF7F1-D06C-477D-AEA3-A5C48744C67B}"/>
              </a:ext>
            </a:extLst>
          </p:cNvPr>
          <p:cNvCxnSpPr/>
          <p:nvPr/>
        </p:nvCxnSpPr>
        <p:spPr>
          <a:xfrm>
            <a:off x="4885894" y="5039821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3FA739-67F3-4089-84E4-BCC805E3894A}"/>
              </a:ext>
            </a:extLst>
          </p:cNvPr>
          <p:cNvCxnSpPr/>
          <p:nvPr/>
        </p:nvCxnSpPr>
        <p:spPr>
          <a:xfrm>
            <a:off x="4885894" y="5800300"/>
            <a:ext cx="45720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318256-7829-4056-AE06-E1049250FC57}"/>
              </a:ext>
            </a:extLst>
          </p:cNvPr>
          <p:cNvCxnSpPr>
            <a:cxnSpLocks/>
          </p:cNvCxnSpPr>
          <p:nvPr/>
        </p:nvCxnSpPr>
        <p:spPr>
          <a:xfrm flipV="1">
            <a:off x="7236175" y="2989094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5C17B2-9ABB-4959-8F38-7C3576512887}"/>
              </a:ext>
            </a:extLst>
          </p:cNvPr>
          <p:cNvCxnSpPr>
            <a:cxnSpLocks/>
          </p:cNvCxnSpPr>
          <p:nvPr/>
        </p:nvCxnSpPr>
        <p:spPr>
          <a:xfrm flipV="1">
            <a:off x="7233451" y="3639356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DF8CC2-FF69-4C80-92BA-D23114B92A3A}"/>
              </a:ext>
            </a:extLst>
          </p:cNvPr>
          <p:cNvCxnSpPr>
            <a:cxnSpLocks/>
          </p:cNvCxnSpPr>
          <p:nvPr/>
        </p:nvCxnSpPr>
        <p:spPr>
          <a:xfrm flipV="1">
            <a:off x="7242559" y="4342123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EEC261-D450-493B-84D7-A5A6804CABD4}"/>
              </a:ext>
            </a:extLst>
          </p:cNvPr>
          <p:cNvCxnSpPr>
            <a:cxnSpLocks/>
          </p:cNvCxnSpPr>
          <p:nvPr/>
        </p:nvCxnSpPr>
        <p:spPr>
          <a:xfrm flipV="1">
            <a:off x="7236175" y="5036884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75CAE8-B0D2-427D-A205-062B8AF30D66}"/>
              </a:ext>
            </a:extLst>
          </p:cNvPr>
          <p:cNvCxnSpPr>
            <a:cxnSpLocks/>
          </p:cNvCxnSpPr>
          <p:nvPr/>
        </p:nvCxnSpPr>
        <p:spPr>
          <a:xfrm flipV="1">
            <a:off x="7236175" y="5706086"/>
            <a:ext cx="501584" cy="58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5EC88-FA0B-43FE-A99B-2715923672D0}"/>
              </a:ext>
            </a:extLst>
          </p:cNvPr>
          <p:cNvCxnSpPr/>
          <p:nvPr/>
        </p:nvCxnSpPr>
        <p:spPr>
          <a:xfrm>
            <a:off x="7735035" y="2989094"/>
            <a:ext cx="0" cy="27169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DA270F-B9AC-4454-92C7-88CEFA677AD7}"/>
              </a:ext>
            </a:extLst>
          </p:cNvPr>
          <p:cNvCxnSpPr>
            <a:cxnSpLocks/>
          </p:cNvCxnSpPr>
          <p:nvPr/>
        </p:nvCxnSpPr>
        <p:spPr>
          <a:xfrm flipV="1">
            <a:off x="7735035" y="4322928"/>
            <a:ext cx="561296" cy="1919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7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31831</TotalTime>
  <Words>699</Words>
  <Application>Microsoft Office PowerPoint</Application>
  <PresentationFormat>Widescreen</PresentationFormat>
  <Paragraphs>205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Notification Service System Design </vt:lpstr>
      <vt:lpstr> Outline</vt:lpstr>
      <vt:lpstr>System Requirements</vt:lpstr>
      <vt:lpstr>Problem Statement</vt:lpstr>
      <vt:lpstr>Use Case</vt:lpstr>
      <vt:lpstr>Constraints</vt:lpstr>
      <vt:lpstr>Abstract Design / Bottlenecks</vt:lpstr>
      <vt:lpstr>Scalable Design</vt:lpstr>
      <vt:lpstr>Load Balancing</vt:lpstr>
      <vt:lpstr>Queueing Service</vt:lpstr>
      <vt:lpstr>Throttling</vt:lpstr>
      <vt:lpstr>Proposed Architecture</vt:lpstr>
      <vt:lpstr>Proposed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Digitization Strategy for ARM Pension Managers Limited</dc:title>
  <dc:creator>Dipo Oyekanmi</dc:creator>
  <cp:lastModifiedBy>Dipo Oyekanmi</cp:lastModifiedBy>
  <cp:revision>71</cp:revision>
  <dcterms:created xsi:type="dcterms:W3CDTF">2018-02-15T12:19:43Z</dcterms:created>
  <dcterms:modified xsi:type="dcterms:W3CDTF">2022-01-17T00:28:08Z</dcterms:modified>
</cp:coreProperties>
</file>