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Slab"/>
      <p:regular r:id="rId21"/>
      <p:bold r:id="rId22"/>
    </p:embeddedFon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Slab-bold.fntdata"/><Relationship Id="rId21" Type="http://schemas.openxmlformats.org/officeDocument/2006/relationships/font" Target="fonts/RobotoSlab-regular.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2879c9505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2879c9505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2879c9505f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2879c9505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2879c9505f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2879c9505f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2879c9505f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2879c9505f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2879c9505f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2879c9505f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e0e95269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e0e95269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75fc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5fc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2871df100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2871df100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75fce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75fce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6f75fce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6f75fce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879c9505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2879c9505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879c9505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2879c9505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2879c9505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2879c9505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2879c9505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2879c9505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1.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p:nvPr/>
        </p:nvSpPr>
        <p:spPr>
          <a:xfrm>
            <a:off x="1772025" y="922500"/>
            <a:ext cx="5619000" cy="346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1816275" y="955700"/>
            <a:ext cx="5519700" cy="33624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txBox="1"/>
          <p:nvPr>
            <p:ph type="ctrTitle"/>
          </p:nvPr>
        </p:nvSpPr>
        <p:spPr>
          <a:xfrm>
            <a:off x="1684425" y="1487575"/>
            <a:ext cx="5783400" cy="119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Advance Javascript</a:t>
            </a:r>
            <a:endParaRPr/>
          </a:p>
        </p:txBody>
      </p:sp>
      <p:sp>
        <p:nvSpPr>
          <p:cNvPr id="66" name="Google Shape;66;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Begin !!! </a:t>
            </a:r>
            <a:endParaRPr/>
          </a:p>
        </p:txBody>
      </p:sp>
      <p:pic>
        <p:nvPicPr>
          <p:cNvPr id="67" name="Google Shape;67;p13"/>
          <p:cNvPicPr preferRelativeResize="0"/>
          <p:nvPr/>
        </p:nvPicPr>
        <p:blipFill>
          <a:blip r:embed="rId3">
            <a:alphaModFix/>
          </a:blip>
          <a:stretch>
            <a:fillRect/>
          </a:stretch>
        </p:blipFill>
        <p:spPr>
          <a:xfrm rot="6">
            <a:off x="5798325" y="3153550"/>
            <a:ext cx="1238876" cy="987776"/>
          </a:xfrm>
          <a:prstGeom prst="rect">
            <a:avLst/>
          </a:prstGeom>
          <a:noFill/>
          <a:ln>
            <a:noFill/>
          </a:ln>
        </p:spPr>
      </p:pic>
      <p:pic>
        <p:nvPicPr>
          <p:cNvPr id="68" name="Google Shape;68;p13"/>
          <p:cNvPicPr preferRelativeResize="0"/>
          <p:nvPr/>
        </p:nvPicPr>
        <p:blipFill>
          <a:blip r:embed="rId4">
            <a:alphaModFix/>
          </a:blip>
          <a:stretch>
            <a:fillRect/>
          </a:stretch>
        </p:blipFill>
        <p:spPr>
          <a:xfrm>
            <a:off x="-68200" y="0"/>
            <a:ext cx="1597251" cy="15972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p:nvPr/>
        </p:nvSpPr>
        <p:spPr>
          <a:xfrm>
            <a:off x="123875" y="269900"/>
            <a:ext cx="6924300" cy="4612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9" name="Google Shape;149;p22"/>
          <p:cNvPicPr preferRelativeResize="0"/>
          <p:nvPr/>
        </p:nvPicPr>
        <p:blipFill>
          <a:blip r:embed="rId3">
            <a:alphaModFix/>
          </a:blip>
          <a:stretch>
            <a:fillRect/>
          </a:stretch>
        </p:blipFill>
        <p:spPr>
          <a:xfrm>
            <a:off x="249800" y="345625"/>
            <a:ext cx="6743149" cy="4461075"/>
          </a:xfrm>
          <a:prstGeom prst="rect">
            <a:avLst/>
          </a:prstGeom>
          <a:noFill/>
          <a:ln>
            <a:noFill/>
          </a:ln>
        </p:spPr>
      </p:pic>
      <p:pic>
        <p:nvPicPr>
          <p:cNvPr id="150" name="Google Shape;150;p22"/>
          <p:cNvPicPr preferRelativeResize="0"/>
          <p:nvPr/>
        </p:nvPicPr>
        <p:blipFill>
          <a:blip r:embed="rId4">
            <a:alphaModFix/>
          </a:blip>
          <a:stretch>
            <a:fillRect/>
          </a:stretch>
        </p:blipFill>
        <p:spPr>
          <a:xfrm>
            <a:off x="7200575" y="152400"/>
            <a:ext cx="1791024" cy="17910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p:nvPr/>
        </p:nvSpPr>
        <p:spPr>
          <a:xfrm>
            <a:off x="192100" y="181975"/>
            <a:ext cx="4258800" cy="381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txBox="1"/>
          <p:nvPr>
            <p:ph idx="2" type="body"/>
          </p:nvPr>
        </p:nvSpPr>
        <p:spPr>
          <a:xfrm>
            <a:off x="4939500" y="645975"/>
            <a:ext cx="3837000" cy="4369500"/>
          </a:xfrm>
          <a:prstGeom prst="rect">
            <a:avLst/>
          </a:prstGeom>
        </p:spPr>
        <p:txBody>
          <a:bodyPr anchorCtr="0" anchor="ctr"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A synchronous function executes in a blocking manner</a:t>
            </a:r>
            <a:endParaRPr/>
          </a:p>
          <a:p>
            <a:pPr indent="-342900" lvl="0" marL="457200" rtl="0" algn="l">
              <a:lnSpc>
                <a:spcPct val="150000"/>
              </a:lnSpc>
              <a:spcBef>
                <a:spcPts val="0"/>
              </a:spcBef>
              <a:spcAft>
                <a:spcPts val="0"/>
              </a:spcAft>
              <a:buSzPts val="1800"/>
              <a:buChar char="●"/>
            </a:pPr>
            <a:r>
              <a:rPr lang="en"/>
              <a:t>meaning that it will stop the execution of the program until it completes its task</a:t>
            </a:r>
            <a:endParaRPr/>
          </a:p>
          <a:p>
            <a:pPr indent="-342900" lvl="0" marL="457200" rtl="0" algn="l">
              <a:lnSpc>
                <a:spcPct val="150000"/>
              </a:lnSpc>
              <a:spcBef>
                <a:spcPts val="0"/>
              </a:spcBef>
              <a:spcAft>
                <a:spcPts val="0"/>
              </a:spcAft>
              <a:buSzPts val="1800"/>
              <a:buChar char="●"/>
            </a:pPr>
            <a:r>
              <a:rPr lang="en"/>
              <a:t>This means that any code that comes after the synchronous function call will not be executed until the function has completed</a:t>
            </a:r>
            <a:endParaRPr/>
          </a:p>
          <a:p>
            <a:pPr indent="0" lvl="0" marL="0" rtl="0" algn="l">
              <a:spcBef>
                <a:spcPts val="1600"/>
              </a:spcBef>
              <a:spcAft>
                <a:spcPts val="1600"/>
              </a:spcAft>
              <a:buNone/>
            </a:pPr>
            <a:r>
              <a:t/>
            </a:r>
            <a:endParaRPr/>
          </a:p>
        </p:txBody>
      </p:sp>
      <p:sp>
        <p:nvSpPr>
          <p:cNvPr id="157" name="Google Shape;157;p23"/>
          <p:cNvSpPr/>
          <p:nvPr/>
        </p:nvSpPr>
        <p:spPr>
          <a:xfrm>
            <a:off x="233200" y="232525"/>
            <a:ext cx="4141800" cy="36951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a:off x="941625" y="472625"/>
            <a:ext cx="2053924" cy="914351"/>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Sync</a:t>
            </a:r>
          </a:p>
        </p:txBody>
      </p:sp>
      <p:sp>
        <p:nvSpPr>
          <p:cNvPr id="159" name="Google Shape;159;p23"/>
          <p:cNvSpPr/>
          <p:nvPr/>
        </p:nvSpPr>
        <p:spPr>
          <a:xfrm>
            <a:off x="334238" y="2571750"/>
            <a:ext cx="3974524" cy="1039199"/>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Async Functions</a:t>
            </a:r>
          </a:p>
        </p:txBody>
      </p:sp>
      <p:sp>
        <p:nvSpPr>
          <p:cNvPr id="160" name="Google Shape;160;p23"/>
          <p:cNvSpPr/>
          <p:nvPr/>
        </p:nvSpPr>
        <p:spPr>
          <a:xfrm>
            <a:off x="1375537" y="1601666"/>
            <a:ext cx="1186099" cy="661412"/>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and</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p:nvPr/>
        </p:nvSpPr>
        <p:spPr>
          <a:xfrm>
            <a:off x="43225" y="2283050"/>
            <a:ext cx="4528800" cy="274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4"/>
          <p:cNvSpPr txBox="1"/>
          <p:nvPr/>
        </p:nvSpPr>
        <p:spPr>
          <a:xfrm>
            <a:off x="4615200" y="259725"/>
            <a:ext cx="4528800" cy="4371300"/>
          </a:xfrm>
          <a:prstGeom prst="rect">
            <a:avLst/>
          </a:prstGeom>
          <a:noFill/>
          <a:ln>
            <a:noFill/>
          </a:ln>
        </p:spPr>
        <p:txBody>
          <a:bodyPr anchorCtr="0" anchor="t" bIns="91425" lIns="91425" spcFirstLastPara="1" rIns="91425" wrap="square" tIns="91425">
            <a:spAutoFit/>
          </a:bodyPr>
          <a:lstStyle/>
          <a:p>
            <a:pPr indent="-336550" lvl="0" marL="457200" rtl="0" algn="l">
              <a:lnSpc>
                <a:spcPct val="150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Asynchronous function executes non-blocking </a:t>
            </a:r>
            <a:endParaRPr sz="1700">
              <a:solidFill>
                <a:schemeClr val="dk1"/>
              </a:solidFill>
              <a:latin typeface="Roboto"/>
              <a:ea typeface="Roboto"/>
              <a:cs typeface="Roboto"/>
              <a:sym typeface="Roboto"/>
            </a:endParaRPr>
          </a:p>
          <a:p>
            <a:pPr indent="-336550" lvl="0" marL="457200" rtl="0" algn="l">
              <a:lnSpc>
                <a:spcPct val="150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meaning that it will not stop the execution of the program while it is running</a:t>
            </a:r>
            <a:endParaRPr sz="1700">
              <a:solidFill>
                <a:schemeClr val="dk1"/>
              </a:solidFill>
              <a:latin typeface="Roboto"/>
              <a:ea typeface="Roboto"/>
              <a:cs typeface="Roboto"/>
              <a:sym typeface="Roboto"/>
            </a:endParaRPr>
          </a:p>
          <a:p>
            <a:pPr indent="-336550" lvl="0" marL="457200" rtl="0" algn="l">
              <a:lnSpc>
                <a:spcPct val="150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it will allow other code to continue running in parallel with the asynchronous function</a:t>
            </a:r>
            <a:endParaRPr sz="1700">
              <a:solidFill>
                <a:schemeClr val="dk1"/>
              </a:solidFill>
              <a:latin typeface="Roboto"/>
              <a:ea typeface="Roboto"/>
              <a:cs typeface="Roboto"/>
              <a:sym typeface="Roboto"/>
            </a:endParaRPr>
          </a:p>
          <a:p>
            <a:pPr indent="-336550" lvl="0" marL="457200" rtl="0" algn="l">
              <a:lnSpc>
                <a:spcPct val="150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When the asynchronous function is done executing, it will notify the program that it has completed its task</a:t>
            </a:r>
            <a:endParaRPr sz="1700">
              <a:solidFill>
                <a:schemeClr val="dk1"/>
              </a:solidFill>
              <a:latin typeface="Roboto"/>
              <a:ea typeface="Roboto"/>
              <a:cs typeface="Roboto"/>
              <a:sym typeface="Roboto"/>
            </a:endParaRPr>
          </a:p>
        </p:txBody>
      </p:sp>
      <p:pic>
        <p:nvPicPr>
          <p:cNvPr id="167" name="Google Shape;167;p24"/>
          <p:cNvPicPr preferRelativeResize="0"/>
          <p:nvPr/>
        </p:nvPicPr>
        <p:blipFill>
          <a:blip r:embed="rId3">
            <a:alphaModFix/>
          </a:blip>
          <a:stretch>
            <a:fillRect/>
          </a:stretch>
        </p:blipFill>
        <p:spPr>
          <a:xfrm>
            <a:off x="103625" y="2437900"/>
            <a:ext cx="4385251" cy="2521975"/>
          </a:xfrm>
          <a:prstGeom prst="rect">
            <a:avLst/>
          </a:prstGeom>
          <a:noFill/>
          <a:ln>
            <a:noFill/>
          </a:ln>
        </p:spPr>
      </p:pic>
      <p:pic>
        <p:nvPicPr>
          <p:cNvPr id="168" name="Google Shape;168;p24"/>
          <p:cNvPicPr preferRelativeResize="0"/>
          <p:nvPr/>
        </p:nvPicPr>
        <p:blipFill>
          <a:blip r:embed="rId4">
            <a:alphaModFix/>
          </a:blip>
          <a:stretch>
            <a:fillRect/>
          </a:stretch>
        </p:blipFill>
        <p:spPr>
          <a:xfrm>
            <a:off x="152400" y="152400"/>
            <a:ext cx="1588650" cy="1588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p:nvPr/>
        </p:nvSpPr>
        <p:spPr>
          <a:xfrm>
            <a:off x="267925" y="226200"/>
            <a:ext cx="3917700" cy="170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5"/>
          <p:cNvSpPr/>
          <p:nvPr/>
        </p:nvSpPr>
        <p:spPr>
          <a:xfrm>
            <a:off x="331100" y="321000"/>
            <a:ext cx="3791400" cy="15165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5"/>
          <p:cNvSpPr/>
          <p:nvPr/>
        </p:nvSpPr>
        <p:spPr>
          <a:xfrm>
            <a:off x="613750" y="497925"/>
            <a:ext cx="2594000" cy="104892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API</a:t>
            </a:r>
          </a:p>
        </p:txBody>
      </p:sp>
      <p:sp>
        <p:nvSpPr>
          <p:cNvPr id="176" name="Google Shape;176;p25"/>
          <p:cNvSpPr txBox="1"/>
          <p:nvPr/>
        </p:nvSpPr>
        <p:spPr>
          <a:xfrm>
            <a:off x="4627875" y="93525"/>
            <a:ext cx="4372500" cy="2339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set of programming instructions and standards that allow developers to access a web-based software application or web tool</a:t>
            </a:r>
            <a:endParaRPr>
              <a:solidFill>
                <a:schemeClr val="dk1"/>
              </a:solidFill>
              <a:latin typeface="Roboto"/>
              <a:ea typeface="Roboto"/>
              <a:cs typeface="Roboto"/>
              <a:sym typeface="Roboto"/>
            </a:endParaRPr>
          </a:p>
          <a:p>
            <a:pPr indent="-317500" lvl="0" marL="457200" rtl="0" algn="l">
              <a:lnSpc>
                <a:spcPct val="150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it is a collection of methods and protocols that enable developers to interact with other software components or systems</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p:txBody>
      </p:sp>
      <p:sp>
        <p:nvSpPr>
          <p:cNvPr id="177" name="Google Shape;177;p25"/>
          <p:cNvSpPr/>
          <p:nvPr/>
        </p:nvSpPr>
        <p:spPr>
          <a:xfrm>
            <a:off x="4735238" y="2170775"/>
            <a:ext cx="4157769" cy="690374"/>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Steps to use an API</a:t>
            </a:r>
          </a:p>
        </p:txBody>
      </p:sp>
      <p:sp>
        <p:nvSpPr>
          <p:cNvPr id="178" name="Google Shape;178;p25"/>
          <p:cNvSpPr/>
          <p:nvPr/>
        </p:nvSpPr>
        <p:spPr>
          <a:xfrm>
            <a:off x="4994375" y="4339750"/>
            <a:ext cx="771000" cy="2400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5"/>
          <p:cNvSpPr txBox="1"/>
          <p:nvPr/>
        </p:nvSpPr>
        <p:spPr>
          <a:xfrm>
            <a:off x="4779550" y="2924350"/>
            <a:ext cx="41577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first find the API documentation which will provide information about the API's endpoints, parameters, and authentication methods</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use JavaScript code to make API requests and receive responses</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This can be done using various JavaScript libraries and frameworks like Axios, jQuery, and Fetch.</a:t>
            </a:r>
            <a:endParaRPr>
              <a:solidFill>
                <a:schemeClr val="dk1"/>
              </a:solidFill>
              <a:latin typeface="Roboto"/>
              <a:ea typeface="Roboto"/>
              <a:cs typeface="Roboto"/>
              <a:sym typeface="Roboto"/>
            </a:endParaRPr>
          </a:p>
        </p:txBody>
      </p:sp>
      <p:pic>
        <p:nvPicPr>
          <p:cNvPr id="180" name="Google Shape;180;p25"/>
          <p:cNvPicPr preferRelativeResize="0"/>
          <p:nvPr/>
        </p:nvPicPr>
        <p:blipFill>
          <a:blip r:embed="rId3">
            <a:alphaModFix/>
          </a:blip>
          <a:stretch>
            <a:fillRect/>
          </a:stretch>
        </p:blipFill>
        <p:spPr>
          <a:xfrm>
            <a:off x="267925" y="2556800"/>
            <a:ext cx="4045926" cy="202296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p:nvPr/>
        </p:nvSpPr>
        <p:spPr>
          <a:xfrm>
            <a:off x="103625" y="93525"/>
            <a:ext cx="4347300" cy="144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6"/>
          <p:cNvSpPr/>
          <p:nvPr/>
        </p:nvSpPr>
        <p:spPr>
          <a:xfrm>
            <a:off x="166825" y="169350"/>
            <a:ext cx="4221000" cy="12891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6"/>
          <p:cNvSpPr/>
          <p:nvPr/>
        </p:nvSpPr>
        <p:spPr>
          <a:xfrm>
            <a:off x="363025" y="358900"/>
            <a:ext cx="3329680" cy="87200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Fetch API</a:t>
            </a:r>
          </a:p>
        </p:txBody>
      </p:sp>
      <p:sp>
        <p:nvSpPr>
          <p:cNvPr id="188" name="Google Shape;188;p26"/>
          <p:cNvSpPr txBox="1"/>
          <p:nvPr/>
        </p:nvSpPr>
        <p:spPr>
          <a:xfrm>
            <a:off x="116275" y="1908275"/>
            <a:ext cx="4398000" cy="3309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 Fetch API is a modern web API in JavaScript that provides a way to make asynchronous HTTP requests to a server and handle the responses using Promises</a:t>
            </a:r>
            <a:endParaRPr>
              <a:solidFill>
                <a:schemeClr val="dk1"/>
              </a:solidFill>
              <a:latin typeface="Roboto"/>
              <a:ea typeface="Roboto"/>
              <a:cs typeface="Roboto"/>
              <a:sym typeface="Roboto"/>
            </a:endParaRPr>
          </a:p>
          <a:p>
            <a:pPr indent="-317500" lvl="0" marL="457200" rtl="0" algn="l">
              <a:lnSpc>
                <a:spcPct val="150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 Fetch API provides a simpler and more powerful interface than traditional XMLHttpRequest (XHR) and supports a wider range of data formats, including JSON, text, and binary data</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p:txBody>
      </p:sp>
      <p:sp>
        <p:nvSpPr>
          <p:cNvPr id="189" name="Google Shape;189;p26"/>
          <p:cNvSpPr/>
          <p:nvPr/>
        </p:nvSpPr>
        <p:spPr>
          <a:xfrm>
            <a:off x="5007025" y="4415575"/>
            <a:ext cx="619200" cy="1389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6"/>
          <p:cNvSpPr txBox="1"/>
          <p:nvPr/>
        </p:nvSpPr>
        <p:spPr>
          <a:xfrm>
            <a:off x="4627875" y="55600"/>
            <a:ext cx="4385400" cy="49254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This returns a Promise that resolves to the Response object </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We then use the then method to handle the response asynchronously. In the first then callback, we check if the response was successful using the ok property of the Response object. If the response was not successful, we throw an error.</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If the response was successful, we call the json method on the Response object to parse the response body as JSON and return it as a Promise. We then use the second then method to handle the parsed JSON data asynchronously and log it to the console.</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Finally, we use the catch method to handle any errors that occurred during the fetch operation, such as network errors or errors parsing the response body.</a:t>
            </a:r>
            <a:endParaRPr>
              <a:solidFill>
                <a:schemeClr val="dk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7"/>
          <p:cNvSpPr txBox="1"/>
          <p:nvPr/>
        </p:nvSpPr>
        <p:spPr>
          <a:xfrm>
            <a:off x="1550800" y="845075"/>
            <a:ext cx="6614700" cy="290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                                               </a:t>
            </a:r>
            <a:endParaRPr>
              <a:highlight>
                <a:schemeClr val="dk1"/>
              </a:highlight>
              <a:latin typeface="Roboto"/>
              <a:ea typeface="Roboto"/>
              <a:cs typeface="Roboto"/>
              <a:sym typeface="Roboto"/>
            </a:endParaRPr>
          </a:p>
          <a:p>
            <a:pPr indent="0" lvl="0" marL="0" rtl="0" algn="l">
              <a:spcBef>
                <a:spcPts val="0"/>
              </a:spcBef>
              <a:spcAft>
                <a:spcPts val="0"/>
              </a:spcAft>
              <a:buNone/>
            </a:pPr>
            <a:r>
              <a:rPr lang="en" sz="5700">
                <a:solidFill>
                  <a:schemeClr val="dk1"/>
                </a:solidFill>
                <a:highlight>
                  <a:schemeClr val="lt1"/>
                </a:highlight>
                <a:latin typeface="Roboto"/>
                <a:ea typeface="Roboto"/>
                <a:cs typeface="Roboto"/>
                <a:sym typeface="Roboto"/>
              </a:rPr>
              <a:t>           LET’S </a:t>
            </a:r>
            <a:endParaRPr sz="5700">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r>
              <a:rPr lang="en" sz="5700">
                <a:solidFill>
                  <a:schemeClr val="dk1"/>
                </a:solidFill>
                <a:highlight>
                  <a:schemeClr val="lt1"/>
                </a:highlight>
                <a:latin typeface="Roboto"/>
                <a:ea typeface="Roboto"/>
                <a:cs typeface="Roboto"/>
                <a:sym typeface="Roboto"/>
              </a:rPr>
              <a:t>         DEVELOP</a:t>
            </a:r>
            <a:endParaRPr sz="5700">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r>
              <a:rPr lang="en" sz="4900">
                <a:solidFill>
                  <a:schemeClr val="dk1"/>
                </a:solidFill>
                <a:highlight>
                  <a:schemeClr val="dk1"/>
                </a:highlight>
                <a:latin typeface="Roboto"/>
                <a:ea typeface="Roboto"/>
                <a:cs typeface="Roboto"/>
                <a:sym typeface="Roboto"/>
              </a:rPr>
              <a:t> </a:t>
            </a:r>
            <a:endParaRPr sz="4900">
              <a:solidFill>
                <a:schemeClr val="dk1"/>
              </a:solidFill>
              <a:highlight>
                <a:schemeClr val="lt1"/>
              </a:highlight>
              <a:latin typeface="Roboto"/>
              <a:ea typeface="Roboto"/>
              <a:cs typeface="Roboto"/>
              <a:sym typeface="Roboto"/>
            </a:endParaRPr>
          </a:p>
        </p:txBody>
      </p:sp>
      <p:pic>
        <p:nvPicPr>
          <p:cNvPr id="196" name="Google Shape;196;p27"/>
          <p:cNvPicPr preferRelativeResize="0"/>
          <p:nvPr/>
        </p:nvPicPr>
        <p:blipFill>
          <a:blip r:embed="rId3">
            <a:alphaModFix/>
          </a:blip>
          <a:stretch>
            <a:fillRect/>
          </a:stretch>
        </p:blipFill>
        <p:spPr>
          <a:xfrm>
            <a:off x="0" y="0"/>
            <a:ext cx="1984400" cy="1984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idx="2" type="body"/>
          </p:nvPr>
        </p:nvSpPr>
        <p:spPr>
          <a:xfrm>
            <a:off x="4939500" y="1243300"/>
            <a:ext cx="3837000" cy="3176100"/>
          </a:xfrm>
          <a:prstGeom prst="rect">
            <a:avLst/>
          </a:prstGeom>
        </p:spPr>
        <p:txBody>
          <a:bodyPr anchorCtr="0" anchor="ctr"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Arrow Functions</a:t>
            </a:r>
            <a:endParaRPr/>
          </a:p>
          <a:p>
            <a:pPr indent="-342900" lvl="0" marL="457200" rtl="0" algn="l">
              <a:lnSpc>
                <a:spcPct val="150000"/>
              </a:lnSpc>
              <a:spcBef>
                <a:spcPts val="0"/>
              </a:spcBef>
              <a:spcAft>
                <a:spcPts val="0"/>
              </a:spcAft>
              <a:buSzPts val="1800"/>
              <a:buChar char="●"/>
            </a:pPr>
            <a:r>
              <a:rPr lang="en"/>
              <a:t>Map(), Filter(), Reduce(),</a:t>
            </a:r>
            <a:endParaRPr/>
          </a:p>
          <a:p>
            <a:pPr indent="-342900" lvl="0" marL="457200" rtl="0" algn="l">
              <a:lnSpc>
                <a:spcPct val="150000"/>
              </a:lnSpc>
              <a:spcBef>
                <a:spcPts val="0"/>
              </a:spcBef>
              <a:spcAft>
                <a:spcPts val="0"/>
              </a:spcAft>
              <a:buSzPts val="1800"/>
              <a:buChar char="●"/>
            </a:pPr>
            <a:r>
              <a:rPr lang="en"/>
              <a:t>Sync and Async functions</a:t>
            </a:r>
            <a:endParaRPr/>
          </a:p>
          <a:p>
            <a:pPr indent="-342900" lvl="0" marL="457200" rtl="0" algn="l">
              <a:lnSpc>
                <a:spcPct val="150000"/>
              </a:lnSpc>
              <a:spcBef>
                <a:spcPts val="0"/>
              </a:spcBef>
              <a:spcAft>
                <a:spcPts val="0"/>
              </a:spcAft>
              <a:buSzPts val="1800"/>
              <a:buChar char="●"/>
            </a:pPr>
            <a:r>
              <a:rPr lang="en"/>
              <a:t>Fetch</a:t>
            </a:r>
            <a:r>
              <a:rPr lang="en"/>
              <a:t> Api</a:t>
            </a:r>
            <a:endParaRPr/>
          </a:p>
          <a:p>
            <a:pPr indent="-342900" lvl="0" marL="457200" rtl="0" algn="l">
              <a:lnSpc>
                <a:spcPct val="150000"/>
              </a:lnSpc>
              <a:spcBef>
                <a:spcPts val="0"/>
              </a:spcBef>
              <a:spcAft>
                <a:spcPts val="0"/>
              </a:spcAft>
              <a:buSzPts val="1800"/>
              <a:buChar char="●"/>
            </a:pPr>
            <a:r>
              <a:rPr lang="en"/>
              <a:t>Api</a:t>
            </a:r>
            <a:endParaRPr/>
          </a:p>
          <a:p>
            <a:pPr indent="-342900" lvl="0" marL="457200" rtl="0" algn="l">
              <a:lnSpc>
                <a:spcPct val="150000"/>
              </a:lnSpc>
              <a:spcBef>
                <a:spcPts val="0"/>
              </a:spcBef>
              <a:spcAft>
                <a:spcPts val="0"/>
              </a:spcAft>
              <a:buSzPts val="1800"/>
              <a:buChar char="●"/>
            </a:pPr>
            <a:r>
              <a:rPr lang="en"/>
              <a:t>Let’s Build</a:t>
            </a:r>
            <a:endParaRPr/>
          </a:p>
          <a:p>
            <a:pPr indent="0" lvl="0" marL="457200" rtl="0" algn="l">
              <a:spcBef>
                <a:spcPts val="1600"/>
              </a:spcBef>
              <a:spcAft>
                <a:spcPts val="1600"/>
              </a:spcAft>
              <a:buNone/>
            </a:pPr>
            <a:r>
              <a:t/>
            </a:r>
            <a:endParaRPr/>
          </a:p>
        </p:txBody>
      </p:sp>
      <p:sp>
        <p:nvSpPr>
          <p:cNvPr id="74" name="Google Shape;74;p14"/>
          <p:cNvSpPr txBox="1"/>
          <p:nvPr>
            <p:ph type="title"/>
          </p:nvPr>
        </p:nvSpPr>
        <p:spPr>
          <a:xfrm>
            <a:off x="243375" y="336275"/>
            <a:ext cx="4045200" cy="1659300"/>
          </a:xfrm>
          <a:prstGeom prst="rect">
            <a:avLst/>
          </a:prstGeom>
          <a:solidFill>
            <a:srgbClr val="000000"/>
          </a:solidFill>
        </p:spPr>
        <p:txBody>
          <a:bodyPr anchorCtr="0" anchor="ctr" bIns="91425" lIns="91425" spcFirstLastPara="1" rIns="91425" wrap="square" tIns="91425">
            <a:noAutofit/>
          </a:bodyPr>
          <a:lstStyle/>
          <a:p>
            <a:pPr indent="0" lvl="0" marL="0" rtl="0" algn="ctr">
              <a:spcBef>
                <a:spcPts val="0"/>
              </a:spcBef>
              <a:spcAft>
                <a:spcPts val="0"/>
              </a:spcAft>
              <a:buNone/>
            </a:pPr>
            <a:r>
              <a:rPr lang="en"/>
              <a:t>What</a:t>
            </a:r>
            <a:r>
              <a:rPr lang="en"/>
              <a:t> we will discuss</a:t>
            </a:r>
            <a:endParaRPr/>
          </a:p>
        </p:txBody>
      </p:sp>
      <p:pic>
        <p:nvPicPr>
          <p:cNvPr id="75" name="Google Shape;75;p14"/>
          <p:cNvPicPr preferRelativeResize="0"/>
          <p:nvPr/>
        </p:nvPicPr>
        <p:blipFill>
          <a:blip r:embed="rId3">
            <a:alphaModFix/>
          </a:blip>
          <a:stretch>
            <a:fillRect/>
          </a:stretch>
        </p:blipFill>
        <p:spPr>
          <a:xfrm>
            <a:off x="977725" y="2350525"/>
            <a:ext cx="2136200" cy="2310701"/>
          </a:xfrm>
          <a:prstGeom prst="rect">
            <a:avLst/>
          </a:prstGeom>
          <a:noFill/>
          <a:ln>
            <a:noFill/>
          </a:ln>
        </p:spPr>
      </p:pic>
      <p:pic>
        <p:nvPicPr>
          <p:cNvPr id="76" name="Google Shape;76;p14"/>
          <p:cNvPicPr preferRelativeResize="0"/>
          <p:nvPr/>
        </p:nvPicPr>
        <p:blipFill>
          <a:blip r:embed="rId4">
            <a:alphaModFix/>
          </a:blip>
          <a:stretch>
            <a:fillRect/>
          </a:stretch>
        </p:blipFill>
        <p:spPr>
          <a:xfrm>
            <a:off x="7336576" y="-44250"/>
            <a:ext cx="1763174" cy="17631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p:nvPr/>
        </p:nvSpPr>
        <p:spPr>
          <a:xfrm>
            <a:off x="732250" y="325200"/>
            <a:ext cx="6437700" cy="1482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a:off x="787600" y="384175"/>
            <a:ext cx="6327000" cy="13524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txBox="1"/>
          <p:nvPr/>
        </p:nvSpPr>
        <p:spPr>
          <a:xfrm>
            <a:off x="865000" y="590675"/>
            <a:ext cx="737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84" name="Google Shape;84;p15"/>
          <p:cNvSpPr/>
          <p:nvPr/>
        </p:nvSpPr>
        <p:spPr>
          <a:xfrm>
            <a:off x="1063325" y="623900"/>
            <a:ext cx="5774767" cy="829651"/>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dk1"/>
                </a:solidFill>
                <a:latin typeface="Arial"/>
              </a:rPr>
              <a:t>Arrow Functions</a:t>
            </a:r>
          </a:p>
        </p:txBody>
      </p:sp>
      <p:pic>
        <p:nvPicPr>
          <p:cNvPr id="85" name="Google Shape;85;p15"/>
          <p:cNvPicPr preferRelativeResize="0"/>
          <p:nvPr/>
        </p:nvPicPr>
        <p:blipFill>
          <a:blip r:embed="rId3">
            <a:alphaModFix/>
          </a:blip>
          <a:stretch>
            <a:fillRect/>
          </a:stretch>
        </p:blipFill>
        <p:spPr>
          <a:xfrm>
            <a:off x="676900" y="2437900"/>
            <a:ext cx="7643400" cy="2024225"/>
          </a:xfrm>
          <a:prstGeom prst="rect">
            <a:avLst/>
          </a:prstGeom>
          <a:noFill/>
          <a:ln>
            <a:noFill/>
          </a:ln>
        </p:spPr>
      </p:pic>
      <p:pic>
        <p:nvPicPr>
          <p:cNvPr id="86" name="Google Shape;86;p15"/>
          <p:cNvPicPr preferRelativeResize="0"/>
          <p:nvPr/>
        </p:nvPicPr>
        <p:blipFill>
          <a:blip r:embed="rId4">
            <a:alphaModFix/>
          </a:blip>
          <a:stretch>
            <a:fillRect/>
          </a:stretch>
        </p:blipFill>
        <p:spPr>
          <a:xfrm>
            <a:off x="7271976" y="0"/>
            <a:ext cx="1807501" cy="1807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idx="2" type="body"/>
          </p:nvPr>
        </p:nvSpPr>
        <p:spPr>
          <a:xfrm>
            <a:off x="4939500" y="724200"/>
            <a:ext cx="3837000" cy="3695100"/>
          </a:xfrm>
          <a:prstGeom prst="rect">
            <a:avLst/>
          </a:prstGeom>
          <a:noFill/>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t/>
            </a:r>
            <a:endParaRPr/>
          </a:p>
          <a:p>
            <a:pPr indent="0" lvl="0" marL="0" rtl="0" algn="l">
              <a:spcBef>
                <a:spcPts val="1600"/>
              </a:spcBef>
              <a:spcAft>
                <a:spcPts val="0"/>
              </a:spcAft>
              <a:buNone/>
            </a:pPr>
            <a:r>
              <a:t/>
            </a:r>
            <a:endParaRPr/>
          </a:p>
          <a:p>
            <a:pPr indent="-342900" lvl="0" marL="457200" rtl="0" algn="l">
              <a:lnSpc>
                <a:spcPct val="150000"/>
              </a:lnSpc>
              <a:spcBef>
                <a:spcPts val="1600"/>
              </a:spcBef>
              <a:spcAft>
                <a:spcPts val="0"/>
              </a:spcAft>
              <a:buSzPts val="1800"/>
              <a:buChar char="●"/>
            </a:pPr>
            <a:r>
              <a:rPr lang="en"/>
              <a:t>feature in JavaScript introduced in ES6 </a:t>
            </a:r>
            <a:endParaRPr/>
          </a:p>
          <a:p>
            <a:pPr indent="-342900" lvl="0" marL="457200" rtl="0" algn="l">
              <a:lnSpc>
                <a:spcPct val="150000"/>
              </a:lnSpc>
              <a:spcBef>
                <a:spcPts val="0"/>
              </a:spcBef>
              <a:spcAft>
                <a:spcPts val="0"/>
              </a:spcAft>
              <a:buSzPts val="1800"/>
              <a:buChar char="●"/>
            </a:pPr>
            <a:r>
              <a:rPr lang="en"/>
              <a:t>provide a concise syntax for writing function expressions. </a:t>
            </a:r>
            <a:endParaRPr/>
          </a:p>
          <a:p>
            <a:pPr indent="-342900" lvl="0" marL="457200" rtl="0" algn="l">
              <a:lnSpc>
                <a:spcPct val="150000"/>
              </a:lnSpc>
              <a:spcBef>
                <a:spcPts val="0"/>
              </a:spcBef>
              <a:spcAft>
                <a:spcPts val="0"/>
              </a:spcAft>
              <a:buSzPts val="1800"/>
              <a:buChar char="●"/>
            </a:pPr>
            <a:r>
              <a:rPr lang="en"/>
              <a:t>referred to as "fat arrow" functions</a:t>
            </a:r>
            <a:endParaRPr/>
          </a:p>
          <a:p>
            <a:pPr indent="-342900" lvl="0" marL="457200" rtl="0" algn="l">
              <a:lnSpc>
                <a:spcPct val="150000"/>
              </a:lnSpc>
              <a:spcBef>
                <a:spcPts val="0"/>
              </a:spcBef>
              <a:spcAft>
                <a:spcPts val="0"/>
              </a:spcAft>
              <a:buSzPts val="1800"/>
              <a:buChar char="●"/>
            </a:pPr>
            <a:r>
              <a:rPr lang="en"/>
              <a:t>they are not always the best choice</a:t>
            </a:r>
            <a:endParaRPr/>
          </a:p>
          <a:p>
            <a:pPr indent="-342900" lvl="0" marL="457200" rtl="0" algn="l">
              <a:lnSpc>
                <a:spcPct val="150000"/>
              </a:lnSpc>
              <a:spcBef>
                <a:spcPts val="0"/>
              </a:spcBef>
              <a:spcAft>
                <a:spcPts val="0"/>
              </a:spcAft>
              <a:buSzPts val="1800"/>
              <a:buChar char="●"/>
            </a:pPr>
            <a:r>
              <a:rPr lang="en"/>
              <a:t>They are not preferred while using ‘this’ or dealing with complex control flows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92" name="Google Shape;92;p16"/>
          <p:cNvSpPr/>
          <p:nvPr/>
        </p:nvSpPr>
        <p:spPr>
          <a:xfrm>
            <a:off x="234500" y="389350"/>
            <a:ext cx="4181100" cy="15927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txBox="1"/>
          <p:nvPr>
            <p:ph type="title"/>
          </p:nvPr>
        </p:nvSpPr>
        <p:spPr>
          <a:xfrm>
            <a:off x="99575" y="336275"/>
            <a:ext cx="4045200" cy="160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are Arrow </a:t>
            </a:r>
            <a:endParaRPr/>
          </a:p>
          <a:p>
            <a:pPr indent="0" lvl="0" marL="0" rtl="0" algn="ctr">
              <a:spcBef>
                <a:spcPts val="0"/>
              </a:spcBef>
              <a:spcAft>
                <a:spcPts val="0"/>
              </a:spcAft>
              <a:buNone/>
            </a:pPr>
            <a:r>
              <a:rPr lang="en"/>
              <a:t>Functions</a:t>
            </a:r>
            <a:endParaRPr/>
          </a:p>
        </p:txBody>
      </p:sp>
      <p:pic>
        <p:nvPicPr>
          <p:cNvPr id="94" name="Google Shape;94;p16"/>
          <p:cNvPicPr preferRelativeResize="0"/>
          <p:nvPr/>
        </p:nvPicPr>
        <p:blipFill>
          <a:blip r:embed="rId3">
            <a:alphaModFix/>
          </a:blip>
          <a:stretch>
            <a:fillRect/>
          </a:stretch>
        </p:blipFill>
        <p:spPr>
          <a:xfrm rot="-621149">
            <a:off x="219375" y="2183500"/>
            <a:ext cx="3630176" cy="24739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p:nvPr/>
        </p:nvSpPr>
        <p:spPr>
          <a:xfrm>
            <a:off x="4177875" y="0"/>
            <a:ext cx="4900200" cy="5143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p:nvPr/>
        </p:nvSpPr>
        <p:spPr>
          <a:xfrm>
            <a:off x="289800" y="225650"/>
            <a:ext cx="6426600" cy="1305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p:nvPr/>
        </p:nvSpPr>
        <p:spPr>
          <a:xfrm>
            <a:off x="356375" y="295725"/>
            <a:ext cx="6282600" cy="11751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txBox="1"/>
          <p:nvPr/>
        </p:nvSpPr>
        <p:spPr>
          <a:xfrm>
            <a:off x="721200" y="601725"/>
            <a:ext cx="778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03" name="Google Shape;103;p17"/>
          <p:cNvSpPr/>
          <p:nvPr/>
        </p:nvSpPr>
        <p:spPr>
          <a:xfrm>
            <a:off x="831799" y="415650"/>
            <a:ext cx="5198824" cy="772349"/>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dk1"/>
                </a:solidFill>
                <a:latin typeface="Arial"/>
              </a:rPr>
              <a:t>Map Function ( )</a:t>
            </a:r>
          </a:p>
        </p:txBody>
      </p:sp>
      <p:pic>
        <p:nvPicPr>
          <p:cNvPr id="104" name="Google Shape;104;p17"/>
          <p:cNvPicPr preferRelativeResize="0"/>
          <p:nvPr/>
        </p:nvPicPr>
        <p:blipFill>
          <a:blip r:embed="rId3">
            <a:alphaModFix/>
          </a:blip>
          <a:stretch>
            <a:fillRect/>
          </a:stretch>
        </p:blipFill>
        <p:spPr>
          <a:xfrm>
            <a:off x="289800" y="1683325"/>
            <a:ext cx="3307750" cy="3307750"/>
          </a:xfrm>
          <a:prstGeom prst="rect">
            <a:avLst/>
          </a:prstGeom>
          <a:noFill/>
          <a:ln>
            <a:noFill/>
          </a:ln>
        </p:spPr>
      </p:pic>
      <p:sp>
        <p:nvSpPr>
          <p:cNvPr id="105" name="Google Shape;105;p17"/>
          <p:cNvSpPr txBox="1"/>
          <p:nvPr/>
        </p:nvSpPr>
        <p:spPr>
          <a:xfrm>
            <a:off x="4338225" y="1851650"/>
            <a:ext cx="4579500" cy="309390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361950" lvl="0" marL="457200" rtl="0" algn="l">
              <a:spcBef>
                <a:spcPts val="0"/>
              </a:spcBef>
              <a:spcAft>
                <a:spcPts val="0"/>
              </a:spcAft>
              <a:buClr>
                <a:schemeClr val="dk1"/>
              </a:buClr>
              <a:buSzPts val="2100"/>
              <a:buFont typeface="Roboto"/>
              <a:buChar char="●"/>
            </a:pPr>
            <a:r>
              <a:rPr lang="en" sz="2100">
                <a:solidFill>
                  <a:schemeClr val="dk1"/>
                </a:solidFill>
                <a:latin typeface="Roboto"/>
                <a:ea typeface="Roboto"/>
                <a:cs typeface="Roboto"/>
                <a:sym typeface="Roboto"/>
              </a:rPr>
              <a:t>method is used to create a new array</a:t>
            </a:r>
            <a:endParaRPr sz="2100">
              <a:solidFill>
                <a:schemeClr val="dk1"/>
              </a:solidFill>
              <a:latin typeface="Roboto"/>
              <a:ea typeface="Roboto"/>
              <a:cs typeface="Roboto"/>
              <a:sym typeface="Roboto"/>
            </a:endParaRPr>
          </a:p>
          <a:p>
            <a:pPr indent="0" lvl="0" marL="457200" rtl="0" algn="l">
              <a:spcBef>
                <a:spcPts val="0"/>
              </a:spcBef>
              <a:spcAft>
                <a:spcPts val="0"/>
              </a:spcAft>
              <a:buNone/>
            </a:pPr>
            <a:r>
              <a:t/>
            </a:r>
            <a:endParaRPr sz="2100">
              <a:solidFill>
                <a:schemeClr val="dk1"/>
              </a:solidFill>
              <a:latin typeface="Roboto"/>
              <a:ea typeface="Roboto"/>
              <a:cs typeface="Roboto"/>
              <a:sym typeface="Roboto"/>
            </a:endParaRPr>
          </a:p>
          <a:p>
            <a:pPr indent="-361950" lvl="0" marL="457200" rtl="0" algn="l">
              <a:spcBef>
                <a:spcPts val="0"/>
              </a:spcBef>
              <a:spcAft>
                <a:spcPts val="0"/>
              </a:spcAft>
              <a:buClr>
                <a:schemeClr val="dk1"/>
              </a:buClr>
              <a:buSzPts val="2100"/>
              <a:buFont typeface="Roboto"/>
              <a:buChar char="●"/>
            </a:pPr>
            <a:r>
              <a:rPr lang="en" sz="2100">
                <a:solidFill>
                  <a:schemeClr val="dk1"/>
                </a:solidFill>
                <a:latin typeface="Roboto"/>
                <a:ea typeface="Roboto"/>
                <a:cs typeface="Roboto"/>
                <a:sym typeface="Roboto"/>
              </a:rPr>
              <a:t>calls a provided function on every element in the original array </a:t>
            </a:r>
            <a:endParaRPr sz="2100">
              <a:solidFill>
                <a:schemeClr val="dk1"/>
              </a:solidFill>
              <a:latin typeface="Roboto"/>
              <a:ea typeface="Roboto"/>
              <a:cs typeface="Roboto"/>
              <a:sym typeface="Roboto"/>
            </a:endParaRPr>
          </a:p>
          <a:p>
            <a:pPr indent="0" lvl="0" marL="457200" rtl="0" algn="l">
              <a:spcBef>
                <a:spcPts val="0"/>
              </a:spcBef>
              <a:spcAft>
                <a:spcPts val="0"/>
              </a:spcAft>
              <a:buNone/>
            </a:pPr>
            <a:r>
              <a:t/>
            </a:r>
            <a:endParaRPr sz="2100">
              <a:solidFill>
                <a:schemeClr val="dk1"/>
              </a:solidFill>
              <a:latin typeface="Roboto"/>
              <a:ea typeface="Roboto"/>
              <a:cs typeface="Roboto"/>
              <a:sym typeface="Roboto"/>
            </a:endParaRPr>
          </a:p>
          <a:p>
            <a:pPr indent="-361950" lvl="0" marL="457200" rtl="0" algn="l">
              <a:spcBef>
                <a:spcPts val="0"/>
              </a:spcBef>
              <a:spcAft>
                <a:spcPts val="0"/>
              </a:spcAft>
              <a:buClr>
                <a:schemeClr val="dk1"/>
              </a:buClr>
              <a:buSzPts val="2100"/>
              <a:buFont typeface="Roboto"/>
              <a:buChar char="●"/>
            </a:pPr>
            <a:r>
              <a:rPr lang="en" sz="2100">
                <a:solidFill>
                  <a:schemeClr val="dk1"/>
                </a:solidFill>
                <a:latin typeface="Roboto"/>
                <a:ea typeface="Roboto"/>
                <a:cs typeface="Roboto"/>
                <a:sym typeface="Roboto"/>
              </a:rPr>
              <a:t>It does not modify the original array</a:t>
            </a:r>
            <a:endParaRPr sz="2100">
              <a:solidFill>
                <a:schemeClr val="dk1"/>
              </a:solidFill>
              <a:latin typeface="Roboto"/>
              <a:ea typeface="Roboto"/>
              <a:cs typeface="Roboto"/>
              <a:sym typeface="Roboto"/>
            </a:endParaRPr>
          </a:p>
        </p:txBody>
      </p:sp>
      <p:pic>
        <p:nvPicPr>
          <p:cNvPr id="106" name="Google Shape;106;p17"/>
          <p:cNvPicPr preferRelativeResize="0"/>
          <p:nvPr/>
        </p:nvPicPr>
        <p:blipFill>
          <a:blip r:embed="rId4">
            <a:alphaModFix/>
          </a:blip>
          <a:stretch>
            <a:fillRect/>
          </a:stretch>
        </p:blipFill>
        <p:spPr>
          <a:xfrm>
            <a:off x="7226426" y="-42550"/>
            <a:ext cx="1851651" cy="18516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p:nvPr/>
        </p:nvSpPr>
        <p:spPr>
          <a:xfrm>
            <a:off x="223450" y="236700"/>
            <a:ext cx="6946500" cy="466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2" name="Google Shape;112;p18"/>
          <p:cNvPicPr preferRelativeResize="0"/>
          <p:nvPr/>
        </p:nvPicPr>
        <p:blipFill>
          <a:blip r:embed="rId3">
            <a:alphaModFix/>
          </a:blip>
          <a:stretch>
            <a:fillRect/>
          </a:stretch>
        </p:blipFill>
        <p:spPr>
          <a:xfrm>
            <a:off x="280550" y="308350"/>
            <a:ext cx="6834076" cy="4536900"/>
          </a:xfrm>
          <a:prstGeom prst="rect">
            <a:avLst/>
          </a:prstGeom>
          <a:noFill/>
          <a:ln>
            <a:noFill/>
          </a:ln>
        </p:spPr>
      </p:pic>
      <p:pic>
        <p:nvPicPr>
          <p:cNvPr id="113" name="Google Shape;113;p18"/>
          <p:cNvPicPr preferRelativeResize="0"/>
          <p:nvPr/>
        </p:nvPicPr>
        <p:blipFill>
          <a:blip r:embed="rId4">
            <a:alphaModFix/>
          </a:blip>
          <a:stretch>
            <a:fillRect/>
          </a:stretch>
        </p:blipFill>
        <p:spPr>
          <a:xfrm>
            <a:off x="7322350" y="152400"/>
            <a:ext cx="1669251" cy="16692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p:nvPr/>
        </p:nvSpPr>
        <p:spPr>
          <a:xfrm>
            <a:off x="4288200" y="81850"/>
            <a:ext cx="4855800" cy="50616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p:nvPr/>
        </p:nvSpPr>
        <p:spPr>
          <a:xfrm>
            <a:off x="157075" y="170350"/>
            <a:ext cx="5796000" cy="12390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9"/>
          <p:cNvSpPr/>
          <p:nvPr/>
        </p:nvSpPr>
        <p:spPr>
          <a:xfrm>
            <a:off x="230000" y="270450"/>
            <a:ext cx="5645700" cy="10362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9"/>
          <p:cNvSpPr/>
          <p:nvPr/>
        </p:nvSpPr>
        <p:spPr>
          <a:xfrm>
            <a:off x="400425" y="408225"/>
            <a:ext cx="5331531" cy="74110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dk1"/>
                </a:solidFill>
                <a:latin typeface="Arial"/>
              </a:rPr>
              <a:t>Filter Function ( )</a:t>
            </a:r>
          </a:p>
        </p:txBody>
      </p:sp>
      <p:pic>
        <p:nvPicPr>
          <p:cNvPr id="122" name="Google Shape;122;p19"/>
          <p:cNvPicPr preferRelativeResize="0"/>
          <p:nvPr/>
        </p:nvPicPr>
        <p:blipFill>
          <a:blip r:embed="rId3">
            <a:alphaModFix/>
          </a:blip>
          <a:stretch>
            <a:fillRect/>
          </a:stretch>
        </p:blipFill>
        <p:spPr>
          <a:xfrm>
            <a:off x="5202850" y="1807425"/>
            <a:ext cx="2849501" cy="2608500"/>
          </a:xfrm>
          <a:prstGeom prst="rect">
            <a:avLst/>
          </a:prstGeom>
          <a:noFill/>
          <a:ln>
            <a:noFill/>
          </a:ln>
        </p:spPr>
      </p:pic>
      <p:sp>
        <p:nvSpPr>
          <p:cNvPr id="123" name="Google Shape;123;p19"/>
          <p:cNvSpPr txBox="1"/>
          <p:nvPr/>
        </p:nvSpPr>
        <p:spPr>
          <a:xfrm>
            <a:off x="101775" y="1763175"/>
            <a:ext cx="4048500" cy="27705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chemeClr val="dk1"/>
              </a:buClr>
              <a:buSzPts val="2100"/>
              <a:buFont typeface="Roboto"/>
              <a:buChar char="●"/>
            </a:pPr>
            <a:r>
              <a:rPr lang="en" sz="2100">
                <a:solidFill>
                  <a:schemeClr val="dk1"/>
                </a:solidFill>
                <a:latin typeface="Roboto"/>
                <a:ea typeface="Roboto"/>
                <a:cs typeface="Roboto"/>
                <a:sym typeface="Roboto"/>
              </a:rPr>
              <a:t>method creates a new array with all elements that pass the test implemented by the provided function</a:t>
            </a:r>
            <a:endParaRPr sz="2100">
              <a:solidFill>
                <a:schemeClr val="dk1"/>
              </a:solidFill>
              <a:latin typeface="Roboto"/>
              <a:ea typeface="Roboto"/>
              <a:cs typeface="Roboto"/>
              <a:sym typeface="Roboto"/>
            </a:endParaRPr>
          </a:p>
          <a:p>
            <a:pPr indent="0" lvl="0" marL="0" rtl="0" algn="l">
              <a:spcBef>
                <a:spcPts val="0"/>
              </a:spcBef>
              <a:spcAft>
                <a:spcPts val="0"/>
              </a:spcAft>
              <a:buNone/>
            </a:pPr>
            <a:r>
              <a:t/>
            </a:r>
            <a:endParaRPr sz="2100">
              <a:solidFill>
                <a:schemeClr val="dk1"/>
              </a:solidFill>
              <a:latin typeface="Roboto"/>
              <a:ea typeface="Roboto"/>
              <a:cs typeface="Roboto"/>
              <a:sym typeface="Roboto"/>
            </a:endParaRPr>
          </a:p>
          <a:p>
            <a:pPr indent="0" lvl="0" marL="0" rtl="0" algn="l">
              <a:spcBef>
                <a:spcPts val="0"/>
              </a:spcBef>
              <a:spcAft>
                <a:spcPts val="0"/>
              </a:spcAft>
              <a:buNone/>
            </a:pPr>
            <a:r>
              <a:t/>
            </a:r>
            <a:endParaRPr sz="2100">
              <a:solidFill>
                <a:schemeClr val="dk1"/>
              </a:solidFill>
              <a:latin typeface="Roboto"/>
              <a:ea typeface="Roboto"/>
              <a:cs typeface="Roboto"/>
              <a:sym typeface="Roboto"/>
            </a:endParaRPr>
          </a:p>
          <a:p>
            <a:pPr indent="-361950" lvl="0" marL="457200" rtl="0" algn="l">
              <a:spcBef>
                <a:spcPts val="0"/>
              </a:spcBef>
              <a:spcAft>
                <a:spcPts val="0"/>
              </a:spcAft>
              <a:buClr>
                <a:schemeClr val="dk1"/>
              </a:buClr>
              <a:buSzPts val="2100"/>
              <a:buFont typeface="Roboto"/>
              <a:buChar char="●"/>
            </a:pPr>
            <a:r>
              <a:rPr lang="en" sz="2100">
                <a:solidFill>
                  <a:schemeClr val="dk1"/>
                </a:solidFill>
                <a:latin typeface="Roboto"/>
                <a:ea typeface="Roboto"/>
                <a:cs typeface="Roboto"/>
                <a:sym typeface="Roboto"/>
              </a:rPr>
              <a:t>It does not modify the original array</a:t>
            </a:r>
            <a:endParaRPr sz="2100">
              <a:solidFill>
                <a:schemeClr val="dk1"/>
              </a:solidFill>
              <a:latin typeface="Roboto"/>
              <a:ea typeface="Roboto"/>
              <a:cs typeface="Roboto"/>
              <a:sym typeface="Roboto"/>
            </a:endParaRPr>
          </a:p>
        </p:txBody>
      </p:sp>
      <p:pic>
        <p:nvPicPr>
          <p:cNvPr id="124" name="Google Shape;124;p19"/>
          <p:cNvPicPr preferRelativeResize="0"/>
          <p:nvPr/>
        </p:nvPicPr>
        <p:blipFill>
          <a:blip r:embed="rId4">
            <a:alphaModFix/>
          </a:blip>
          <a:stretch>
            <a:fillRect/>
          </a:stretch>
        </p:blipFill>
        <p:spPr>
          <a:xfrm>
            <a:off x="7238851" y="0"/>
            <a:ext cx="1763174" cy="17631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p:nvPr/>
        </p:nvSpPr>
        <p:spPr>
          <a:xfrm>
            <a:off x="278750" y="236700"/>
            <a:ext cx="7035000" cy="466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0" name="Google Shape;130;p20"/>
          <p:cNvPicPr preferRelativeResize="0"/>
          <p:nvPr/>
        </p:nvPicPr>
        <p:blipFill>
          <a:blip r:embed="rId3">
            <a:alphaModFix/>
          </a:blip>
          <a:stretch>
            <a:fillRect/>
          </a:stretch>
        </p:blipFill>
        <p:spPr>
          <a:xfrm>
            <a:off x="369025" y="346275"/>
            <a:ext cx="6889400" cy="4448425"/>
          </a:xfrm>
          <a:prstGeom prst="rect">
            <a:avLst/>
          </a:prstGeom>
          <a:noFill/>
          <a:ln>
            <a:noFill/>
          </a:ln>
        </p:spPr>
      </p:pic>
      <p:pic>
        <p:nvPicPr>
          <p:cNvPr id="131" name="Google Shape;131;p20"/>
          <p:cNvPicPr preferRelativeResize="0"/>
          <p:nvPr/>
        </p:nvPicPr>
        <p:blipFill>
          <a:blip r:embed="rId4">
            <a:alphaModFix/>
          </a:blip>
          <a:stretch>
            <a:fillRect/>
          </a:stretch>
        </p:blipFill>
        <p:spPr>
          <a:xfrm>
            <a:off x="7158900" y="-44275"/>
            <a:ext cx="2161376" cy="1851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p:nvPr/>
        </p:nvSpPr>
        <p:spPr>
          <a:xfrm>
            <a:off x="4294000" y="26550"/>
            <a:ext cx="4845000" cy="5117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1"/>
          <p:cNvSpPr/>
          <p:nvPr/>
        </p:nvSpPr>
        <p:spPr>
          <a:xfrm>
            <a:off x="223450" y="203525"/>
            <a:ext cx="5530500" cy="1426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1"/>
          <p:cNvSpPr/>
          <p:nvPr/>
        </p:nvSpPr>
        <p:spPr>
          <a:xfrm>
            <a:off x="279250" y="285125"/>
            <a:ext cx="5408400" cy="12636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p:nvPr/>
        </p:nvSpPr>
        <p:spPr>
          <a:xfrm>
            <a:off x="480250" y="451600"/>
            <a:ext cx="5107918" cy="886551"/>
          </a:xfrm>
          <a:prstGeom prst="rect">
            <a:avLst/>
          </a:prstGeom>
        </p:spPr>
        <p:txBody>
          <a:bodyPr>
            <a:prstTxWarp prst="textPlain"/>
          </a:bodyPr>
          <a:lstStyle/>
          <a:p>
            <a:pPr lvl="0" algn="ctr"/>
            <a:r>
              <a:rPr b="0" i="0">
                <a:ln cap="flat" cmpd="sng" w="9525">
                  <a:solidFill>
                    <a:schemeClr val="accent1"/>
                  </a:solidFill>
                  <a:prstDash val="solid"/>
                  <a:round/>
                  <a:headEnd len="sm" w="sm" type="none"/>
                  <a:tailEnd len="sm" w="sm" type="none"/>
                </a:ln>
                <a:solidFill>
                  <a:schemeClr val="dk1"/>
                </a:solidFill>
                <a:latin typeface="Arial"/>
              </a:rPr>
              <a:t>Reduce Function ( )</a:t>
            </a:r>
          </a:p>
        </p:txBody>
      </p:sp>
      <p:sp>
        <p:nvSpPr>
          <p:cNvPr id="140" name="Google Shape;140;p21"/>
          <p:cNvSpPr/>
          <p:nvPr/>
        </p:nvSpPr>
        <p:spPr>
          <a:xfrm>
            <a:off x="334050" y="2515325"/>
            <a:ext cx="3583800" cy="15930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1" name="Google Shape;141;p21"/>
          <p:cNvPicPr preferRelativeResize="0"/>
          <p:nvPr/>
        </p:nvPicPr>
        <p:blipFill>
          <a:blip r:embed="rId3">
            <a:alphaModFix/>
          </a:blip>
          <a:stretch>
            <a:fillRect/>
          </a:stretch>
        </p:blipFill>
        <p:spPr>
          <a:xfrm>
            <a:off x="395750" y="2571750"/>
            <a:ext cx="3467100" cy="1456100"/>
          </a:xfrm>
          <a:prstGeom prst="rect">
            <a:avLst/>
          </a:prstGeom>
          <a:noFill/>
          <a:ln>
            <a:noFill/>
          </a:ln>
        </p:spPr>
      </p:pic>
      <p:sp>
        <p:nvSpPr>
          <p:cNvPr id="142" name="Google Shape;142;p21"/>
          <p:cNvSpPr txBox="1"/>
          <p:nvPr/>
        </p:nvSpPr>
        <p:spPr>
          <a:xfrm>
            <a:off x="4366000" y="2218925"/>
            <a:ext cx="4701000" cy="21858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method returns a single value that results from applying the provided function to each element in the array</a:t>
            </a:r>
            <a:endParaRPr sz="2200">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p:txBody>
      </p:sp>
      <p:pic>
        <p:nvPicPr>
          <p:cNvPr id="143" name="Google Shape;143;p21"/>
          <p:cNvPicPr preferRelativeResize="0"/>
          <p:nvPr/>
        </p:nvPicPr>
        <p:blipFill>
          <a:blip r:embed="rId4">
            <a:alphaModFix/>
          </a:blip>
          <a:stretch>
            <a:fillRect/>
          </a:stretch>
        </p:blipFill>
        <p:spPr>
          <a:xfrm>
            <a:off x="7137475" y="0"/>
            <a:ext cx="2006525" cy="2006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