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5" r:id="rId5"/>
    <p:sldId id="266" r:id="rId6"/>
    <p:sldId id="264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ED521-7593-4D69-8951-C2CB03E1001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E9318F-1D48-41BF-96A4-19CEB770FBC3}">
      <dgm:prSet phldrT="[Text]"/>
      <dgm:spPr/>
      <dgm:t>
        <a:bodyPr/>
        <a:lstStyle/>
        <a:p>
          <a:r>
            <a:rPr lang="en-GB" dirty="0"/>
            <a:t>Data Engine</a:t>
          </a:r>
          <a:endParaRPr lang="en-IN" dirty="0"/>
        </a:p>
      </dgm:t>
    </dgm:pt>
    <dgm:pt modelId="{00D4B468-71A0-49C8-BFC2-1AF6ED64E655}" type="parTrans" cxnId="{177580A9-D7C8-4A5F-8DAD-2291C7778E28}">
      <dgm:prSet/>
      <dgm:spPr/>
      <dgm:t>
        <a:bodyPr/>
        <a:lstStyle/>
        <a:p>
          <a:endParaRPr lang="en-IN"/>
        </a:p>
      </dgm:t>
    </dgm:pt>
    <dgm:pt modelId="{58D52B2A-3875-4D1E-B732-9BC062BEEDC4}" type="sibTrans" cxnId="{177580A9-D7C8-4A5F-8DAD-2291C7778E28}">
      <dgm:prSet/>
      <dgm:spPr/>
      <dgm:t>
        <a:bodyPr/>
        <a:lstStyle/>
        <a:p>
          <a:endParaRPr lang="en-IN"/>
        </a:p>
      </dgm:t>
    </dgm:pt>
    <dgm:pt modelId="{FF70DD52-2217-4BF5-8772-5A10F78E5541}">
      <dgm:prSet phldrT="[Text]" custT="1"/>
      <dgm:spPr/>
      <dgm:t>
        <a:bodyPr/>
        <a:lstStyle/>
        <a:p>
          <a:r>
            <a:rPr lang="en-GB" sz="1800" dirty="0"/>
            <a:t>Market Data and ESG Scores</a:t>
          </a:r>
          <a:endParaRPr lang="en-IN" sz="1800" dirty="0"/>
        </a:p>
      </dgm:t>
    </dgm:pt>
    <dgm:pt modelId="{0156A896-3DDF-4C8A-9D70-FFA3E0236FBB}" type="parTrans" cxnId="{6A74F870-E60B-40DE-AA91-53B79EBB16AF}">
      <dgm:prSet/>
      <dgm:spPr/>
      <dgm:t>
        <a:bodyPr/>
        <a:lstStyle/>
        <a:p>
          <a:endParaRPr lang="en-IN"/>
        </a:p>
      </dgm:t>
    </dgm:pt>
    <dgm:pt modelId="{A52DC482-9860-489B-826C-FEAC9B4AAE29}" type="sibTrans" cxnId="{6A74F870-E60B-40DE-AA91-53B79EBB16AF}">
      <dgm:prSet/>
      <dgm:spPr/>
      <dgm:t>
        <a:bodyPr/>
        <a:lstStyle/>
        <a:p>
          <a:endParaRPr lang="en-IN"/>
        </a:p>
      </dgm:t>
    </dgm:pt>
    <dgm:pt modelId="{3553BE21-751E-41DD-8A4D-2712817B5DBB}">
      <dgm:prSet phldrT="[Text]" custT="1"/>
      <dgm:spPr/>
      <dgm:t>
        <a:bodyPr/>
        <a:lstStyle/>
        <a:p>
          <a:r>
            <a:rPr lang="en-GB" sz="1800" dirty="0"/>
            <a:t>ESG maximized Portfolio preparation</a:t>
          </a:r>
          <a:endParaRPr lang="en-IN" sz="1800" dirty="0"/>
        </a:p>
      </dgm:t>
    </dgm:pt>
    <dgm:pt modelId="{AC04C76D-5BC6-4DBC-A1FD-749066F78648}" type="parTrans" cxnId="{DCE91571-CFD6-4137-A8C8-4B66BDFAB174}">
      <dgm:prSet/>
      <dgm:spPr/>
      <dgm:t>
        <a:bodyPr/>
        <a:lstStyle/>
        <a:p>
          <a:endParaRPr lang="en-IN"/>
        </a:p>
      </dgm:t>
    </dgm:pt>
    <dgm:pt modelId="{B1C9F3B1-376F-491E-9A1A-406A55D3699B}" type="sibTrans" cxnId="{DCE91571-CFD6-4137-A8C8-4B66BDFAB174}">
      <dgm:prSet/>
      <dgm:spPr/>
      <dgm:t>
        <a:bodyPr/>
        <a:lstStyle/>
        <a:p>
          <a:endParaRPr lang="en-IN"/>
        </a:p>
      </dgm:t>
    </dgm:pt>
    <dgm:pt modelId="{632F1073-8519-44C6-9E79-DF9B099C0439}">
      <dgm:prSet phldrT="[Text]"/>
      <dgm:spPr/>
      <dgm:t>
        <a:bodyPr/>
        <a:lstStyle/>
        <a:p>
          <a:r>
            <a:rPr lang="en-GB" dirty="0"/>
            <a:t>Computation</a:t>
          </a:r>
          <a:endParaRPr lang="en-IN" dirty="0"/>
        </a:p>
      </dgm:t>
    </dgm:pt>
    <dgm:pt modelId="{EF893FDB-7072-4A0A-86D0-1F9739BC27D0}" type="parTrans" cxnId="{C0870ED5-5E11-474E-B261-DA3DD78C1C05}">
      <dgm:prSet/>
      <dgm:spPr/>
      <dgm:t>
        <a:bodyPr/>
        <a:lstStyle/>
        <a:p>
          <a:endParaRPr lang="en-IN"/>
        </a:p>
      </dgm:t>
    </dgm:pt>
    <dgm:pt modelId="{9FE22F79-897D-456A-88C9-E546DCEC3D69}" type="sibTrans" cxnId="{C0870ED5-5E11-474E-B261-DA3DD78C1C05}">
      <dgm:prSet/>
      <dgm:spPr/>
      <dgm:t>
        <a:bodyPr/>
        <a:lstStyle/>
        <a:p>
          <a:endParaRPr lang="en-IN"/>
        </a:p>
      </dgm:t>
    </dgm:pt>
    <dgm:pt modelId="{D70831F9-6741-4FBE-8174-14812317C646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Portfolio index computation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9BC57E6-930B-4D57-A76B-1EF6A038098D}" type="parTrans" cxnId="{52F57953-FDE3-42CC-818E-E3FCAA6C9A79}">
      <dgm:prSet/>
      <dgm:spPr/>
      <dgm:t>
        <a:bodyPr/>
        <a:lstStyle/>
        <a:p>
          <a:endParaRPr lang="en-IN"/>
        </a:p>
      </dgm:t>
    </dgm:pt>
    <dgm:pt modelId="{118BA366-9950-4FF9-96A8-E05FD0AC4E69}" type="sibTrans" cxnId="{52F57953-FDE3-42CC-818E-E3FCAA6C9A79}">
      <dgm:prSet/>
      <dgm:spPr/>
      <dgm:t>
        <a:bodyPr/>
        <a:lstStyle/>
        <a:p>
          <a:endParaRPr lang="en-IN"/>
        </a:p>
      </dgm:t>
    </dgm:pt>
    <dgm:pt modelId="{A37B96E6-B832-43AD-9C61-7EBEA6A07986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Future projections based on ESG events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0943FBA-74AE-4F95-A3A9-47E466E78DA9}" type="parTrans" cxnId="{F7487534-964A-46F8-8338-E0D67580C11B}">
      <dgm:prSet/>
      <dgm:spPr/>
      <dgm:t>
        <a:bodyPr/>
        <a:lstStyle/>
        <a:p>
          <a:endParaRPr lang="en-IN"/>
        </a:p>
      </dgm:t>
    </dgm:pt>
    <dgm:pt modelId="{FA8C1F0E-5B9C-4517-A3F2-C7C9FA3397DB}" type="sibTrans" cxnId="{F7487534-964A-46F8-8338-E0D67580C11B}">
      <dgm:prSet/>
      <dgm:spPr/>
      <dgm:t>
        <a:bodyPr/>
        <a:lstStyle/>
        <a:p>
          <a:endParaRPr lang="en-IN"/>
        </a:p>
      </dgm:t>
    </dgm:pt>
    <dgm:pt modelId="{7FBD5160-4AE0-4503-BC37-ED18A8E234B3}">
      <dgm:prSet phldrT="[Text]"/>
      <dgm:spPr/>
      <dgm:t>
        <a:bodyPr/>
        <a:lstStyle/>
        <a:p>
          <a:r>
            <a:rPr lang="en-GB" dirty="0"/>
            <a:t>Portfolio Management </a:t>
          </a:r>
          <a:endParaRPr lang="en-IN" dirty="0"/>
        </a:p>
      </dgm:t>
    </dgm:pt>
    <dgm:pt modelId="{69386088-888B-44FE-BF56-E85FAE327C1D}" type="parTrans" cxnId="{851F8E11-EBCD-4A1B-809E-DC603C5F66D3}">
      <dgm:prSet/>
      <dgm:spPr/>
      <dgm:t>
        <a:bodyPr/>
        <a:lstStyle/>
        <a:p>
          <a:endParaRPr lang="en-IN"/>
        </a:p>
      </dgm:t>
    </dgm:pt>
    <dgm:pt modelId="{9638ABD7-0C34-4A49-A447-4FA9A6771150}" type="sibTrans" cxnId="{851F8E11-EBCD-4A1B-809E-DC603C5F66D3}">
      <dgm:prSet/>
      <dgm:spPr/>
      <dgm:t>
        <a:bodyPr/>
        <a:lstStyle/>
        <a:p>
          <a:endParaRPr lang="en-IN"/>
        </a:p>
      </dgm:t>
    </dgm:pt>
    <dgm:pt modelId="{1F3F5843-E94B-4793-81B2-BD87429E752D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Add/Remove stocks from portfolio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CB94F8C-AC1B-461C-BF6E-84F7A2E7A210}" type="parTrans" cxnId="{35CAEFE1-4DBA-41AF-B34B-D0790F65DC94}">
      <dgm:prSet/>
      <dgm:spPr/>
      <dgm:t>
        <a:bodyPr/>
        <a:lstStyle/>
        <a:p>
          <a:endParaRPr lang="en-IN"/>
        </a:p>
      </dgm:t>
    </dgm:pt>
    <dgm:pt modelId="{B927BFAF-96F8-4506-B62E-160546091D8A}" type="sibTrans" cxnId="{35CAEFE1-4DBA-41AF-B34B-D0790F65DC94}">
      <dgm:prSet/>
      <dgm:spPr/>
      <dgm:t>
        <a:bodyPr/>
        <a:lstStyle/>
        <a:p>
          <a:endParaRPr lang="en-IN"/>
        </a:p>
      </dgm:t>
    </dgm:pt>
    <dgm:pt modelId="{56EF020D-7AC9-42FA-BE18-1F48BA3ABD6E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What-if analysis for ESG events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0C629E7-8D77-4B90-902B-DEC7A393EB94}" type="parTrans" cxnId="{2060556F-D6EC-484B-8F04-1849D5D34229}">
      <dgm:prSet/>
      <dgm:spPr/>
      <dgm:t>
        <a:bodyPr/>
        <a:lstStyle/>
        <a:p>
          <a:endParaRPr lang="en-IN"/>
        </a:p>
      </dgm:t>
    </dgm:pt>
    <dgm:pt modelId="{815E963D-4DBB-4C6B-B03F-9F785ED4427F}" type="sibTrans" cxnId="{2060556F-D6EC-484B-8F04-1849D5D34229}">
      <dgm:prSet/>
      <dgm:spPr/>
      <dgm:t>
        <a:bodyPr/>
        <a:lstStyle/>
        <a:p>
          <a:endParaRPr lang="en-IN"/>
        </a:p>
      </dgm:t>
    </dgm:pt>
    <dgm:pt modelId="{9F518FC2-DD43-4A33-9C99-90A4F54FF847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Impact/Damage calculation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5971653-F179-4FAA-93EB-46F2410BB293}" type="parTrans" cxnId="{E1E3835C-6590-4506-B1E9-D769BD780E93}">
      <dgm:prSet/>
      <dgm:spPr/>
      <dgm:t>
        <a:bodyPr/>
        <a:lstStyle/>
        <a:p>
          <a:endParaRPr lang="en-IN"/>
        </a:p>
      </dgm:t>
    </dgm:pt>
    <dgm:pt modelId="{1FDF0D8B-C284-41D8-8D30-743BD96849F0}" type="sibTrans" cxnId="{E1E3835C-6590-4506-B1E9-D769BD780E93}">
      <dgm:prSet/>
      <dgm:spPr/>
      <dgm:t>
        <a:bodyPr/>
        <a:lstStyle/>
        <a:p>
          <a:endParaRPr lang="en-IN"/>
        </a:p>
      </dgm:t>
    </dgm:pt>
    <dgm:pt modelId="{7205D26B-D138-4D79-877E-322335B56860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Portfolio performance comparison with S&amp;P500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10BAC15-4F0B-43E1-B3CD-045990788BD3}" type="parTrans" cxnId="{166F6B30-0FF0-4CB9-ADB9-F9BBF024F9E0}">
      <dgm:prSet/>
      <dgm:spPr/>
      <dgm:t>
        <a:bodyPr/>
        <a:lstStyle/>
        <a:p>
          <a:endParaRPr lang="en-IN"/>
        </a:p>
      </dgm:t>
    </dgm:pt>
    <dgm:pt modelId="{010B1936-B0C6-47AC-8D46-7494C33C5FD1}" type="sibTrans" cxnId="{166F6B30-0FF0-4CB9-ADB9-F9BBF024F9E0}">
      <dgm:prSet/>
      <dgm:spPr/>
      <dgm:t>
        <a:bodyPr/>
        <a:lstStyle/>
        <a:p>
          <a:endParaRPr lang="en-IN"/>
        </a:p>
      </dgm:t>
    </dgm:pt>
    <dgm:pt modelId="{462D6BCC-9341-4BCD-A392-3EAB6179B3C7}" type="pres">
      <dgm:prSet presAssocID="{8DCED521-7593-4D69-8951-C2CB03E10012}" presName="linearFlow" presStyleCnt="0">
        <dgm:presLayoutVars>
          <dgm:dir/>
          <dgm:animLvl val="lvl"/>
          <dgm:resizeHandles val="exact"/>
        </dgm:presLayoutVars>
      </dgm:prSet>
      <dgm:spPr/>
    </dgm:pt>
    <dgm:pt modelId="{05273A66-7672-4541-AB80-524B8DA3217E}" type="pres">
      <dgm:prSet presAssocID="{37E9318F-1D48-41BF-96A4-19CEB770FBC3}" presName="composite" presStyleCnt="0"/>
      <dgm:spPr/>
    </dgm:pt>
    <dgm:pt modelId="{5E091927-6E4D-4D0D-BFBC-D5167B37235C}" type="pres">
      <dgm:prSet presAssocID="{37E9318F-1D48-41BF-96A4-19CEB770FBC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241C05C-895A-4738-9657-A8FC15F2FF89}" type="pres">
      <dgm:prSet presAssocID="{37E9318F-1D48-41BF-96A4-19CEB770FBC3}" presName="descendantText" presStyleLbl="alignAcc1" presStyleIdx="0" presStyleCnt="3">
        <dgm:presLayoutVars>
          <dgm:bulletEnabled val="1"/>
        </dgm:presLayoutVars>
      </dgm:prSet>
      <dgm:spPr/>
    </dgm:pt>
    <dgm:pt modelId="{E7F03BD4-6552-4B61-A55C-C4BE6B4C4C5A}" type="pres">
      <dgm:prSet presAssocID="{58D52B2A-3875-4D1E-B732-9BC062BEEDC4}" presName="sp" presStyleCnt="0"/>
      <dgm:spPr/>
    </dgm:pt>
    <dgm:pt modelId="{C9740D27-A888-471D-A082-4816648EB8E3}" type="pres">
      <dgm:prSet presAssocID="{632F1073-8519-44C6-9E79-DF9B099C0439}" presName="composite" presStyleCnt="0"/>
      <dgm:spPr/>
    </dgm:pt>
    <dgm:pt modelId="{2AD0E362-048C-4696-BB4D-20D3FB215CE2}" type="pres">
      <dgm:prSet presAssocID="{632F1073-8519-44C6-9E79-DF9B099C043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2BEDF73-4282-474F-9D35-365FC72D24FA}" type="pres">
      <dgm:prSet presAssocID="{632F1073-8519-44C6-9E79-DF9B099C0439}" presName="descendantText" presStyleLbl="alignAcc1" presStyleIdx="1" presStyleCnt="3">
        <dgm:presLayoutVars>
          <dgm:bulletEnabled val="1"/>
        </dgm:presLayoutVars>
      </dgm:prSet>
      <dgm:spPr/>
    </dgm:pt>
    <dgm:pt modelId="{97938989-47C9-4217-91E1-2A0B54C56D7C}" type="pres">
      <dgm:prSet presAssocID="{9FE22F79-897D-456A-88C9-E546DCEC3D69}" presName="sp" presStyleCnt="0"/>
      <dgm:spPr/>
    </dgm:pt>
    <dgm:pt modelId="{B468F7E1-8DE3-4CA8-8905-3612FFCEB214}" type="pres">
      <dgm:prSet presAssocID="{7FBD5160-4AE0-4503-BC37-ED18A8E234B3}" presName="composite" presStyleCnt="0"/>
      <dgm:spPr/>
    </dgm:pt>
    <dgm:pt modelId="{8BC35F58-5760-471C-9300-1713248A4E18}" type="pres">
      <dgm:prSet presAssocID="{7FBD5160-4AE0-4503-BC37-ED18A8E234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8B10F07-3DEB-4C93-B6F4-91D446A2F43E}" type="pres">
      <dgm:prSet presAssocID="{7FBD5160-4AE0-4503-BC37-ED18A8E234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9B70303-30DA-4B20-AA57-507C751BA2AB}" type="presOf" srcId="{37E9318F-1D48-41BF-96A4-19CEB770FBC3}" destId="{5E091927-6E4D-4D0D-BFBC-D5167B37235C}" srcOrd="0" destOrd="0" presId="urn:microsoft.com/office/officeart/2005/8/layout/chevron2"/>
    <dgm:cxn modelId="{EB518408-3573-4425-8356-67642A98F124}" type="presOf" srcId="{7205D26B-D138-4D79-877E-322335B56860}" destId="{88B10F07-3DEB-4C93-B6F4-91D446A2F43E}" srcOrd="0" destOrd="1" presId="urn:microsoft.com/office/officeart/2005/8/layout/chevron2"/>
    <dgm:cxn modelId="{851F8E11-EBCD-4A1B-809E-DC603C5F66D3}" srcId="{8DCED521-7593-4D69-8951-C2CB03E10012}" destId="{7FBD5160-4AE0-4503-BC37-ED18A8E234B3}" srcOrd="2" destOrd="0" parTransId="{69386088-888B-44FE-BF56-E85FAE327C1D}" sibTransId="{9638ABD7-0C34-4A49-A447-4FA9A6771150}"/>
    <dgm:cxn modelId="{24F3E11E-2263-4744-96AC-1A7187D4606E}" type="presOf" srcId="{FF70DD52-2217-4BF5-8772-5A10F78E5541}" destId="{D241C05C-895A-4738-9657-A8FC15F2FF89}" srcOrd="0" destOrd="0" presId="urn:microsoft.com/office/officeart/2005/8/layout/chevron2"/>
    <dgm:cxn modelId="{103FE61E-EB81-4F37-849C-06106D6C4119}" type="presOf" srcId="{3553BE21-751E-41DD-8A4D-2712817B5DBB}" destId="{D241C05C-895A-4738-9657-A8FC15F2FF89}" srcOrd="0" destOrd="1" presId="urn:microsoft.com/office/officeart/2005/8/layout/chevron2"/>
    <dgm:cxn modelId="{114F372F-0297-4F00-AC10-38A883C4C8F7}" type="presOf" srcId="{56EF020D-7AC9-42FA-BE18-1F48BA3ABD6E}" destId="{88B10F07-3DEB-4C93-B6F4-91D446A2F43E}" srcOrd="0" destOrd="2" presId="urn:microsoft.com/office/officeart/2005/8/layout/chevron2"/>
    <dgm:cxn modelId="{166F6B30-0FF0-4CB9-ADB9-F9BBF024F9E0}" srcId="{7FBD5160-4AE0-4503-BC37-ED18A8E234B3}" destId="{7205D26B-D138-4D79-877E-322335B56860}" srcOrd="1" destOrd="0" parTransId="{810BAC15-4F0B-43E1-B3CD-045990788BD3}" sibTransId="{010B1936-B0C6-47AC-8D46-7494C33C5FD1}"/>
    <dgm:cxn modelId="{D7EF7A33-BF89-49DE-AE6A-2D5143C7298A}" type="presOf" srcId="{7FBD5160-4AE0-4503-BC37-ED18A8E234B3}" destId="{8BC35F58-5760-471C-9300-1713248A4E18}" srcOrd="0" destOrd="0" presId="urn:microsoft.com/office/officeart/2005/8/layout/chevron2"/>
    <dgm:cxn modelId="{F7487534-964A-46F8-8338-E0D67580C11B}" srcId="{632F1073-8519-44C6-9E79-DF9B099C0439}" destId="{A37B96E6-B832-43AD-9C61-7EBEA6A07986}" srcOrd="2" destOrd="0" parTransId="{C0943FBA-74AE-4F95-A3A9-47E466E78DA9}" sibTransId="{FA8C1F0E-5B9C-4517-A3F2-C7C9FA3397DB}"/>
    <dgm:cxn modelId="{B2E41640-46ED-48F0-94AA-B216A387E49D}" type="presOf" srcId="{D70831F9-6741-4FBE-8174-14812317C646}" destId="{52BEDF73-4282-474F-9D35-365FC72D24FA}" srcOrd="0" destOrd="0" presId="urn:microsoft.com/office/officeart/2005/8/layout/chevron2"/>
    <dgm:cxn modelId="{E1E3835C-6590-4506-B1E9-D769BD780E93}" srcId="{632F1073-8519-44C6-9E79-DF9B099C0439}" destId="{9F518FC2-DD43-4A33-9C99-90A4F54FF847}" srcOrd="1" destOrd="0" parTransId="{75971653-F179-4FAA-93EB-46F2410BB293}" sibTransId="{1FDF0D8B-C284-41D8-8D30-743BD96849F0}"/>
    <dgm:cxn modelId="{5F72E04B-3404-4B18-AD0B-BF654867A03B}" type="presOf" srcId="{1F3F5843-E94B-4793-81B2-BD87429E752D}" destId="{88B10F07-3DEB-4C93-B6F4-91D446A2F43E}" srcOrd="0" destOrd="0" presId="urn:microsoft.com/office/officeart/2005/8/layout/chevron2"/>
    <dgm:cxn modelId="{510FD94C-EF35-4F65-92A8-50D623BF179D}" type="presOf" srcId="{632F1073-8519-44C6-9E79-DF9B099C0439}" destId="{2AD0E362-048C-4696-BB4D-20D3FB215CE2}" srcOrd="0" destOrd="0" presId="urn:microsoft.com/office/officeart/2005/8/layout/chevron2"/>
    <dgm:cxn modelId="{2060556F-D6EC-484B-8F04-1849D5D34229}" srcId="{7FBD5160-4AE0-4503-BC37-ED18A8E234B3}" destId="{56EF020D-7AC9-42FA-BE18-1F48BA3ABD6E}" srcOrd="2" destOrd="0" parTransId="{F0C629E7-8D77-4B90-902B-DEC7A393EB94}" sibTransId="{815E963D-4DBB-4C6B-B03F-9F785ED4427F}"/>
    <dgm:cxn modelId="{6A74F870-E60B-40DE-AA91-53B79EBB16AF}" srcId="{37E9318F-1D48-41BF-96A4-19CEB770FBC3}" destId="{FF70DD52-2217-4BF5-8772-5A10F78E5541}" srcOrd="0" destOrd="0" parTransId="{0156A896-3DDF-4C8A-9D70-FFA3E0236FBB}" sibTransId="{A52DC482-9860-489B-826C-FEAC9B4AAE29}"/>
    <dgm:cxn modelId="{DCE91571-CFD6-4137-A8C8-4B66BDFAB174}" srcId="{37E9318F-1D48-41BF-96A4-19CEB770FBC3}" destId="{3553BE21-751E-41DD-8A4D-2712817B5DBB}" srcOrd="1" destOrd="0" parTransId="{AC04C76D-5BC6-4DBC-A1FD-749066F78648}" sibTransId="{B1C9F3B1-376F-491E-9A1A-406A55D3699B}"/>
    <dgm:cxn modelId="{52F57953-FDE3-42CC-818E-E3FCAA6C9A79}" srcId="{632F1073-8519-44C6-9E79-DF9B099C0439}" destId="{D70831F9-6741-4FBE-8174-14812317C646}" srcOrd="0" destOrd="0" parTransId="{D9BC57E6-930B-4D57-A76B-1EF6A038098D}" sibTransId="{118BA366-9950-4FF9-96A8-E05FD0AC4E69}"/>
    <dgm:cxn modelId="{709BED85-7324-4FAA-9C92-6F68C3606AF5}" type="presOf" srcId="{8DCED521-7593-4D69-8951-C2CB03E10012}" destId="{462D6BCC-9341-4BCD-A392-3EAB6179B3C7}" srcOrd="0" destOrd="0" presId="urn:microsoft.com/office/officeart/2005/8/layout/chevron2"/>
    <dgm:cxn modelId="{7FE7E487-7B26-49AC-A5DF-9EE39CD277DF}" type="presOf" srcId="{9F518FC2-DD43-4A33-9C99-90A4F54FF847}" destId="{52BEDF73-4282-474F-9D35-365FC72D24FA}" srcOrd="0" destOrd="1" presId="urn:microsoft.com/office/officeart/2005/8/layout/chevron2"/>
    <dgm:cxn modelId="{69DEE78A-7248-4AFE-9535-55EE72CB1E72}" type="presOf" srcId="{A37B96E6-B832-43AD-9C61-7EBEA6A07986}" destId="{52BEDF73-4282-474F-9D35-365FC72D24FA}" srcOrd="0" destOrd="2" presId="urn:microsoft.com/office/officeart/2005/8/layout/chevron2"/>
    <dgm:cxn modelId="{177580A9-D7C8-4A5F-8DAD-2291C7778E28}" srcId="{8DCED521-7593-4D69-8951-C2CB03E10012}" destId="{37E9318F-1D48-41BF-96A4-19CEB770FBC3}" srcOrd="0" destOrd="0" parTransId="{00D4B468-71A0-49C8-BFC2-1AF6ED64E655}" sibTransId="{58D52B2A-3875-4D1E-B732-9BC062BEEDC4}"/>
    <dgm:cxn modelId="{C0870ED5-5E11-474E-B261-DA3DD78C1C05}" srcId="{8DCED521-7593-4D69-8951-C2CB03E10012}" destId="{632F1073-8519-44C6-9E79-DF9B099C0439}" srcOrd="1" destOrd="0" parTransId="{EF893FDB-7072-4A0A-86D0-1F9739BC27D0}" sibTransId="{9FE22F79-897D-456A-88C9-E546DCEC3D69}"/>
    <dgm:cxn modelId="{35CAEFE1-4DBA-41AF-B34B-D0790F65DC94}" srcId="{7FBD5160-4AE0-4503-BC37-ED18A8E234B3}" destId="{1F3F5843-E94B-4793-81B2-BD87429E752D}" srcOrd="0" destOrd="0" parTransId="{2CB94F8C-AC1B-461C-BF6E-84F7A2E7A210}" sibTransId="{B927BFAF-96F8-4506-B62E-160546091D8A}"/>
    <dgm:cxn modelId="{E3E28686-06E2-42C5-A414-5BB3DD46FFEE}" type="presParOf" srcId="{462D6BCC-9341-4BCD-A392-3EAB6179B3C7}" destId="{05273A66-7672-4541-AB80-524B8DA3217E}" srcOrd="0" destOrd="0" presId="urn:microsoft.com/office/officeart/2005/8/layout/chevron2"/>
    <dgm:cxn modelId="{3D70AFD8-F5F0-48FE-9406-07E4E21DAA7E}" type="presParOf" srcId="{05273A66-7672-4541-AB80-524B8DA3217E}" destId="{5E091927-6E4D-4D0D-BFBC-D5167B37235C}" srcOrd="0" destOrd="0" presId="urn:microsoft.com/office/officeart/2005/8/layout/chevron2"/>
    <dgm:cxn modelId="{5680F37F-164A-4951-A713-AC3395346AE2}" type="presParOf" srcId="{05273A66-7672-4541-AB80-524B8DA3217E}" destId="{D241C05C-895A-4738-9657-A8FC15F2FF89}" srcOrd="1" destOrd="0" presId="urn:microsoft.com/office/officeart/2005/8/layout/chevron2"/>
    <dgm:cxn modelId="{7F4E8FB4-55C2-4DA9-8CD1-916516BE5DCB}" type="presParOf" srcId="{462D6BCC-9341-4BCD-A392-3EAB6179B3C7}" destId="{E7F03BD4-6552-4B61-A55C-C4BE6B4C4C5A}" srcOrd="1" destOrd="0" presId="urn:microsoft.com/office/officeart/2005/8/layout/chevron2"/>
    <dgm:cxn modelId="{7FFF9C62-BF7F-4354-9C6E-20CEF3FAD998}" type="presParOf" srcId="{462D6BCC-9341-4BCD-A392-3EAB6179B3C7}" destId="{C9740D27-A888-471D-A082-4816648EB8E3}" srcOrd="2" destOrd="0" presId="urn:microsoft.com/office/officeart/2005/8/layout/chevron2"/>
    <dgm:cxn modelId="{7CE8BE24-4D2A-459F-9785-F1AF0D88925E}" type="presParOf" srcId="{C9740D27-A888-471D-A082-4816648EB8E3}" destId="{2AD0E362-048C-4696-BB4D-20D3FB215CE2}" srcOrd="0" destOrd="0" presId="urn:microsoft.com/office/officeart/2005/8/layout/chevron2"/>
    <dgm:cxn modelId="{C7751D00-7133-4E11-B480-69FD94C97683}" type="presParOf" srcId="{C9740D27-A888-471D-A082-4816648EB8E3}" destId="{52BEDF73-4282-474F-9D35-365FC72D24FA}" srcOrd="1" destOrd="0" presId="urn:microsoft.com/office/officeart/2005/8/layout/chevron2"/>
    <dgm:cxn modelId="{D94B722B-BDB7-444B-8EA9-D81FF70FC8F9}" type="presParOf" srcId="{462D6BCC-9341-4BCD-A392-3EAB6179B3C7}" destId="{97938989-47C9-4217-91E1-2A0B54C56D7C}" srcOrd="3" destOrd="0" presId="urn:microsoft.com/office/officeart/2005/8/layout/chevron2"/>
    <dgm:cxn modelId="{F7AB64E6-EB1C-47F8-AA98-9FFFD012D466}" type="presParOf" srcId="{462D6BCC-9341-4BCD-A392-3EAB6179B3C7}" destId="{B468F7E1-8DE3-4CA8-8905-3612FFCEB214}" srcOrd="4" destOrd="0" presId="urn:microsoft.com/office/officeart/2005/8/layout/chevron2"/>
    <dgm:cxn modelId="{EEB12E72-D0F2-420A-B4F5-2F569BE82650}" type="presParOf" srcId="{B468F7E1-8DE3-4CA8-8905-3612FFCEB214}" destId="{8BC35F58-5760-471C-9300-1713248A4E18}" srcOrd="0" destOrd="0" presId="urn:microsoft.com/office/officeart/2005/8/layout/chevron2"/>
    <dgm:cxn modelId="{534C6311-45BD-42F8-A24D-F77BAE65C5D8}" type="presParOf" srcId="{B468F7E1-8DE3-4CA8-8905-3612FFCEB214}" destId="{88B10F07-3DEB-4C93-B6F4-91D446A2F4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</dgm:pt>
    <dgm:pt modelId="{AE35D98E-F5E7-4770-955E-13529173AADE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0960" rIns="113792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6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Design, build, release, and run</a:t>
          </a:r>
          <a:endParaRPr lang="en-IN" sz="1600" b="1" i="0" kern="1200" dirty="0">
            <a:solidFill>
              <a:srgbClr val="4472C4"/>
            </a:solidFill>
            <a:latin typeface="Calibri" panose="020F0502020204030204"/>
            <a:ea typeface="+mn-ea"/>
            <a:cs typeface="+mn-cs"/>
          </a:endParaRP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0960" rIns="113792" bIns="60960" numCol="1" spcCol="1270" anchor="ctr" anchorCtr="0"/>
        <a:lstStyle/>
        <a:p>
          <a:pPr>
            <a:buFont typeface="+mj-lt"/>
            <a:buAutoNum type="arabicPeriod"/>
          </a:pPr>
          <a:r>
            <a:rPr lang="en-IN" sz="1600" b="1" i="0" kern="1200" dirty="0">
              <a:solidFill>
                <a:schemeClr val="accent1"/>
              </a:solidFill>
            </a:rPr>
            <a:t>Configuration, </a:t>
          </a:r>
          <a:r>
            <a:rPr lang="en-IN" sz="1600" b="1" i="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credentials</a:t>
          </a:r>
          <a:r>
            <a:rPr lang="en-IN" sz="1600" b="1" i="0" kern="1200" dirty="0">
              <a:solidFill>
                <a:schemeClr val="accent1"/>
              </a:solidFill>
            </a:rPr>
            <a:t>, and code</a:t>
          </a:r>
          <a:endParaRPr lang="en-IN" sz="1600" b="1" kern="1200" dirty="0">
            <a:solidFill>
              <a:schemeClr val="accent1"/>
            </a:solidFill>
          </a:endParaRP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0A7C8B1A-9CF2-4CFC-A8B4-167BC2E0C60D}" type="pres">
      <dgm:prSet presAssocID="{AE35D98E-F5E7-4770-955E-13529173AADE}" presName="txShp" presStyleLbl="node1" presStyleIdx="0" presStyleCnt="2">
        <dgm:presLayoutVars>
          <dgm:bulletEnabled val="1"/>
        </dgm:presLayoutVars>
      </dgm:prSet>
      <dgm:spPr>
        <a:xfrm rot="10800000">
          <a:off x="767472" y="567260"/>
          <a:ext cx="2031318" cy="1023296"/>
        </a:xfrm>
        <a:prstGeom prst="homePlate">
          <a:avLst/>
        </a:prstGeom>
      </dgm:spPr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2">
        <dgm:presLayoutVars>
          <dgm:bulletEnabled val="1"/>
        </dgm:presLayoutVars>
      </dgm:prSet>
      <dgm:spPr>
        <a:xfrm rot="10800000">
          <a:off x="767472" y="1896017"/>
          <a:ext cx="2031318" cy="1023296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3" qsCatId="simple" csTypeId="urn:microsoft.com/office/officeart/2005/8/colors/accent5_1" csCatId="accent5" phldr="1"/>
      <dgm:spPr/>
    </dgm:pt>
    <dgm:pt modelId="{AE35D98E-F5E7-4770-955E-13529173AAD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One codebase, one application</a:t>
          </a:r>
          <a:endParaRPr lang="en-IN" b="1" dirty="0">
            <a:solidFill>
              <a:schemeClr val="accent1"/>
            </a:solidFill>
          </a:endParaRP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API first</a:t>
          </a:r>
          <a:endParaRPr lang="en-IN" b="1" dirty="0">
            <a:solidFill>
              <a:schemeClr val="accent1"/>
            </a:solidFill>
          </a:endParaRP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E6425A68-E89F-4713-9421-3D4565B54A58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0960" rIns="113792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Dependency management</a:t>
          </a:r>
        </a:p>
      </dgm:t>
    </dgm:pt>
    <dgm:pt modelId="{3E051454-0C71-4B76-A912-84F334116005}" type="parTrans" cxnId="{041ED3D3-4252-4250-B1DD-06692764A4CF}">
      <dgm:prSet/>
      <dgm:spPr/>
      <dgm:t>
        <a:bodyPr/>
        <a:lstStyle/>
        <a:p>
          <a:endParaRPr lang="en-IN"/>
        </a:p>
      </dgm:t>
    </dgm:pt>
    <dgm:pt modelId="{23C2D0CD-2CC3-4DD8-8F15-B27A851DE001}" type="sibTrans" cxnId="{041ED3D3-4252-4250-B1DD-06692764A4CF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A7C8B1A-9CF2-4CFC-A8B4-167BC2E0C60D}" type="pres">
      <dgm:prSet presAssocID="{AE35D98E-F5E7-4770-955E-13529173AADE}" presName="txShp" presStyleLbl="node1" presStyleIdx="0" presStyleCnt="3">
        <dgm:presLayoutVars>
          <dgm:bulletEnabled val="1"/>
        </dgm:presLayoutVars>
      </dgm:prSet>
      <dgm:spPr/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3" custLinFactNeighborX="-523" custLinFactNeighborY="-2196">
        <dgm:presLayoutVars>
          <dgm:bulletEnabled val="1"/>
        </dgm:presLayoutVars>
      </dgm:prSet>
      <dgm:spPr/>
    </dgm:pt>
    <dgm:pt modelId="{3CDD6948-3B62-47B0-9FE6-5C1E9E522CA1}" type="pres">
      <dgm:prSet presAssocID="{6F47C5C4-E0A6-4F90-9065-429B21B06264}" presName="spacing" presStyleCnt="0"/>
      <dgm:spPr/>
    </dgm:pt>
    <dgm:pt modelId="{172C801F-982A-4B1D-A3DC-F59242035394}" type="pres">
      <dgm:prSet presAssocID="{E6425A68-E89F-4713-9421-3D4565B54A58}" presName="composite" presStyleCnt="0"/>
      <dgm:spPr/>
    </dgm:pt>
    <dgm:pt modelId="{671B72D3-BF98-41F0-8070-39747E7E7CDA}" type="pres">
      <dgm:prSet presAssocID="{E6425A68-E89F-4713-9421-3D4565B54A58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56B35C7B-5277-445C-BE28-BFCDFB76BD9C}" type="pres">
      <dgm:prSet presAssocID="{E6425A68-E89F-4713-9421-3D4565B54A58}" presName="txShp" presStyleLbl="node1" presStyleIdx="2" presStyleCnt="3">
        <dgm:presLayoutVars>
          <dgm:bulletEnabled val="1"/>
        </dgm:presLayoutVars>
      </dgm:prSet>
      <dgm:spPr>
        <a:xfrm rot="10800000">
          <a:off x="753731" y="2516509"/>
          <a:ext cx="2031319" cy="968334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F595D551-96D0-44B9-8207-8C3BEBAB4BB7}" type="presOf" srcId="{E6425A68-E89F-4713-9421-3D4565B54A58}" destId="{56B35C7B-5277-445C-BE28-BFCDFB76BD9C}" srcOrd="0" destOrd="0" presId="urn:microsoft.com/office/officeart/2005/8/layout/vList3"/>
    <dgm:cxn modelId="{041ED3D3-4252-4250-B1DD-06692764A4CF}" srcId="{56324069-2FED-418B-993C-2215B047C19F}" destId="{E6425A68-E89F-4713-9421-3D4565B54A58}" srcOrd="2" destOrd="0" parTransId="{3E051454-0C71-4B76-A912-84F334116005}" sibTransId="{23C2D0CD-2CC3-4DD8-8F15-B27A851DE001}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  <dgm:cxn modelId="{0F9933E4-CE02-4DD5-98B3-971B0C825B4F}" type="presParOf" srcId="{58FC3DA3-342D-4909-92E3-D0DD503255B5}" destId="{3CDD6948-3B62-47B0-9FE6-5C1E9E522CA1}" srcOrd="3" destOrd="0" presId="urn:microsoft.com/office/officeart/2005/8/layout/vList3"/>
    <dgm:cxn modelId="{E0F26DAD-63CA-434D-BB01-44B31AA77B95}" type="presParOf" srcId="{58FC3DA3-342D-4909-92E3-D0DD503255B5}" destId="{172C801F-982A-4B1D-A3DC-F59242035394}" srcOrd="4" destOrd="0" presId="urn:microsoft.com/office/officeart/2005/8/layout/vList3"/>
    <dgm:cxn modelId="{27B1DB57-E81F-44AE-B4F4-0ACF78C4D6C1}" type="presParOf" srcId="{172C801F-982A-4B1D-A3DC-F59242035394}" destId="{671B72D3-BF98-41F0-8070-39747E7E7CDA}" srcOrd="0" destOrd="0" presId="urn:microsoft.com/office/officeart/2005/8/layout/vList3"/>
    <dgm:cxn modelId="{FAE9BA1B-04C1-4BA0-BEC7-1545345AB4D4}" type="presParOf" srcId="{172C801F-982A-4B1D-A3DC-F59242035394}" destId="{56B35C7B-5277-445C-BE28-BFCDFB76BD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</dgm:pt>
    <dgm:pt modelId="{AE35D98E-F5E7-4770-955E-13529173AADE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0960" rIns="113792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Environment parity</a:t>
          </a: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Administrative processes</a:t>
          </a: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0A7C8B1A-9CF2-4CFC-A8B4-167BC2E0C60D}" type="pres">
      <dgm:prSet presAssocID="{AE35D98E-F5E7-4770-955E-13529173AADE}" presName="txShp" presStyleLbl="node1" presStyleIdx="0" presStyleCnt="2">
        <dgm:presLayoutVars>
          <dgm:bulletEnabled val="1"/>
        </dgm:presLayoutVars>
      </dgm:prSet>
      <dgm:spPr>
        <a:xfrm rot="10800000">
          <a:off x="767472" y="567260"/>
          <a:ext cx="2031318" cy="1023296"/>
        </a:xfrm>
        <a:prstGeom prst="homePlate">
          <a:avLst/>
        </a:prstGeom>
      </dgm:spPr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2">
        <dgm:presLayoutVars>
          <dgm:bulletEnabled val="1"/>
        </dgm:presLayoutVars>
      </dgm:prSet>
      <dgm:spPr/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3" qsCatId="simple" csTypeId="urn:microsoft.com/office/officeart/2005/8/colors/accent5_1" csCatId="accent5" phldr="1"/>
      <dgm:spPr/>
    </dgm:pt>
    <dgm:pt modelId="{AE35D98E-F5E7-4770-955E-13529173AAD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Logs</a:t>
          </a:r>
          <a:endParaRPr lang="en-IN" b="1" dirty="0">
            <a:solidFill>
              <a:schemeClr val="accent1"/>
            </a:solidFill>
          </a:endParaRP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Disposability</a:t>
          </a:r>
          <a:endParaRPr lang="en-IN" b="1" dirty="0">
            <a:solidFill>
              <a:schemeClr val="accent1"/>
            </a:solidFill>
          </a:endParaRP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E6425A68-E89F-4713-9421-3D4565B54A58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IN" sz="1600" b="1" i="0" kern="1200" dirty="0">
              <a:solidFill>
                <a:schemeClr val="accent1"/>
              </a:solidFill>
            </a:rPr>
            <a:t>Backing services</a:t>
          </a:r>
        </a:p>
      </dgm:t>
    </dgm:pt>
    <dgm:pt modelId="{3E051454-0C71-4B76-A912-84F334116005}" type="parTrans" cxnId="{041ED3D3-4252-4250-B1DD-06692764A4CF}">
      <dgm:prSet/>
      <dgm:spPr/>
      <dgm:t>
        <a:bodyPr/>
        <a:lstStyle/>
        <a:p>
          <a:endParaRPr lang="en-IN"/>
        </a:p>
      </dgm:t>
    </dgm:pt>
    <dgm:pt modelId="{23C2D0CD-2CC3-4DD8-8F15-B27A851DE001}" type="sibTrans" cxnId="{041ED3D3-4252-4250-B1DD-06692764A4CF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A7C8B1A-9CF2-4CFC-A8B4-167BC2E0C60D}" type="pres">
      <dgm:prSet presAssocID="{AE35D98E-F5E7-4770-955E-13529173AADE}" presName="txShp" presStyleLbl="node1" presStyleIdx="0" presStyleCnt="3">
        <dgm:presLayoutVars>
          <dgm:bulletEnabled val="1"/>
        </dgm:presLayoutVars>
      </dgm:prSet>
      <dgm:spPr/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3" custLinFactNeighborX="-523" custLinFactNeighborY="-2196">
        <dgm:presLayoutVars>
          <dgm:bulletEnabled val="1"/>
        </dgm:presLayoutVars>
      </dgm:prSet>
      <dgm:spPr/>
    </dgm:pt>
    <dgm:pt modelId="{3CDD6948-3B62-47B0-9FE6-5C1E9E522CA1}" type="pres">
      <dgm:prSet presAssocID="{6F47C5C4-E0A6-4F90-9065-429B21B06264}" presName="spacing" presStyleCnt="0"/>
      <dgm:spPr/>
    </dgm:pt>
    <dgm:pt modelId="{172C801F-982A-4B1D-A3DC-F59242035394}" type="pres">
      <dgm:prSet presAssocID="{E6425A68-E89F-4713-9421-3D4565B54A58}" presName="composite" presStyleCnt="0"/>
      <dgm:spPr/>
    </dgm:pt>
    <dgm:pt modelId="{671B72D3-BF98-41F0-8070-39747E7E7CDA}" type="pres">
      <dgm:prSet presAssocID="{E6425A68-E89F-4713-9421-3D4565B54A58}" presName="imgShp" presStyleLbl="fgImgPlac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56B35C7B-5277-445C-BE28-BFCDFB76BD9C}" type="pres">
      <dgm:prSet presAssocID="{E6425A68-E89F-4713-9421-3D4565B54A58}" presName="txShp" presStyleLbl="node1" presStyleIdx="2" presStyleCnt="3">
        <dgm:presLayoutVars>
          <dgm:bulletEnabled val="1"/>
        </dgm:presLayoutVars>
      </dgm:prSet>
      <dgm:spPr>
        <a:xfrm rot="10800000">
          <a:off x="753731" y="2516509"/>
          <a:ext cx="2031319" cy="968334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F595D551-96D0-44B9-8207-8C3BEBAB4BB7}" type="presOf" srcId="{E6425A68-E89F-4713-9421-3D4565B54A58}" destId="{56B35C7B-5277-445C-BE28-BFCDFB76BD9C}" srcOrd="0" destOrd="0" presId="urn:microsoft.com/office/officeart/2005/8/layout/vList3"/>
    <dgm:cxn modelId="{041ED3D3-4252-4250-B1DD-06692764A4CF}" srcId="{56324069-2FED-418B-993C-2215B047C19F}" destId="{E6425A68-E89F-4713-9421-3D4565B54A58}" srcOrd="2" destOrd="0" parTransId="{3E051454-0C71-4B76-A912-84F334116005}" sibTransId="{23C2D0CD-2CC3-4DD8-8F15-B27A851DE001}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  <dgm:cxn modelId="{0F9933E4-CE02-4DD5-98B3-971B0C825B4F}" type="presParOf" srcId="{58FC3DA3-342D-4909-92E3-D0DD503255B5}" destId="{3CDD6948-3B62-47B0-9FE6-5C1E9E522CA1}" srcOrd="3" destOrd="0" presId="urn:microsoft.com/office/officeart/2005/8/layout/vList3"/>
    <dgm:cxn modelId="{E0F26DAD-63CA-434D-BB01-44B31AA77B95}" type="presParOf" srcId="{58FC3DA3-342D-4909-92E3-D0DD503255B5}" destId="{172C801F-982A-4B1D-A3DC-F59242035394}" srcOrd="4" destOrd="0" presId="urn:microsoft.com/office/officeart/2005/8/layout/vList3"/>
    <dgm:cxn modelId="{27B1DB57-E81F-44AE-B4F4-0ACF78C4D6C1}" type="presParOf" srcId="{172C801F-982A-4B1D-A3DC-F59242035394}" destId="{671B72D3-BF98-41F0-8070-39747E7E7CDA}" srcOrd="0" destOrd="0" presId="urn:microsoft.com/office/officeart/2005/8/layout/vList3"/>
    <dgm:cxn modelId="{FAE9BA1B-04C1-4BA0-BEC7-1545345AB4D4}" type="presParOf" srcId="{172C801F-982A-4B1D-A3DC-F59242035394}" destId="{56B35C7B-5277-445C-BE28-BFCDFB76BD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</dgm:pt>
    <dgm:pt modelId="{AE35D98E-F5E7-4770-955E-13529173AADE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Telemetry</a:t>
          </a: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>
            <a:buFont typeface="+mj-lt"/>
            <a:buAutoNum type="arabicPeriod"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Authentication</a:t>
          </a:r>
          <a:r>
            <a:rPr lang="en-IN" sz="1500" b="0" i="0" kern="1200" dirty="0"/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and</a:t>
          </a:r>
          <a:r>
            <a:rPr lang="en-IN" sz="1500" b="0" i="0" kern="1200" dirty="0"/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authorization</a:t>
          </a: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0A7C8B1A-9CF2-4CFC-A8B4-167BC2E0C60D}" type="pres">
      <dgm:prSet presAssocID="{AE35D98E-F5E7-4770-955E-13529173AADE}" presName="txShp" presStyleLbl="node1" presStyleIdx="0" presStyleCnt="2">
        <dgm:presLayoutVars>
          <dgm:bulletEnabled val="1"/>
        </dgm:presLayoutVars>
      </dgm:prSet>
      <dgm:spPr>
        <a:xfrm rot="10800000">
          <a:off x="767472" y="567260"/>
          <a:ext cx="2031318" cy="1023296"/>
        </a:xfrm>
        <a:prstGeom prst="homePlate">
          <a:avLst/>
        </a:prstGeom>
      </dgm:spPr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2">
        <dgm:presLayoutVars>
          <dgm:bulletEnabled val="1"/>
        </dgm:presLayoutVars>
      </dgm:prSet>
      <dgm:spPr>
        <a:xfrm rot="10800000">
          <a:off x="767472" y="1896017"/>
          <a:ext cx="2031318" cy="1023296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3" qsCatId="simple" csTypeId="urn:microsoft.com/office/officeart/2005/8/colors/accent5_1" csCatId="accent5" phldr="1"/>
      <dgm:spPr/>
    </dgm:pt>
    <dgm:pt modelId="{AE35D98E-F5E7-4770-955E-13529173AADE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>
            <a:buFont typeface="+mj-lt"/>
            <a:buAutoNum type="arabicPeriod"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Port</a:t>
          </a:r>
          <a:r>
            <a:rPr lang="en-IN" sz="2200" b="1" i="0" kern="1200" dirty="0">
              <a:solidFill>
                <a:schemeClr val="accent1"/>
              </a:solidFill>
            </a:rPr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binding</a:t>
          </a: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Stateless processes</a:t>
          </a: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E6425A68-E89F-4713-9421-3D4565B54A58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Concurrency</a:t>
          </a:r>
        </a:p>
      </dgm:t>
    </dgm:pt>
    <dgm:pt modelId="{3E051454-0C71-4B76-A912-84F334116005}" type="parTrans" cxnId="{041ED3D3-4252-4250-B1DD-06692764A4CF}">
      <dgm:prSet/>
      <dgm:spPr/>
      <dgm:t>
        <a:bodyPr/>
        <a:lstStyle/>
        <a:p>
          <a:endParaRPr lang="en-IN"/>
        </a:p>
      </dgm:t>
    </dgm:pt>
    <dgm:pt modelId="{23C2D0CD-2CC3-4DD8-8F15-B27A851DE001}" type="sibTrans" cxnId="{041ED3D3-4252-4250-B1DD-06692764A4CF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A7C8B1A-9CF2-4CFC-A8B4-167BC2E0C60D}" type="pres">
      <dgm:prSet presAssocID="{AE35D98E-F5E7-4770-955E-13529173AADE}" presName="txShp" presStyleLbl="node1" presStyleIdx="0" presStyleCnt="3">
        <dgm:presLayoutVars>
          <dgm:bulletEnabled val="1"/>
        </dgm:presLayoutVars>
      </dgm:prSet>
      <dgm:spPr>
        <a:xfrm rot="10800000">
          <a:off x="753731" y="1730"/>
          <a:ext cx="2031319" cy="968334"/>
        </a:xfrm>
        <a:prstGeom prst="homePlate">
          <a:avLst/>
        </a:prstGeom>
      </dgm:spPr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3" custLinFactNeighborX="-523" custLinFactNeighborY="-2196">
        <dgm:presLayoutVars>
          <dgm:bulletEnabled val="1"/>
        </dgm:presLayoutVars>
      </dgm:prSet>
      <dgm:spPr>
        <a:xfrm rot="10800000">
          <a:off x="743107" y="1237855"/>
          <a:ext cx="2031319" cy="968334"/>
        </a:xfrm>
        <a:prstGeom prst="homePlate">
          <a:avLst/>
        </a:prstGeom>
      </dgm:spPr>
    </dgm:pt>
    <dgm:pt modelId="{3CDD6948-3B62-47B0-9FE6-5C1E9E522CA1}" type="pres">
      <dgm:prSet presAssocID="{6F47C5C4-E0A6-4F90-9065-429B21B06264}" presName="spacing" presStyleCnt="0"/>
      <dgm:spPr/>
    </dgm:pt>
    <dgm:pt modelId="{172C801F-982A-4B1D-A3DC-F59242035394}" type="pres">
      <dgm:prSet presAssocID="{E6425A68-E89F-4713-9421-3D4565B54A58}" presName="composite" presStyleCnt="0"/>
      <dgm:spPr/>
    </dgm:pt>
    <dgm:pt modelId="{671B72D3-BF98-41F0-8070-39747E7E7CDA}" type="pres">
      <dgm:prSet presAssocID="{E6425A68-E89F-4713-9421-3D4565B54A58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56B35C7B-5277-445C-BE28-BFCDFB76BD9C}" type="pres">
      <dgm:prSet presAssocID="{E6425A68-E89F-4713-9421-3D4565B54A58}" presName="txShp" presStyleLbl="node1" presStyleIdx="2" presStyleCnt="3">
        <dgm:presLayoutVars>
          <dgm:bulletEnabled val="1"/>
        </dgm:presLayoutVars>
      </dgm:prSet>
      <dgm:spPr>
        <a:xfrm rot="10800000">
          <a:off x="753731" y="2516509"/>
          <a:ext cx="2031319" cy="968334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F595D551-96D0-44B9-8207-8C3BEBAB4BB7}" type="presOf" srcId="{E6425A68-E89F-4713-9421-3D4565B54A58}" destId="{56B35C7B-5277-445C-BE28-BFCDFB76BD9C}" srcOrd="0" destOrd="0" presId="urn:microsoft.com/office/officeart/2005/8/layout/vList3"/>
    <dgm:cxn modelId="{041ED3D3-4252-4250-B1DD-06692764A4CF}" srcId="{56324069-2FED-418B-993C-2215B047C19F}" destId="{E6425A68-E89F-4713-9421-3D4565B54A58}" srcOrd="2" destOrd="0" parTransId="{3E051454-0C71-4B76-A912-84F334116005}" sibTransId="{23C2D0CD-2CC3-4DD8-8F15-B27A851DE001}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  <dgm:cxn modelId="{0F9933E4-CE02-4DD5-98B3-971B0C825B4F}" type="presParOf" srcId="{58FC3DA3-342D-4909-92E3-D0DD503255B5}" destId="{3CDD6948-3B62-47B0-9FE6-5C1E9E522CA1}" srcOrd="3" destOrd="0" presId="urn:microsoft.com/office/officeart/2005/8/layout/vList3"/>
    <dgm:cxn modelId="{E0F26DAD-63CA-434D-BB01-44B31AA77B95}" type="presParOf" srcId="{58FC3DA3-342D-4909-92E3-D0DD503255B5}" destId="{172C801F-982A-4B1D-A3DC-F59242035394}" srcOrd="4" destOrd="0" presId="urn:microsoft.com/office/officeart/2005/8/layout/vList3"/>
    <dgm:cxn modelId="{27B1DB57-E81F-44AE-B4F4-0ACF78C4D6C1}" type="presParOf" srcId="{172C801F-982A-4B1D-A3DC-F59242035394}" destId="{671B72D3-BF98-41F0-8070-39747E7E7CDA}" srcOrd="0" destOrd="0" presId="urn:microsoft.com/office/officeart/2005/8/layout/vList3"/>
    <dgm:cxn modelId="{FAE9BA1B-04C1-4BA0-BEC7-1545345AB4D4}" type="presParOf" srcId="{172C801F-982A-4B1D-A3DC-F59242035394}" destId="{56B35C7B-5277-445C-BE28-BFCDFB76BD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91927-6E4D-4D0D-BFBC-D5167B37235C}">
      <dsp:nvSpPr>
        <dsp:cNvPr id="0" name=""/>
        <dsp:cNvSpPr/>
      </dsp:nvSpPr>
      <dsp:spPr>
        <a:xfrm rot="5400000">
          <a:off x="-296195" y="298620"/>
          <a:ext cx="1974634" cy="13822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Engine</a:t>
          </a:r>
          <a:endParaRPr lang="en-IN" sz="1900" kern="1200" dirty="0"/>
        </a:p>
      </dsp:txBody>
      <dsp:txXfrm rot="-5400000">
        <a:off x="1" y="693547"/>
        <a:ext cx="1382243" cy="592391"/>
      </dsp:txXfrm>
    </dsp:sp>
    <dsp:sp modelId="{D241C05C-895A-4738-9657-A8FC15F2FF89}">
      <dsp:nvSpPr>
        <dsp:cNvPr id="0" name=""/>
        <dsp:cNvSpPr/>
      </dsp:nvSpPr>
      <dsp:spPr>
        <a:xfrm rot="5400000">
          <a:off x="3481577" y="-2096908"/>
          <a:ext cx="1283512" cy="54821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Market Data and ESG Scores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ESG maximized Portfolio preparation</a:t>
          </a:r>
          <a:endParaRPr lang="en-IN" sz="1800" kern="1200" dirty="0"/>
        </a:p>
      </dsp:txBody>
      <dsp:txXfrm rot="-5400000">
        <a:off x="1382244" y="65081"/>
        <a:ext cx="5419523" cy="1158200"/>
      </dsp:txXfrm>
    </dsp:sp>
    <dsp:sp modelId="{2AD0E362-048C-4696-BB4D-20D3FB215CE2}">
      <dsp:nvSpPr>
        <dsp:cNvPr id="0" name=""/>
        <dsp:cNvSpPr/>
      </dsp:nvSpPr>
      <dsp:spPr>
        <a:xfrm rot="5400000">
          <a:off x="-296195" y="2082575"/>
          <a:ext cx="1974634" cy="13822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Computation</a:t>
          </a:r>
          <a:endParaRPr lang="en-IN" sz="1900" kern="1200" dirty="0"/>
        </a:p>
      </dsp:txBody>
      <dsp:txXfrm rot="-5400000">
        <a:off x="1" y="2477502"/>
        <a:ext cx="1382243" cy="592391"/>
      </dsp:txXfrm>
    </dsp:sp>
    <dsp:sp modelId="{52BEDF73-4282-474F-9D35-365FC72D24FA}">
      <dsp:nvSpPr>
        <dsp:cNvPr id="0" name=""/>
        <dsp:cNvSpPr/>
      </dsp:nvSpPr>
      <dsp:spPr>
        <a:xfrm rot="5400000">
          <a:off x="3481577" y="-312953"/>
          <a:ext cx="1283512" cy="54821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Portfolio index computation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Impact/Damage calculation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Future projections based on ESG events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382244" y="1849036"/>
        <a:ext cx="5419523" cy="1158200"/>
      </dsp:txXfrm>
    </dsp:sp>
    <dsp:sp modelId="{8BC35F58-5760-471C-9300-1713248A4E18}">
      <dsp:nvSpPr>
        <dsp:cNvPr id="0" name=""/>
        <dsp:cNvSpPr/>
      </dsp:nvSpPr>
      <dsp:spPr>
        <a:xfrm rot="5400000">
          <a:off x="-296195" y="3866530"/>
          <a:ext cx="1974634" cy="13822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Portfolio Management </a:t>
          </a:r>
          <a:endParaRPr lang="en-IN" sz="1900" kern="1200" dirty="0"/>
        </a:p>
      </dsp:txBody>
      <dsp:txXfrm rot="-5400000">
        <a:off x="1" y="4261457"/>
        <a:ext cx="1382243" cy="592391"/>
      </dsp:txXfrm>
    </dsp:sp>
    <dsp:sp modelId="{88B10F07-3DEB-4C93-B6F4-91D446A2F43E}">
      <dsp:nvSpPr>
        <dsp:cNvPr id="0" name=""/>
        <dsp:cNvSpPr/>
      </dsp:nvSpPr>
      <dsp:spPr>
        <a:xfrm rot="5400000">
          <a:off x="3481577" y="1471002"/>
          <a:ext cx="1283512" cy="54821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Add/Remove stocks from portfolio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Portfolio performance comparison with S&amp;P500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What-if analysis for ESG events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382244" y="3632991"/>
        <a:ext cx="5419523" cy="1158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67472" y="567260"/>
          <a:ext cx="2031318" cy="1023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6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Design, build, release, and run</a:t>
          </a:r>
          <a:endParaRPr lang="en-IN" sz="1600" b="1" i="0" kern="1200" dirty="0">
            <a:solidFill>
              <a:srgbClr val="4472C4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023296" y="567260"/>
        <a:ext cx="1775494" cy="1023296"/>
      </dsp:txXfrm>
    </dsp:sp>
    <dsp:sp modelId="{C8A6F548-1DCB-4CBE-97FB-998328CF4B72}">
      <dsp:nvSpPr>
        <dsp:cNvPr id="0" name=""/>
        <dsp:cNvSpPr/>
      </dsp:nvSpPr>
      <dsp:spPr>
        <a:xfrm>
          <a:off x="255824" y="567260"/>
          <a:ext cx="1023296" cy="1023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67472" y="1896017"/>
          <a:ext cx="2031318" cy="1023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Configuration, </a:t>
          </a:r>
          <a:r>
            <a:rPr lang="en-IN" sz="1600" b="1" i="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credentials</a:t>
          </a:r>
          <a:r>
            <a:rPr lang="en-IN" sz="1600" b="1" i="0" kern="1200" dirty="0">
              <a:solidFill>
                <a:schemeClr val="accent1"/>
              </a:solidFill>
            </a:rPr>
            <a:t>, and code</a:t>
          </a:r>
          <a:endParaRPr lang="en-IN" sz="1600" b="1" kern="1200" dirty="0">
            <a:solidFill>
              <a:schemeClr val="accent1"/>
            </a:solidFill>
          </a:endParaRPr>
        </a:p>
      </dsp:txBody>
      <dsp:txXfrm rot="10800000">
        <a:off x="1023296" y="1896017"/>
        <a:ext cx="1775494" cy="1023296"/>
      </dsp:txXfrm>
    </dsp:sp>
    <dsp:sp modelId="{DFF8FD8F-B89F-4F89-AF4F-C00F9BC4AF1A}">
      <dsp:nvSpPr>
        <dsp:cNvPr id="0" name=""/>
        <dsp:cNvSpPr/>
      </dsp:nvSpPr>
      <dsp:spPr>
        <a:xfrm>
          <a:off x="255824" y="1896017"/>
          <a:ext cx="1023296" cy="10232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53731" y="1730"/>
          <a:ext cx="2031319" cy="96833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One codebase, one application</a:t>
          </a:r>
          <a:endParaRPr lang="en-IN" sz="1600" b="1" kern="1200" dirty="0">
            <a:solidFill>
              <a:schemeClr val="accent1"/>
            </a:solidFill>
          </a:endParaRPr>
        </a:p>
      </dsp:txBody>
      <dsp:txXfrm rot="10800000">
        <a:off x="995814" y="1730"/>
        <a:ext cx="1789236" cy="968334"/>
      </dsp:txXfrm>
    </dsp:sp>
    <dsp:sp modelId="{C8A6F548-1DCB-4CBE-97FB-998328CF4B72}">
      <dsp:nvSpPr>
        <dsp:cNvPr id="0" name=""/>
        <dsp:cNvSpPr/>
      </dsp:nvSpPr>
      <dsp:spPr>
        <a:xfrm>
          <a:off x="269564" y="1730"/>
          <a:ext cx="968334" cy="96833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43107" y="1237855"/>
          <a:ext cx="2031319" cy="96833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API first</a:t>
          </a:r>
          <a:endParaRPr lang="en-IN" sz="1600" b="1" kern="1200" dirty="0">
            <a:solidFill>
              <a:schemeClr val="accent1"/>
            </a:solidFill>
          </a:endParaRPr>
        </a:p>
      </dsp:txBody>
      <dsp:txXfrm rot="10800000">
        <a:off x="985190" y="1237855"/>
        <a:ext cx="1789236" cy="968334"/>
      </dsp:txXfrm>
    </dsp:sp>
    <dsp:sp modelId="{DFF8FD8F-B89F-4F89-AF4F-C00F9BC4AF1A}">
      <dsp:nvSpPr>
        <dsp:cNvPr id="0" name=""/>
        <dsp:cNvSpPr/>
      </dsp:nvSpPr>
      <dsp:spPr>
        <a:xfrm>
          <a:off x="269564" y="125911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B35C7B-5277-445C-BE28-BFCDFB76BD9C}">
      <dsp:nvSpPr>
        <dsp:cNvPr id="0" name=""/>
        <dsp:cNvSpPr/>
      </dsp:nvSpPr>
      <dsp:spPr>
        <a:xfrm rot="10800000">
          <a:off x="753731" y="2516509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Dependency management</a:t>
          </a:r>
        </a:p>
      </dsp:txBody>
      <dsp:txXfrm rot="10800000">
        <a:off x="995814" y="2516509"/>
        <a:ext cx="1789236" cy="968334"/>
      </dsp:txXfrm>
    </dsp:sp>
    <dsp:sp modelId="{671B72D3-BF98-41F0-8070-39747E7E7CDA}">
      <dsp:nvSpPr>
        <dsp:cNvPr id="0" name=""/>
        <dsp:cNvSpPr/>
      </dsp:nvSpPr>
      <dsp:spPr>
        <a:xfrm>
          <a:off x="269564" y="251650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67472" y="567260"/>
          <a:ext cx="2031318" cy="1023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Environment parity</a:t>
          </a:r>
        </a:p>
      </dsp:txBody>
      <dsp:txXfrm rot="10800000">
        <a:off x="1023296" y="567260"/>
        <a:ext cx="1775494" cy="1023296"/>
      </dsp:txXfrm>
    </dsp:sp>
    <dsp:sp modelId="{C8A6F548-1DCB-4CBE-97FB-998328CF4B72}">
      <dsp:nvSpPr>
        <dsp:cNvPr id="0" name=""/>
        <dsp:cNvSpPr/>
      </dsp:nvSpPr>
      <dsp:spPr>
        <a:xfrm>
          <a:off x="255824" y="567260"/>
          <a:ext cx="1023296" cy="1023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67472" y="1896017"/>
          <a:ext cx="2031318" cy="102329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4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b="1" i="0" kern="1200" dirty="0">
              <a:solidFill>
                <a:schemeClr val="accent1"/>
              </a:solidFill>
            </a:rPr>
            <a:t>Administrative processes</a:t>
          </a:r>
        </a:p>
      </dsp:txBody>
      <dsp:txXfrm rot="10800000">
        <a:off x="1023296" y="1896017"/>
        <a:ext cx="1775494" cy="1023296"/>
      </dsp:txXfrm>
    </dsp:sp>
    <dsp:sp modelId="{DFF8FD8F-B89F-4F89-AF4F-C00F9BC4AF1A}">
      <dsp:nvSpPr>
        <dsp:cNvPr id="0" name=""/>
        <dsp:cNvSpPr/>
      </dsp:nvSpPr>
      <dsp:spPr>
        <a:xfrm>
          <a:off x="255824" y="1896017"/>
          <a:ext cx="1023296" cy="1023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53731" y="1730"/>
          <a:ext cx="2031319" cy="96833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chemeClr val="accent1"/>
              </a:solidFill>
            </a:rPr>
            <a:t>Logs</a:t>
          </a:r>
          <a:endParaRPr lang="en-IN" sz="1700" b="1" kern="1200" dirty="0">
            <a:solidFill>
              <a:schemeClr val="accent1"/>
            </a:solidFill>
          </a:endParaRPr>
        </a:p>
      </dsp:txBody>
      <dsp:txXfrm rot="10800000">
        <a:off x="995814" y="1730"/>
        <a:ext cx="1789236" cy="968334"/>
      </dsp:txXfrm>
    </dsp:sp>
    <dsp:sp modelId="{C8A6F548-1DCB-4CBE-97FB-998328CF4B72}">
      <dsp:nvSpPr>
        <dsp:cNvPr id="0" name=""/>
        <dsp:cNvSpPr/>
      </dsp:nvSpPr>
      <dsp:spPr>
        <a:xfrm>
          <a:off x="269564" y="1730"/>
          <a:ext cx="968334" cy="96833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43107" y="1237855"/>
          <a:ext cx="2031319" cy="96833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chemeClr val="accent1"/>
              </a:solidFill>
            </a:rPr>
            <a:t>Disposability</a:t>
          </a:r>
          <a:endParaRPr lang="en-IN" sz="1700" b="1" kern="1200" dirty="0">
            <a:solidFill>
              <a:schemeClr val="accent1"/>
            </a:solidFill>
          </a:endParaRPr>
        </a:p>
      </dsp:txBody>
      <dsp:txXfrm rot="10800000">
        <a:off x="985190" y="1237855"/>
        <a:ext cx="1789236" cy="968334"/>
      </dsp:txXfrm>
    </dsp:sp>
    <dsp:sp modelId="{DFF8FD8F-B89F-4F89-AF4F-C00F9BC4AF1A}">
      <dsp:nvSpPr>
        <dsp:cNvPr id="0" name=""/>
        <dsp:cNvSpPr/>
      </dsp:nvSpPr>
      <dsp:spPr>
        <a:xfrm>
          <a:off x="269564" y="125911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B35C7B-5277-445C-BE28-BFCDFB76BD9C}">
      <dsp:nvSpPr>
        <dsp:cNvPr id="0" name=""/>
        <dsp:cNvSpPr/>
      </dsp:nvSpPr>
      <dsp:spPr>
        <a:xfrm rot="10800000">
          <a:off x="753731" y="2516509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Backing services</a:t>
          </a:r>
        </a:p>
      </dsp:txBody>
      <dsp:txXfrm rot="10800000">
        <a:off x="995814" y="2516509"/>
        <a:ext cx="1789236" cy="968334"/>
      </dsp:txXfrm>
    </dsp:sp>
    <dsp:sp modelId="{671B72D3-BF98-41F0-8070-39747E7E7CDA}">
      <dsp:nvSpPr>
        <dsp:cNvPr id="0" name=""/>
        <dsp:cNvSpPr/>
      </dsp:nvSpPr>
      <dsp:spPr>
        <a:xfrm>
          <a:off x="269564" y="2516509"/>
          <a:ext cx="968334" cy="968334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67222" y="568408"/>
          <a:ext cx="2031318" cy="1022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Telemetry</a:t>
          </a:r>
        </a:p>
      </dsp:txBody>
      <dsp:txXfrm rot="10800000">
        <a:off x="1022796" y="568408"/>
        <a:ext cx="1775744" cy="1022296"/>
      </dsp:txXfrm>
    </dsp:sp>
    <dsp:sp modelId="{C8A6F548-1DCB-4CBE-97FB-998328CF4B72}">
      <dsp:nvSpPr>
        <dsp:cNvPr id="0" name=""/>
        <dsp:cNvSpPr/>
      </dsp:nvSpPr>
      <dsp:spPr>
        <a:xfrm>
          <a:off x="256073" y="568408"/>
          <a:ext cx="1022296" cy="102229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67222" y="1895868"/>
          <a:ext cx="2031318" cy="1022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Authentication</a:t>
          </a:r>
          <a:r>
            <a:rPr lang="en-IN" sz="1500" b="0" i="0" kern="1200" dirty="0"/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and</a:t>
          </a:r>
          <a:r>
            <a:rPr lang="en-IN" sz="1500" b="0" i="0" kern="1200" dirty="0"/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authorization</a:t>
          </a:r>
        </a:p>
      </dsp:txBody>
      <dsp:txXfrm rot="10800000">
        <a:off x="1022796" y="1895868"/>
        <a:ext cx="1775744" cy="1022296"/>
      </dsp:txXfrm>
    </dsp:sp>
    <dsp:sp modelId="{DFF8FD8F-B89F-4F89-AF4F-C00F9BC4AF1A}">
      <dsp:nvSpPr>
        <dsp:cNvPr id="0" name=""/>
        <dsp:cNvSpPr/>
      </dsp:nvSpPr>
      <dsp:spPr>
        <a:xfrm>
          <a:off x="256073" y="1895868"/>
          <a:ext cx="1022296" cy="1022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53731" y="1730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Port</a:t>
          </a:r>
          <a:r>
            <a:rPr lang="en-IN" sz="2200" b="1" i="0" kern="1200" dirty="0">
              <a:solidFill>
                <a:schemeClr val="accent1"/>
              </a:solidFill>
            </a:rPr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binding</a:t>
          </a:r>
        </a:p>
      </dsp:txBody>
      <dsp:txXfrm rot="10800000">
        <a:off x="995814" y="1730"/>
        <a:ext cx="1789236" cy="968334"/>
      </dsp:txXfrm>
    </dsp:sp>
    <dsp:sp modelId="{C8A6F548-1DCB-4CBE-97FB-998328CF4B72}">
      <dsp:nvSpPr>
        <dsp:cNvPr id="0" name=""/>
        <dsp:cNvSpPr/>
      </dsp:nvSpPr>
      <dsp:spPr>
        <a:xfrm>
          <a:off x="269564" y="1730"/>
          <a:ext cx="968334" cy="96833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43107" y="1237855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Stateless processes</a:t>
          </a:r>
        </a:p>
      </dsp:txBody>
      <dsp:txXfrm rot="10800000">
        <a:off x="985190" y="1237855"/>
        <a:ext cx="1789236" cy="968334"/>
      </dsp:txXfrm>
    </dsp:sp>
    <dsp:sp modelId="{DFF8FD8F-B89F-4F89-AF4F-C00F9BC4AF1A}">
      <dsp:nvSpPr>
        <dsp:cNvPr id="0" name=""/>
        <dsp:cNvSpPr/>
      </dsp:nvSpPr>
      <dsp:spPr>
        <a:xfrm>
          <a:off x="269564" y="125911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B35C7B-5277-445C-BE28-BFCDFB76BD9C}">
      <dsp:nvSpPr>
        <dsp:cNvPr id="0" name=""/>
        <dsp:cNvSpPr/>
      </dsp:nvSpPr>
      <dsp:spPr>
        <a:xfrm rot="10800000">
          <a:off x="753731" y="2516509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Concurrency</a:t>
          </a:r>
        </a:p>
      </dsp:txBody>
      <dsp:txXfrm rot="10800000">
        <a:off x="995814" y="2516509"/>
        <a:ext cx="1789236" cy="968334"/>
      </dsp:txXfrm>
    </dsp:sp>
    <dsp:sp modelId="{671B72D3-BF98-41F0-8070-39747E7E7CDA}">
      <dsp:nvSpPr>
        <dsp:cNvPr id="0" name=""/>
        <dsp:cNvSpPr/>
      </dsp:nvSpPr>
      <dsp:spPr>
        <a:xfrm>
          <a:off x="269564" y="251650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656-8114-F361-2F46-7E741FFD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C3DB-1DBE-AC3E-A0D5-625F980C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02E5-A028-C950-A17B-571E9B59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205E-791A-5E5C-8695-110E9AF8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08D8-C2C9-1671-E901-CC6EF944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5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6F48-7398-F7B6-64BF-4289A13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BCA8-CDB3-2D32-85EC-BB3788F94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6A31-F808-0208-616E-EE7BD14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91DD-239D-CDF7-E466-032D10B7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8E0E-377A-2ABD-CBA9-19092BCE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4E37-C9C0-AB6F-774D-9673746C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6A678-85E4-9F84-10DE-F5667A24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270E-92F3-0DE1-9054-23FCCA0D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24E-88E9-4E99-C06D-705109D5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2C49-D8A4-602A-2921-7788FEE2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9706-2394-A216-0486-0F2A876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EF11-2E2A-D7A3-BE2E-DD64B16E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A3F9-7856-D14F-F133-A1B00BF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EABB-B128-0DBC-0694-7083E642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EF8C-9EE9-0E35-DAE1-41D545D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C8F-8B12-7DA0-941A-75A9977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5CFEE-3B0E-9958-9CDC-7683F885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FF97-626A-84B8-31DF-CD6BF957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642-E2AE-C3BD-CAA2-E52A39A8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4AD8-BDD7-1814-9FF2-92A96F7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B1F0-0A6D-0B13-658C-C5AE7268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6D9D-630E-851B-15B4-58D2A7A7A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916A1-2907-7595-E895-0DFE2264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2D25-7C1F-67EC-8BE4-87F127DD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22D3-9466-0CA9-6B25-CBCCBB9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BD33-4C38-FEA8-B36A-456EF43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83F-0613-6138-DA95-44B7BB12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29D2-E419-BE11-7813-210DB326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044A-0477-78CB-9F16-3371991E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83F68-F3C9-B514-639C-24C4ECF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2C2A-0324-5E2E-E610-C97B2799E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E7246-9BA8-C18D-1775-4B539C2B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0E3CA-90A8-9702-8589-4F3A5739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9D41-57A0-00BF-2497-F0DAD294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51B8-64A1-49AF-0946-EF1CF46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5EFC8-C034-B36D-A9B5-C6DB6129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24E1-511E-B504-0FD2-B605FFBB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6F09-2E60-C1FA-7DC0-B09993F6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BBCC-615A-A341-B347-D87087AE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5789-2DBB-18F2-0B92-C2FE6C4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7F7-521B-F75F-CF60-A3080CED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303C-731E-C65B-FCAB-37F507D9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3223-7B79-2AF8-C99E-18C0B2F8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CF5E-9EA4-6849-814A-0B9EA2B5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33BC-2738-2549-A46B-413D82D9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C0D5-ACD0-480D-A2DE-E036CDB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643F9-65C5-8DDE-97FA-E23BF2D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9B55-8D02-759D-D770-93F43B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A6DE-88D9-628E-7059-47A3B88B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E09E1-96D4-1711-6E8B-361254B9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D7B34-B5EF-FDF1-1D29-BF5E9CC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8BFA8-9DFF-687D-0BA6-3A46397B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E0DA-F0D9-617E-AE29-160BBFB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6C53A-98CE-F20F-DB9F-1C7E3CDF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08E6-C398-94EA-D350-2ACBB7FF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CBA4-F245-7C9B-D34B-D6D14112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61E-3110-0BC6-6ABE-468571DD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9660-7C36-E944-B7C6-9214A3FE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ixabay.com/en/arrow-business-financial-graph-1295953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92933-F57C-B873-B9C8-8F598827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4374" y="1493684"/>
            <a:ext cx="10249786" cy="5230367"/>
          </a:xfrm>
          <a:prstGeom prst="rect">
            <a:avLst/>
          </a:prstGeom>
        </p:spPr>
      </p:pic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401C21D9-ECDC-D172-E8DF-092FBFB4B81C}"/>
              </a:ext>
            </a:extLst>
          </p:cNvPr>
          <p:cNvGrpSpPr/>
          <p:nvPr/>
        </p:nvGrpSpPr>
        <p:grpSpPr>
          <a:xfrm>
            <a:off x="8199475" y="1517918"/>
            <a:ext cx="1023401" cy="886371"/>
            <a:chOff x="4827361" y="968857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55138D-FA8D-5A9C-4CBF-9467618628A7}"/>
                </a:ext>
              </a:extLst>
            </p:cNvPr>
            <p:cNvGrpSpPr/>
            <p:nvPr/>
          </p:nvGrpSpPr>
          <p:grpSpPr>
            <a:xfrm>
              <a:off x="4827361" y="968857"/>
              <a:ext cx="1820800" cy="1575206"/>
              <a:chOff x="4827361" y="968857"/>
              <a:chExt cx="1820800" cy="1575206"/>
            </a:xfrm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4A88ACF0-A00C-CF4E-CC28-420BECA32F8A}"/>
                  </a:ext>
                </a:extLst>
              </p:cNvPr>
              <p:cNvSpPr/>
              <p:nvPr/>
            </p:nvSpPr>
            <p:spPr>
              <a:xfrm>
                <a:off x="4827361" y="968857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4"/>
                <a:srcRect/>
                <a:stretch>
                  <a:fillRect l="-1000" r="-1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Hexagon 4">
                <a:extLst>
                  <a:ext uri="{FF2B5EF4-FFF2-40B4-BE49-F238E27FC236}">
                    <a16:creationId xmlns:a16="http://schemas.microsoft.com/office/drawing/2014/main" id="{FD32B04E-CDE0-9F32-6E06-B25A6FF16793}"/>
                  </a:ext>
                </a:extLst>
              </p:cNvPr>
              <p:cNvSpPr txBox="1"/>
              <p:nvPr/>
            </p:nvSpPr>
            <p:spPr>
              <a:xfrm>
                <a:off x="5129106" y="1229902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0" name="Diagram group">
            <a:extLst>
              <a:ext uri="{FF2B5EF4-FFF2-40B4-BE49-F238E27FC236}">
                <a16:creationId xmlns:a16="http://schemas.microsoft.com/office/drawing/2014/main" id="{E91AE506-DE46-46C2-66D0-54728D789263}"/>
              </a:ext>
            </a:extLst>
          </p:cNvPr>
          <p:cNvGrpSpPr/>
          <p:nvPr/>
        </p:nvGrpSpPr>
        <p:grpSpPr>
          <a:xfrm>
            <a:off x="7467494" y="2473679"/>
            <a:ext cx="1023401" cy="886372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A8999C-3202-D0B0-BCE5-65264864FBE3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DA8C5D9-FCEE-0AFE-1318-56388E053FEB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5"/>
                <a:srcRect/>
                <a:stretch>
                  <a:fillRect t="-6000" b="-6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Hexagon 4">
                <a:extLst>
                  <a:ext uri="{FF2B5EF4-FFF2-40B4-BE49-F238E27FC236}">
                    <a16:creationId xmlns:a16="http://schemas.microsoft.com/office/drawing/2014/main" id="{0B460D73-E44C-D462-DD1B-308B3E6FF6AD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4" name="Diagram group">
            <a:extLst>
              <a:ext uri="{FF2B5EF4-FFF2-40B4-BE49-F238E27FC236}">
                <a16:creationId xmlns:a16="http://schemas.microsoft.com/office/drawing/2014/main" id="{5127549D-065A-3C1A-4BE9-B3895EE14085}"/>
              </a:ext>
            </a:extLst>
          </p:cNvPr>
          <p:cNvGrpSpPr/>
          <p:nvPr/>
        </p:nvGrpSpPr>
        <p:grpSpPr>
          <a:xfrm>
            <a:off x="2544512" y="4310745"/>
            <a:ext cx="1017294" cy="1113387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646D07-85C1-3898-2F3F-D0076205C55C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E032C09C-1BEA-C6AD-9759-76AB2ABFCDFE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6"/>
                <a:srcRect/>
                <a:stretch>
                  <a:fillRect l="-7000" r="-7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Hexagon 4">
                <a:extLst>
                  <a:ext uri="{FF2B5EF4-FFF2-40B4-BE49-F238E27FC236}">
                    <a16:creationId xmlns:a16="http://schemas.microsoft.com/office/drawing/2014/main" id="{7078E586-F234-E77C-552D-1C13C0F2CD79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8" name="Diagram group">
            <a:extLst>
              <a:ext uri="{FF2B5EF4-FFF2-40B4-BE49-F238E27FC236}">
                <a16:creationId xmlns:a16="http://schemas.microsoft.com/office/drawing/2014/main" id="{86F8513E-EA1B-0BB4-FEA0-D6726009F7F8}"/>
              </a:ext>
            </a:extLst>
          </p:cNvPr>
          <p:cNvGrpSpPr/>
          <p:nvPr/>
        </p:nvGrpSpPr>
        <p:grpSpPr>
          <a:xfrm>
            <a:off x="3789189" y="4107963"/>
            <a:ext cx="1085577" cy="1018749"/>
            <a:chOff x="4090977" y="2873519"/>
            <a:chExt cx="1820788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6A4352-CBB3-49AB-BF6B-4762F2B5EABB}"/>
                </a:ext>
              </a:extLst>
            </p:cNvPr>
            <p:cNvGrpSpPr/>
            <p:nvPr/>
          </p:nvGrpSpPr>
          <p:grpSpPr>
            <a:xfrm>
              <a:off x="4090977" y="2873519"/>
              <a:ext cx="1820788" cy="1575206"/>
              <a:chOff x="4090977" y="2873519"/>
              <a:chExt cx="1820788" cy="1575206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0D825C42-CAAD-5636-1CD8-DD3B6078D6B3}"/>
                  </a:ext>
                </a:extLst>
              </p:cNvPr>
              <p:cNvSpPr/>
              <p:nvPr/>
            </p:nvSpPr>
            <p:spPr>
              <a:xfrm>
                <a:off x="4090977" y="2873519"/>
                <a:ext cx="1820788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7"/>
                <a:srcRect/>
                <a:stretch>
                  <a:fillRect t="-14000" b="-14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Hexagon 4">
                <a:extLst>
                  <a:ext uri="{FF2B5EF4-FFF2-40B4-BE49-F238E27FC236}">
                    <a16:creationId xmlns:a16="http://schemas.microsoft.com/office/drawing/2014/main" id="{4DC6580F-0F06-6678-8750-6FB90525C92F}"/>
                  </a:ext>
                </a:extLst>
              </p:cNvPr>
              <p:cNvSpPr txBox="1"/>
              <p:nvPr/>
            </p:nvSpPr>
            <p:spPr>
              <a:xfrm>
                <a:off x="4392721" y="3134565"/>
                <a:ext cx="1217300" cy="1053114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/>
              </a:p>
            </p:txBody>
          </p:sp>
        </p:grpSp>
      </p:grpSp>
      <p:grpSp>
        <p:nvGrpSpPr>
          <p:cNvPr id="22" name="Diagram group">
            <a:extLst>
              <a:ext uri="{FF2B5EF4-FFF2-40B4-BE49-F238E27FC236}">
                <a16:creationId xmlns:a16="http://schemas.microsoft.com/office/drawing/2014/main" id="{5B70D4FD-BF8C-CF6A-C319-869F87F00449}"/>
              </a:ext>
            </a:extLst>
          </p:cNvPr>
          <p:cNvGrpSpPr/>
          <p:nvPr/>
        </p:nvGrpSpPr>
        <p:grpSpPr>
          <a:xfrm>
            <a:off x="5064957" y="3708704"/>
            <a:ext cx="1146709" cy="1018749"/>
            <a:chOff x="4096851" y="0"/>
            <a:chExt cx="2217249" cy="1918208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A6D9BF-F72F-F2D9-1F43-E10032979A5F}"/>
                </a:ext>
              </a:extLst>
            </p:cNvPr>
            <p:cNvGrpSpPr/>
            <p:nvPr/>
          </p:nvGrpSpPr>
          <p:grpSpPr>
            <a:xfrm>
              <a:off x="4096851" y="0"/>
              <a:ext cx="2217249" cy="1918208"/>
              <a:chOff x="4096851" y="0"/>
              <a:chExt cx="2217249" cy="1918208"/>
            </a:xfrm>
          </p:grpSpPr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E49C3115-0C6D-6ECF-C567-880B9CB5EBFC}"/>
                  </a:ext>
                </a:extLst>
              </p:cNvPr>
              <p:cNvSpPr/>
              <p:nvPr/>
            </p:nvSpPr>
            <p:spPr>
              <a:xfrm>
                <a:off x="4096851" y="0"/>
                <a:ext cx="2217249" cy="1918208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8"/>
                <a:srcRect/>
                <a:stretch>
                  <a:fillRect t="-5000" b="-5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agon 4">
                <a:extLst>
                  <a:ext uri="{FF2B5EF4-FFF2-40B4-BE49-F238E27FC236}">
                    <a16:creationId xmlns:a16="http://schemas.microsoft.com/office/drawing/2014/main" id="{3AA97019-0119-8E84-89E4-AF2D99D79C19}"/>
                  </a:ext>
                </a:extLst>
              </p:cNvPr>
              <p:cNvSpPr txBox="1"/>
              <p:nvPr/>
            </p:nvSpPr>
            <p:spPr>
              <a:xfrm>
                <a:off x="4464299" y="317890"/>
                <a:ext cx="1482353" cy="1282428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900" kern="1200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896B93C-7179-F008-0380-8C0206322608}"/>
              </a:ext>
            </a:extLst>
          </p:cNvPr>
          <p:cNvSpPr txBox="1"/>
          <p:nvPr/>
        </p:nvSpPr>
        <p:spPr>
          <a:xfrm>
            <a:off x="2847428" y="3956468"/>
            <a:ext cx="68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G</a:t>
            </a:r>
            <a:endParaRPr lang="en-IN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A198E-55D5-D75B-BC8E-663CFA4AC044}"/>
              </a:ext>
            </a:extLst>
          </p:cNvPr>
          <p:cNvSpPr txBox="1"/>
          <p:nvPr/>
        </p:nvSpPr>
        <p:spPr>
          <a:xfrm>
            <a:off x="4103412" y="3629542"/>
            <a:ext cx="6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R</a:t>
            </a:r>
            <a:endParaRPr lang="en-IN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CF7997-F999-369D-F211-7EDB624FAC9B}"/>
              </a:ext>
            </a:extLst>
          </p:cNvPr>
          <p:cNvSpPr txBox="1"/>
          <p:nvPr/>
        </p:nvSpPr>
        <p:spPr>
          <a:xfrm>
            <a:off x="5427865" y="3280846"/>
            <a:ext cx="66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</a:t>
            </a:r>
            <a:endParaRPr lang="en-IN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314C80-61A0-912D-C63D-62F103CA0669}"/>
              </a:ext>
            </a:extLst>
          </p:cNvPr>
          <p:cNvSpPr txBox="1"/>
          <p:nvPr/>
        </p:nvSpPr>
        <p:spPr>
          <a:xfrm>
            <a:off x="6866634" y="2773021"/>
            <a:ext cx="6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endParaRPr lang="en-IN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6CFCA3-E317-D483-EFDC-AE824DC279A0}"/>
              </a:ext>
            </a:extLst>
          </p:cNvPr>
          <p:cNvSpPr txBox="1"/>
          <p:nvPr/>
        </p:nvSpPr>
        <p:spPr>
          <a:xfrm>
            <a:off x="8490895" y="1095082"/>
            <a:ext cx="6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H</a:t>
            </a:r>
            <a:endParaRPr lang="en-IN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B139-695F-9B64-6B6C-95E00BEA67BF}"/>
              </a:ext>
            </a:extLst>
          </p:cNvPr>
          <p:cNvSpPr txBox="1"/>
          <p:nvPr/>
        </p:nvSpPr>
        <p:spPr>
          <a:xfrm>
            <a:off x="7857373" y="1995788"/>
            <a:ext cx="6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endParaRPr lang="en-IN" sz="11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173AB3-5996-3489-F0C2-9AFE4EDAC94F}"/>
              </a:ext>
            </a:extLst>
          </p:cNvPr>
          <p:cNvGrpSpPr/>
          <p:nvPr/>
        </p:nvGrpSpPr>
        <p:grpSpPr>
          <a:xfrm>
            <a:off x="6510052" y="3197507"/>
            <a:ext cx="1027897" cy="886372"/>
            <a:chOff x="3637367" y="95"/>
            <a:chExt cx="1747506" cy="2008628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9AA8C754-68CD-AC96-C10D-D02D922AF8F2}"/>
                </a:ext>
              </a:extLst>
            </p:cNvPr>
            <p:cNvSpPr/>
            <p:nvPr/>
          </p:nvSpPr>
          <p:spPr>
            <a:xfrm rot="5400000">
              <a:off x="3506806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9"/>
              <a:srcRect/>
              <a:stretch>
                <a:fillRect t="-5000" b="-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Hexagon 4">
              <a:extLst>
                <a:ext uri="{FF2B5EF4-FFF2-40B4-BE49-F238E27FC236}">
                  <a16:creationId xmlns:a16="http://schemas.microsoft.com/office/drawing/2014/main" id="{AB30A6E8-E0BB-6AEB-1796-35A9085DAA55}"/>
                </a:ext>
              </a:extLst>
            </p:cNvPr>
            <p:cNvSpPr txBox="1"/>
            <p:nvPr/>
          </p:nvSpPr>
          <p:spPr>
            <a:xfrm>
              <a:off x="3909687" y="313106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300" kern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07D421-1F49-54C6-BF7A-4A5FD8EC6888}"/>
              </a:ext>
            </a:extLst>
          </p:cNvPr>
          <p:cNvSpPr txBox="1"/>
          <p:nvPr/>
        </p:nvSpPr>
        <p:spPr>
          <a:xfrm>
            <a:off x="277981" y="1188886"/>
            <a:ext cx="650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GRAPPHTE</a:t>
            </a:r>
            <a:r>
              <a:rPr lang="en-GB" sz="24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Engine – ESG Portfolio Analyzer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8F02F7-02FF-43D1-C166-7959C0FC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63" y="1212112"/>
            <a:ext cx="6003850" cy="556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A5A05-7E79-BD75-0789-6F0DCAD1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1212111"/>
            <a:ext cx="5358807" cy="5562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C8C7D-A293-5528-3FF0-562A1275F5B8}"/>
              </a:ext>
            </a:extLst>
          </p:cNvPr>
          <p:cNvSpPr txBox="1"/>
          <p:nvPr/>
        </p:nvSpPr>
        <p:spPr>
          <a:xfrm>
            <a:off x="3848987" y="83328"/>
            <a:ext cx="384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Why ESG is important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233680"/>
            <a:ext cx="10929257" cy="5500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B5972-D009-D1F6-1C55-2AE24635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" y="783770"/>
            <a:ext cx="5980843" cy="5890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A8AFE-1F6E-946D-682B-521632B9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3" y="783770"/>
            <a:ext cx="5832880" cy="3847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7284F-71D2-C90F-F5D3-B06E19FCB370}"/>
              </a:ext>
            </a:extLst>
          </p:cNvPr>
          <p:cNvSpPr txBox="1"/>
          <p:nvPr/>
        </p:nvSpPr>
        <p:spPr>
          <a:xfrm>
            <a:off x="3848987" y="83328"/>
            <a:ext cx="384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Dealing with ESG Impact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1940B-44E4-D3E2-B332-8E4A1F2CA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1" y="4871720"/>
            <a:ext cx="1432560" cy="1752600"/>
          </a:xfrm>
          <a:prstGeom prst="rect">
            <a:avLst/>
          </a:prstGeom>
        </p:spPr>
      </p:pic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B92C4E22-22BC-874D-F471-874119FA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10" y="4775200"/>
            <a:ext cx="1976755" cy="187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1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ED0FC857-944D-360C-941C-F3000E4FD8E1}"/>
              </a:ext>
            </a:extLst>
          </p:cNvPr>
          <p:cNvSpPr txBox="1">
            <a:spLocks/>
          </p:cNvSpPr>
          <p:nvPr/>
        </p:nvSpPr>
        <p:spPr>
          <a:xfrm>
            <a:off x="6562791" y="934685"/>
            <a:ext cx="5815584" cy="659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100CE-4988-CC7E-C09A-B8CF7421C855}"/>
              </a:ext>
            </a:extLst>
          </p:cNvPr>
          <p:cNvSpPr txBox="1"/>
          <p:nvPr/>
        </p:nvSpPr>
        <p:spPr>
          <a:xfrm>
            <a:off x="3295577" y="94546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GRAPPHITE Engine – Explained!</a:t>
            </a:r>
            <a:endParaRPr lang="en-IN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CE04708-E82F-F7FE-5121-C5D684FD5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856701"/>
              </p:ext>
            </p:extLst>
          </p:nvPr>
        </p:nvGraphicFramePr>
        <p:xfrm>
          <a:off x="298376" y="1205864"/>
          <a:ext cx="6864423" cy="554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14BBC4-0419-998E-E32F-6D5115AFC451}"/>
              </a:ext>
            </a:extLst>
          </p:cNvPr>
          <p:cNvSpPr txBox="1"/>
          <p:nvPr/>
        </p:nvSpPr>
        <p:spPr>
          <a:xfrm>
            <a:off x="7497511" y="1205864"/>
            <a:ext cx="46268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Assumptions</a:t>
            </a:r>
          </a:p>
          <a:p>
            <a:endParaRPr lang="en-IN" b="1" dirty="0"/>
          </a:p>
          <a:p>
            <a:pPr lvl="1">
              <a:spcBef>
                <a:spcPts val="1200"/>
              </a:spcBef>
            </a:pPr>
            <a:r>
              <a:rPr lang="en-IN" dirty="0"/>
              <a:t>Only considering adding new stock to the portfolio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Calculating climate impact on domicile basis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Using closing prices for all calculations</a:t>
            </a:r>
          </a:p>
          <a:p>
            <a:pPr marL="457200" lvl="1" indent="0">
              <a:buNone/>
            </a:pPr>
            <a:endParaRPr lang="en-IN" sz="1400" dirty="0"/>
          </a:p>
          <a:p>
            <a:r>
              <a:rPr lang="en-IN" sz="2000" b="1" dirty="0"/>
              <a:t>Challenges</a:t>
            </a:r>
          </a:p>
          <a:p>
            <a:endParaRPr lang="en-IN" b="1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CLIMADA Integration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Lack of open source data on ESG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Steep domain learning curve </a:t>
            </a:r>
          </a:p>
        </p:txBody>
      </p:sp>
    </p:spTree>
    <p:extLst>
      <p:ext uri="{BB962C8B-B14F-4D97-AF65-F5344CB8AC3E}">
        <p14:creationId xmlns:p14="http://schemas.microsoft.com/office/powerpoint/2010/main" val="219364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3567538C-2206-BDD5-84B7-E0A364B8B937}"/>
              </a:ext>
            </a:extLst>
          </p:cNvPr>
          <p:cNvSpPr/>
          <p:nvPr/>
        </p:nvSpPr>
        <p:spPr>
          <a:xfrm>
            <a:off x="5441870" y="1857382"/>
            <a:ext cx="6585858" cy="4020710"/>
          </a:xfrm>
          <a:prstGeom prst="snip2Diag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Azure Cloud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F270D3F-7343-C141-B431-6844A840A13F}"/>
              </a:ext>
            </a:extLst>
          </p:cNvPr>
          <p:cNvSpPr/>
          <p:nvPr/>
        </p:nvSpPr>
        <p:spPr>
          <a:xfrm>
            <a:off x="5933258" y="2490778"/>
            <a:ext cx="5603082" cy="2883373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Docker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8" y="794182"/>
            <a:ext cx="2225418" cy="5889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Tech Stack</a:t>
            </a:r>
            <a:r>
              <a:rPr lang="en-IN" sz="2000" b="1" dirty="0"/>
              <a:t>	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Python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 Flask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Climada libraries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 Scikit Learn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 React JS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 AG GRID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Docker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Git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Azure Cloud</a:t>
            </a:r>
          </a:p>
          <a:p>
            <a:pPr marL="0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5C0D01-BFD6-3487-3A7A-0D66A10D9DD2}"/>
              </a:ext>
            </a:extLst>
          </p:cNvPr>
          <p:cNvSpPr/>
          <p:nvPr/>
        </p:nvSpPr>
        <p:spPr>
          <a:xfrm>
            <a:off x="6411554" y="631156"/>
            <a:ext cx="1968053" cy="6893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Yahoo Finance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A0992F-310B-F496-49D3-DE7054D79221}"/>
              </a:ext>
            </a:extLst>
          </p:cNvPr>
          <p:cNvSpPr/>
          <p:nvPr/>
        </p:nvSpPr>
        <p:spPr>
          <a:xfrm>
            <a:off x="6325129" y="2826663"/>
            <a:ext cx="4800600" cy="22471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GRAPPHITE Engine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EA72CCB-2B3C-C1A4-0FB1-C3C360B04FF6}"/>
              </a:ext>
            </a:extLst>
          </p:cNvPr>
          <p:cNvSpPr/>
          <p:nvPr/>
        </p:nvSpPr>
        <p:spPr>
          <a:xfrm>
            <a:off x="7034542" y="1308220"/>
            <a:ext cx="648107" cy="151835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6AA21-679A-A9BE-68EB-F821E95B8655}"/>
              </a:ext>
            </a:extLst>
          </p:cNvPr>
          <p:cNvSpPr txBox="1"/>
          <p:nvPr/>
        </p:nvSpPr>
        <p:spPr>
          <a:xfrm>
            <a:off x="6062366" y="1501746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Market Data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D5A57-E466-E44F-BCD2-40E190F87B9A}"/>
              </a:ext>
            </a:extLst>
          </p:cNvPr>
          <p:cNvSpPr/>
          <p:nvPr/>
        </p:nvSpPr>
        <p:spPr>
          <a:xfrm>
            <a:off x="9339788" y="626917"/>
            <a:ext cx="1652719" cy="68415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CLIMADA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FE3B8F-C1E7-DB64-C43F-8910F22C2284}"/>
              </a:ext>
            </a:extLst>
          </p:cNvPr>
          <p:cNvSpPr/>
          <p:nvPr/>
        </p:nvSpPr>
        <p:spPr>
          <a:xfrm>
            <a:off x="7556845" y="6073394"/>
            <a:ext cx="2475859" cy="6126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Portfolio Manager UI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710A9EA2-B3C1-66C0-6E9B-45462EA8B563}"/>
              </a:ext>
            </a:extLst>
          </p:cNvPr>
          <p:cNvSpPr/>
          <p:nvPr/>
        </p:nvSpPr>
        <p:spPr>
          <a:xfrm>
            <a:off x="8524263" y="5073764"/>
            <a:ext cx="541024" cy="1005849"/>
          </a:xfrm>
          <a:prstGeom prst="up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14666A7-EE17-99C3-F8E7-42099C2BC8BD}"/>
              </a:ext>
            </a:extLst>
          </p:cNvPr>
          <p:cNvSpPr/>
          <p:nvPr/>
        </p:nvSpPr>
        <p:spPr>
          <a:xfrm>
            <a:off x="6861159" y="3330516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Portfolio Index Calculator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E75DEDB-2D91-2262-2272-1B61F21F790A}"/>
              </a:ext>
            </a:extLst>
          </p:cNvPr>
          <p:cNvSpPr/>
          <p:nvPr/>
        </p:nvSpPr>
        <p:spPr>
          <a:xfrm>
            <a:off x="8985627" y="3324238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Impact Analyser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451160D-6C90-AB05-7028-756B790C1E51}"/>
              </a:ext>
            </a:extLst>
          </p:cNvPr>
          <p:cNvSpPr/>
          <p:nvPr/>
        </p:nvSpPr>
        <p:spPr>
          <a:xfrm>
            <a:off x="8013304" y="4089626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Projection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07FA1-D35F-9D70-F6FE-A1EDBB9AFA0F}"/>
              </a:ext>
            </a:extLst>
          </p:cNvPr>
          <p:cNvSpPr txBox="1"/>
          <p:nvPr/>
        </p:nvSpPr>
        <p:spPr>
          <a:xfrm>
            <a:off x="10367036" y="1426170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Impact Data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58D-FEAC-162B-B29B-17B1F7150753}"/>
              </a:ext>
            </a:extLst>
          </p:cNvPr>
          <p:cNvSpPr txBox="1"/>
          <p:nvPr/>
        </p:nvSpPr>
        <p:spPr>
          <a:xfrm>
            <a:off x="6990050" y="5599062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Portfolio Events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674A5C9-DACB-CAB0-6F19-EA67CF30120B}"/>
              </a:ext>
            </a:extLst>
          </p:cNvPr>
          <p:cNvSpPr/>
          <p:nvPr/>
        </p:nvSpPr>
        <p:spPr>
          <a:xfrm>
            <a:off x="9897403" y="1308220"/>
            <a:ext cx="572146" cy="148969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100CE-4988-CC7E-C09A-B8CF7421C855}"/>
              </a:ext>
            </a:extLst>
          </p:cNvPr>
          <p:cNvSpPr txBox="1"/>
          <p:nvPr/>
        </p:nvSpPr>
        <p:spPr>
          <a:xfrm>
            <a:off x="2415999" y="-14576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GRAPPHITE Engine – Design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9A5F2AE-7579-6A1B-AB91-6F6FFBFC2DE4}"/>
              </a:ext>
            </a:extLst>
          </p:cNvPr>
          <p:cNvSpPr txBox="1">
            <a:spLocks/>
          </p:cNvSpPr>
          <p:nvPr/>
        </p:nvSpPr>
        <p:spPr>
          <a:xfrm>
            <a:off x="2224353" y="794182"/>
            <a:ext cx="2818283" cy="6063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Engineering Practice</a:t>
            </a:r>
          </a:p>
          <a:p>
            <a:pPr>
              <a:spcBef>
                <a:spcPts val="1200"/>
              </a:spcBef>
            </a:pPr>
            <a:r>
              <a:rPr lang="en-IN" sz="2000" dirty="0"/>
              <a:t>OneClick Deployment- GIT HUB Action</a:t>
            </a:r>
          </a:p>
          <a:p>
            <a:pPr>
              <a:spcBef>
                <a:spcPts val="1200"/>
              </a:spcBef>
            </a:pPr>
            <a:r>
              <a:rPr lang="en-IN" sz="2000" dirty="0"/>
              <a:t> On Azure Cloud-Scale Up/</a:t>
            </a:r>
            <a:r>
              <a:rPr lang="en-GB" sz="2000" dirty="0"/>
              <a:t>Scale Down </a:t>
            </a:r>
            <a:endParaRPr lang="en-IN" sz="2000" dirty="0"/>
          </a:p>
          <a:p>
            <a:pPr>
              <a:spcBef>
                <a:spcPts val="1200"/>
              </a:spcBef>
            </a:pPr>
            <a:r>
              <a:rPr lang="en-IN" sz="2000" dirty="0"/>
              <a:t>Climada libraries</a:t>
            </a:r>
          </a:p>
          <a:p>
            <a:pPr>
              <a:spcBef>
                <a:spcPts val="1200"/>
              </a:spcBef>
            </a:pPr>
            <a:r>
              <a:rPr lang="en-IN" sz="2000" dirty="0"/>
              <a:t> Scikit Learn</a:t>
            </a:r>
          </a:p>
          <a:p>
            <a:pPr>
              <a:spcBef>
                <a:spcPts val="1200"/>
              </a:spcBef>
            </a:pPr>
            <a:r>
              <a:rPr lang="en-IN" sz="2000" dirty="0"/>
              <a:t>6S Factors-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Scalability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Speed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Success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846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ED0FC857-944D-360C-941C-F3000E4FD8E1}"/>
              </a:ext>
            </a:extLst>
          </p:cNvPr>
          <p:cNvSpPr txBox="1">
            <a:spLocks/>
          </p:cNvSpPr>
          <p:nvPr/>
        </p:nvSpPr>
        <p:spPr>
          <a:xfrm>
            <a:off x="6562791" y="934685"/>
            <a:ext cx="5815584" cy="659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100CE-4988-CC7E-C09A-B8CF7421C855}"/>
              </a:ext>
            </a:extLst>
          </p:cNvPr>
          <p:cNvSpPr txBox="1"/>
          <p:nvPr/>
        </p:nvSpPr>
        <p:spPr>
          <a:xfrm>
            <a:off x="4321737" y="0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Team GRAPPH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9" name="Content Placeholder 8" descr="A group of people sitting on the floor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A1DF47E0-84B4-3FEE-5641-24F2D2C4B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68" y="762000"/>
            <a:ext cx="7828492" cy="5871369"/>
          </a:xfrm>
        </p:spPr>
      </p:pic>
    </p:spTree>
    <p:extLst>
      <p:ext uri="{BB962C8B-B14F-4D97-AF65-F5344CB8AC3E}">
        <p14:creationId xmlns:p14="http://schemas.microsoft.com/office/powerpoint/2010/main" val="388429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D1683F-04EA-93D4-E765-85F02307B642}"/>
              </a:ext>
            </a:extLst>
          </p:cNvPr>
          <p:cNvSpPr txBox="1"/>
          <p:nvPr/>
        </p:nvSpPr>
        <p:spPr>
          <a:xfrm>
            <a:off x="4683243" y="2658139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Appendix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D980283-7501-7F47-E2F6-9F11E58C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824366"/>
              </p:ext>
            </p:extLst>
          </p:nvPr>
        </p:nvGraphicFramePr>
        <p:xfrm>
          <a:off x="28833" y="3739733"/>
          <a:ext cx="3054615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A8528A9-BAC2-D5F1-810B-41E464CE9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459222"/>
              </p:ext>
            </p:extLst>
          </p:nvPr>
        </p:nvGraphicFramePr>
        <p:xfrm>
          <a:off x="28834" y="625299"/>
          <a:ext cx="3054616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760E5BA3-FB5F-62E0-09A5-51E9CE461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707659"/>
              </p:ext>
            </p:extLst>
          </p:nvPr>
        </p:nvGraphicFramePr>
        <p:xfrm>
          <a:off x="4104660" y="3732642"/>
          <a:ext cx="3054615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9D44B8FD-1CC2-C14B-17D3-7D7FF576A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281185"/>
              </p:ext>
            </p:extLst>
          </p:nvPr>
        </p:nvGraphicFramePr>
        <p:xfrm>
          <a:off x="4104661" y="618208"/>
          <a:ext cx="3054616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BC0E7076-D18E-DC07-47C8-CC7AA6BC2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987065"/>
              </p:ext>
            </p:extLst>
          </p:nvPr>
        </p:nvGraphicFramePr>
        <p:xfrm>
          <a:off x="8127323" y="3799975"/>
          <a:ext cx="3054615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76EA6847-4C30-B53C-7813-6479154D9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188965"/>
              </p:ext>
            </p:extLst>
          </p:nvPr>
        </p:nvGraphicFramePr>
        <p:xfrm>
          <a:off x="8127324" y="621746"/>
          <a:ext cx="3054616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FB0E21C-84C4-7D24-28A4-07D779C852C4}"/>
              </a:ext>
            </a:extLst>
          </p:cNvPr>
          <p:cNvSpPr txBox="1"/>
          <p:nvPr/>
        </p:nvSpPr>
        <p:spPr>
          <a:xfrm>
            <a:off x="2415999" y="10633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Cloud Native – 15 Factors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4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227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bhatnagar</dc:creator>
  <cp:lastModifiedBy>Ramakrishna Bysani</cp:lastModifiedBy>
  <cp:revision>56</cp:revision>
  <dcterms:created xsi:type="dcterms:W3CDTF">2023-03-25T13:44:45Z</dcterms:created>
  <dcterms:modified xsi:type="dcterms:W3CDTF">2023-03-29T17:57:00Z</dcterms:modified>
</cp:coreProperties>
</file>