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6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656-8114-F361-2F46-7E741FF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3DB-1DBE-AC3E-A0D5-625F980C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2E5-A028-C950-A17B-571E9B59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05E-791A-5E5C-8695-110E9AF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8D8-C2C9-1671-E901-CC6EF94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5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F48-7398-F7B6-64BF-4289A13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BCA8-CDB3-2D32-85EC-BB3788F9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A31-F808-0208-616E-EE7BD1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91DD-239D-CDF7-E466-032D10B7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8E0E-377A-2ABD-CBA9-19092BCE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4E37-C9C0-AB6F-774D-9673746C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A678-85E4-9F84-10DE-F5667A24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270E-92F3-0DE1-9054-23FCCA0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24E-88E9-4E99-C06D-705109D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C49-D8A4-602A-2921-7788FEE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706-2394-A216-0486-0F2A876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EF11-2E2A-D7A3-BE2E-DD64B16E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A3F9-7856-D14F-F133-A1B00BF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BB-B128-0DBC-0694-7083E64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F8C-9EE9-0E35-DAE1-41D545D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C8F-8B12-7DA0-941A-75A997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CFEE-3B0E-9958-9CDC-7683F885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F97-626A-84B8-31DF-CD6BF95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642-E2AE-C3BD-CAA2-E52A39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4AD8-BDD7-1814-9FF2-92A96F7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B1F0-0A6D-0B13-658C-C5AE72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6D9D-630E-851B-15B4-58D2A7A7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16A1-2907-7595-E895-0DFE2264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2D25-7C1F-67EC-8BE4-87F127DD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22D3-9466-0CA9-6B25-CBCCBB9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BD33-4C38-FEA8-B36A-456EF43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83F-0613-6138-DA95-44B7BB1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9D2-E419-BE11-7813-210DB326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044A-0477-78CB-9F16-3371991E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3F68-F3C9-B514-639C-24C4ECF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2C2A-0324-5E2E-E610-C97B2799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7246-9BA8-C18D-1775-4B539C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E3CA-90A8-9702-8589-4F3A573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D41-57A0-00BF-2497-F0DAD294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1B8-64A1-49AF-0946-EF1CF46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FC8-C034-B36D-A9B5-C6DB612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24E1-511E-B504-0FD2-B605FFB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6F09-2E60-C1FA-7DC0-B09993F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BBCC-615A-A341-B347-D87087A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5789-2DBB-18F2-0B92-C2FE6C4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7F7-521B-F75F-CF60-A3080C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03C-731E-C65B-FCAB-37F507D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223-7B79-2AF8-C99E-18C0B2F8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CF5E-9EA4-6849-814A-0B9EA2B5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3BC-2738-2549-A46B-413D82D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C0D5-ACD0-480D-A2DE-E036CD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43F9-65C5-8DDE-97FA-E23BF2D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B55-8D02-759D-D770-93F43B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A6DE-88D9-628E-7059-47A3B88B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09E1-96D4-1711-6E8B-361254B9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7B34-B5EF-FDF1-1D29-BF5E9CC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BFA8-9DFF-687D-0BA6-3A46397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0DA-F0D9-617E-AE29-160BBFB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C53A-98CE-F20F-DB9F-1C7E3CD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08E6-C398-94EA-D350-2ACBB7FF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BA4-F245-7C9B-D34B-D6D14112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DE97-F17F-4554-AE37-0B433544C7C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61E-3110-0BC6-6ABE-468571DD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660-7C36-E944-B7C6-9214A3FE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en/arrow-business-financial-graph-129595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1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www.rawpixel.com/image/402961/premium-illustration-image-alert-attention-ban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92933-F57C-B873-B9C8-8F598827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3789" y="773639"/>
            <a:ext cx="10960726" cy="5593153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401C21D9-ECDC-D172-E8DF-092FBFB4B81C}"/>
              </a:ext>
            </a:extLst>
          </p:cNvPr>
          <p:cNvGrpSpPr/>
          <p:nvPr/>
        </p:nvGrpSpPr>
        <p:grpSpPr>
          <a:xfrm>
            <a:off x="7391400" y="773639"/>
            <a:ext cx="1099127" cy="958587"/>
            <a:chOff x="4827361" y="968857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55138D-FA8D-5A9C-4CBF-9467618628A7}"/>
                </a:ext>
              </a:extLst>
            </p:cNvPr>
            <p:cNvGrpSpPr/>
            <p:nvPr/>
          </p:nvGrpSpPr>
          <p:grpSpPr>
            <a:xfrm>
              <a:off x="4827361" y="968857"/>
              <a:ext cx="1820800" cy="1575206"/>
              <a:chOff x="4827361" y="968857"/>
              <a:chExt cx="1820800" cy="1575206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A88ACF0-A00C-CF4E-CC28-420BECA32F8A}"/>
                  </a:ext>
                </a:extLst>
              </p:cNvPr>
              <p:cNvSpPr/>
              <p:nvPr/>
            </p:nvSpPr>
            <p:spPr>
              <a:xfrm>
                <a:off x="4827361" y="968857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4"/>
                <a:srcRect/>
                <a:stretch>
                  <a:fillRect l="-1000" r="-1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Hexagon 4">
                <a:extLst>
                  <a:ext uri="{FF2B5EF4-FFF2-40B4-BE49-F238E27FC236}">
                    <a16:creationId xmlns:a16="http://schemas.microsoft.com/office/drawing/2014/main" id="{FD32B04E-CDE0-9F32-6E06-B25A6FF16793}"/>
                  </a:ext>
                </a:extLst>
              </p:cNvPr>
              <p:cNvSpPr txBox="1"/>
              <p:nvPr/>
            </p:nvSpPr>
            <p:spPr>
              <a:xfrm>
                <a:off x="5129106" y="1229902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E91AE506-DE46-46C2-66D0-54728D789263}"/>
              </a:ext>
            </a:extLst>
          </p:cNvPr>
          <p:cNvGrpSpPr/>
          <p:nvPr/>
        </p:nvGrpSpPr>
        <p:grpSpPr>
          <a:xfrm>
            <a:off x="6659419" y="1780200"/>
            <a:ext cx="1099127" cy="958588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A8999C-3202-D0B0-BCE5-65264864FBE3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DA8C5D9-FCEE-0AFE-1318-56388E053FEB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5"/>
                <a:srcRect/>
                <a:stretch>
                  <a:fillRect t="-6000" b="-6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0B460D73-E44C-D462-DD1B-308B3E6FF6AD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5127549D-065A-3C1A-4BE9-B3895EE14085}"/>
              </a:ext>
            </a:extLst>
          </p:cNvPr>
          <p:cNvGrpSpPr/>
          <p:nvPr/>
        </p:nvGrpSpPr>
        <p:grpSpPr>
          <a:xfrm>
            <a:off x="1736436" y="3632865"/>
            <a:ext cx="1092569" cy="1026334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46D07-85C1-3898-2F3F-D0076205C55C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E032C09C-1BEA-C6AD-9759-76AB2ABFCDFE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6"/>
                <a:srcRect/>
                <a:stretch>
                  <a:fillRect l="-7000" r="-7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4">
                <a:extLst>
                  <a:ext uri="{FF2B5EF4-FFF2-40B4-BE49-F238E27FC236}">
                    <a16:creationId xmlns:a16="http://schemas.microsoft.com/office/drawing/2014/main" id="{7078E586-F234-E77C-552D-1C13C0F2CD79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86F8513E-EA1B-0BB4-FEA0-D6726009F7F8}"/>
              </a:ext>
            </a:extLst>
          </p:cNvPr>
          <p:cNvGrpSpPr/>
          <p:nvPr/>
        </p:nvGrpSpPr>
        <p:grpSpPr>
          <a:xfrm>
            <a:off x="2977150" y="3429000"/>
            <a:ext cx="1165904" cy="1101751"/>
            <a:chOff x="4090977" y="2873519"/>
            <a:chExt cx="1820788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6A4352-CBB3-49AB-BF6B-4762F2B5EABB}"/>
                </a:ext>
              </a:extLst>
            </p:cNvPr>
            <p:cNvGrpSpPr/>
            <p:nvPr/>
          </p:nvGrpSpPr>
          <p:grpSpPr>
            <a:xfrm>
              <a:off x="4090977" y="2873519"/>
              <a:ext cx="1820788" cy="1575206"/>
              <a:chOff x="4090977" y="2873519"/>
              <a:chExt cx="1820788" cy="1575206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0D825C42-CAAD-5636-1CD8-DD3B6078D6B3}"/>
                  </a:ext>
                </a:extLst>
              </p:cNvPr>
              <p:cNvSpPr/>
              <p:nvPr/>
            </p:nvSpPr>
            <p:spPr>
              <a:xfrm>
                <a:off x="4090977" y="2873519"/>
                <a:ext cx="1820788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7"/>
                <a:srcRect/>
                <a:stretch>
                  <a:fillRect t="-14000" b="-14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4">
                <a:extLst>
                  <a:ext uri="{FF2B5EF4-FFF2-40B4-BE49-F238E27FC236}">
                    <a16:creationId xmlns:a16="http://schemas.microsoft.com/office/drawing/2014/main" id="{4DC6580F-0F06-6678-8750-6FB90525C92F}"/>
                  </a:ext>
                </a:extLst>
              </p:cNvPr>
              <p:cNvSpPr txBox="1"/>
              <p:nvPr/>
            </p:nvSpPr>
            <p:spPr>
              <a:xfrm>
                <a:off x="4392721" y="3134565"/>
                <a:ext cx="1217300" cy="1053114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/>
              </a:p>
            </p:txBody>
          </p:sp>
        </p:grpSp>
      </p:grpSp>
      <p:grpSp>
        <p:nvGrpSpPr>
          <p:cNvPr id="22" name="Diagram group">
            <a:extLst>
              <a:ext uri="{FF2B5EF4-FFF2-40B4-BE49-F238E27FC236}">
                <a16:creationId xmlns:a16="http://schemas.microsoft.com/office/drawing/2014/main" id="{5B70D4FD-BF8C-CF6A-C319-869F87F00449}"/>
              </a:ext>
            </a:extLst>
          </p:cNvPr>
          <p:cNvGrpSpPr/>
          <p:nvPr/>
        </p:nvGrpSpPr>
        <p:grpSpPr>
          <a:xfrm>
            <a:off x="4256882" y="2964425"/>
            <a:ext cx="1231560" cy="1101751"/>
            <a:chOff x="4096851" y="0"/>
            <a:chExt cx="2217249" cy="1918208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6D9BF-F72F-F2D9-1F43-E10032979A5F}"/>
                </a:ext>
              </a:extLst>
            </p:cNvPr>
            <p:cNvGrpSpPr/>
            <p:nvPr/>
          </p:nvGrpSpPr>
          <p:grpSpPr>
            <a:xfrm>
              <a:off x="4096851" y="0"/>
              <a:ext cx="2217249" cy="1918208"/>
              <a:chOff x="4096851" y="0"/>
              <a:chExt cx="2217249" cy="191820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49C3115-0C6D-6ECF-C567-880B9CB5EBFC}"/>
                  </a:ext>
                </a:extLst>
              </p:cNvPr>
              <p:cNvSpPr/>
              <p:nvPr/>
            </p:nvSpPr>
            <p:spPr>
              <a:xfrm>
                <a:off x="4096851" y="0"/>
                <a:ext cx="2217249" cy="1918208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8"/>
                <a:srcRect/>
                <a:stretch>
                  <a:fillRect t="-5000" b="-5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4">
                <a:extLst>
                  <a:ext uri="{FF2B5EF4-FFF2-40B4-BE49-F238E27FC236}">
                    <a16:creationId xmlns:a16="http://schemas.microsoft.com/office/drawing/2014/main" id="{3AA97019-0119-8E84-89E4-AF2D99D79C19}"/>
                  </a:ext>
                </a:extLst>
              </p:cNvPr>
              <p:cNvSpPr txBox="1"/>
              <p:nvPr/>
            </p:nvSpPr>
            <p:spPr>
              <a:xfrm>
                <a:off x="4464299" y="317890"/>
                <a:ext cx="1482353" cy="1282428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900" kern="12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6B93C-7179-F008-0380-8C0206322608}"/>
              </a:ext>
            </a:extLst>
          </p:cNvPr>
          <p:cNvSpPr txBox="1"/>
          <p:nvPr/>
        </p:nvSpPr>
        <p:spPr>
          <a:xfrm>
            <a:off x="1656659" y="3076098"/>
            <a:ext cx="73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G</a:t>
            </a:r>
            <a:r>
              <a:rPr lang="en-IN" sz="1100" dirty="0"/>
              <a:t>aurav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A198E-55D5-D75B-BC8E-663CFA4AC044}"/>
              </a:ext>
            </a:extLst>
          </p:cNvPr>
          <p:cNvSpPr txBox="1"/>
          <p:nvPr/>
        </p:nvSpPr>
        <p:spPr>
          <a:xfrm>
            <a:off x="3121038" y="2814488"/>
            <a:ext cx="64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</a:t>
            </a:r>
            <a:r>
              <a:rPr lang="en-IN" sz="1100" dirty="0"/>
              <a:t>ama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F7997-F999-369D-F211-7EDB624FAC9B}"/>
              </a:ext>
            </a:extLst>
          </p:cNvPr>
          <p:cNvSpPr txBox="1"/>
          <p:nvPr/>
        </p:nvSpPr>
        <p:spPr>
          <a:xfrm>
            <a:off x="4190512" y="2436558"/>
            <a:ext cx="71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</a:t>
            </a:r>
            <a:r>
              <a:rPr lang="en-IN" sz="1100" dirty="0"/>
              <a:t>nand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14C80-61A0-912D-C63D-62F103CA0669}"/>
              </a:ext>
            </a:extLst>
          </p:cNvPr>
          <p:cNvSpPr txBox="1"/>
          <p:nvPr/>
        </p:nvSpPr>
        <p:spPr>
          <a:xfrm>
            <a:off x="5399759" y="1815422"/>
            <a:ext cx="64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r>
              <a:rPr lang="en-IN" sz="1100" dirty="0"/>
              <a:t>inaki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CFCA3-E317-D483-EFDC-AE824DC279A0}"/>
              </a:ext>
            </a:extLst>
          </p:cNvPr>
          <p:cNvSpPr txBox="1"/>
          <p:nvPr/>
        </p:nvSpPr>
        <p:spPr>
          <a:xfrm>
            <a:off x="7118776" y="250419"/>
            <a:ext cx="73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H</a:t>
            </a:r>
            <a:r>
              <a:rPr lang="en-IN" sz="1100" b="1" dirty="0"/>
              <a:t>arsh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B139-695F-9B64-6B6C-95E00BEA67BF}"/>
              </a:ext>
            </a:extLst>
          </p:cNvPr>
          <p:cNvSpPr txBox="1"/>
          <p:nvPr/>
        </p:nvSpPr>
        <p:spPr>
          <a:xfrm>
            <a:off x="6474152" y="1259157"/>
            <a:ext cx="73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r>
              <a:rPr lang="en-IN" sz="1100" dirty="0"/>
              <a:t>aresh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173AB3-5996-3489-F0C2-9AFE4EDAC94F}"/>
              </a:ext>
            </a:extLst>
          </p:cNvPr>
          <p:cNvGrpSpPr/>
          <p:nvPr/>
        </p:nvGrpSpPr>
        <p:grpSpPr>
          <a:xfrm>
            <a:off x="5681657" y="2534508"/>
            <a:ext cx="1103956" cy="958588"/>
            <a:chOff x="3637367" y="95"/>
            <a:chExt cx="1747506" cy="200862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A8C754-68CD-AC96-C10D-D02D922AF8F2}"/>
                </a:ext>
              </a:extLst>
            </p:cNvPr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9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Hexagon 4">
              <a:extLst>
                <a:ext uri="{FF2B5EF4-FFF2-40B4-BE49-F238E27FC236}">
                  <a16:creationId xmlns:a16="http://schemas.microsoft.com/office/drawing/2014/main" id="{AB30A6E8-E0BB-6AEB-1796-35A9085DAA55}"/>
                </a:ext>
              </a:extLst>
            </p:cNvPr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48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le Experts Explain The Paris Climate Agreement | Yale Sustainability">
            <a:extLst>
              <a:ext uri="{FF2B5EF4-FFF2-40B4-BE49-F238E27FC236}">
                <a16:creationId xmlns:a16="http://schemas.microsoft.com/office/drawing/2014/main" id="{880A2A31-2904-1F50-585A-1F0A9FB0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" y="235131"/>
            <a:ext cx="5043428" cy="4704554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FB717-D187-AD81-8C24-47F70A146A0E}"/>
              </a:ext>
            </a:extLst>
          </p:cNvPr>
          <p:cNvSpPr txBox="1"/>
          <p:nvPr/>
        </p:nvSpPr>
        <p:spPr>
          <a:xfrm>
            <a:off x="1421447" y="5533801"/>
            <a:ext cx="3802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Bahnschrift Light SemiCondensed" panose="020B0502040204020203" pitchFamily="34" charset="0"/>
              </a:rPr>
              <a:t>Between 1901 and 2018, the average global </a:t>
            </a:r>
            <a:r>
              <a:rPr lang="en-US" sz="1200" dirty="0">
                <a:solidFill>
                  <a:srgbClr val="3366CC"/>
                </a:solidFill>
                <a:latin typeface="Bahnschrift Light SemiCondensed" panose="020B0502040204020203" pitchFamily="34" charset="0"/>
              </a:rPr>
              <a:t>sea level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Bahnschrift Light SemiCondensed" panose="020B0502040204020203" pitchFamily="34" charset="0"/>
              </a:rPr>
              <a:t> rose by 15–25 cm (6–10 in), or 1–2 mm per year.</a:t>
            </a:r>
          </a:p>
          <a:p>
            <a:r>
              <a:rPr lang="en-US" sz="1200" b="0" i="0" dirty="0">
                <a:solidFill>
                  <a:srgbClr val="202122"/>
                </a:solidFill>
                <a:effectLst/>
                <a:latin typeface="Bahnschrift Light SemiCondensed" panose="020B0502040204020203" pitchFamily="34" charset="0"/>
              </a:rPr>
              <a:t>This rate is increasing; sea levels are now rising at a rate of 3.7 mm (0.146 inches) per year.</a:t>
            </a:r>
            <a:endParaRPr lang="en-IN" sz="1200" dirty="0">
              <a:latin typeface="Bahnschrift Light Semi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C69F6-927C-614D-2635-6E32A059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6367" y="5480453"/>
            <a:ext cx="971536" cy="1019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F02F7-02FF-43D1-C166-7959C0FC3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15" y="235131"/>
            <a:ext cx="6045511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r>
              <a:rPr lang="en-IN" sz="1400" dirty="0"/>
              <a:t>Approach we took…</a:t>
            </a:r>
          </a:p>
          <a:p>
            <a:pPr lvl="1"/>
            <a:r>
              <a:rPr lang="en-IN" sz="1400" dirty="0"/>
              <a:t>Prepared a diverse portfolio with 680 tickers </a:t>
            </a:r>
          </a:p>
          <a:p>
            <a:pPr lvl="1"/>
            <a:r>
              <a:rPr lang="en-IN" sz="1400" dirty="0"/>
              <a:t>We have used Yahoo Finance, S&amp;P to get the tickers detail</a:t>
            </a:r>
          </a:p>
          <a:p>
            <a:pPr lvl="1"/>
            <a:r>
              <a:rPr lang="en-IN" sz="1400" dirty="0"/>
              <a:t>Using CLIMADA libraries for Impact/Damage ratio calculation </a:t>
            </a:r>
          </a:p>
          <a:p>
            <a:pPr lvl="1"/>
            <a:r>
              <a:rPr lang="en-IN" sz="1400" dirty="0"/>
              <a:t>Calculating total ESG scores for each ticker</a:t>
            </a:r>
          </a:p>
          <a:p>
            <a:pPr lvl="1"/>
            <a:r>
              <a:rPr lang="en-IN" sz="1400" dirty="0"/>
              <a:t>On based on above we have derived portfolio weights- Portfolio Index </a:t>
            </a:r>
          </a:p>
          <a:p>
            <a:pPr lvl="1"/>
            <a:r>
              <a:rPr lang="en-IN" sz="1400" dirty="0"/>
              <a:t>Added a New ticker from UI</a:t>
            </a:r>
          </a:p>
          <a:p>
            <a:pPr lvl="1"/>
            <a:r>
              <a:rPr lang="en-IN" sz="1400" dirty="0"/>
              <a:t>Recalculated portfolio index based on ESG scores</a:t>
            </a:r>
          </a:p>
          <a:p>
            <a:pPr lvl="1"/>
            <a:r>
              <a:rPr lang="en-IN" sz="1400" dirty="0"/>
              <a:t>Historic performance comparison between S&amp;P 500 and our port folio - Graph View</a:t>
            </a:r>
          </a:p>
          <a:p>
            <a:pPr lvl="1"/>
            <a:r>
              <a:rPr lang="en-IN" sz="1400" dirty="0"/>
              <a:t>Changes in portfolio when an ESG event occurs projecting future prices using Linear regression  - Graph View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Architecture Diagram – Gaurav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916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7499-090A-CA7A-69D4-81F8E15C60A9}"/>
              </a:ext>
            </a:extLst>
          </p:cNvPr>
          <p:cNvSpPr txBox="1"/>
          <p:nvPr/>
        </p:nvSpPr>
        <p:spPr>
          <a:xfrm>
            <a:off x="1020119" y="796778"/>
            <a:ext cx="60948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Assumptions</a:t>
            </a:r>
          </a:p>
          <a:p>
            <a:pPr lvl="1"/>
            <a:r>
              <a:rPr lang="en-IN" sz="1400" dirty="0"/>
              <a:t>We are only considering adding new tickers to portfolio</a:t>
            </a:r>
          </a:p>
          <a:p>
            <a:pPr lvl="1"/>
            <a:r>
              <a:rPr lang="en-IN" sz="1400" dirty="0"/>
              <a:t>We are calculating climate impact on domicile basis</a:t>
            </a:r>
          </a:p>
          <a:p>
            <a:pPr lvl="1"/>
            <a:r>
              <a:rPr lang="en-IN" sz="1400" dirty="0"/>
              <a:t>We are using closing prices for all calculations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Tech Stack</a:t>
            </a:r>
          </a:p>
          <a:p>
            <a:pPr lvl="1"/>
            <a:r>
              <a:rPr lang="en-IN" sz="1400" dirty="0"/>
              <a:t>Python, Flask, Scikit Learn, React JS, AG GRID, Docker, Git, Azure Cloud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Challenges</a:t>
            </a:r>
          </a:p>
          <a:p>
            <a:pPr marL="457200" lvl="1" indent="0">
              <a:buNone/>
            </a:pPr>
            <a:r>
              <a:rPr lang="en-IN" sz="1400" dirty="0"/>
              <a:t>CLIMADA Integration</a:t>
            </a:r>
          </a:p>
          <a:p>
            <a:pPr marL="457200" lvl="1" indent="0">
              <a:buNone/>
            </a:pPr>
            <a:r>
              <a:rPr lang="en-IN" sz="1400" dirty="0"/>
              <a:t>Lack of open source data on ESG</a:t>
            </a:r>
          </a:p>
          <a:p>
            <a:pPr marL="457200" lvl="1" indent="0">
              <a:buNone/>
            </a:pPr>
            <a:r>
              <a:rPr lang="en-IN" sz="1400" dirty="0"/>
              <a:t>Steep domain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17717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7499-090A-CA7A-69D4-81F8E15C60A9}"/>
              </a:ext>
            </a:extLst>
          </p:cNvPr>
          <p:cNvSpPr txBox="1"/>
          <p:nvPr/>
        </p:nvSpPr>
        <p:spPr>
          <a:xfrm>
            <a:off x="838200" y="801813"/>
            <a:ext cx="60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43B19-508C-FD7A-7308-AF1DF9C7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82" y="955701"/>
            <a:ext cx="659163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3A718-1505-5898-0CA8-237E4D8E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146058"/>
            <a:ext cx="659163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215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bhatnagar</dc:creator>
  <cp:lastModifiedBy>harsh bhatnagar</cp:lastModifiedBy>
  <cp:revision>13</cp:revision>
  <dcterms:created xsi:type="dcterms:W3CDTF">2023-03-25T13:44:45Z</dcterms:created>
  <dcterms:modified xsi:type="dcterms:W3CDTF">2023-03-27T14:16:15Z</dcterms:modified>
</cp:coreProperties>
</file>