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F656-8114-F361-2F46-7E741FFD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AC3DB-1DBE-AC3E-A0D5-625F980C0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B02E5-A028-C950-A17B-571E9B59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205E-791A-5E5C-8695-110E9AF8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08D8-C2C9-1671-E901-CC6EF944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35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6F48-7398-F7B6-64BF-4289A13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5BCA8-CDB3-2D32-85EC-BB3788F94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D6A31-F808-0208-616E-EE7BD142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91DD-239D-CDF7-E466-032D10B7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B8E0E-377A-2ABD-CBA9-19092BCE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73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B4E37-C9C0-AB6F-774D-9673746C4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6A678-85E4-9F84-10DE-F5667A249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270E-92F3-0DE1-9054-23FCCA0D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924E-88E9-4E99-C06D-705109D5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2C49-D8A4-602A-2921-7788FEE2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18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9706-2394-A216-0486-0F2A8763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4EF11-2E2A-D7A3-BE2E-DD64B16E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A3F9-7856-D14F-F133-A1B00BF3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7EABB-B128-0DBC-0694-7083E642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AEF8C-9EE9-0E35-DAE1-41D545DD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31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8C8F-8B12-7DA0-941A-75A99777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5CFEE-3B0E-9958-9CDC-7683F885F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FF97-626A-84B8-31DF-CD6BF957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3642-E2AE-C3BD-CAA2-E52A39A8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A4AD8-BDD7-1814-9FF2-92A96F7B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18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B1F0-0A6D-0B13-658C-C5AE7268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76D9D-630E-851B-15B4-58D2A7A7A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916A1-2907-7595-E895-0DFE2264F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2D25-7C1F-67EC-8BE4-87F127DD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22D3-9466-0CA9-6B25-CBCCBB97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0BD33-4C38-FEA8-B36A-456EF436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46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683F-0613-6138-DA95-44B7BB12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329D2-E419-BE11-7813-210DB326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7044A-0477-78CB-9F16-3371991E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83F68-F3C9-B514-639C-24C4ECF26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D2C2A-0324-5E2E-E610-C97B2799E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E7246-9BA8-C18D-1775-4B539C2B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0E3CA-90A8-9702-8589-4F3A5739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79D41-57A0-00BF-2497-F0DAD294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54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51B8-64A1-49AF-0946-EF1CF46F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5EFC8-C034-B36D-A9B5-C6DB6129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F24E1-511E-B504-0FD2-B605FFBB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D6F09-2E60-C1FA-7DC0-B09993F6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9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0BBCC-615A-A341-B347-D87087AE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95789-2DBB-18F2-0B92-C2FE6C41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FF7F7-521B-F75F-CF60-A3080CED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51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303C-731E-C65B-FCAB-37F507D9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3223-7B79-2AF8-C99E-18C0B2F8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0CF5E-9EA4-6849-814A-0B9EA2B50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B33BC-2738-2549-A46B-413D82D9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C0D5-ACD0-480D-A2DE-E036CDB4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643F9-65C5-8DDE-97FA-E23BF2D1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05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9B55-8D02-759D-D770-93F43B53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9A6DE-88D9-628E-7059-47A3B88B6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E09E1-96D4-1711-6E8B-361254B9B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D7B34-B5EF-FDF1-1D29-BF5E9CCB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8BFA8-9DFF-687D-0BA6-3A46397B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EE0DA-F0D9-617E-AE29-160BBFBD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96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6C53A-98CE-F20F-DB9F-1C7E3CDF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308E6-C398-94EA-D350-2ACBB7FF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ECBA4-F245-7C9B-D34B-D6D141121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DE97-F17F-4554-AE37-0B433544C7C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461E-3110-0BC6-6ABE-468571DD7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9660-7C36-E944-B7C6-9214A3FE1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11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pixabay.com/en/arrow-business-financial-graph-1295953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892933-F57C-B873-B9C8-8F5988274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54374" y="1493684"/>
            <a:ext cx="10249786" cy="5230367"/>
          </a:xfrm>
          <a:prstGeom prst="rect">
            <a:avLst/>
          </a:prstGeom>
        </p:spPr>
      </p:pic>
      <p:grpSp>
        <p:nvGrpSpPr>
          <p:cNvPr id="6" name="Diagram group">
            <a:extLst>
              <a:ext uri="{FF2B5EF4-FFF2-40B4-BE49-F238E27FC236}">
                <a16:creationId xmlns:a16="http://schemas.microsoft.com/office/drawing/2014/main" id="{401C21D9-ECDC-D172-E8DF-092FBFB4B81C}"/>
              </a:ext>
            </a:extLst>
          </p:cNvPr>
          <p:cNvGrpSpPr/>
          <p:nvPr/>
        </p:nvGrpSpPr>
        <p:grpSpPr>
          <a:xfrm>
            <a:off x="8199475" y="1517918"/>
            <a:ext cx="1023401" cy="886371"/>
            <a:chOff x="4827361" y="968857"/>
            <a:chExt cx="1820800" cy="1575206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55138D-FA8D-5A9C-4CBF-9467618628A7}"/>
                </a:ext>
              </a:extLst>
            </p:cNvPr>
            <p:cNvGrpSpPr/>
            <p:nvPr/>
          </p:nvGrpSpPr>
          <p:grpSpPr>
            <a:xfrm>
              <a:off x="4827361" y="968857"/>
              <a:ext cx="1820800" cy="1575206"/>
              <a:chOff x="4827361" y="968857"/>
              <a:chExt cx="1820800" cy="1575206"/>
            </a:xfrm>
          </p:grpSpPr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4A88ACF0-A00C-CF4E-CC28-420BECA32F8A}"/>
                  </a:ext>
                </a:extLst>
              </p:cNvPr>
              <p:cNvSpPr/>
              <p:nvPr/>
            </p:nvSpPr>
            <p:spPr>
              <a:xfrm>
                <a:off x="4827361" y="968857"/>
                <a:ext cx="1820800" cy="1575206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4"/>
                <a:srcRect/>
                <a:stretch>
                  <a:fillRect l="-1000" r="-1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Hexagon 4">
                <a:extLst>
                  <a:ext uri="{FF2B5EF4-FFF2-40B4-BE49-F238E27FC236}">
                    <a16:creationId xmlns:a16="http://schemas.microsoft.com/office/drawing/2014/main" id="{FD32B04E-CDE0-9F32-6E06-B25A6FF16793}"/>
                  </a:ext>
                </a:extLst>
              </p:cNvPr>
              <p:cNvSpPr txBox="1"/>
              <p:nvPr/>
            </p:nvSpPr>
            <p:spPr>
              <a:xfrm>
                <a:off x="5129106" y="1229902"/>
                <a:ext cx="1217310" cy="1053116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640" tIns="40640" rIns="40640" bIns="4064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200" kern="1200" dirty="0"/>
              </a:p>
            </p:txBody>
          </p:sp>
        </p:grpSp>
      </p:grpSp>
      <p:grpSp>
        <p:nvGrpSpPr>
          <p:cNvPr id="10" name="Diagram group">
            <a:extLst>
              <a:ext uri="{FF2B5EF4-FFF2-40B4-BE49-F238E27FC236}">
                <a16:creationId xmlns:a16="http://schemas.microsoft.com/office/drawing/2014/main" id="{E91AE506-DE46-46C2-66D0-54728D789263}"/>
              </a:ext>
            </a:extLst>
          </p:cNvPr>
          <p:cNvGrpSpPr/>
          <p:nvPr/>
        </p:nvGrpSpPr>
        <p:grpSpPr>
          <a:xfrm>
            <a:off x="7467494" y="2524479"/>
            <a:ext cx="1023401" cy="886372"/>
            <a:chOff x="4827361" y="2873519"/>
            <a:chExt cx="1820800" cy="1575206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9A8999C-3202-D0B0-BCE5-65264864FBE3}"/>
                </a:ext>
              </a:extLst>
            </p:cNvPr>
            <p:cNvGrpSpPr/>
            <p:nvPr/>
          </p:nvGrpSpPr>
          <p:grpSpPr>
            <a:xfrm>
              <a:off x="4827361" y="2873519"/>
              <a:ext cx="1820800" cy="1575206"/>
              <a:chOff x="4827361" y="2873519"/>
              <a:chExt cx="1820800" cy="1575206"/>
            </a:xfrm>
          </p:grpSpPr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0DA8C5D9-FCEE-0AFE-1318-56388E053FEB}"/>
                  </a:ext>
                </a:extLst>
              </p:cNvPr>
              <p:cNvSpPr/>
              <p:nvPr/>
            </p:nvSpPr>
            <p:spPr>
              <a:xfrm>
                <a:off x="4827361" y="2873519"/>
                <a:ext cx="1820800" cy="1575206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5"/>
                <a:srcRect/>
                <a:stretch>
                  <a:fillRect t="-6000" b="-6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Hexagon 4">
                <a:extLst>
                  <a:ext uri="{FF2B5EF4-FFF2-40B4-BE49-F238E27FC236}">
                    <a16:creationId xmlns:a16="http://schemas.microsoft.com/office/drawing/2014/main" id="{0B460D73-E44C-D462-DD1B-308B3E6FF6AD}"/>
                  </a:ext>
                </a:extLst>
              </p:cNvPr>
              <p:cNvSpPr txBox="1"/>
              <p:nvPr/>
            </p:nvSpPr>
            <p:spPr>
              <a:xfrm>
                <a:off x="5129106" y="3134564"/>
                <a:ext cx="1217310" cy="1053116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640" tIns="40640" rIns="40640" bIns="4064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200" kern="1200" dirty="0"/>
              </a:p>
            </p:txBody>
          </p:sp>
        </p:grpSp>
      </p:grpSp>
      <p:grpSp>
        <p:nvGrpSpPr>
          <p:cNvPr id="14" name="Diagram group">
            <a:extLst>
              <a:ext uri="{FF2B5EF4-FFF2-40B4-BE49-F238E27FC236}">
                <a16:creationId xmlns:a16="http://schemas.microsoft.com/office/drawing/2014/main" id="{5127549D-065A-3C1A-4BE9-B3895EE14085}"/>
              </a:ext>
            </a:extLst>
          </p:cNvPr>
          <p:cNvGrpSpPr/>
          <p:nvPr/>
        </p:nvGrpSpPr>
        <p:grpSpPr>
          <a:xfrm>
            <a:off x="2544512" y="4310745"/>
            <a:ext cx="1017294" cy="1113387"/>
            <a:chOff x="4827361" y="2873519"/>
            <a:chExt cx="1820800" cy="1575206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0646D07-85C1-3898-2F3F-D0076205C55C}"/>
                </a:ext>
              </a:extLst>
            </p:cNvPr>
            <p:cNvGrpSpPr/>
            <p:nvPr/>
          </p:nvGrpSpPr>
          <p:grpSpPr>
            <a:xfrm>
              <a:off x="4827361" y="2873519"/>
              <a:ext cx="1820800" cy="1575206"/>
              <a:chOff x="4827361" y="2873519"/>
              <a:chExt cx="1820800" cy="1575206"/>
            </a:xfrm>
          </p:grpSpPr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E032C09C-1BEA-C6AD-9759-76AB2ABFCDFE}"/>
                  </a:ext>
                </a:extLst>
              </p:cNvPr>
              <p:cNvSpPr/>
              <p:nvPr/>
            </p:nvSpPr>
            <p:spPr>
              <a:xfrm>
                <a:off x="4827361" y="2873519"/>
                <a:ext cx="1820800" cy="1575206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6"/>
                <a:srcRect/>
                <a:stretch>
                  <a:fillRect l="-7000" r="-7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Hexagon 4">
                <a:extLst>
                  <a:ext uri="{FF2B5EF4-FFF2-40B4-BE49-F238E27FC236}">
                    <a16:creationId xmlns:a16="http://schemas.microsoft.com/office/drawing/2014/main" id="{7078E586-F234-E77C-552D-1C13C0F2CD79}"/>
                  </a:ext>
                </a:extLst>
              </p:cNvPr>
              <p:cNvSpPr txBox="1"/>
              <p:nvPr/>
            </p:nvSpPr>
            <p:spPr>
              <a:xfrm>
                <a:off x="5129106" y="3134564"/>
                <a:ext cx="1217310" cy="1053116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640" tIns="40640" rIns="40640" bIns="4064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200" kern="1200" dirty="0"/>
              </a:p>
            </p:txBody>
          </p:sp>
        </p:grpSp>
      </p:grpSp>
      <p:grpSp>
        <p:nvGrpSpPr>
          <p:cNvPr id="18" name="Diagram group">
            <a:extLst>
              <a:ext uri="{FF2B5EF4-FFF2-40B4-BE49-F238E27FC236}">
                <a16:creationId xmlns:a16="http://schemas.microsoft.com/office/drawing/2014/main" id="{86F8513E-EA1B-0BB4-FEA0-D6726009F7F8}"/>
              </a:ext>
            </a:extLst>
          </p:cNvPr>
          <p:cNvGrpSpPr/>
          <p:nvPr/>
        </p:nvGrpSpPr>
        <p:grpSpPr>
          <a:xfrm>
            <a:off x="3789189" y="4107963"/>
            <a:ext cx="1085577" cy="1018749"/>
            <a:chOff x="4090977" y="2873519"/>
            <a:chExt cx="1820788" cy="1575206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46A4352-CBB3-49AB-BF6B-4762F2B5EABB}"/>
                </a:ext>
              </a:extLst>
            </p:cNvPr>
            <p:cNvGrpSpPr/>
            <p:nvPr/>
          </p:nvGrpSpPr>
          <p:grpSpPr>
            <a:xfrm>
              <a:off x="4090977" y="2873519"/>
              <a:ext cx="1820788" cy="1575206"/>
              <a:chOff x="4090977" y="2873519"/>
              <a:chExt cx="1820788" cy="1575206"/>
            </a:xfrm>
          </p:grpSpPr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0D825C42-CAAD-5636-1CD8-DD3B6078D6B3}"/>
                  </a:ext>
                </a:extLst>
              </p:cNvPr>
              <p:cNvSpPr/>
              <p:nvPr/>
            </p:nvSpPr>
            <p:spPr>
              <a:xfrm>
                <a:off x="4090977" y="2873519"/>
                <a:ext cx="1820788" cy="1575206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7"/>
                <a:srcRect/>
                <a:stretch>
                  <a:fillRect t="-14000" b="-14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Hexagon 4">
                <a:extLst>
                  <a:ext uri="{FF2B5EF4-FFF2-40B4-BE49-F238E27FC236}">
                    <a16:creationId xmlns:a16="http://schemas.microsoft.com/office/drawing/2014/main" id="{4DC6580F-0F06-6678-8750-6FB90525C92F}"/>
                  </a:ext>
                </a:extLst>
              </p:cNvPr>
              <p:cNvSpPr txBox="1"/>
              <p:nvPr/>
            </p:nvSpPr>
            <p:spPr>
              <a:xfrm>
                <a:off x="4392721" y="3134565"/>
                <a:ext cx="1217300" cy="1053114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640" tIns="40640" rIns="40640" bIns="4064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200" kern="1200"/>
              </a:p>
            </p:txBody>
          </p:sp>
        </p:grpSp>
      </p:grpSp>
      <p:grpSp>
        <p:nvGrpSpPr>
          <p:cNvPr id="22" name="Diagram group">
            <a:extLst>
              <a:ext uri="{FF2B5EF4-FFF2-40B4-BE49-F238E27FC236}">
                <a16:creationId xmlns:a16="http://schemas.microsoft.com/office/drawing/2014/main" id="{5B70D4FD-BF8C-CF6A-C319-869F87F00449}"/>
              </a:ext>
            </a:extLst>
          </p:cNvPr>
          <p:cNvGrpSpPr/>
          <p:nvPr/>
        </p:nvGrpSpPr>
        <p:grpSpPr>
          <a:xfrm>
            <a:off x="5064957" y="3708704"/>
            <a:ext cx="1146709" cy="1018749"/>
            <a:chOff x="4096851" y="0"/>
            <a:chExt cx="2217249" cy="1918208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1A6D9BF-F72F-F2D9-1F43-E10032979A5F}"/>
                </a:ext>
              </a:extLst>
            </p:cNvPr>
            <p:cNvGrpSpPr/>
            <p:nvPr/>
          </p:nvGrpSpPr>
          <p:grpSpPr>
            <a:xfrm>
              <a:off x="4096851" y="0"/>
              <a:ext cx="2217249" cy="1918208"/>
              <a:chOff x="4096851" y="0"/>
              <a:chExt cx="2217249" cy="1918208"/>
            </a:xfrm>
          </p:grpSpPr>
          <p:sp>
            <p:nvSpPr>
              <p:cNvPr id="24" name="Hexagon 23">
                <a:extLst>
                  <a:ext uri="{FF2B5EF4-FFF2-40B4-BE49-F238E27FC236}">
                    <a16:creationId xmlns:a16="http://schemas.microsoft.com/office/drawing/2014/main" id="{E49C3115-0C6D-6ECF-C567-880B9CB5EBFC}"/>
                  </a:ext>
                </a:extLst>
              </p:cNvPr>
              <p:cNvSpPr/>
              <p:nvPr/>
            </p:nvSpPr>
            <p:spPr>
              <a:xfrm>
                <a:off x="4096851" y="0"/>
                <a:ext cx="2217249" cy="1918208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8"/>
                <a:srcRect/>
                <a:stretch>
                  <a:fillRect t="-5000" b="-5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Hexagon 4">
                <a:extLst>
                  <a:ext uri="{FF2B5EF4-FFF2-40B4-BE49-F238E27FC236}">
                    <a16:creationId xmlns:a16="http://schemas.microsoft.com/office/drawing/2014/main" id="{3AA97019-0119-8E84-89E4-AF2D99D79C19}"/>
                  </a:ext>
                </a:extLst>
              </p:cNvPr>
              <p:cNvSpPr txBox="1"/>
              <p:nvPr/>
            </p:nvSpPr>
            <p:spPr>
              <a:xfrm>
                <a:off x="4464299" y="317890"/>
                <a:ext cx="1482353" cy="1282428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marL="0" lvl="0" indent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900" kern="1200" dirty="0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896B93C-7179-F008-0380-8C0206322608}"/>
              </a:ext>
            </a:extLst>
          </p:cNvPr>
          <p:cNvSpPr txBox="1"/>
          <p:nvPr/>
        </p:nvSpPr>
        <p:spPr>
          <a:xfrm>
            <a:off x="2847428" y="3956468"/>
            <a:ext cx="68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G</a:t>
            </a:r>
            <a:endParaRPr lang="en-IN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9A198E-55D5-D75B-BC8E-663CFA4AC044}"/>
              </a:ext>
            </a:extLst>
          </p:cNvPr>
          <p:cNvSpPr txBox="1"/>
          <p:nvPr/>
        </p:nvSpPr>
        <p:spPr>
          <a:xfrm>
            <a:off x="4103412" y="3629542"/>
            <a:ext cx="60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R</a:t>
            </a:r>
            <a:endParaRPr lang="en-IN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CF7997-F999-369D-F211-7EDB624FAC9B}"/>
              </a:ext>
            </a:extLst>
          </p:cNvPr>
          <p:cNvSpPr txBox="1"/>
          <p:nvPr/>
        </p:nvSpPr>
        <p:spPr>
          <a:xfrm>
            <a:off x="5427865" y="3280846"/>
            <a:ext cx="668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A</a:t>
            </a:r>
            <a:endParaRPr lang="en-IN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314C80-61A0-912D-C63D-62F103CA0669}"/>
              </a:ext>
            </a:extLst>
          </p:cNvPr>
          <p:cNvSpPr txBox="1"/>
          <p:nvPr/>
        </p:nvSpPr>
        <p:spPr>
          <a:xfrm>
            <a:off x="6866634" y="2773021"/>
            <a:ext cx="60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P</a:t>
            </a:r>
            <a:endParaRPr lang="en-IN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6CFCA3-E317-D483-EFDC-AE824DC279A0}"/>
              </a:ext>
            </a:extLst>
          </p:cNvPr>
          <p:cNvSpPr txBox="1"/>
          <p:nvPr/>
        </p:nvSpPr>
        <p:spPr>
          <a:xfrm>
            <a:off x="8490895" y="1095082"/>
            <a:ext cx="684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H</a:t>
            </a:r>
            <a:endParaRPr lang="en-IN" sz="11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B139-695F-9B64-6B6C-95E00BEA67BF}"/>
              </a:ext>
            </a:extLst>
          </p:cNvPr>
          <p:cNvSpPr txBox="1"/>
          <p:nvPr/>
        </p:nvSpPr>
        <p:spPr>
          <a:xfrm>
            <a:off x="7857373" y="1995788"/>
            <a:ext cx="684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P</a:t>
            </a:r>
            <a:endParaRPr lang="en-IN" sz="11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3173AB3-5996-3489-F0C2-9AFE4EDAC94F}"/>
              </a:ext>
            </a:extLst>
          </p:cNvPr>
          <p:cNvGrpSpPr/>
          <p:nvPr/>
        </p:nvGrpSpPr>
        <p:grpSpPr>
          <a:xfrm>
            <a:off x="6489732" y="3278787"/>
            <a:ext cx="1027897" cy="886372"/>
            <a:chOff x="3637367" y="95"/>
            <a:chExt cx="1747506" cy="2008628"/>
          </a:xfrm>
        </p:grpSpPr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9AA8C754-68CD-AC96-C10D-D02D922AF8F2}"/>
                </a:ext>
              </a:extLst>
            </p:cNvPr>
            <p:cNvSpPr/>
            <p:nvPr/>
          </p:nvSpPr>
          <p:spPr>
            <a:xfrm rot="5400000">
              <a:off x="3506806" y="130656"/>
              <a:ext cx="2008628" cy="1747506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0">
              <a:blip r:embed="rId9"/>
              <a:srcRect/>
              <a:stretch>
                <a:fillRect t="-5000" b="-5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Hexagon 4">
              <a:extLst>
                <a:ext uri="{FF2B5EF4-FFF2-40B4-BE49-F238E27FC236}">
                  <a16:creationId xmlns:a16="http://schemas.microsoft.com/office/drawing/2014/main" id="{AB30A6E8-E0BB-6AEB-1796-35A9085DAA55}"/>
                </a:ext>
              </a:extLst>
            </p:cNvPr>
            <p:cNvSpPr txBox="1"/>
            <p:nvPr/>
          </p:nvSpPr>
          <p:spPr>
            <a:xfrm>
              <a:off x="3909687" y="313106"/>
              <a:ext cx="1202866" cy="1382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3300" kern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007D421-1F49-54C6-BF7A-4A5FD8EC6888}"/>
              </a:ext>
            </a:extLst>
          </p:cNvPr>
          <p:cNvSpPr txBox="1"/>
          <p:nvPr/>
        </p:nvSpPr>
        <p:spPr>
          <a:xfrm>
            <a:off x="277981" y="1188886"/>
            <a:ext cx="650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GRAPPHTE</a:t>
            </a:r>
            <a:r>
              <a:rPr lang="en-GB" sz="24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Engine – ESG Portfolio Analyzer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06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98F02F7-02FF-43D1-C166-7959C0FC3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763" y="1212112"/>
            <a:ext cx="6003850" cy="5562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7A5A05-7E79-BD75-0789-6F0DCAD1B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6" y="1212111"/>
            <a:ext cx="5358807" cy="55625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6C8C7D-A293-5528-3FF0-562A1275F5B8}"/>
              </a:ext>
            </a:extLst>
          </p:cNvPr>
          <p:cNvSpPr txBox="1"/>
          <p:nvPr/>
        </p:nvSpPr>
        <p:spPr>
          <a:xfrm>
            <a:off x="3848987" y="83328"/>
            <a:ext cx="384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Why ESG is important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4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D9C47F-9B07-8F2B-6740-C514461C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233680"/>
            <a:ext cx="10929257" cy="55009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IN" sz="1400" dirty="0"/>
          </a:p>
          <a:p>
            <a:pPr marL="457200" lvl="1" indent="0">
              <a:buNone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B5972-D009-D1F6-1C55-2AE24635B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7" y="783770"/>
            <a:ext cx="5980843" cy="5890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CA8AFE-1F6E-946D-682B-521632B9D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63" y="783770"/>
            <a:ext cx="5832880" cy="3847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C7284F-71D2-C90F-F5D3-B06E19FCB370}"/>
              </a:ext>
            </a:extLst>
          </p:cNvPr>
          <p:cNvSpPr txBox="1"/>
          <p:nvPr/>
        </p:nvSpPr>
        <p:spPr>
          <a:xfrm>
            <a:off x="3848987" y="83328"/>
            <a:ext cx="384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Dealing with ESG Impact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1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D9C47F-9B07-8F2B-6740-C514461C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16" y="794183"/>
            <a:ext cx="5815584" cy="58896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Our Approach</a:t>
            </a:r>
          </a:p>
          <a:p>
            <a:pPr lvl="1">
              <a:spcBef>
                <a:spcPts val="1200"/>
              </a:spcBef>
            </a:pPr>
            <a:r>
              <a:rPr lang="en-IN" sz="1800" dirty="0"/>
              <a:t>Prepared a diverse portfolio with 680 tickers </a:t>
            </a:r>
          </a:p>
          <a:p>
            <a:pPr lvl="1">
              <a:spcBef>
                <a:spcPts val="1200"/>
              </a:spcBef>
            </a:pPr>
            <a:r>
              <a:rPr lang="en-IN" sz="1800" dirty="0"/>
              <a:t>We have used Yahoo Finance, S&amp;P to get the tickers detail</a:t>
            </a:r>
          </a:p>
          <a:p>
            <a:pPr lvl="1">
              <a:spcBef>
                <a:spcPts val="1200"/>
              </a:spcBef>
            </a:pPr>
            <a:r>
              <a:rPr lang="en-IN" sz="1800" dirty="0"/>
              <a:t>Using CLIMADA libraries for Impact/Damage ratio calculation </a:t>
            </a:r>
          </a:p>
          <a:p>
            <a:pPr lvl="1">
              <a:spcBef>
                <a:spcPts val="1200"/>
              </a:spcBef>
            </a:pPr>
            <a:r>
              <a:rPr lang="en-IN" sz="1800" dirty="0"/>
              <a:t>Calculating total ESG scores for each ticker</a:t>
            </a:r>
          </a:p>
          <a:p>
            <a:pPr lvl="1">
              <a:spcBef>
                <a:spcPts val="1200"/>
              </a:spcBef>
            </a:pPr>
            <a:r>
              <a:rPr lang="en-IN" sz="1800" dirty="0"/>
              <a:t>On based on above we have derived portfolio weights- Portfolio Index </a:t>
            </a:r>
          </a:p>
          <a:p>
            <a:pPr lvl="1">
              <a:spcBef>
                <a:spcPts val="1200"/>
              </a:spcBef>
            </a:pPr>
            <a:r>
              <a:rPr lang="en-IN" sz="1800" dirty="0"/>
              <a:t>Added a New ticker from UI</a:t>
            </a:r>
          </a:p>
          <a:p>
            <a:pPr lvl="1">
              <a:spcBef>
                <a:spcPts val="1200"/>
              </a:spcBef>
            </a:pPr>
            <a:r>
              <a:rPr lang="en-IN" sz="1800" dirty="0"/>
              <a:t>Recalculated portfolio index based on ESG scores</a:t>
            </a:r>
          </a:p>
          <a:p>
            <a:pPr lvl="1">
              <a:spcBef>
                <a:spcPts val="1200"/>
              </a:spcBef>
            </a:pPr>
            <a:r>
              <a:rPr lang="en-IN" sz="1800" dirty="0"/>
              <a:t>Historic performance comparison between S&amp;P 500 and our port folio - Graph View</a:t>
            </a:r>
          </a:p>
          <a:p>
            <a:pPr lvl="1">
              <a:spcBef>
                <a:spcPts val="1200"/>
              </a:spcBef>
            </a:pPr>
            <a:r>
              <a:rPr lang="en-IN" sz="1800" dirty="0"/>
              <a:t>Portfolio impact when an ESG event occurs – Graph View </a:t>
            </a:r>
          </a:p>
          <a:p>
            <a:pPr lvl="1">
              <a:spcBef>
                <a:spcPts val="1200"/>
              </a:spcBef>
            </a:pPr>
            <a:r>
              <a:rPr lang="en-IN" sz="1800" dirty="0"/>
              <a:t>Projecting future prices using Linear regression  - Graph View</a:t>
            </a:r>
          </a:p>
          <a:p>
            <a:pPr marL="0" indent="0">
              <a:buNone/>
            </a:pPr>
            <a:endParaRPr lang="en-IN" sz="1800" dirty="0"/>
          </a:p>
          <a:p>
            <a:pPr marL="457200" lvl="1" indent="0">
              <a:buNone/>
            </a:pPr>
            <a:endParaRPr lang="en-IN" sz="1400" dirty="0"/>
          </a:p>
          <a:p>
            <a:pPr marL="457200" lvl="1" indent="0">
              <a:buNone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ED0FC857-944D-360C-941C-F3000E4FD8E1}"/>
              </a:ext>
            </a:extLst>
          </p:cNvPr>
          <p:cNvSpPr txBox="1">
            <a:spLocks/>
          </p:cNvSpPr>
          <p:nvPr/>
        </p:nvSpPr>
        <p:spPr>
          <a:xfrm>
            <a:off x="6562791" y="934685"/>
            <a:ext cx="5815584" cy="659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IN" sz="14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IN" sz="14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IN" sz="14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IN" sz="1400" dirty="0"/>
          </a:p>
          <a:p>
            <a:endParaRPr lang="en-IN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3100CE-4988-CC7E-C09A-B8CF7421C855}"/>
              </a:ext>
            </a:extLst>
          </p:cNvPr>
          <p:cNvSpPr txBox="1"/>
          <p:nvPr/>
        </p:nvSpPr>
        <p:spPr>
          <a:xfrm>
            <a:off x="3295577" y="94546"/>
            <a:ext cx="503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GRAPPHITE Engine – Explained!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4A97D1-75A4-4D77-7099-1CDE9B4BD4CA}"/>
              </a:ext>
            </a:extLst>
          </p:cNvPr>
          <p:cNvSpPr txBox="1"/>
          <p:nvPr/>
        </p:nvSpPr>
        <p:spPr>
          <a:xfrm>
            <a:off x="6097122" y="912439"/>
            <a:ext cx="581446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Assumptions</a:t>
            </a:r>
          </a:p>
          <a:p>
            <a:endParaRPr lang="en-IN" b="1" dirty="0"/>
          </a:p>
          <a:p>
            <a:pPr lvl="1">
              <a:spcBef>
                <a:spcPts val="1200"/>
              </a:spcBef>
            </a:pPr>
            <a:r>
              <a:rPr lang="en-IN" dirty="0"/>
              <a:t>We are only considering adding new tickers to portfolio</a:t>
            </a:r>
          </a:p>
          <a:p>
            <a:pPr lvl="1">
              <a:spcBef>
                <a:spcPts val="1200"/>
              </a:spcBef>
            </a:pPr>
            <a:r>
              <a:rPr lang="en-IN" dirty="0"/>
              <a:t>We are calculating climate impact on domicile basis</a:t>
            </a:r>
          </a:p>
          <a:p>
            <a:pPr lvl="1">
              <a:spcBef>
                <a:spcPts val="1200"/>
              </a:spcBef>
            </a:pPr>
            <a:r>
              <a:rPr lang="en-IN" dirty="0"/>
              <a:t>We are using closing prices for all calculations</a:t>
            </a:r>
          </a:p>
          <a:p>
            <a:pPr marL="457200" lvl="1" indent="0">
              <a:buNone/>
            </a:pPr>
            <a:endParaRPr lang="en-IN" sz="1400" dirty="0"/>
          </a:p>
          <a:p>
            <a:r>
              <a:rPr lang="en-IN" sz="2000" b="1" dirty="0"/>
              <a:t>Challenges</a:t>
            </a:r>
          </a:p>
          <a:p>
            <a:endParaRPr lang="en-IN" b="1" dirty="0"/>
          </a:p>
          <a:p>
            <a:pPr marL="457200" lvl="1" indent="0">
              <a:spcBef>
                <a:spcPts val="1200"/>
              </a:spcBef>
              <a:buNone/>
            </a:pPr>
            <a:r>
              <a:rPr lang="en-IN" dirty="0"/>
              <a:t>CLIMADA Integration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IN" dirty="0"/>
              <a:t>Lack of open source data on ESG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IN" dirty="0"/>
              <a:t>Steep domain learning curve </a:t>
            </a:r>
          </a:p>
        </p:txBody>
      </p:sp>
    </p:spTree>
    <p:extLst>
      <p:ext uri="{BB962C8B-B14F-4D97-AF65-F5344CB8AC3E}">
        <p14:creationId xmlns:p14="http://schemas.microsoft.com/office/powerpoint/2010/main" val="59169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3567538C-2206-BDD5-84B7-E0A364B8B937}"/>
              </a:ext>
            </a:extLst>
          </p:cNvPr>
          <p:cNvSpPr/>
          <p:nvPr/>
        </p:nvSpPr>
        <p:spPr>
          <a:xfrm>
            <a:off x="4878321" y="1857382"/>
            <a:ext cx="6585858" cy="4020710"/>
          </a:xfrm>
          <a:prstGeom prst="snip2Diag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Azure Cloud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6F270D3F-7343-C141-B431-6844A840A13F}"/>
              </a:ext>
            </a:extLst>
          </p:cNvPr>
          <p:cNvSpPr/>
          <p:nvPr/>
        </p:nvSpPr>
        <p:spPr>
          <a:xfrm>
            <a:off x="5369709" y="2490778"/>
            <a:ext cx="5603082" cy="2883373"/>
          </a:xfrm>
          <a:prstGeom prst="round2Same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Docker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D9C47F-9B07-8F2B-6740-C514461C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16" y="794183"/>
            <a:ext cx="4470572" cy="58896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Tech Stack</a:t>
            </a:r>
          </a:p>
          <a:p>
            <a:pPr lvl="1">
              <a:spcBef>
                <a:spcPts val="1200"/>
              </a:spcBef>
            </a:pPr>
            <a:r>
              <a:rPr lang="en-IN" sz="1800" dirty="0"/>
              <a:t>Python</a:t>
            </a:r>
          </a:p>
          <a:p>
            <a:pPr lvl="1">
              <a:spcBef>
                <a:spcPts val="1200"/>
              </a:spcBef>
            </a:pPr>
            <a:r>
              <a:rPr lang="en-IN" sz="1800" dirty="0"/>
              <a:t> Flask</a:t>
            </a:r>
          </a:p>
          <a:p>
            <a:pPr lvl="1">
              <a:spcBef>
                <a:spcPts val="1200"/>
              </a:spcBef>
            </a:pPr>
            <a:r>
              <a:rPr lang="en-IN" sz="1800" dirty="0"/>
              <a:t> Scikit Learn</a:t>
            </a:r>
          </a:p>
          <a:p>
            <a:pPr lvl="1">
              <a:spcBef>
                <a:spcPts val="1200"/>
              </a:spcBef>
            </a:pPr>
            <a:r>
              <a:rPr lang="en-IN" sz="1800" dirty="0"/>
              <a:t> React JS</a:t>
            </a:r>
          </a:p>
          <a:p>
            <a:pPr lvl="1">
              <a:spcBef>
                <a:spcPts val="1200"/>
              </a:spcBef>
            </a:pPr>
            <a:r>
              <a:rPr lang="en-IN" sz="1800" dirty="0"/>
              <a:t> AG GRID</a:t>
            </a:r>
          </a:p>
          <a:p>
            <a:pPr lvl="1">
              <a:spcBef>
                <a:spcPts val="1200"/>
              </a:spcBef>
            </a:pPr>
            <a:r>
              <a:rPr lang="en-IN" sz="1800" dirty="0"/>
              <a:t>Docker</a:t>
            </a:r>
          </a:p>
          <a:p>
            <a:pPr lvl="1">
              <a:spcBef>
                <a:spcPts val="1200"/>
              </a:spcBef>
            </a:pPr>
            <a:r>
              <a:rPr lang="en-IN" sz="1800" dirty="0"/>
              <a:t>Git</a:t>
            </a:r>
          </a:p>
          <a:p>
            <a:pPr lvl="1">
              <a:spcBef>
                <a:spcPts val="1200"/>
              </a:spcBef>
            </a:pPr>
            <a:r>
              <a:rPr lang="en-IN" sz="1800" dirty="0"/>
              <a:t>Azure Cloud</a:t>
            </a:r>
          </a:p>
          <a:p>
            <a:pPr marL="0" indent="0">
              <a:buNone/>
            </a:pPr>
            <a:endParaRPr lang="en-IN" sz="1800" dirty="0"/>
          </a:p>
          <a:p>
            <a:pPr marL="457200" lvl="1" indent="0">
              <a:buNone/>
            </a:pPr>
            <a:endParaRPr lang="en-IN" sz="1400" dirty="0"/>
          </a:p>
          <a:p>
            <a:pPr marL="457200" lvl="1" indent="0">
              <a:buNone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5C0D01-BFD6-3487-3A7A-0D66A10D9DD2}"/>
              </a:ext>
            </a:extLst>
          </p:cNvPr>
          <p:cNvSpPr/>
          <p:nvPr/>
        </p:nvSpPr>
        <p:spPr>
          <a:xfrm>
            <a:off x="5848005" y="631156"/>
            <a:ext cx="1968053" cy="68934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Yahoo Finance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A0992F-310B-F496-49D3-DE7054D79221}"/>
              </a:ext>
            </a:extLst>
          </p:cNvPr>
          <p:cNvSpPr/>
          <p:nvPr/>
        </p:nvSpPr>
        <p:spPr>
          <a:xfrm>
            <a:off x="5761580" y="2826663"/>
            <a:ext cx="4800600" cy="224710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GRAPPHITE Engine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EA72CCB-2B3C-C1A4-0FB1-C3C360B04FF6}"/>
              </a:ext>
            </a:extLst>
          </p:cNvPr>
          <p:cNvSpPr/>
          <p:nvPr/>
        </p:nvSpPr>
        <p:spPr>
          <a:xfrm>
            <a:off x="6470993" y="1308220"/>
            <a:ext cx="648107" cy="1518356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6AA21-679A-A9BE-68EB-F821E95B8655}"/>
              </a:ext>
            </a:extLst>
          </p:cNvPr>
          <p:cNvSpPr txBox="1"/>
          <p:nvPr/>
        </p:nvSpPr>
        <p:spPr>
          <a:xfrm>
            <a:off x="5498817" y="1501746"/>
            <a:ext cx="115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Market Data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0D5A57-E466-E44F-BCD2-40E190F87B9A}"/>
              </a:ext>
            </a:extLst>
          </p:cNvPr>
          <p:cNvSpPr/>
          <p:nvPr/>
        </p:nvSpPr>
        <p:spPr>
          <a:xfrm>
            <a:off x="8776239" y="626917"/>
            <a:ext cx="1652719" cy="68415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CLIMADA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FE3B8F-C1E7-DB64-C43F-8910F22C2284}"/>
              </a:ext>
            </a:extLst>
          </p:cNvPr>
          <p:cNvSpPr/>
          <p:nvPr/>
        </p:nvSpPr>
        <p:spPr>
          <a:xfrm>
            <a:off x="6993296" y="6073394"/>
            <a:ext cx="2475859" cy="61264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Portfolio Manager UI</a:t>
            </a: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710A9EA2-B3C1-66C0-6E9B-45462EA8B563}"/>
              </a:ext>
            </a:extLst>
          </p:cNvPr>
          <p:cNvSpPr/>
          <p:nvPr/>
        </p:nvSpPr>
        <p:spPr>
          <a:xfrm>
            <a:off x="7960714" y="5073764"/>
            <a:ext cx="541024" cy="1005849"/>
          </a:xfrm>
          <a:prstGeom prst="up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D14666A7-EE17-99C3-F8E7-42099C2BC8BD}"/>
              </a:ext>
            </a:extLst>
          </p:cNvPr>
          <p:cNvSpPr/>
          <p:nvPr/>
        </p:nvSpPr>
        <p:spPr>
          <a:xfrm>
            <a:off x="6297610" y="3330516"/>
            <a:ext cx="1938528" cy="502922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Portfolio Index Calculator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5E75DEDB-2D91-2262-2272-1B61F21F790A}"/>
              </a:ext>
            </a:extLst>
          </p:cNvPr>
          <p:cNvSpPr/>
          <p:nvPr/>
        </p:nvSpPr>
        <p:spPr>
          <a:xfrm>
            <a:off x="8422078" y="3324238"/>
            <a:ext cx="1938528" cy="502922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Impact Analyser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3451160D-6C90-AB05-7028-756B790C1E51}"/>
              </a:ext>
            </a:extLst>
          </p:cNvPr>
          <p:cNvSpPr/>
          <p:nvPr/>
        </p:nvSpPr>
        <p:spPr>
          <a:xfrm>
            <a:off x="7449755" y="4089626"/>
            <a:ext cx="1938528" cy="502922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Projection Model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07FA1-D35F-9D70-F6FE-A1EDBB9AFA0F}"/>
              </a:ext>
            </a:extLst>
          </p:cNvPr>
          <p:cNvSpPr txBox="1"/>
          <p:nvPr/>
        </p:nvSpPr>
        <p:spPr>
          <a:xfrm>
            <a:off x="9803487" y="1426170"/>
            <a:ext cx="115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Impact Data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5958D-FEAC-162B-B29B-17B1F7150753}"/>
              </a:ext>
            </a:extLst>
          </p:cNvPr>
          <p:cNvSpPr txBox="1"/>
          <p:nvPr/>
        </p:nvSpPr>
        <p:spPr>
          <a:xfrm>
            <a:off x="6426501" y="5599062"/>
            <a:ext cx="148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Portfolio Events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674A5C9-DACB-CAB0-6F19-EA67CF30120B}"/>
              </a:ext>
            </a:extLst>
          </p:cNvPr>
          <p:cNvSpPr/>
          <p:nvPr/>
        </p:nvSpPr>
        <p:spPr>
          <a:xfrm>
            <a:off x="9333854" y="1279672"/>
            <a:ext cx="541103" cy="1518244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3100CE-4988-CC7E-C09A-B8CF7421C855}"/>
              </a:ext>
            </a:extLst>
          </p:cNvPr>
          <p:cNvSpPr txBox="1"/>
          <p:nvPr/>
        </p:nvSpPr>
        <p:spPr>
          <a:xfrm>
            <a:off x="2415999" y="-14576"/>
            <a:ext cx="503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GRAPPHITE Engine – Design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81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208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bhatnagar</dc:creator>
  <cp:lastModifiedBy>Ramakrishna Bysani</cp:lastModifiedBy>
  <cp:revision>45</cp:revision>
  <dcterms:created xsi:type="dcterms:W3CDTF">2023-03-25T13:44:45Z</dcterms:created>
  <dcterms:modified xsi:type="dcterms:W3CDTF">2023-03-28T15:15:41Z</dcterms:modified>
</cp:coreProperties>
</file>