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5"/>
  </p:notesMasterIdLst>
  <p:sldIdLst>
    <p:sldId id="256" r:id="rId2"/>
    <p:sldId id="257" r:id="rId3"/>
    <p:sldId id="381" r:id="rId4"/>
    <p:sldId id="258" r:id="rId5"/>
    <p:sldId id="264" r:id="rId6"/>
    <p:sldId id="260" r:id="rId7"/>
    <p:sldId id="265" r:id="rId8"/>
    <p:sldId id="385" r:id="rId9"/>
    <p:sldId id="267" r:id="rId10"/>
    <p:sldId id="261" r:id="rId11"/>
    <p:sldId id="262" r:id="rId12"/>
    <p:sldId id="268" r:id="rId13"/>
    <p:sldId id="269" r:id="rId14"/>
    <p:sldId id="263" r:id="rId15"/>
    <p:sldId id="270" r:id="rId16"/>
    <p:sldId id="271" r:id="rId17"/>
    <p:sldId id="272" r:id="rId18"/>
    <p:sldId id="273" r:id="rId19"/>
    <p:sldId id="405" r:id="rId20"/>
    <p:sldId id="406" r:id="rId21"/>
    <p:sldId id="382"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404" r:id="rId36"/>
    <p:sldId id="286" r:id="rId37"/>
    <p:sldId id="400" r:id="rId38"/>
    <p:sldId id="401" r:id="rId39"/>
    <p:sldId id="402" r:id="rId40"/>
    <p:sldId id="403" r:id="rId41"/>
    <p:sldId id="292" r:id="rId42"/>
    <p:sldId id="293" r:id="rId43"/>
    <p:sldId id="294" r:id="rId44"/>
    <p:sldId id="383" r:id="rId45"/>
    <p:sldId id="295" r:id="rId46"/>
    <p:sldId id="387" r:id="rId47"/>
    <p:sldId id="388" r:id="rId48"/>
    <p:sldId id="389" r:id="rId49"/>
    <p:sldId id="296" r:id="rId50"/>
    <p:sldId id="297" r:id="rId51"/>
    <p:sldId id="391" r:id="rId52"/>
    <p:sldId id="420" r:id="rId53"/>
    <p:sldId id="390" r:id="rId54"/>
    <p:sldId id="299" r:id="rId55"/>
    <p:sldId id="300" r:id="rId56"/>
    <p:sldId id="301" r:id="rId57"/>
    <p:sldId id="302" r:id="rId58"/>
    <p:sldId id="303" r:id="rId59"/>
    <p:sldId id="304" r:id="rId60"/>
    <p:sldId id="305" r:id="rId61"/>
    <p:sldId id="306" r:id="rId62"/>
    <p:sldId id="392" r:id="rId63"/>
    <p:sldId id="393" r:id="rId64"/>
    <p:sldId id="394" r:id="rId65"/>
    <p:sldId id="395" r:id="rId66"/>
    <p:sldId id="396" r:id="rId67"/>
    <p:sldId id="307" r:id="rId68"/>
    <p:sldId id="308" r:id="rId69"/>
    <p:sldId id="309" r:id="rId70"/>
    <p:sldId id="310"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2" r:id="rId102"/>
    <p:sldId id="353" r:id="rId103"/>
    <p:sldId id="355" r:id="rId104"/>
    <p:sldId id="359" r:id="rId105"/>
    <p:sldId id="361" r:id="rId106"/>
    <p:sldId id="362" r:id="rId107"/>
    <p:sldId id="371" r:id="rId108"/>
    <p:sldId id="372" r:id="rId109"/>
    <p:sldId id="374" r:id="rId110"/>
    <p:sldId id="410" r:id="rId111"/>
    <p:sldId id="363" r:id="rId112"/>
    <p:sldId id="364" r:id="rId113"/>
    <p:sldId id="365" r:id="rId114"/>
    <p:sldId id="366" r:id="rId115"/>
    <p:sldId id="411" r:id="rId116"/>
    <p:sldId id="367" r:id="rId117"/>
    <p:sldId id="368" r:id="rId118"/>
    <p:sldId id="369" r:id="rId119"/>
    <p:sldId id="412" r:id="rId120"/>
    <p:sldId id="413" r:id="rId121"/>
    <p:sldId id="384" r:id="rId122"/>
    <p:sldId id="375" r:id="rId123"/>
    <p:sldId id="376" r:id="rId124"/>
    <p:sldId id="414" r:id="rId125"/>
    <p:sldId id="415" r:id="rId126"/>
    <p:sldId id="377" r:id="rId127"/>
    <p:sldId id="378" r:id="rId128"/>
    <p:sldId id="416" r:id="rId129"/>
    <p:sldId id="379" r:id="rId130"/>
    <p:sldId id="380" r:id="rId131"/>
    <p:sldId id="418" r:id="rId132"/>
    <p:sldId id="419" r:id="rId133"/>
    <p:sldId id="417"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a:srgbClr val="FFFFFF"/>
    <a:srgbClr val="CC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4" autoAdjust="0"/>
  </p:normalViewPr>
  <p:slideViewPr>
    <p:cSldViewPr>
      <p:cViewPr>
        <p:scale>
          <a:sx n="65" d="100"/>
          <a:sy n="65" d="100"/>
        </p:scale>
        <p:origin x="-1524" y="198"/>
      </p:cViewPr>
      <p:guideLst>
        <p:guide orient="horz" pos="2160"/>
        <p:guide pos="2880"/>
      </p:guideLst>
    </p:cSldViewPr>
  </p:slideViewPr>
  <p:notesTextViewPr>
    <p:cViewPr>
      <p:scale>
        <a:sx n="1" d="1"/>
        <a:sy n="1" d="1"/>
      </p:scale>
      <p:origin x="0" y="0"/>
    </p:cViewPr>
  </p:notesTextViewPr>
  <p:sorterViewPr>
    <p:cViewPr>
      <p:scale>
        <a:sx n="100" d="100"/>
        <a:sy n="100" d="100"/>
      </p:scale>
      <p:origin x="0" y="2780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E98D1-137A-4771-A961-FAC1438EFEB8}" type="datetimeFigureOut">
              <a:rPr lang="en-US" smtClean="0"/>
              <a:t>7/19/2017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125F4-9DDA-44AC-A455-8795B6A7ECE4}" type="slidenum">
              <a:rPr lang="en-US" smtClean="0"/>
              <a:t>‹#›</a:t>
            </a:fld>
            <a:endParaRPr lang="en-US"/>
          </a:p>
        </p:txBody>
      </p:sp>
    </p:spTree>
    <p:extLst>
      <p:ext uri="{BB962C8B-B14F-4D97-AF65-F5344CB8AC3E}">
        <p14:creationId xmlns:p14="http://schemas.microsoft.com/office/powerpoint/2010/main" val="220570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Potential duplication</a:t>
            </a:r>
            <a:r>
              <a:rPr lang="en-US" sz="1200" b="0" i="0" kern="1200" dirty="0" smtClean="0">
                <a:solidFill>
                  <a:schemeClr val="tx1"/>
                </a:solidFill>
                <a:effectLst/>
                <a:latin typeface="+mn-lt"/>
                <a:ea typeface="+mn-ea"/>
                <a:cs typeface="+mn-cs"/>
              </a:rPr>
              <a:t>. As more and more records are added to the database it becomes difficult to avoid duplicate records. This is because there is no mechanism built in to the system to prevent duplication. Later you will see how 'primary keys' are used to prevent this.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Non-unique records</a:t>
            </a:r>
            <a:r>
              <a:rPr lang="en-US" sz="1200" b="0" i="0" kern="1200" dirty="0" smtClean="0">
                <a:solidFill>
                  <a:schemeClr val="tx1"/>
                </a:solidFill>
                <a:effectLst/>
                <a:latin typeface="+mn-lt"/>
                <a:ea typeface="+mn-ea"/>
                <a:cs typeface="+mn-cs"/>
              </a:rPr>
              <a:t>. Notice that </a:t>
            </a:r>
            <a:r>
              <a:rPr lang="en-US" sz="1200" b="0" i="0" kern="1200" dirty="0" err="1" smtClean="0">
                <a:solidFill>
                  <a:schemeClr val="tx1"/>
                </a:solidFill>
                <a:effectLst/>
                <a:latin typeface="+mn-lt"/>
                <a:ea typeface="+mn-ea"/>
                <a:cs typeface="+mn-cs"/>
              </a:rPr>
              <a:t>Mr</a:t>
            </a:r>
            <a:r>
              <a:rPr lang="en-US" sz="1200" b="0" i="0" kern="1200" dirty="0" smtClean="0">
                <a:solidFill>
                  <a:schemeClr val="tx1"/>
                </a:solidFill>
                <a:effectLst/>
                <a:latin typeface="+mn-lt"/>
                <a:ea typeface="+mn-ea"/>
                <a:cs typeface="+mn-cs"/>
              </a:rPr>
              <a:t> &amp; </a:t>
            </a:r>
            <a:r>
              <a:rPr lang="en-US" sz="1200" b="0" i="0" kern="1200" dirty="0" err="1" smtClean="0">
                <a:solidFill>
                  <a:schemeClr val="tx1"/>
                </a:solidFill>
                <a:effectLst/>
                <a:latin typeface="+mn-lt"/>
                <a:ea typeface="+mn-ea"/>
                <a:cs typeface="+mn-cs"/>
              </a:rPr>
              <a:t>Mrs</a:t>
            </a:r>
            <a:r>
              <a:rPr lang="en-US" sz="1200" b="0" i="0" kern="1200" dirty="0" smtClean="0">
                <a:solidFill>
                  <a:schemeClr val="tx1"/>
                </a:solidFill>
                <a:effectLst/>
                <a:latin typeface="+mn-lt"/>
                <a:ea typeface="+mn-ea"/>
                <a:cs typeface="+mn-cs"/>
              </a:rPr>
              <a:t> Jones have identical ID's. This is because the person producing this database decided they may want to sort on identical telephone numbers and so has applied identical ID to the two records. This is fine for that purpose, but suppose you only wanted to extract </a:t>
            </a:r>
            <a:r>
              <a:rPr lang="en-US" sz="1200" b="0" i="0" kern="1200" dirty="0" err="1" smtClean="0">
                <a:solidFill>
                  <a:schemeClr val="tx1"/>
                </a:solidFill>
                <a:effectLst/>
                <a:latin typeface="+mn-lt"/>
                <a:ea typeface="+mn-ea"/>
                <a:cs typeface="+mn-cs"/>
              </a:rPr>
              <a:t>Mrs</a:t>
            </a:r>
            <a:r>
              <a:rPr lang="en-US" sz="1200" b="0" i="0" kern="1200" dirty="0" smtClean="0">
                <a:solidFill>
                  <a:schemeClr val="tx1"/>
                </a:solidFill>
                <a:effectLst/>
                <a:latin typeface="+mn-lt"/>
                <a:ea typeface="+mn-ea"/>
                <a:cs typeface="+mn-cs"/>
              </a:rPr>
              <a:t> Jones' record. Now it is much more difficult.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Harder to update</a:t>
            </a:r>
            <a:r>
              <a:rPr lang="en-US" sz="1200" b="0" i="0" kern="1200" dirty="0" smtClean="0">
                <a:solidFill>
                  <a:schemeClr val="tx1"/>
                </a:solidFill>
                <a:effectLst/>
                <a:latin typeface="+mn-lt"/>
                <a:ea typeface="+mn-ea"/>
                <a:cs typeface="+mn-cs"/>
              </a:rPr>
              <a:t>. Suppose that this flat file database also stored their work place details - this will result in multiple records for each person. Again, this is fine - but suppose Sandra Jones now wanted to be known as 'Sandra Thompson' after re-marrying? This will have to be done over potentially many records and so flat file updates are more error-prone than other methods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Inherently inefficient</a:t>
            </a:r>
            <a:r>
              <a:rPr lang="en-US" sz="1200" b="0" i="0" kern="1200" dirty="0" smtClean="0">
                <a:solidFill>
                  <a:schemeClr val="tx1"/>
                </a:solidFill>
                <a:effectLst/>
                <a:latin typeface="+mn-lt"/>
                <a:ea typeface="+mn-ea"/>
                <a:cs typeface="+mn-cs"/>
              </a:rPr>
              <a:t>. Consider a situation where the database now needs to hold an extra field to hold their email address. If there are tens of thousands of records, there may be many people having no email address, but each record in a flat file database has to have the same fields, whether they are used or not. Other methods avoid this wasted storage.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Harder to change data format</a:t>
            </a:r>
            <a:r>
              <a:rPr lang="en-US" sz="1200" b="0" i="0" kern="1200" dirty="0" smtClean="0">
                <a:solidFill>
                  <a:schemeClr val="tx1"/>
                </a:solidFill>
                <a:effectLst/>
                <a:latin typeface="+mn-lt"/>
                <a:ea typeface="+mn-ea"/>
                <a:cs typeface="+mn-cs"/>
              </a:rPr>
              <a:t>. Suppose the telephone numbers now have to have a dash between the area code and the rest of the number, like this 0223-44033. Adding that extra dash over tens of thousands of records would be a significant task in a flat file database.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Poor at complex queries.</a:t>
            </a:r>
            <a:r>
              <a:rPr lang="en-US" sz="1200" b="0" i="0" kern="1200" dirty="0" smtClean="0">
                <a:solidFill>
                  <a:schemeClr val="tx1"/>
                </a:solidFill>
                <a:effectLst/>
                <a:latin typeface="+mn-lt"/>
                <a:ea typeface="+mn-ea"/>
                <a:cs typeface="+mn-cs"/>
              </a:rPr>
              <a:t> If we wanted to find all records with a specific telephone number, this is a simple single-field criteria that a flat file can easily deal with. But now suppose we wanted all people living in Hull who share the same surname and similar postcode? - the criteria can quickly become too complex for a flat file to manage.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Poor at limiting access.</a:t>
            </a:r>
            <a:r>
              <a:rPr lang="en-US" sz="1200" b="0" i="0" kern="1200" dirty="0" smtClean="0">
                <a:solidFill>
                  <a:schemeClr val="tx1"/>
                </a:solidFill>
                <a:effectLst/>
                <a:latin typeface="+mn-lt"/>
                <a:ea typeface="+mn-ea"/>
                <a:cs typeface="+mn-cs"/>
              </a:rPr>
              <a:t> Suppose this flat file database held a confidential field in each record that only certain staff are allowed to see - perhaps salaries. This is difficult to achieve in a flat file database - once a person has entered a valid password to gain access, that person is able to see everything.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a:t>
            </a:fld>
            <a:endParaRPr lang="en-US"/>
          </a:p>
        </p:txBody>
      </p:sp>
    </p:spTree>
    <p:extLst>
      <p:ext uri="{BB962C8B-B14F-4D97-AF65-F5344CB8AC3E}">
        <p14:creationId xmlns:p14="http://schemas.microsoft.com/office/powerpoint/2010/main" val="81299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54</a:t>
            </a:fld>
            <a:endParaRPr lang="en-US"/>
          </a:p>
        </p:txBody>
      </p:sp>
    </p:spTree>
    <p:extLst>
      <p:ext uri="{BB962C8B-B14F-4D97-AF65-F5344CB8AC3E}">
        <p14:creationId xmlns:p14="http://schemas.microsoft.com/office/powerpoint/2010/main" val="143431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b="1" dirty="0" smtClean="0"/>
              <a:t>College, Student</a:t>
            </a:r>
            <a:r>
              <a:rPr lang="en-US" dirty="0" smtClean="0"/>
              <a:t>}, </a:t>
            </a:r>
            <a:r>
              <a:rPr lang="en-US" b="1" dirty="0" smtClean="0"/>
              <a:t>Age</a:t>
            </a:r>
            <a:r>
              <a:rPr lang="en-US" dirty="0" smtClean="0"/>
              <a:t> of Student only depends on Student column, which is incorrect as per Second Normal Form. To achieve second normal form, it would be helpful to split out the subjects into an independent table, and match them up using the student names as foreign keys.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55</a:t>
            </a:fld>
            <a:endParaRPr lang="en-US"/>
          </a:p>
        </p:txBody>
      </p:sp>
    </p:spTree>
    <p:extLst>
      <p:ext uri="{BB962C8B-B14F-4D97-AF65-F5344CB8AC3E}">
        <p14:creationId xmlns:p14="http://schemas.microsoft.com/office/powerpoint/2010/main" val="129772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b="1" dirty="0" smtClean="0"/>
              <a:t>Student</a:t>
            </a:r>
            <a:r>
              <a:rPr lang="en-US" dirty="0" smtClean="0"/>
              <a:t>, </a:t>
            </a:r>
            <a:r>
              <a:rPr lang="en-US" b="1" dirty="0" smtClean="0"/>
              <a:t>Subject</a:t>
            </a:r>
            <a:r>
              <a:rPr lang="en-US" dirty="0" smtClean="0"/>
              <a:t>}, </a:t>
            </a:r>
            <a:r>
              <a:rPr lang="en-US" b="1" dirty="0" smtClean="0"/>
              <a:t>Age</a:t>
            </a:r>
            <a:r>
              <a:rPr lang="en-US" dirty="0" smtClean="0"/>
              <a:t> of Student only depends on Student column, which is incorrect as per Second Normal Form. To achieve second normal form, it would be helpful to split out the subjects into an independent table, and match them up using the student names as foreign keys.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56</a:t>
            </a:fld>
            <a:endParaRPr lang="en-US"/>
          </a:p>
        </p:txBody>
      </p:sp>
    </p:spTree>
    <p:extLst>
      <p:ext uri="{BB962C8B-B14F-4D97-AF65-F5344CB8AC3E}">
        <p14:creationId xmlns:p14="http://schemas.microsoft.com/office/powerpoint/2010/main" val="1297726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b="1" dirty="0" smtClean="0"/>
              <a:t>Student</a:t>
            </a:r>
            <a:r>
              <a:rPr lang="en-US" dirty="0" smtClean="0"/>
              <a:t>, </a:t>
            </a:r>
            <a:r>
              <a:rPr lang="en-US" b="1" dirty="0" smtClean="0"/>
              <a:t>Subject</a:t>
            </a:r>
            <a:r>
              <a:rPr lang="en-US" dirty="0" smtClean="0"/>
              <a:t>}, </a:t>
            </a:r>
            <a:r>
              <a:rPr lang="en-US" b="1" dirty="0" smtClean="0"/>
              <a:t>Age</a:t>
            </a:r>
            <a:r>
              <a:rPr lang="en-US" dirty="0" smtClean="0"/>
              <a:t> of Student only depends on Student column, which is incorrect as per Second Normal Form. To achieve second normal form, it would be helpful to split out the subjects into an independent table, and match them up using the {</a:t>
            </a:r>
            <a:r>
              <a:rPr lang="en-US" b="1" dirty="0" smtClean="0"/>
              <a:t>College, Student</a:t>
            </a:r>
            <a:r>
              <a:rPr lang="en-US" dirty="0" smtClean="0"/>
              <a:t>} as foreign keys.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57</a:t>
            </a:fld>
            <a:endParaRPr lang="en-US"/>
          </a:p>
        </p:txBody>
      </p:sp>
    </p:spTree>
    <p:extLst>
      <p:ext uri="{BB962C8B-B14F-4D97-AF65-F5344CB8AC3E}">
        <p14:creationId xmlns:p14="http://schemas.microsoft.com/office/powerpoint/2010/main" val="129772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0D0C7FD-9335-4869-B5A3-13C116646995}" type="slidenum">
              <a:rPr lang="en-US" altLang="en-US" sz="1200"/>
              <a:pPr eaLnBrk="1" hangingPunct="1"/>
              <a:t>67</a:t>
            </a:fld>
            <a:endParaRPr lang="en-US" altLang="en-US" sz="1200"/>
          </a:p>
        </p:txBody>
      </p:sp>
      <p:sp>
        <p:nvSpPr>
          <p:cNvPr id="423939" name="Rectangle 2"/>
          <p:cNvSpPr>
            <a:spLocks noGrp="1" noRot="1" noChangeAspect="1" noChangeArrowheads="1" noTextEdit="1"/>
          </p:cNvSpPr>
          <p:nvPr>
            <p:ph type="sldImg"/>
          </p:nvPr>
        </p:nvSpPr>
        <p:spPr>
          <a:ln/>
        </p:spPr>
      </p:sp>
      <p:sp>
        <p:nvSpPr>
          <p:cNvPr id="423940"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EB339EF-0F34-4E50-A64F-7F80533930FD}" type="slidenum">
              <a:rPr lang="en-US" altLang="en-US" sz="1200"/>
              <a:pPr eaLnBrk="1" hangingPunct="1"/>
              <a:t>68</a:t>
            </a:fld>
            <a:endParaRPr lang="en-US" altLang="en-US" sz="1200"/>
          </a:p>
        </p:txBody>
      </p:sp>
      <p:sp>
        <p:nvSpPr>
          <p:cNvPr id="424963" name="Rectangle 2"/>
          <p:cNvSpPr>
            <a:spLocks noGrp="1" noRot="1" noChangeAspect="1" noChangeArrowheads="1" noTextEdit="1"/>
          </p:cNvSpPr>
          <p:nvPr>
            <p:ph type="sldImg"/>
          </p:nvPr>
        </p:nvSpPr>
        <p:spPr>
          <a:ln/>
        </p:spPr>
      </p:sp>
      <p:sp>
        <p:nvSpPr>
          <p:cNvPr id="424964" name="Rectangle 3"/>
          <p:cNvSpPr>
            <a:spLocks noGrp="1" noChangeArrowheads="1"/>
          </p:cNvSpPr>
          <p:nvPr>
            <p:ph type="body" idx="1"/>
          </p:nvPr>
        </p:nvSpPr>
        <p:spPr>
          <a:noFill/>
        </p:spPr>
        <p:txBody>
          <a:bodyPr/>
          <a:lstStyle/>
          <a:p>
            <a:pPr eaLnBrk="1" hangingPunct="1">
              <a:buFontTx/>
              <a:buChar char="•"/>
            </a:pPr>
            <a:r>
              <a:rPr lang="en-US" altLang="en-US" dirty="0" smtClean="0"/>
              <a:t>A Database Management System is a collection of Inter-related Data and a set of program to manage and access those Data</a:t>
            </a:r>
          </a:p>
          <a:p>
            <a:pPr eaLnBrk="1" hangingPunct="1">
              <a:buFontTx/>
              <a:buChar char="•"/>
            </a:pPr>
            <a:endParaRPr lang="en-US" altLang="en-US" dirty="0" smtClean="0"/>
          </a:p>
          <a:p>
            <a:pPr eaLnBrk="1" hangingPunct="1">
              <a:buFontTx/>
              <a:buChar char="•"/>
            </a:pPr>
            <a:r>
              <a:rPr lang="en-US" altLang="en-US" dirty="0" smtClean="0">
                <a:cs typeface="Times New Roman" pitchFamily="18" charset="0"/>
              </a:rPr>
              <a:t>The primary objective of a DBMS is to provide an environment that is convenient and efficient to use in retrieving data FROM and storing information into the database.</a:t>
            </a:r>
            <a:r>
              <a:rPr lang="en-US" altLang="en-US" dirty="0" smtClean="0"/>
              <a:t> </a:t>
            </a:r>
          </a:p>
          <a:p>
            <a:pPr eaLnBrk="1" hangingPunct="1">
              <a:buFontTx/>
              <a:buChar char="•"/>
            </a:pPr>
            <a:endParaRPr lang="en-US" altLang="en-US" dirty="0" smtClean="0"/>
          </a:p>
          <a:p>
            <a:pPr eaLnBrk="1" hangingPunct="1">
              <a:buFontTx/>
              <a:buChar char="•"/>
            </a:pPr>
            <a:r>
              <a:rPr lang="en-US" altLang="en-US" dirty="0" smtClean="0"/>
              <a:t>Some of the DBMS applications are Banking, Airlines, Credit Card transactions, Telecommunication, </a:t>
            </a:r>
            <a:br>
              <a:rPr lang="en-US" altLang="en-US" dirty="0" smtClean="0"/>
            </a:br>
            <a:r>
              <a:rPr lang="en-US" altLang="en-US" dirty="0" smtClean="0"/>
              <a:t>finance, sales.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D37414B0-F345-47EE-B659-FB895E979B56}" type="slidenum">
              <a:rPr lang="en-US" altLang="en-US" sz="1200"/>
              <a:pPr eaLnBrk="1" hangingPunct="1"/>
              <a:t>69</a:t>
            </a:fld>
            <a:endParaRPr lang="en-US" altLang="en-US" sz="1200"/>
          </a:p>
        </p:txBody>
      </p:sp>
      <p:sp>
        <p:nvSpPr>
          <p:cNvPr id="425987" name="Rectangle 2"/>
          <p:cNvSpPr>
            <a:spLocks noGrp="1" noRot="1" noChangeAspect="1" noChangeArrowheads="1" noTextEdit="1"/>
          </p:cNvSpPr>
          <p:nvPr>
            <p:ph type="sldImg"/>
          </p:nvPr>
        </p:nvSpPr>
        <p:spPr>
          <a:ln/>
        </p:spPr>
      </p:sp>
      <p:sp>
        <p:nvSpPr>
          <p:cNvPr id="425988" name="Rectangle 3"/>
          <p:cNvSpPr>
            <a:spLocks noGrp="1" noChangeArrowheads="1"/>
          </p:cNvSpPr>
          <p:nvPr>
            <p:ph type="body" idx="1"/>
          </p:nvPr>
        </p:nvSpPr>
        <p:spPr>
          <a:noFill/>
        </p:spPr>
        <p:txBody>
          <a:bodyPr/>
          <a:lstStyle/>
          <a:p>
            <a:pPr eaLnBrk="1" hangingPunct="1"/>
            <a:r>
              <a:rPr lang="en-US" altLang="en-US" dirty="0" smtClean="0"/>
              <a:t>Thus SQL is a set of commands used to interact with the database, using which, sets of records can be accessed or manipulated at a time, instead of the conventional one record at a time approach.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81DE9EE-BB12-495F-BE8B-CCD81B261B74}" type="slidenum">
              <a:rPr lang="en-US" altLang="en-US" sz="1200"/>
              <a:pPr eaLnBrk="1" hangingPunct="1"/>
              <a:t>70</a:t>
            </a:fld>
            <a:endParaRPr lang="en-US" altLang="en-US" sz="1200"/>
          </a:p>
        </p:txBody>
      </p:sp>
      <p:sp>
        <p:nvSpPr>
          <p:cNvPr id="427011" name="Rectangle 2"/>
          <p:cNvSpPr>
            <a:spLocks noGrp="1" noRot="1" noChangeAspect="1" noChangeArrowheads="1" noTextEdit="1"/>
          </p:cNvSpPr>
          <p:nvPr>
            <p:ph type="sldImg"/>
          </p:nvPr>
        </p:nvSpPr>
        <p:spPr>
          <a:ln/>
        </p:spPr>
      </p:sp>
      <p:sp>
        <p:nvSpPr>
          <p:cNvPr id="427012" name="Rectangle 3"/>
          <p:cNvSpPr>
            <a:spLocks noGrp="1" noChangeArrowheads="1"/>
          </p:cNvSpPr>
          <p:nvPr>
            <p:ph type="body" idx="1"/>
          </p:nvPr>
        </p:nvSpPr>
        <p:spPr>
          <a:noFill/>
        </p:spPr>
        <p:txBody>
          <a:bodyPr/>
          <a:lstStyle/>
          <a:p>
            <a:pPr eaLnBrk="1" hangingPunct="1"/>
            <a:r>
              <a:rPr lang="en-US" altLang="en-US" dirty="0" smtClean="0"/>
              <a:t/>
            </a:r>
            <a:br>
              <a:rPr lang="en-US" altLang="en-US" dirty="0" smtClean="0"/>
            </a:br>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B45A892-C078-464E-9DCE-A9F253117B0F}" type="slidenum">
              <a:rPr lang="en-US" altLang="en-US" sz="1200"/>
              <a:pPr eaLnBrk="1" hangingPunct="1"/>
              <a:t>71</a:t>
            </a:fld>
            <a:endParaRPr lang="en-US" altLang="en-US" sz="1200"/>
          </a:p>
        </p:txBody>
      </p:sp>
      <p:sp>
        <p:nvSpPr>
          <p:cNvPr id="437251" name="Rectangle 2"/>
          <p:cNvSpPr>
            <a:spLocks noGrp="1" noRot="1" noChangeAspect="1" noChangeArrowheads="1" noTextEdit="1"/>
          </p:cNvSpPr>
          <p:nvPr>
            <p:ph type="sldImg"/>
          </p:nvPr>
        </p:nvSpPr>
        <p:spPr>
          <a:ln/>
        </p:spPr>
      </p:sp>
      <p:sp>
        <p:nvSpPr>
          <p:cNvPr id="4372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5FEA795F-6B43-4E86-802A-6D0ECEEF3DCC}" type="slidenum">
              <a:rPr lang="en-US" altLang="en-US" sz="1200"/>
              <a:pPr eaLnBrk="1" hangingPunct="1"/>
              <a:t>72</a:t>
            </a:fld>
            <a:endParaRPr lang="en-US" altLang="en-US" sz="1200"/>
          </a:p>
        </p:txBody>
      </p:sp>
      <p:sp>
        <p:nvSpPr>
          <p:cNvPr id="438275" name="Rectangle 2"/>
          <p:cNvSpPr>
            <a:spLocks noGrp="1" noRot="1" noChangeAspect="1" noChangeArrowheads="1" noTextEdit="1"/>
          </p:cNvSpPr>
          <p:nvPr>
            <p:ph type="sldImg"/>
          </p:nvPr>
        </p:nvSpPr>
        <p:spPr>
          <a:ln/>
        </p:spPr>
      </p:sp>
      <p:sp>
        <p:nvSpPr>
          <p:cNvPr id="438276" name="Rectangle 3"/>
          <p:cNvSpPr>
            <a:spLocks noGrp="1" noChangeArrowheads="1"/>
          </p:cNvSpPr>
          <p:nvPr>
            <p:ph type="body" idx="1"/>
          </p:nvPr>
        </p:nvSpPr>
        <p:spPr>
          <a:noFill/>
        </p:spPr>
        <p:txBody>
          <a:bodyPr/>
          <a:lstStyle/>
          <a:p>
            <a:pPr eaLnBrk="1" hangingPunct="1"/>
            <a:endParaRPr lang="en-US" alt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latin typeface="Times New Roman" pitchFamily="18" charset="0"/>
              </a:rPr>
              <a:t>The importance aspect of database approach is to hide the details of data storage not needed by the many of the database users.</a:t>
            </a:r>
          </a:p>
          <a:p>
            <a:r>
              <a:rPr lang="en-US" altLang="en-US" dirty="0" smtClean="0">
                <a:latin typeface="Times New Roman" pitchFamily="18" charset="0"/>
              </a:rPr>
              <a:t>This goal is achieved by the concept of Data Models. </a:t>
            </a:r>
          </a:p>
          <a:p>
            <a:endParaRPr lang="en-US" altLang="en-US" dirty="0" smtClean="0">
              <a:latin typeface="Times New Roman" pitchFamily="18" charset="0"/>
            </a:endParaRPr>
          </a:p>
          <a:p>
            <a:r>
              <a:rPr lang="en-US" altLang="en-US" b="1" dirty="0" smtClean="0">
                <a:latin typeface="Times New Roman" pitchFamily="18" charset="0"/>
              </a:rPr>
              <a:t>Hierarchical Model </a:t>
            </a:r>
            <a:r>
              <a:rPr lang="en-US" altLang="en-US" dirty="0" smtClean="0">
                <a:latin typeface="Times New Roman" pitchFamily="18" charset="0"/>
              </a:rPr>
              <a:t>: The hierarchical data model organizes data in a tree structure. There is a hierarchy of parent and child data segments. This structure implies that a record can have repeating information, generally in the child data segments.</a:t>
            </a:r>
          </a:p>
          <a:p>
            <a:endParaRPr lang="en-US" altLang="en-US" b="1" dirty="0" smtClean="0">
              <a:latin typeface="Times New Roman" pitchFamily="18" charset="0"/>
            </a:endParaRPr>
          </a:p>
          <a:p>
            <a:r>
              <a:rPr lang="en-US" altLang="en-US" b="1" dirty="0" smtClean="0">
                <a:latin typeface="Times New Roman" pitchFamily="18" charset="0"/>
              </a:rPr>
              <a:t>Network Model </a:t>
            </a:r>
            <a:r>
              <a:rPr lang="en-US" altLang="en-US" dirty="0" smtClean="0">
                <a:latin typeface="Times New Roman" pitchFamily="18" charset="0"/>
              </a:rPr>
              <a:t>: Some data was more naturally modeled with more than one parent per child. So, the concept called network model permitted the modeling of many-to-many relationships in data.</a:t>
            </a:r>
          </a:p>
          <a:p>
            <a:endParaRPr lang="en-US" altLang="en-US" dirty="0" smtClean="0">
              <a:latin typeface="Times New Roman" pitchFamily="18" charset="0"/>
            </a:endParaRPr>
          </a:p>
          <a:p>
            <a:r>
              <a:rPr lang="en-US" altLang="en-US" b="1" dirty="0" smtClean="0">
                <a:latin typeface="Times New Roman" pitchFamily="18" charset="0"/>
              </a:rPr>
              <a:t>Relational Model </a:t>
            </a:r>
            <a:r>
              <a:rPr lang="en-US" altLang="en-US" dirty="0" smtClean="0">
                <a:latin typeface="Times New Roman" pitchFamily="18" charset="0"/>
              </a:rPr>
              <a:t>:In such a database the data and relations between them are </a:t>
            </a:r>
            <a:r>
              <a:rPr lang="en-US" altLang="en-US" dirty="0" err="1" smtClean="0">
                <a:latin typeface="Times New Roman" pitchFamily="18" charset="0"/>
              </a:rPr>
              <a:t>organised</a:t>
            </a:r>
            <a:r>
              <a:rPr lang="en-US" altLang="en-US" dirty="0" smtClean="0">
                <a:latin typeface="Times New Roman" pitchFamily="18" charset="0"/>
              </a:rPr>
              <a:t> in tables. A table is a collection of records and each record in a table contains the same fields.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11</a:t>
            </a:fld>
            <a:endParaRPr lang="en-US"/>
          </a:p>
        </p:txBody>
      </p:sp>
    </p:spTree>
    <p:extLst>
      <p:ext uri="{BB962C8B-B14F-4D97-AF65-F5344CB8AC3E}">
        <p14:creationId xmlns:p14="http://schemas.microsoft.com/office/powerpoint/2010/main" val="2145353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802E5D3-AE1A-4295-88D8-D836EE1ED0E1}" type="slidenum">
              <a:rPr lang="en-US" altLang="en-US" sz="1200"/>
              <a:pPr eaLnBrk="1" hangingPunct="1"/>
              <a:t>73</a:t>
            </a:fld>
            <a:endParaRPr lang="en-US" altLang="en-US" sz="1200"/>
          </a:p>
        </p:txBody>
      </p:sp>
      <p:sp>
        <p:nvSpPr>
          <p:cNvPr id="439299" name="Rectangle 2"/>
          <p:cNvSpPr>
            <a:spLocks noGrp="1" noRot="1" noChangeAspect="1" noChangeArrowheads="1" noTextEdit="1"/>
          </p:cNvSpPr>
          <p:nvPr>
            <p:ph type="sldImg"/>
          </p:nvPr>
        </p:nvSpPr>
        <p:spPr>
          <a:ln/>
        </p:spPr>
      </p:sp>
      <p:sp>
        <p:nvSpPr>
          <p:cNvPr id="439300"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56B9C025-8C77-4605-9E69-86E603CC83F6}" type="slidenum">
              <a:rPr lang="en-US" altLang="en-US" sz="1200"/>
              <a:pPr eaLnBrk="1" hangingPunct="1"/>
              <a:t>74</a:t>
            </a:fld>
            <a:endParaRPr lang="en-US" altLang="en-US" sz="1200"/>
          </a:p>
        </p:txBody>
      </p:sp>
      <p:sp>
        <p:nvSpPr>
          <p:cNvPr id="440323" name="Rectangle 2"/>
          <p:cNvSpPr>
            <a:spLocks noGrp="1" noRot="1" noChangeAspect="1" noChangeArrowheads="1" noTextEdit="1"/>
          </p:cNvSpPr>
          <p:nvPr>
            <p:ph type="sldImg"/>
          </p:nvPr>
        </p:nvSpPr>
        <p:spPr>
          <a:ln/>
        </p:spPr>
      </p:sp>
      <p:sp>
        <p:nvSpPr>
          <p:cNvPr id="44032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1EB7C21-55AE-4682-AEE2-6CA62A38D930}" type="slidenum">
              <a:rPr lang="en-US" altLang="en-US" sz="1200"/>
              <a:pPr eaLnBrk="1" hangingPunct="1"/>
              <a:t>75</a:t>
            </a:fld>
            <a:endParaRPr lang="en-US" altLang="en-US" sz="1200"/>
          </a:p>
        </p:txBody>
      </p:sp>
      <p:sp>
        <p:nvSpPr>
          <p:cNvPr id="441347" name="Rectangle 2"/>
          <p:cNvSpPr>
            <a:spLocks noGrp="1" noRot="1" noChangeAspect="1" noChangeArrowheads="1" noTextEdit="1"/>
          </p:cNvSpPr>
          <p:nvPr>
            <p:ph type="sldImg"/>
          </p:nvPr>
        </p:nvSpPr>
        <p:spPr>
          <a:ln/>
        </p:spPr>
      </p:sp>
      <p:sp>
        <p:nvSpPr>
          <p:cNvPr id="441348" name="Rectangle 3"/>
          <p:cNvSpPr>
            <a:spLocks noGrp="1" noChangeArrowheads="1"/>
          </p:cNvSpPr>
          <p:nvPr>
            <p:ph type="body" idx="1"/>
          </p:nvPr>
        </p:nvSpPr>
        <p:spPr>
          <a:noFill/>
        </p:spPr>
        <p:txBody>
          <a:bodyPr/>
          <a:lstStyle/>
          <a:p>
            <a:pPr marL="223959" indent="-223959"/>
            <a:endParaRPr lang="en-US" altLang="en-US" dirty="0" smtClean="0">
              <a:latin typeface="Courier New" pitchFamily="49"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CB04311-9731-4711-A3E6-3F980E2EACAE}" type="slidenum">
              <a:rPr lang="en-US" altLang="en-US" sz="1200"/>
              <a:pPr eaLnBrk="1" hangingPunct="1"/>
              <a:t>76</a:t>
            </a:fld>
            <a:endParaRPr lang="en-US" altLang="en-US" sz="1200"/>
          </a:p>
        </p:txBody>
      </p:sp>
      <p:sp>
        <p:nvSpPr>
          <p:cNvPr id="442371" name="Rectangle 2"/>
          <p:cNvSpPr>
            <a:spLocks noGrp="1" noRot="1" noChangeAspect="1" noChangeArrowheads="1" noTextEdit="1"/>
          </p:cNvSpPr>
          <p:nvPr>
            <p:ph type="sldImg"/>
          </p:nvPr>
        </p:nvSpPr>
        <p:spPr>
          <a:ln/>
        </p:spPr>
      </p:sp>
      <p:sp>
        <p:nvSpPr>
          <p:cNvPr id="442372"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E847A044-44A9-416F-BFCC-861DD2ECAF46}" type="slidenum">
              <a:rPr lang="en-US" altLang="en-US" sz="1200"/>
              <a:pPr eaLnBrk="1" hangingPunct="1"/>
              <a:t>77</a:t>
            </a:fld>
            <a:endParaRPr lang="en-US" altLang="en-US" sz="1200"/>
          </a:p>
        </p:txBody>
      </p:sp>
      <p:sp>
        <p:nvSpPr>
          <p:cNvPr id="443395" name="Rectangle 2"/>
          <p:cNvSpPr>
            <a:spLocks noGrp="1" noRot="1" noChangeAspect="1" noChangeArrowheads="1" noTextEdit="1"/>
          </p:cNvSpPr>
          <p:nvPr>
            <p:ph type="sldImg"/>
          </p:nvPr>
        </p:nvSpPr>
        <p:spPr>
          <a:ln/>
        </p:spPr>
      </p:sp>
      <p:sp>
        <p:nvSpPr>
          <p:cNvPr id="443396"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15B8EFD-7B95-4AA8-892D-6B943616325C}" type="slidenum">
              <a:rPr lang="en-US" altLang="en-US" sz="1200"/>
              <a:pPr eaLnBrk="1" hangingPunct="1"/>
              <a:t>78</a:t>
            </a:fld>
            <a:endParaRPr lang="en-US" altLang="en-US" sz="1200"/>
          </a:p>
        </p:txBody>
      </p:sp>
      <p:sp>
        <p:nvSpPr>
          <p:cNvPr id="444419" name="Rectangle 2"/>
          <p:cNvSpPr>
            <a:spLocks noGrp="1" noRot="1" noChangeAspect="1" noChangeArrowheads="1" noTextEdit="1"/>
          </p:cNvSpPr>
          <p:nvPr>
            <p:ph type="sldImg"/>
          </p:nvPr>
        </p:nvSpPr>
        <p:spPr>
          <a:ln/>
        </p:spPr>
      </p:sp>
      <p:sp>
        <p:nvSpPr>
          <p:cNvPr id="444420" name="Rectangle 3"/>
          <p:cNvSpPr>
            <a:spLocks noGrp="1" noChangeArrowheads="1"/>
          </p:cNvSpPr>
          <p:nvPr>
            <p:ph type="body" idx="1"/>
          </p:nvPr>
        </p:nvSpPr>
        <p:spPr>
          <a:noFill/>
        </p:spPr>
        <p:txBody>
          <a:bodyPr/>
          <a:lstStyle/>
          <a:p>
            <a:pPr eaLnBrk="1" hangingPunct="1"/>
            <a:endParaRPr lang="en-US" altLang="en-US" b="1" i="1" dirty="0" smtClean="0">
              <a:latin typeface="Courier New"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10945184-B59C-4EA1-8B35-B6954E661A65}" type="slidenum">
              <a:rPr lang="en-US" altLang="en-US" sz="1200"/>
              <a:pPr eaLnBrk="1" hangingPunct="1"/>
              <a:t>79</a:t>
            </a:fld>
            <a:endParaRPr lang="en-US" altLang="en-US" sz="1200"/>
          </a:p>
        </p:txBody>
      </p:sp>
      <p:sp>
        <p:nvSpPr>
          <p:cNvPr id="445443" name="Rectangle 2"/>
          <p:cNvSpPr>
            <a:spLocks noGrp="1" noRot="1" noChangeAspect="1" noChangeArrowheads="1" noTextEdit="1"/>
          </p:cNvSpPr>
          <p:nvPr>
            <p:ph type="sldImg"/>
          </p:nvPr>
        </p:nvSpPr>
        <p:spPr>
          <a:ln/>
        </p:spPr>
      </p:sp>
      <p:sp>
        <p:nvSpPr>
          <p:cNvPr id="445444" name="Rectangle 3"/>
          <p:cNvSpPr>
            <a:spLocks noGrp="1" noChangeArrowheads="1"/>
          </p:cNvSpPr>
          <p:nvPr>
            <p:ph type="body" idx="1"/>
          </p:nvPr>
        </p:nvSpPr>
        <p:spPr>
          <a:noFill/>
        </p:spPr>
        <p:txBody>
          <a:bodyPr/>
          <a:lstStyle/>
          <a:p>
            <a:pPr eaLnBrk="1" hangingPunct="1">
              <a:lnSpc>
                <a:spcPct val="90000"/>
              </a:lnSpc>
            </a:pPr>
            <a:endParaRPr lang="en-US" altLang="en-US" dirty="0" smtClean="0">
              <a:latin typeface="Courier New" pitchFamily="49"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0F8ACDB-A360-488D-9E1E-10000DD373A0}" type="slidenum">
              <a:rPr lang="en-US" altLang="en-US" sz="1200"/>
              <a:pPr eaLnBrk="1" hangingPunct="1"/>
              <a:t>80</a:t>
            </a:fld>
            <a:endParaRPr lang="en-US" altLang="en-US" sz="1200"/>
          </a:p>
        </p:txBody>
      </p:sp>
      <p:sp>
        <p:nvSpPr>
          <p:cNvPr id="446467" name="Rectangle 2"/>
          <p:cNvSpPr>
            <a:spLocks noGrp="1" noRot="1" noChangeAspect="1" noChangeArrowheads="1" noTextEdit="1"/>
          </p:cNvSpPr>
          <p:nvPr>
            <p:ph type="sldImg"/>
          </p:nvPr>
        </p:nvSpPr>
        <p:spPr>
          <a:ln/>
        </p:spPr>
      </p:sp>
      <p:sp>
        <p:nvSpPr>
          <p:cNvPr id="446468" name="Rectangle 3"/>
          <p:cNvSpPr>
            <a:spLocks noGrp="1" noChangeArrowheads="1"/>
          </p:cNvSpPr>
          <p:nvPr>
            <p:ph type="body" idx="1"/>
          </p:nvPr>
        </p:nvSpPr>
        <p:spPr>
          <a:xfrm>
            <a:off x="685180" y="4342777"/>
            <a:ext cx="5487640" cy="4345894"/>
          </a:xfrm>
          <a:noFill/>
        </p:spPr>
        <p:txBody>
          <a:bodyPr/>
          <a:lstStyle/>
          <a:p>
            <a:pPr eaLnBrk="1" hangingPunct="1"/>
            <a:endParaRPr lang="en-US"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BC8545A-4509-4578-8ABD-FDB2311F0217}" type="slidenum">
              <a:rPr lang="en-US" altLang="en-US" sz="1200"/>
              <a:pPr eaLnBrk="1" hangingPunct="1"/>
              <a:t>81</a:t>
            </a:fld>
            <a:endParaRPr lang="en-US" altLang="en-US" sz="1200"/>
          </a:p>
        </p:txBody>
      </p:sp>
      <p:sp>
        <p:nvSpPr>
          <p:cNvPr id="447491" name="Rectangle 2"/>
          <p:cNvSpPr>
            <a:spLocks noGrp="1" noRot="1" noChangeAspect="1" noChangeArrowheads="1" noTextEdit="1"/>
          </p:cNvSpPr>
          <p:nvPr>
            <p:ph type="sldImg"/>
          </p:nvPr>
        </p:nvSpPr>
        <p:spPr>
          <a:ln/>
        </p:spPr>
      </p:sp>
      <p:sp>
        <p:nvSpPr>
          <p:cNvPr id="447492"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865B816E-DC73-409C-B64A-6C2D2AFE93EE}" type="slidenum">
              <a:rPr lang="en-US" altLang="en-US" sz="1200"/>
              <a:pPr eaLnBrk="1" hangingPunct="1"/>
              <a:t>82</a:t>
            </a:fld>
            <a:endParaRPr lang="en-US" altLang="en-US" sz="1200"/>
          </a:p>
        </p:txBody>
      </p:sp>
      <p:sp>
        <p:nvSpPr>
          <p:cNvPr id="448515" name="Rectangle 2"/>
          <p:cNvSpPr>
            <a:spLocks noGrp="1" noRot="1" noChangeAspect="1" noChangeArrowheads="1" noTextEdit="1"/>
          </p:cNvSpPr>
          <p:nvPr>
            <p:ph type="sldImg"/>
          </p:nvPr>
        </p:nvSpPr>
        <p:spPr>
          <a:ln/>
        </p:spPr>
      </p:sp>
      <p:sp>
        <p:nvSpPr>
          <p:cNvPr id="448516"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top-down method starts from the general and moves to the specific.  Basically, you start with a general idea of what is needed for the system and then ask the end-users what data they need to store. For example: automobile manufacturer industry must get</a:t>
            </a:r>
            <a:r>
              <a:rPr lang="en-US" sz="1200" b="0" i="0" kern="1200" baseline="0" dirty="0" smtClean="0">
                <a:solidFill>
                  <a:schemeClr val="tx1"/>
                </a:solidFill>
                <a:effectLst/>
                <a:latin typeface="+mn-lt"/>
                <a:ea typeface="+mn-ea"/>
                <a:cs typeface="+mn-cs"/>
              </a:rPr>
              <a:t> requirements of car price, average, dimensions.. So they should follow top-down approach.</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bottom-up approach begins with the specific details and moves up to the general.  To begin a bottom-up design, the system analyst will inspect all the interfaces that the system has, checking reports, screens, and forms.  The analyst will work backwards through the system to determine what data should be  stored in the database. For example, Exit poll results</a:t>
            </a:r>
            <a:r>
              <a:rPr lang="en-US" sz="1200" b="0" i="0" kern="1200" baseline="0" dirty="0" smtClean="0">
                <a:solidFill>
                  <a:schemeClr val="tx1"/>
                </a:solidFill>
                <a:effectLst/>
                <a:latin typeface="+mn-lt"/>
                <a:ea typeface="+mn-ea"/>
                <a:cs typeface="+mn-cs"/>
              </a:rPr>
              <a:t> follow bottom-up approach.</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24</a:t>
            </a:fld>
            <a:endParaRPr lang="en-US"/>
          </a:p>
        </p:txBody>
      </p:sp>
    </p:spTree>
    <p:extLst>
      <p:ext uri="{BB962C8B-B14F-4D97-AF65-F5344CB8AC3E}">
        <p14:creationId xmlns:p14="http://schemas.microsoft.com/office/powerpoint/2010/main" val="1752909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00C8094-9A16-4E85-963C-6EA3E3AB0617}" type="slidenum">
              <a:rPr lang="en-US" altLang="en-US" sz="1200"/>
              <a:pPr eaLnBrk="1" hangingPunct="1"/>
              <a:t>83</a:t>
            </a:fld>
            <a:endParaRPr lang="en-US" altLang="en-US" sz="1200"/>
          </a:p>
        </p:txBody>
      </p:sp>
      <p:sp>
        <p:nvSpPr>
          <p:cNvPr id="449539" name="Rectangle 2"/>
          <p:cNvSpPr>
            <a:spLocks noGrp="1" noRot="1" noChangeAspect="1" noChangeArrowheads="1" noTextEdit="1"/>
          </p:cNvSpPr>
          <p:nvPr>
            <p:ph type="sldImg"/>
          </p:nvPr>
        </p:nvSpPr>
        <p:spPr>
          <a:ln/>
        </p:spPr>
      </p:sp>
      <p:sp>
        <p:nvSpPr>
          <p:cNvPr id="449540" name="Rectangle 3"/>
          <p:cNvSpPr>
            <a:spLocks noGrp="1" noChangeArrowheads="1"/>
          </p:cNvSpPr>
          <p:nvPr>
            <p:ph type="body" idx="1"/>
          </p:nvPr>
        </p:nvSpPr>
        <p:spPr>
          <a:xfrm>
            <a:off x="685180" y="4342777"/>
            <a:ext cx="5487640" cy="4345894"/>
          </a:xfrm>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CCC78D42-69C1-4AAE-BB5F-E4A5E93A09B6}" type="slidenum">
              <a:rPr lang="en-US" altLang="en-US" sz="1200"/>
              <a:pPr eaLnBrk="1" hangingPunct="1"/>
              <a:t>84</a:t>
            </a:fld>
            <a:endParaRPr lang="en-US" altLang="en-US" sz="1200"/>
          </a:p>
        </p:txBody>
      </p:sp>
      <p:sp>
        <p:nvSpPr>
          <p:cNvPr id="450563" name="Rectangle 2"/>
          <p:cNvSpPr>
            <a:spLocks noGrp="1" noRot="1" noChangeAspect="1" noChangeArrowheads="1" noTextEdit="1"/>
          </p:cNvSpPr>
          <p:nvPr>
            <p:ph type="sldImg"/>
          </p:nvPr>
        </p:nvSpPr>
        <p:spPr>
          <a:ln/>
        </p:spPr>
      </p:sp>
      <p:sp>
        <p:nvSpPr>
          <p:cNvPr id="45056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154C407-B21C-49A6-957A-DFEC7E5A1AFC}" type="slidenum">
              <a:rPr lang="en-US" altLang="en-US" sz="1200"/>
              <a:pPr eaLnBrk="1" hangingPunct="1"/>
              <a:t>85</a:t>
            </a:fld>
            <a:endParaRPr lang="en-US" altLang="en-US" sz="1200"/>
          </a:p>
        </p:txBody>
      </p:sp>
      <p:sp>
        <p:nvSpPr>
          <p:cNvPr id="451587" name="Rectangle 2"/>
          <p:cNvSpPr>
            <a:spLocks noGrp="1" noRot="1" noChangeAspect="1" noChangeArrowheads="1" noTextEdit="1"/>
          </p:cNvSpPr>
          <p:nvPr>
            <p:ph type="sldImg"/>
          </p:nvPr>
        </p:nvSpPr>
        <p:spPr>
          <a:ln/>
        </p:spPr>
      </p:sp>
      <p:sp>
        <p:nvSpPr>
          <p:cNvPr id="451588"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3CD1E551-EC20-4888-84F5-41CD168B058F}" type="slidenum">
              <a:rPr lang="en-US" altLang="en-US" sz="1200"/>
              <a:pPr eaLnBrk="1" hangingPunct="1"/>
              <a:t>86</a:t>
            </a:fld>
            <a:endParaRPr lang="en-US" altLang="en-US" sz="1200"/>
          </a:p>
        </p:txBody>
      </p:sp>
      <p:sp>
        <p:nvSpPr>
          <p:cNvPr id="453635" name="Rectangle 2"/>
          <p:cNvSpPr>
            <a:spLocks noGrp="1" noRot="1" noChangeAspect="1" noChangeArrowheads="1" noTextEdit="1"/>
          </p:cNvSpPr>
          <p:nvPr>
            <p:ph type="sldImg"/>
          </p:nvPr>
        </p:nvSpPr>
        <p:spPr>
          <a:ln/>
        </p:spPr>
      </p:sp>
      <p:sp>
        <p:nvSpPr>
          <p:cNvPr id="453636" name="Rectangle 3"/>
          <p:cNvSpPr>
            <a:spLocks noGrp="1" noChangeArrowheads="1"/>
          </p:cNvSpPr>
          <p:nvPr>
            <p:ph type="body" idx="1"/>
          </p:nvPr>
        </p:nvSpPr>
        <p:spPr>
          <a:noFill/>
        </p:spPr>
        <p:txBody>
          <a:bodyPr/>
          <a:lstStyle/>
          <a:p>
            <a:pPr eaLnBrk="1" hangingPunct="1"/>
            <a:r>
              <a:rPr lang="en-US" altLang="en-US" b="1" smtClean="0"/>
              <a:t>Data Types</a:t>
            </a:r>
            <a:endParaRPr lang="en-US" altLang="en-US" smtClean="0"/>
          </a:p>
          <a:p>
            <a:pPr eaLnBrk="1" hangingPunct="1"/>
            <a:r>
              <a:rPr lang="en-US" altLang="en-US" smtClean="0"/>
              <a:t>The given data types in the above slide are available for columns in a table.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836BD2AB-DFD1-4220-A944-0B4745CF5D0E}" type="slidenum">
              <a:rPr lang="en-US" altLang="en-US" sz="1200"/>
              <a:pPr eaLnBrk="1" hangingPunct="1"/>
              <a:t>87</a:t>
            </a:fld>
            <a:endParaRPr lang="en-US" altLang="en-US" sz="1200"/>
          </a:p>
        </p:txBody>
      </p:sp>
      <p:sp>
        <p:nvSpPr>
          <p:cNvPr id="454659" name="Rectangle 2"/>
          <p:cNvSpPr>
            <a:spLocks noGrp="1" noRot="1" noChangeAspect="1" noChangeArrowheads="1" noTextEdit="1"/>
          </p:cNvSpPr>
          <p:nvPr>
            <p:ph type="sldImg"/>
          </p:nvPr>
        </p:nvSpPr>
        <p:spPr>
          <a:ln/>
        </p:spPr>
      </p:sp>
      <p:sp>
        <p:nvSpPr>
          <p:cNvPr id="454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D229F61-00EA-4B7B-A5C1-7D54AAC178B5}" type="slidenum">
              <a:rPr lang="en-US" altLang="en-US" sz="1200"/>
              <a:pPr eaLnBrk="1" hangingPunct="1"/>
              <a:t>88</a:t>
            </a:fld>
            <a:endParaRPr lang="en-US" altLang="en-US" sz="1200"/>
          </a:p>
        </p:txBody>
      </p:sp>
      <p:sp>
        <p:nvSpPr>
          <p:cNvPr id="455683" name="Rectangle 2"/>
          <p:cNvSpPr>
            <a:spLocks noGrp="1" noRot="1" noChangeAspect="1" noChangeArrowheads="1" noTextEdit="1"/>
          </p:cNvSpPr>
          <p:nvPr>
            <p:ph type="sldImg"/>
          </p:nvPr>
        </p:nvSpPr>
        <p:spPr>
          <a:ln/>
        </p:spPr>
      </p:sp>
      <p:sp>
        <p:nvSpPr>
          <p:cNvPr id="455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FBAB4507-55AF-40B6-BE12-F43A42D88086}" type="slidenum">
              <a:rPr lang="en-US" altLang="en-US" sz="1200"/>
              <a:pPr eaLnBrk="1" hangingPunct="1"/>
              <a:t>89</a:t>
            </a:fld>
            <a:endParaRPr lang="en-US" altLang="en-US" sz="1200"/>
          </a:p>
        </p:txBody>
      </p:sp>
      <p:sp>
        <p:nvSpPr>
          <p:cNvPr id="456707" name="Rectangle 2"/>
          <p:cNvSpPr>
            <a:spLocks noGrp="1" noRot="1" noChangeAspect="1" noChangeArrowheads="1" noTextEdit="1"/>
          </p:cNvSpPr>
          <p:nvPr>
            <p:ph type="sldImg"/>
          </p:nvPr>
        </p:nvSpPr>
        <p:spPr>
          <a:ln/>
        </p:spPr>
      </p:sp>
      <p:sp>
        <p:nvSpPr>
          <p:cNvPr id="456708"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BBB1F195-C9C1-48DC-93C0-66FD9087B6B0}" type="slidenum">
              <a:rPr lang="en-US" altLang="en-US" sz="1200"/>
              <a:pPr eaLnBrk="1" hangingPunct="1"/>
              <a:t>90</a:t>
            </a:fld>
            <a:endParaRPr lang="en-US" altLang="en-US" sz="1200"/>
          </a:p>
        </p:txBody>
      </p:sp>
      <p:sp>
        <p:nvSpPr>
          <p:cNvPr id="457731" name="Rectangle 2"/>
          <p:cNvSpPr>
            <a:spLocks noGrp="1" noRot="1" noChangeAspect="1" noChangeArrowheads="1" noTextEdit="1"/>
          </p:cNvSpPr>
          <p:nvPr>
            <p:ph type="sldImg"/>
          </p:nvPr>
        </p:nvSpPr>
        <p:spPr>
          <a:ln/>
        </p:spPr>
      </p:sp>
      <p:sp>
        <p:nvSpPr>
          <p:cNvPr id="457732" name="Rectangle 3"/>
          <p:cNvSpPr>
            <a:spLocks noGrp="1" noChangeArrowheads="1"/>
          </p:cNvSpPr>
          <p:nvPr>
            <p:ph type="body" idx="1"/>
          </p:nvPr>
        </p:nvSpPr>
        <p:spPr>
          <a:noFill/>
        </p:spPr>
        <p:txBody>
          <a:bodyPr/>
          <a:lstStyle/>
          <a:p>
            <a:pPr eaLnBrk="1" hangingPunct="1"/>
            <a:r>
              <a:rPr lang="en-US" altLang="en-US" smtClean="0">
                <a:latin typeface="Courier New" pitchFamily="49" charset="0"/>
              </a:rPr>
              <a:t>E </a:t>
            </a:r>
          </a:p>
          <a:p>
            <a:pPr eaLnBrk="1" hangingPunct="1"/>
            <a:endParaRPr lang="en-US" altLang="en-US" dirty="0" smtClean="0">
              <a:latin typeface="Courier New" pitchFamily="49"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20ADF9B-8E55-4271-9B33-1A221C93B2A4}" type="slidenum">
              <a:rPr lang="en-US" altLang="en-US" sz="1200"/>
              <a:pPr eaLnBrk="1" hangingPunct="1"/>
              <a:t>91</a:t>
            </a:fld>
            <a:endParaRPr lang="en-US" altLang="en-US" sz="1200"/>
          </a:p>
        </p:txBody>
      </p:sp>
      <p:sp>
        <p:nvSpPr>
          <p:cNvPr id="458755" name="Rectangle 2"/>
          <p:cNvSpPr>
            <a:spLocks noGrp="1" noRot="1" noChangeAspect="1" noChangeArrowheads="1" noTextEdit="1"/>
          </p:cNvSpPr>
          <p:nvPr>
            <p:ph type="sldImg"/>
          </p:nvPr>
        </p:nvSpPr>
        <p:spPr>
          <a:ln/>
        </p:spPr>
      </p:sp>
      <p:sp>
        <p:nvSpPr>
          <p:cNvPr id="458756" name="Rectangle 3"/>
          <p:cNvSpPr>
            <a:spLocks noGrp="1" noChangeArrowheads="1"/>
          </p:cNvSpPr>
          <p:nvPr>
            <p:ph type="body" idx="1"/>
          </p:nvPr>
        </p:nvSpPr>
        <p:spPr>
          <a:noFill/>
        </p:spPr>
        <p:txBody>
          <a:bodyPr/>
          <a:lstStyle/>
          <a:p>
            <a:pPr eaLnBrk="1" hangingPunct="1">
              <a:lnSpc>
                <a:spcPct val="90000"/>
              </a:lnSpc>
            </a:pPr>
            <a:endParaRPr lang="en-US" altLang="en-US" dirty="0" smtClean="0">
              <a:latin typeface="Courier New" pitchFamily="49"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3633562-9DB4-4840-9C2D-F8CEC8630AAA}" type="slidenum">
              <a:rPr lang="en-US" altLang="en-US" sz="1200"/>
              <a:pPr eaLnBrk="1" hangingPunct="1"/>
              <a:t>92</a:t>
            </a:fld>
            <a:endParaRPr lang="en-US" altLang="en-US" sz="1200"/>
          </a:p>
        </p:txBody>
      </p:sp>
      <p:sp>
        <p:nvSpPr>
          <p:cNvPr id="459779" name="Rectangle 2"/>
          <p:cNvSpPr>
            <a:spLocks noGrp="1" noRot="1" noChangeAspect="1" noChangeArrowheads="1" noTextEdit="1"/>
          </p:cNvSpPr>
          <p:nvPr>
            <p:ph type="sldImg"/>
          </p:nvPr>
        </p:nvSpPr>
        <p:spPr>
          <a:ln/>
        </p:spPr>
      </p:sp>
      <p:sp>
        <p:nvSpPr>
          <p:cNvPr id="4597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One-to-One</a:t>
            </a:r>
          </a:p>
          <a:p>
            <a:r>
              <a:rPr lang="en-US" sz="1200" b="0" i="0" kern="1200" dirty="0" smtClean="0">
                <a:solidFill>
                  <a:schemeClr val="tx1"/>
                </a:solidFill>
                <a:effectLst/>
                <a:latin typeface="+mn-lt"/>
                <a:ea typeface="+mn-ea"/>
                <a:cs typeface="+mn-cs"/>
              </a:rPr>
              <a:t>In a "product sales" database, a product may have optional supplementary information such as image, </a:t>
            </a:r>
            <a:r>
              <a:rPr lang="en-US" sz="1200" b="0" i="0" kern="1200" dirty="0" err="1" smtClean="0">
                <a:solidFill>
                  <a:schemeClr val="tx1"/>
                </a:solidFill>
                <a:effectLst/>
                <a:latin typeface="+mn-lt"/>
                <a:ea typeface="+mn-ea"/>
                <a:cs typeface="+mn-cs"/>
              </a:rPr>
              <a:t>moreDescription</a:t>
            </a:r>
            <a:r>
              <a:rPr lang="en-US" sz="1200" b="0" i="0" kern="1200" dirty="0" smtClean="0">
                <a:solidFill>
                  <a:schemeClr val="tx1"/>
                </a:solidFill>
                <a:effectLst/>
                <a:latin typeface="+mn-lt"/>
                <a:ea typeface="+mn-ea"/>
                <a:cs typeface="+mn-cs"/>
              </a:rPr>
              <a:t> and comment. Keeping them inside the Products table results in many empty spaces (in those records without these optional data). Furthermore, these large data may degrade the performance of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Instead, we can create another table (says </a:t>
            </a:r>
            <a:r>
              <a:rPr lang="en-US" sz="1200" b="0" i="0" kern="1200" dirty="0" err="1" smtClean="0">
                <a:solidFill>
                  <a:schemeClr val="tx1"/>
                </a:solidFill>
                <a:effectLst/>
                <a:latin typeface="+mn-lt"/>
                <a:ea typeface="+mn-ea"/>
                <a:cs typeface="+mn-cs"/>
              </a:rPr>
              <a:t>ProductDetails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ProductLines</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ProductExtras</a:t>
            </a:r>
            <a:r>
              <a:rPr lang="en-US" sz="1200" b="0" i="0" kern="1200" dirty="0" smtClean="0">
                <a:solidFill>
                  <a:schemeClr val="tx1"/>
                </a:solidFill>
                <a:effectLst/>
                <a:latin typeface="+mn-lt"/>
                <a:ea typeface="+mn-ea"/>
                <a:cs typeface="+mn-cs"/>
              </a:rPr>
              <a:t>) to store the optional data. A record will only be created for those products with optional data. The two tables, Products and </a:t>
            </a:r>
            <a:r>
              <a:rPr lang="en-US" sz="1200" b="0" i="0" kern="1200" dirty="0" err="1" smtClean="0">
                <a:solidFill>
                  <a:schemeClr val="tx1"/>
                </a:solidFill>
                <a:effectLst/>
                <a:latin typeface="+mn-lt"/>
                <a:ea typeface="+mn-ea"/>
                <a:cs typeface="+mn-cs"/>
              </a:rPr>
              <a:t>ProductDetails</a:t>
            </a:r>
            <a:r>
              <a:rPr lang="en-US" sz="1200" b="0" i="0" kern="1200" dirty="0" smtClean="0">
                <a:solidFill>
                  <a:schemeClr val="tx1"/>
                </a:solidFill>
                <a:effectLst/>
                <a:latin typeface="+mn-lt"/>
                <a:ea typeface="+mn-ea"/>
                <a:cs typeface="+mn-cs"/>
              </a:rPr>
              <a:t>, exhibit a </a:t>
            </a:r>
            <a:r>
              <a:rPr lang="en-US" sz="1200" b="0" i="1" kern="1200" dirty="0" smtClean="0">
                <a:solidFill>
                  <a:schemeClr val="tx1"/>
                </a:solidFill>
                <a:effectLst/>
                <a:latin typeface="+mn-lt"/>
                <a:ea typeface="+mn-ea"/>
                <a:cs typeface="+mn-cs"/>
              </a:rPr>
              <a:t>one-to-one relationship</a:t>
            </a:r>
            <a:r>
              <a:rPr lang="en-US" sz="1200" b="0" i="0" kern="1200" dirty="0" smtClean="0">
                <a:solidFill>
                  <a:schemeClr val="tx1"/>
                </a:solidFill>
                <a:effectLst/>
                <a:latin typeface="+mn-lt"/>
                <a:ea typeface="+mn-ea"/>
                <a:cs typeface="+mn-cs"/>
              </a:rPr>
              <a:t>. That is, for every row in the parent table, there is at most one row (possibly zero) in the child table. The same </a:t>
            </a:r>
            <a:r>
              <a:rPr lang="en-US" sz="1200" b="0" i="0" kern="1200" dirty="0" err="1" smtClean="0">
                <a:solidFill>
                  <a:schemeClr val="tx1"/>
                </a:solidFill>
                <a:effectLst/>
                <a:latin typeface="+mn-lt"/>
                <a:ea typeface="+mn-ea"/>
                <a:cs typeface="+mn-cs"/>
              </a:rPr>
              <a:t>columnproductID</a:t>
            </a:r>
            <a:r>
              <a:rPr lang="en-US" sz="1200" b="0" i="0" kern="1200" dirty="0" smtClean="0">
                <a:solidFill>
                  <a:schemeClr val="tx1"/>
                </a:solidFill>
                <a:effectLst/>
                <a:latin typeface="+mn-lt"/>
                <a:ea typeface="+mn-ea"/>
                <a:cs typeface="+mn-cs"/>
              </a:rPr>
              <a:t> should be used as the primary key for both tables.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32</a:t>
            </a:fld>
            <a:endParaRPr lang="en-US"/>
          </a:p>
        </p:txBody>
      </p:sp>
    </p:spTree>
    <p:extLst>
      <p:ext uri="{BB962C8B-B14F-4D97-AF65-F5344CB8AC3E}">
        <p14:creationId xmlns:p14="http://schemas.microsoft.com/office/powerpoint/2010/main" val="4166361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24DA1BD-7CF2-416D-8BC1-7928BBD2AF33}" type="slidenum">
              <a:rPr lang="en-US" altLang="en-US" sz="1200"/>
              <a:pPr eaLnBrk="1" hangingPunct="1"/>
              <a:t>93</a:t>
            </a:fld>
            <a:endParaRPr lang="en-US" altLang="en-US" sz="1200"/>
          </a:p>
        </p:txBody>
      </p:sp>
      <p:sp>
        <p:nvSpPr>
          <p:cNvPr id="460803" name="Rectangle 2"/>
          <p:cNvSpPr>
            <a:spLocks noGrp="1" noRot="1" noChangeAspect="1" noChangeArrowheads="1" noTextEdit="1"/>
          </p:cNvSpPr>
          <p:nvPr>
            <p:ph type="sldImg"/>
          </p:nvPr>
        </p:nvSpPr>
        <p:spPr>
          <a:ln/>
        </p:spPr>
      </p:sp>
      <p:sp>
        <p:nvSpPr>
          <p:cNvPr id="460804"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A44F0865-09CD-4554-9206-BE513E1BCFB3}" type="slidenum">
              <a:rPr lang="en-US" altLang="en-US" sz="1200"/>
              <a:pPr eaLnBrk="1" hangingPunct="1"/>
              <a:t>94</a:t>
            </a:fld>
            <a:endParaRPr lang="en-US" altLang="en-US" sz="1200"/>
          </a:p>
        </p:txBody>
      </p:sp>
      <p:sp>
        <p:nvSpPr>
          <p:cNvPr id="461827" name="Rectangle 2"/>
          <p:cNvSpPr>
            <a:spLocks noGrp="1" noRot="1" noChangeAspect="1" noChangeArrowheads="1" noTextEdit="1"/>
          </p:cNvSpPr>
          <p:nvPr>
            <p:ph type="sldImg"/>
          </p:nvPr>
        </p:nvSpPr>
        <p:spPr>
          <a:ln/>
        </p:spPr>
      </p:sp>
      <p:sp>
        <p:nvSpPr>
          <p:cNvPr id="461828"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969388BF-C51A-4EB2-A19F-61B52F34D979}" type="slidenum">
              <a:rPr lang="en-US" altLang="en-US" sz="1200"/>
              <a:pPr eaLnBrk="1" hangingPunct="1"/>
              <a:t>95</a:t>
            </a:fld>
            <a:endParaRPr lang="en-US" altLang="en-US" sz="1200"/>
          </a:p>
        </p:txBody>
      </p:sp>
      <p:sp>
        <p:nvSpPr>
          <p:cNvPr id="462851" name="Rectangle 2"/>
          <p:cNvSpPr>
            <a:spLocks noGrp="1" noRot="1" noChangeAspect="1" noChangeArrowheads="1" noTextEdit="1"/>
          </p:cNvSpPr>
          <p:nvPr>
            <p:ph type="sldImg"/>
          </p:nvPr>
        </p:nvSpPr>
        <p:spPr>
          <a:ln/>
        </p:spPr>
      </p:sp>
      <p:sp>
        <p:nvSpPr>
          <p:cNvPr id="462852"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9AF8CDE9-2024-4664-BB6F-7F2D30C23DD8}" type="slidenum">
              <a:rPr lang="en-US" altLang="en-US" sz="1200"/>
              <a:pPr eaLnBrk="1" hangingPunct="1"/>
              <a:t>96</a:t>
            </a:fld>
            <a:endParaRPr lang="en-US" altLang="en-US" sz="1200"/>
          </a:p>
        </p:txBody>
      </p:sp>
      <p:sp>
        <p:nvSpPr>
          <p:cNvPr id="463875" name="Rectangle 2"/>
          <p:cNvSpPr>
            <a:spLocks noGrp="1" noRot="1" noChangeAspect="1" noChangeArrowheads="1" noTextEdit="1"/>
          </p:cNvSpPr>
          <p:nvPr>
            <p:ph type="sldImg"/>
          </p:nvPr>
        </p:nvSpPr>
        <p:spPr>
          <a:ln/>
        </p:spPr>
      </p:sp>
      <p:sp>
        <p:nvSpPr>
          <p:cNvPr id="463876" name="Rectangle 3"/>
          <p:cNvSpPr>
            <a:spLocks noGrp="1" noChangeArrowheads="1"/>
          </p:cNvSpPr>
          <p:nvPr>
            <p:ph type="body" idx="1"/>
          </p:nvPr>
        </p:nvSpPr>
        <p:spPr>
          <a:noFill/>
        </p:spPr>
        <p:txBody>
          <a:bodyPr/>
          <a:lstStyle/>
          <a:p>
            <a:pPr eaLnBrk="1" hangingPunct="1"/>
            <a:r>
              <a:rPr lang="en-US" altLang="en-US" b="1" smtClean="0"/>
              <a:t>Integrity Constraints</a:t>
            </a:r>
          </a:p>
          <a:p>
            <a:pPr eaLnBrk="1" hangingPunct="1"/>
            <a:r>
              <a:rPr lang="en-US" altLang="en-US" smtClean="0"/>
              <a:t>Constraints, very simply put, are rules to abide by. Oracle uses constraints to ensure that only valid data is entered into the tables. We can lay certain constraints on columns, which are evaluated when entering data into the table. Only those records, which satisfy these constraints, are accepted. If any of the constraints are violated, the record is rejected.</a:t>
            </a:r>
          </a:p>
          <a:p>
            <a:pPr eaLnBrk="1" hangingPunct="1"/>
            <a:r>
              <a:rPr lang="en-US" altLang="en-US" smtClean="0"/>
              <a:t>Oracle provides us with a wide platter of constraints as followed: </a:t>
            </a:r>
          </a:p>
          <a:p>
            <a:pPr lvl="1" eaLnBrk="1" hangingPunct="1">
              <a:buFontTx/>
              <a:buChar char="•"/>
            </a:pPr>
            <a:r>
              <a:rPr lang="en-US" altLang="en-US" smtClean="0"/>
              <a:t>Not Null</a:t>
            </a:r>
          </a:p>
          <a:p>
            <a:pPr lvl="1" eaLnBrk="1" hangingPunct="1">
              <a:buFontTx/>
              <a:buChar char="•"/>
            </a:pPr>
            <a:r>
              <a:rPr lang="en-US" altLang="en-US" smtClean="0"/>
              <a:t>Unique</a:t>
            </a:r>
          </a:p>
          <a:p>
            <a:pPr lvl="1" eaLnBrk="1" hangingPunct="1">
              <a:buFontTx/>
              <a:buChar char="•"/>
            </a:pPr>
            <a:r>
              <a:rPr lang="en-US" altLang="en-US" smtClean="0"/>
              <a:t>Check</a:t>
            </a:r>
          </a:p>
          <a:p>
            <a:pPr lvl="1" eaLnBrk="1" hangingPunct="1">
              <a:buFontTx/>
              <a:buChar char="•"/>
            </a:pPr>
            <a:r>
              <a:rPr lang="en-US" altLang="en-US" smtClean="0"/>
              <a:t>Primary Key</a:t>
            </a:r>
          </a:p>
          <a:p>
            <a:pPr lvl="1" eaLnBrk="1" hangingPunct="1">
              <a:buFontTx/>
              <a:buChar char="•"/>
            </a:pPr>
            <a:r>
              <a:rPr lang="en-US" altLang="en-US" smtClean="0"/>
              <a:t>Foreign Key</a:t>
            </a:r>
          </a:p>
          <a:p>
            <a:pPr eaLnBrk="1" hangingPunct="1"/>
            <a:r>
              <a:rPr lang="en-US" altLang="en-US" smtClean="0"/>
              <a:t>While Primary Key &amp; Foreign Key are available for any RDBMS, the others are Oracle-specific. </a:t>
            </a:r>
          </a:p>
          <a:p>
            <a:pPr eaLnBrk="1" hangingPunct="1"/>
            <a:r>
              <a:rPr lang="en-US" altLang="en-US" smtClean="0"/>
              <a:t>A few things to be kept in mind, about constraints before be proceed:</a:t>
            </a:r>
          </a:p>
          <a:p>
            <a:pPr lvl="1" eaLnBrk="1" hangingPunct="1">
              <a:buFontTx/>
              <a:buChar char="•"/>
            </a:pPr>
            <a:r>
              <a:rPr lang="en-US" altLang="en-US" smtClean="0"/>
              <a:t>Constraints can be applied to already existing tables as well as to tables, at creation time</a:t>
            </a:r>
          </a:p>
          <a:p>
            <a:pPr lvl="1" eaLnBrk="1" hangingPunct="1">
              <a:buFontTx/>
              <a:buChar char="•"/>
            </a:pPr>
            <a:r>
              <a:rPr lang="en-US" altLang="en-US" smtClean="0"/>
              <a:t>Constraints can be applied at the column-level as well as the table level.</a:t>
            </a:r>
          </a:p>
          <a:p>
            <a:pPr lvl="1" eaLnBrk="1" hangingPunct="1">
              <a:buFontTx/>
              <a:buChar char="•"/>
            </a:pPr>
            <a:r>
              <a:rPr lang="en-US" altLang="en-US" smtClean="0"/>
              <a:t>Column constraints are used when we need to apply a constraint on a single column, while Table constraints are used when we need a constraint to span multiple columns.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5CE93F7-7AE2-48E8-97A4-B1879634D3B3}" type="slidenum">
              <a:rPr lang="en-US" altLang="en-US" sz="1200"/>
              <a:pPr eaLnBrk="1" hangingPunct="1"/>
              <a:t>97</a:t>
            </a:fld>
            <a:endParaRPr lang="en-US" altLang="en-US" sz="1200"/>
          </a:p>
        </p:txBody>
      </p:sp>
      <p:sp>
        <p:nvSpPr>
          <p:cNvPr id="464899" name="Rectangle 2"/>
          <p:cNvSpPr>
            <a:spLocks noGrp="1" noRot="1" noChangeAspect="1" noChangeArrowheads="1" noTextEdit="1"/>
          </p:cNvSpPr>
          <p:nvPr>
            <p:ph type="sldImg"/>
          </p:nvPr>
        </p:nvSpPr>
        <p:spPr>
          <a:ln/>
        </p:spPr>
      </p:sp>
      <p:sp>
        <p:nvSpPr>
          <p:cNvPr id="464900" name="Rectangle 3"/>
          <p:cNvSpPr>
            <a:spLocks noGrp="1" noChangeArrowheads="1"/>
          </p:cNvSpPr>
          <p:nvPr>
            <p:ph type="body" idx="1"/>
          </p:nvPr>
        </p:nvSpPr>
        <p:spPr>
          <a:xfrm>
            <a:off x="685180" y="4342777"/>
            <a:ext cx="5487640" cy="4196197"/>
          </a:xfrm>
          <a:noFill/>
        </p:spPr>
        <p:txBody>
          <a:bodyPr/>
          <a:lstStyle/>
          <a:p>
            <a:pPr marL="186633" indent="-186633"/>
            <a:endParaRPr lang="en-US" alt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D3DF5152-5B2C-4F5B-9A8D-4CE376065C0E}" type="slidenum">
              <a:rPr lang="en-US" altLang="en-US" sz="1200"/>
              <a:pPr eaLnBrk="1" hangingPunct="1"/>
              <a:t>98</a:t>
            </a:fld>
            <a:endParaRPr lang="en-US" altLang="en-US" sz="1200"/>
          </a:p>
        </p:txBody>
      </p:sp>
      <p:sp>
        <p:nvSpPr>
          <p:cNvPr id="465923" name="Rectangle 2"/>
          <p:cNvSpPr>
            <a:spLocks noGrp="1" noRot="1" noChangeAspect="1" noChangeArrowheads="1" noTextEdit="1"/>
          </p:cNvSpPr>
          <p:nvPr>
            <p:ph type="sldImg"/>
          </p:nvPr>
        </p:nvSpPr>
        <p:spPr>
          <a:ln/>
        </p:spPr>
      </p:sp>
      <p:sp>
        <p:nvSpPr>
          <p:cNvPr id="465924" name="Rectangle 3"/>
          <p:cNvSpPr>
            <a:spLocks noGrp="1" noChangeArrowheads="1"/>
          </p:cNvSpPr>
          <p:nvPr>
            <p:ph type="body" idx="1"/>
          </p:nvPr>
        </p:nvSpPr>
        <p:spPr>
          <a:noFill/>
        </p:spPr>
        <p:txBody>
          <a:bodyPr/>
          <a:lstStyle/>
          <a:p>
            <a:pPr eaLnBrk="1" hangingPunct="1">
              <a:lnSpc>
                <a:spcPct val="90000"/>
              </a:lnSpc>
            </a:pPr>
            <a:endParaRPr lang="en-US" altLang="en-US" dirty="0" smtClean="0">
              <a:latin typeface="Courier New" pitchFamily="49"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1D32AC75-2988-459A-949C-A22C38F88ECA}" type="slidenum">
              <a:rPr lang="en-US" altLang="en-US" sz="1200"/>
              <a:pPr eaLnBrk="1" hangingPunct="1"/>
              <a:t>99</a:t>
            </a:fld>
            <a:endParaRPr lang="en-US" altLang="en-US" sz="1200"/>
          </a:p>
        </p:txBody>
      </p:sp>
      <p:sp>
        <p:nvSpPr>
          <p:cNvPr id="466947" name="Rectangle 2"/>
          <p:cNvSpPr>
            <a:spLocks noGrp="1" noRot="1" noChangeAspect="1" noChangeArrowheads="1" noTextEdit="1"/>
          </p:cNvSpPr>
          <p:nvPr>
            <p:ph type="sldImg"/>
          </p:nvPr>
        </p:nvSpPr>
        <p:spPr>
          <a:ln/>
        </p:spPr>
      </p:sp>
      <p:sp>
        <p:nvSpPr>
          <p:cNvPr id="466948"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C90074C0-1C25-480B-85FF-61E210C94BB5}" type="slidenum">
              <a:rPr lang="en-US" altLang="en-US" sz="1200"/>
              <a:pPr eaLnBrk="1" hangingPunct="1"/>
              <a:t>100</a:t>
            </a:fld>
            <a:endParaRPr lang="en-US" altLang="en-US" sz="1200"/>
          </a:p>
        </p:txBody>
      </p:sp>
      <p:sp>
        <p:nvSpPr>
          <p:cNvPr id="467971" name="Rectangle 2"/>
          <p:cNvSpPr>
            <a:spLocks noGrp="1" noRot="1" noChangeAspect="1" noChangeArrowheads="1" noTextEdit="1"/>
          </p:cNvSpPr>
          <p:nvPr>
            <p:ph type="sldImg"/>
          </p:nvPr>
        </p:nvSpPr>
        <p:spPr>
          <a:ln/>
        </p:spPr>
      </p:sp>
      <p:sp>
        <p:nvSpPr>
          <p:cNvPr id="467972"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DF20DBC3-D1A3-4A34-850D-AC5D2A4C5261}" type="slidenum">
              <a:rPr lang="en-US" altLang="en-US" sz="1200"/>
              <a:pPr eaLnBrk="1" hangingPunct="1"/>
              <a:t>101</a:t>
            </a:fld>
            <a:endParaRPr lang="en-US" altLang="en-US" sz="1200"/>
          </a:p>
        </p:txBody>
      </p:sp>
      <p:sp>
        <p:nvSpPr>
          <p:cNvPr id="470019" name="Rectangle 2"/>
          <p:cNvSpPr>
            <a:spLocks noGrp="1" noRot="1" noChangeAspect="1" noChangeArrowheads="1" noTextEdit="1"/>
          </p:cNvSpPr>
          <p:nvPr>
            <p:ph type="sldImg"/>
          </p:nvPr>
        </p:nvSpPr>
        <p:spPr>
          <a:ln/>
        </p:spPr>
      </p:sp>
      <p:sp>
        <p:nvSpPr>
          <p:cNvPr id="470020"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B16F0FAC-9C92-4466-BFDF-3616C2542A48}" type="slidenum">
              <a:rPr lang="en-US" altLang="en-US" sz="1200"/>
              <a:pPr eaLnBrk="1" hangingPunct="1"/>
              <a:t>102</a:t>
            </a:fld>
            <a:endParaRPr lang="en-US" altLang="en-US" sz="1200"/>
          </a:p>
        </p:txBody>
      </p:sp>
      <p:sp>
        <p:nvSpPr>
          <p:cNvPr id="471043" name="Rectangle 2"/>
          <p:cNvSpPr>
            <a:spLocks noGrp="1" noRot="1" noChangeAspect="1" noChangeArrowheads="1" noTextEdit="1"/>
          </p:cNvSpPr>
          <p:nvPr>
            <p:ph type="sldImg"/>
          </p:nvPr>
        </p:nvSpPr>
        <p:spPr>
          <a:ln/>
        </p:spPr>
      </p:sp>
      <p:sp>
        <p:nvSpPr>
          <p:cNvPr id="47104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One-to-Many</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"class roster" database, a teacher may teach zero or more classes, while a class is taught by one (and only one) teacher. In a "company" database, a manager manages zero or more employees, while an employee is managed by one (and only one) manager. In a "product sales" database, a customer may place many orders; while an order is placed by one particular customer. This kind of relationship is known as </a:t>
            </a:r>
            <a:r>
              <a:rPr lang="en-US" sz="1200" b="0" i="1" kern="1200" dirty="0" smtClean="0">
                <a:solidFill>
                  <a:schemeClr val="tx1"/>
                </a:solidFill>
                <a:effectLst/>
                <a:latin typeface="+mn-lt"/>
                <a:ea typeface="+mn-ea"/>
                <a:cs typeface="+mn-cs"/>
              </a:rPr>
              <a:t>one-to-many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One-to-many relationship cannot be represented in a single table. For example, in a "class roster" database, we may begin with a table called Teachers, which stores information about teachers (such as name, office, phone and email). To store the classes taught by each teacher, we could create columns class1, class2, class3, but faces a problem immediately on how many columns to create. On the other hand, if we begin with a table called Classes, which stores information about a class (</a:t>
            </a:r>
            <a:r>
              <a:rPr lang="en-US" sz="1200" b="0" i="0" kern="1200" dirty="0" err="1" smtClean="0">
                <a:solidFill>
                  <a:schemeClr val="tx1"/>
                </a:solidFill>
                <a:effectLst/>
                <a:latin typeface="+mn-lt"/>
                <a:ea typeface="+mn-ea"/>
                <a:cs typeface="+mn-cs"/>
              </a:rPr>
              <a:t>courseCode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dayOfWeek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timeStart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timeEnd</a:t>
            </a:r>
            <a:r>
              <a:rPr lang="en-US" sz="1200" b="0" i="0" kern="1200" dirty="0" smtClean="0">
                <a:solidFill>
                  <a:schemeClr val="tx1"/>
                </a:solidFill>
                <a:effectLst/>
                <a:latin typeface="+mn-lt"/>
                <a:ea typeface="+mn-ea"/>
                <a:cs typeface="+mn-cs"/>
              </a:rPr>
              <a:t>); we could create additional columns to store information about the (one) teacher (such as name, office, phone and email). However, since a teacher may teach many classes, its data would be duplicated in many rows in table Classes.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33</a:t>
            </a:fld>
            <a:endParaRPr lang="en-US"/>
          </a:p>
        </p:txBody>
      </p:sp>
    </p:spTree>
    <p:extLst>
      <p:ext uri="{BB962C8B-B14F-4D97-AF65-F5344CB8AC3E}">
        <p14:creationId xmlns:p14="http://schemas.microsoft.com/office/powerpoint/2010/main" val="3406241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01FE0BA9-A33D-4772-A766-8AD5FC95EACD}" type="slidenum">
              <a:rPr lang="en-US" altLang="en-US" sz="1200"/>
              <a:pPr eaLnBrk="1" hangingPunct="1"/>
              <a:t>103</a:t>
            </a:fld>
            <a:endParaRPr lang="en-US" altLang="en-US" sz="1200"/>
          </a:p>
        </p:txBody>
      </p:sp>
      <p:sp>
        <p:nvSpPr>
          <p:cNvPr id="473091" name="Rectangle 2"/>
          <p:cNvSpPr>
            <a:spLocks noGrp="1" noRot="1" noChangeAspect="1" noChangeArrowheads="1" noTextEdit="1"/>
          </p:cNvSpPr>
          <p:nvPr>
            <p:ph type="sldImg"/>
          </p:nvPr>
        </p:nvSpPr>
        <p:spPr>
          <a:ln/>
        </p:spPr>
      </p:sp>
      <p:sp>
        <p:nvSpPr>
          <p:cNvPr id="473092"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8345CCE6-B76E-4E82-99AE-77ECDD807D78}" type="slidenum">
              <a:rPr lang="en-US" altLang="en-US" sz="1200"/>
              <a:pPr eaLnBrk="1" hangingPunct="1"/>
              <a:t>104</a:t>
            </a:fld>
            <a:endParaRPr lang="en-US" altLang="en-US" sz="1200"/>
          </a:p>
        </p:txBody>
      </p:sp>
      <p:sp>
        <p:nvSpPr>
          <p:cNvPr id="477187" name="Rectangle 2"/>
          <p:cNvSpPr>
            <a:spLocks noGrp="1" noRot="1" noChangeAspect="1" noChangeArrowheads="1" noTextEdit="1"/>
          </p:cNvSpPr>
          <p:nvPr>
            <p:ph type="sldImg"/>
          </p:nvPr>
        </p:nvSpPr>
        <p:spPr>
          <a:ln/>
        </p:spPr>
      </p:sp>
      <p:sp>
        <p:nvSpPr>
          <p:cNvPr id="477188"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2E0823A4-69A0-454B-9689-3A74BE970159}" type="slidenum">
              <a:rPr lang="en-US" altLang="en-US" sz="1200"/>
              <a:pPr eaLnBrk="1" hangingPunct="1"/>
              <a:t>105</a:t>
            </a:fld>
            <a:endParaRPr lang="en-US" altLang="en-US" sz="1200"/>
          </a:p>
        </p:txBody>
      </p:sp>
      <p:sp>
        <p:nvSpPr>
          <p:cNvPr id="479235" name="Rectangle 2"/>
          <p:cNvSpPr>
            <a:spLocks noGrp="1" noRot="1" noChangeAspect="1" noChangeArrowheads="1" noTextEdit="1"/>
          </p:cNvSpPr>
          <p:nvPr>
            <p:ph type="sldImg"/>
          </p:nvPr>
        </p:nvSpPr>
        <p:spPr>
          <a:ln/>
        </p:spPr>
      </p:sp>
      <p:sp>
        <p:nvSpPr>
          <p:cNvPr id="479236" name="Rectangle 3"/>
          <p:cNvSpPr>
            <a:spLocks noGrp="1" noChangeArrowheads="1"/>
          </p:cNvSpPr>
          <p:nvPr>
            <p:ph type="body" idx="1"/>
          </p:nvPr>
        </p:nvSpPr>
        <p:spPr>
          <a:xfrm>
            <a:off x="685180" y="4342777"/>
            <a:ext cx="5487640" cy="4345894"/>
          </a:xfrm>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lvl1pPr defTabSz="914501" eaLnBrk="0" hangingPunct="0">
              <a:defRPr sz="2000">
                <a:solidFill>
                  <a:schemeClr val="tx1"/>
                </a:solidFill>
                <a:latin typeface="Times New Roman" pitchFamily="18" charset="0"/>
              </a:defRPr>
            </a:lvl1pPr>
            <a:lvl2pPr marL="727868" indent="-279949" defTabSz="914501" eaLnBrk="0" hangingPunct="0">
              <a:defRPr sz="2000">
                <a:solidFill>
                  <a:schemeClr val="tx1"/>
                </a:solidFill>
                <a:latin typeface="Times New Roman" pitchFamily="18" charset="0"/>
              </a:defRPr>
            </a:lvl2pPr>
            <a:lvl3pPr marL="1119797" indent="-223959" defTabSz="914501" eaLnBrk="0" hangingPunct="0">
              <a:defRPr sz="2000">
                <a:solidFill>
                  <a:schemeClr val="tx1"/>
                </a:solidFill>
                <a:latin typeface="Times New Roman" pitchFamily="18" charset="0"/>
              </a:defRPr>
            </a:lvl3pPr>
            <a:lvl4pPr marL="1567716" indent="-223959" defTabSz="914501" eaLnBrk="0" hangingPunct="0">
              <a:defRPr sz="2000">
                <a:solidFill>
                  <a:schemeClr val="tx1"/>
                </a:solidFill>
                <a:latin typeface="Times New Roman" pitchFamily="18" charset="0"/>
              </a:defRPr>
            </a:lvl4pPr>
            <a:lvl5pPr marL="2015635" indent="-223959" defTabSz="914501" eaLnBrk="0" hangingPunct="0">
              <a:defRPr sz="2000">
                <a:solidFill>
                  <a:schemeClr val="tx1"/>
                </a:solidFill>
                <a:latin typeface="Times New Roman" pitchFamily="18" charset="0"/>
              </a:defRPr>
            </a:lvl5pPr>
            <a:lvl6pPr marL="2463554" indent="-223959" defTabSz="914501" eaLnBrk="0" fontAlgn="base" hangingPunct="0">
              <a:spcBef>
                <a:spcPct val="0"/>
              </a:spcBef>
              <a:spcAft>
                <a:spcPct val="0"/>
              </a:spcAft>
              <a:defRPr sz="2000">
                <a:solidFill>
                  <a:schemeClr val="tx1"/>
                </a:solidFill>
                <a:latin typeface="Times New Roman" pitchFamily="18" charset="0"/>
              </a:defRPr>
            </a:lvl6pPr>
            <a:lvl7pPr marL="2911472" indent="-223959" defTabSz="914501" eaLnBrk="0" fontAlgn="base" hangingPunct="0">
              <a:spcBef>
                <a:spcPct val="0"/>
              </a:spcBef>
              <a:spcAft>
                <a:spcPct val="0"/>
              </a:spcAft>
              <a:defRPr sz="2000">
                <a:solidFill>
                  <a:schemeClr val="tx1"/>
                </a:solidFill>
                <a:latin typeface="Times New Roman" pitchFamily="18" charset="0"/>
              </a:defRPr>
            </a:lvl7pPr>
            <a:lvl8pPr marL="3359391" indent="-223959" defTabSz="914501" eaLnBrk="0" fontAlgn="base" hangingPunct="0">
              <a:spcBef>
                <a:spcPct val="0"/>
              </a:spcBef>
              <a:spcAft>
                <a:spcPct val="0"/>
              </a:spcAft>
              <a:defRPr sz="2000">
                <a:solidFill>
                  <a:schemeClr val="tx1"/>
                </a:solidFill>
                <a:latin typeface="Times New Roman" pitchFamily="18" charset="0"/>
              </a:defRPr>
            </a:lvl8pPr>
            <a:lvl9pPr marL="3807310" indent="-223959" defTabSz="914501" eaLnBrk="0" fontAlgn="base" hangingPunct="0">
              <a:spcBef>
                <a:spcPct val="0"/>
              </a:spcBef>
              <a:spcAft>
                <a:spcPct val="0"/>
              </a:spcAft>
              <a:defRPr sz="2000">
                <a:solidFill>
                  <a:schemeClr val="tx1"/>
                </a:solidFill>
                <a:latin typeface="Times New Roman" pitchFamily="18" charset="0"/>
              </a:defRPr>
            </a:lvl9pPr>
          </a:lstStyle>
          <a:p>
            <a:pPr eaLnBrk="1" hangingPunct="1"/>
            <a:fld id="{7F11436C-26B9-4F13-9595-4A71BAC0EF35}" type="slidenum">
              <a:rPr lang="en-US" altLang="en-US" sz="1200"/>
              <a:pPr eaLnBrk="1" hangingPunct="1"/>
              <a:t>106</a:t>
            </a:fld>
            <a:endParaRPr lang="en-US" altLang="en-US" sz="1200"/>
          </a:p>
        </p:txBody>
      </p:sp>
      <p:sp>
        <p:nvSpPr>
          <p:cNvPr id="480259" name="Rectangle 2"/>
          <p:cNvSpPr>
            <a:spLocks noGrp="1" noRot="1" noChangeAspect="1" noChangeArrowheads="1" noTextEdit="1"/>
          </p:cNvSpPr>
          <p:nvPr>
            <p:ph type="sldImg"/>
          </p:nvPr>
        </p:nvSpPr>
        <p:spPr>
          <a:ln/>
        </p:spPr>
      </p:sp>
      <p:sp>
        <p:nvSpPr>
          <p:cNvPr id="480260" name="Rectangle 3"/>
          <p:cNvSpPr>
            <a:spLocks noGrp="1" noChangeArrowheads="1"/>
          </p:cNvSpPr>
          <p:nvPr>
            <p:ph type="body" idx="1"/>
          </p:nvPr>
        </p:nvSpPr>
        <p:spPr>
          <a:noFill/>
        </p:spPr>
        <p:txBody>
          <a:bodyPr/>
          <a:lstStyle/>
          <a:p>
            <a:pPr eaLnBrk="1" hangingPunct="1"/>
            <a:endParaRPr lang="en-US" altLang="en-US" dirty="0" smtClean="0">
              <a:latin typeface="Courier New" pitchFamily="49"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316B6-8FA9-4400-BF6A-84DAA29A778B}" type="slidenum">
              <a:rPr lang="en-US" altLang="en-US"/>
              <a:pPr/>
              <a:t>107</a:t>
            </a:fld>
            <a:endParaRPr lang="en-US" alt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a:xfrm>
            <a:off x="685180" y="4342777"/>
            <a:ext cx="5487640" cy="4345894"/>
          </a:xfrm>
        </p:spPr>
        <p:txBody>
          <a:bodyPr/>
          <a:lstStyle/>
          <a:p>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CD3669-9504-41FC-AD85-E7F19DB48F69}" type="slidenum">
              <a:rPr lang="en-US" altLang="en-US"/>
              <a:pPr/>
              <a:t>108</a:t>
            </a:fld>
            <a:endParaRPr lang="en-US" alt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7103B-0743-45A6-8A05-79B32C1C22EA}" type="slidenum">
              <a:rPr lang="en-US" altLang="en-US"/>
              <a:pPr/>
              <a:t>109</a:t>
            </a:fld>
            <a:endParaRPr lang="en-US" alt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7103B-0743-45A6-8A05-79B32C1C22EA}" type="slidenum">
              <a:rPr lang="en-US" altLang="en-US"/>
              <a:pPr/>
              <a:t>110</a:t>
            </a:fld>
            <a:endParaRPr lang="en-US" alt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3B0BA-C469-4E0B-B2B1-9917AC045A3E}" type="slidenum">
              <a:rPr lang="en-US" altLang="en-US"/>
              <a:pPr/>
              <a:t>111</a:t>
            </a:fld>
            <a:endParaRPr lang="en-US" altLang="en-US"/>
          </a:p>
        </p:txBody>
      </p:sp>
      <p:sp>
        <p:nvSpPr>
          <p:cNvPr id="1989634" name="Rectangle 2"/>
          <p:cNvSpPr>
            <a:spLocks noGrp="1" noRot="1" noChangeAspect="1" noChangeArrowheads="1" noTextEdit="1"/>
          </p:cNvSpPr>
          <p:nvPr>
            <p:ph type="sldImg"/>
          </p:nvPr>
        </p:nvSpPr>
        <p:spPr>
          <a:ln/>
        </p:spPr>
      </p:sp>
      <p:sp>
        <p:nvSpPr>
          <p:cNvPr id="1989635" name="Rectangle 3"/>
          <p:cNvSpPr>
            <a:spLocks noGrp="1" noChangeArrowheads="1"/>
          </p:cNvSpPr>
          <p:nvPr>
            <p:ph type="body" idx="1"/>
          </p:nvPr>
        </p:nvSpPr>
        <p:spPr/>
        <p:txBody>
          <a:bodyPr/>
          <a:lstStyle/>
          <a:p>
            <a:pPr lvl="4"/>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CA3AB-422D-4A20-8314-89034E422F14}" type="slidenum">
              <a:rPr lang="en-US" altLang="en-US"/>
              <a:pPr/>
              <a:t>112</a:t>
            </a:fld>
            <a:endParaRPr lang="en-US" alt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Many-to-Many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"product sales" database, a customer's order may contain one or more products; and a product can appear in many orders. In a "bookstore" database, a book is written by one or more authors; while an author may write zero or more books. This kind of relationship is known as </a:t>
            </a:r>
            <a:r>
              <a:rPr lang="en-US" sz="1200" b="0" i="1" kern="1200" dirty="0" smtClean="0">
                <a:solidFill>
                  <a:schemeClr val="tx1"/>
                </a:solidFill>
                <a:effectLst/>
                <a:latin typeface="+mn-lt"/>
                <a:ea typeface="+mn-ea"/>
                <a:cs typeface="+mn-cs"/>
              </a:rPr>
              <a:t>many-to-many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Let's illustrate with a "product sales" database. We begin with two tables: Products and Orders. The table products contains information about the products (such as name, description </a:t>
            </a:r>
            <a:r>
              <a:rPr lang="en-US" sz="1200" b="0" i="0" kern="1200" dirty="0" err="1" smtClean="0">
                <a:solidFill>
                  <a:schemeClr val="tx1"/>
                </a:solidFill>
                <a:effectLst/>
                <a:latin typeface="+mn-lt"/>
                <a:ea typeface="+mn-ea"/>
                <a:cs typeface="+mn-cs"/>
              </a:rPr>
              <a:t>andquantityInStock</a:t>
            </a:r>
            <a:r>
              <a:rPr lang="en-US" sz="1200" b="0" i="0" kern="1200" dirty="0" smtClean="0">
                <a:solidFill>
                  <a:schemeClr val="tx1"/>
                </a:solidFill>
                <a:effectLst/>
                <a:latin typeface="+mn-lt"/>
                <a:ea typeface="+mn-ea"/>
                <a:cs typeface="+mn-cs"/>
              </a:rPr>
              <a:t>) with </a:t>
            </a:r>
            <a:r>
              <a:rPr lang="en-US" sz="1200" b="0" i="0" kern="1200" dirty="0" err="1" smtClean="0">
                <a:solidFill>
                  <a:schemeClr val="tx1"/>
                </a:solidFill>
                <a:effectLst/>
                <a:latin typeface="+mn-lt"/>
                <a:ea typeface="+mn-ea"/>
                <a:cs typeface="+mn-cs"/>
              </a:rPr>
              <a:t>productID</a:t>
            </a:r>
            <a:r>
              <a:rPr lang="en-US" sz="1200" b="0" i="0" kern="1200" dirty="0" smtClean="0">
                <a:solidFill>
                  <a:schemeClr val="tx1"/>
                </a:solidFill>
                <a:effectLst/>
                <a:latin typeface="+mn-lt"/>
                <a:ea typeface="+mn-ea"/>
                <a:cs typeface="+mn-cs"/>
              </a:rPr>
              <a:t> as its primary key. The table orders contains customer's orders (</a:t>
            </a:r>
            <a:r>
              <a:rPr lang="en-US" sz="1200" b="0" i="0" kern="1200" dirty="0" err="1" smtClean="0">
                <a:solidFill>
                  <a:schemeClr val="tx1"/>
                </a:solidFill>
                <a:effectLst/>
                <a:latin typeface="+mn-lt"/>
                <a:ea typeface="+mn-ea"/>
                <a:cs typeface="+mn-cs"/>
              </a:rPr>
              <a:t>customerID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dateOrdered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dateRequired</a:t>
            </a:r>
            <a:r>
              <a:rPr lang="en-US" sz="1200" b="0" i="0" kern="1200" dirty="0" smtClean="0">
                <a:solidFill>
                  <a:schemeClr val="tx1"/>
                </a:solidFill>
                <a:effectLst/>
                <a:latin typeface="+mn-lt"/>
                <a:ea typeface="+mn-ea"/>
                <a:cs typeface="+mn-cs"/>
              </a:rPr>
              <a:t> and status). Again, we cannot store the items ordered inside the Orders table, as we do not know how many columns to reserve for the items. We also cannot store the order information in the Products table.</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34</a:t>
            </a:fld>
            <a:endParaRPr lang="en-US"/>
          </a:p>
        </p:txBody>
      </p:sp>
    </p:spTree>
    <p:extLst>
      <p:ext uri="{BB962C8B-B14F-4D97-AF65-F5344CB8AC3E}">
        <p14:creationId xmlns:p14="http://schemas.microsoft.com/office/powerpoint/2010/main" val="3147151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4774E-A0D3-479B-970B-B704BCFE09BF}" type="slidenum">
              <a:rPr lang="en-US" altLang="en-US"/>
              <a:pPr/>
              <a:t>113</a:t>
            </a:fld>
            <a:endParaRPr lang="en-US" alt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8DEAF-1DBF-40DB-85DB-360891E5AEBE}" type="slidenum">
              <a:rPr lang="en-US" altLang="en-US"/>
              <a:pPr/>
              <a:t>114</a:t>
            </a:fld>
            <a:endParaRPr lang="en-US" altLang="en-US"/>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0ABAD-B7F4-41E6-8717-BECAA4ECD753}" type="slidenum">
              <a:rPr lang="en-US" altLang="en-US"/>
              <a:pPr/>
              <a:t>115</a:t>
            </a:fld>
            <a:endParaRPr lang="en-US" altLang="en-US"/>
          </a:p>
        </p:txBody>
      </p:sp>
      <p:sp>
        <p:nvSpPr>
          <p:cNvPr id="2101250" name="Rectangle 2"/>
          <p:cNvSpPr>
            <a:spLocks noGrp="1" noRot="1" noChangeAspect="1" noChangeArrowheads="1" noTextEdit="1"/>
          </p:cNvSpPr>
          <p:nvPr>
            <p:ph type="sldImg"/>
          </p:nvPr>
        </p:nvSpPr>
        <p:spPr>
          <a:ln/>
        </p:spPr>
      </p:sp>
      <p:sp>
        <p:nvSpPr>
          <p:cNvPr id="2101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F2FAE-15E8-4A35-A1DA-E8479C95025A}" type="slidenum">
              <a:rPr lang="en-US" altLang="en-US"/>
              <a:pPr/>
              <a:t>116</a:t>
            </a:fld>
            <a:endParaRPr lang="en-US" alt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F0F91-AAC3-41CF-971E-CF9E969A262E}" type="slidenum">
              <a:rPr lang="en-US" altLang="en-US"/>
              <a:pPr/>
              <a:t>117</a:t>
            </a:fld>
            <a:endParaRPr lang="en-US" altLang="en-US"/>
          </a:p>
        </p:txBody>
      </p:sp>
      <p:sp>
        <p:nvSpPr>
          <p:cNvPr id="2231298" name="Rectangle 2"/>
          <p:cNvSpPr>
            <a:spLocks noGrp="1" noRot="1" noChangeAspect="1" noChangeArrowheads="1" noTextEdit="1"/>
          </p:cNvSpPr>
          <p:nvPr>
            <p:ph type="sldImg"/>
          </p:nvPr>
        </p:nvSpPr>
        <p:spPr>
          <a:ln/>
        </p:spPr>
      </p:sp>
      <p:sp>
        <p:nvSpPr>
          <p:cNvPr id="2231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0403-6D30-4FFA-9033-664134E2B167}" type="slidenum">
              <a:rPr lang="en-US" altLang="en-US"/>
              <a:pPr/>
              <a:t>118</a:t>
            </a:fld>
            <a:endParaRPr lang="en-US" alt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0403-6D30-4FFA-9033-664134E2B167}" type="slidenum">
              <a:rPr lang="en-US" altLang="en-US"/>
              <a:pPr/>
              <a:t>119</a:t>
            </a:fld>
            <a:endParaRPr lang="en-US" alt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0403-6D30-4FFA-9033-664134E2B167}" type="slidenum">
              <a:rPr lang="en-US" altLang="en-US"/>
              <a:pPr/>
              <a:t>120</a:t>
            </a:fld>
            <a:endParaRPr lang="en-US" alt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130</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131</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Strong entity:</a:t>
            </a:r>
            <a:r>
              <a:rPr lang="en-US" baseline="0" dirty="0" smtClean="0"/>
              <a:t> For example Employee can exist without associated with any department.</a:t>
            </a:r>
          </a:p>
          <a:p>
            <a:r>
              <a:rPr lang="en-US" baseline="0" dirty="0" smtClean="0"/>
              <a:t>Weak entity: For example </a:t>
            </a:r>
            <a:r>
              <a:rPr lang="en-US" baseline="0" dirty="0" err="1" smtClean="0"/>
              <a:t>OrderItem</a:t>
            </a:r>
            <a:r>
              <a:rPr lang="en-US" baseline="0" dirty="0" smtClean="0"/>
              <a:t> because </a:t>
            </a:r>
            <a:r>
              <a:rPr lang="en-US" baseline="0" dirty="0" err="1" smtClean="0"/>
              <a:t>OrderItem</a:t>
            </a:r>
            <a:r>
              <a:rPr lang="en-US" baseline="0" dirty="0" smtClean="0"/>
              <a:t> has no meaning without having any order associated.</a:t>
            </a:r>
          </a:p>
          <a:p>
            <a:r>
              <a:rPr lang="en-US" baseline="0" dirty="0" smtClean="0"/>
              <a:t>Associative entity: For example Registration because relationship between student &amp; course is N:N.</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35</a:t>
            </a:fld>
            <a:endParaRPr lang="en-US"/>
          </a:p>
        </p:txBody>
      </p:sp>
    </p:spTree>
    <p:extLst>
      <p:ext uri="{BB962C8B-B14F-4D97-AF65-F5344CB8AC3E}">
        <p14:creationId xmlns:p14="http://schemas.microsoft.com/office/powerpoint/2010/main" val="15415666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132</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059C-F029-4008-8AB1-99A1849C90DA}" type="slidenum">
              <a:rPr lang="en-US" altLang="en-US"/>
              <a:pPr/>
              <a:t>133</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ltLang="en-US" dirty="0">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http://cssimplified.com/assignments/construct-an-er-diagram-for-a-banking-system-clearly-indicate-the-entities-relationships-cardinality-and-the-key-constraints-also-derive-the-un-normalized-relational-database-tables-with-the-help</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38</a:t>
            </a:fld>
            <a:endParaRPr lang="en-US"/>
          </a:p>
        </p:txBody>
      </p:sp>
    </p:spTree>
    <p:extLst>
      <p:ext uri="{BB962C8B-B14F-4D97-AF65-F5344CB8AC3E}">
        <p14:creationId xmlns:p14="http://schemas.microsoft.com/office/powerpoint/2010/main" val="40759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http://www.javaguicodexample.com/erddatabasemodelnotes.pdf</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40</a:t>
            </a:fld>
            <a:endParaRPr lang="en-US"/>
          </a:p>
        </p:txBody>
      </p:sp>
    </p:spTree>
    <p:extLst>
      <p:ext uri="{BB962C8B-B14F-4D97-AF65-F5344CB8AC3E}">
        <p14:creationId xmlns:p14="http://schemas.microsoft.com/office/powerpoint/2010/main" val="3395955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1E218C5A-AA56-4136-94E6-BAA98D2AAD9B}"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077200" cy="5334000"/>
          </a:xfrm>
        </p:spPr>
        <p:txBody>
          <a:bodyPr/>
          <a:lstStyle/>
          <a:p>
            <a:pPr lvl="0"/>
            <a:r>
              <a:rPr lang="en-US" noProof="0" smtClean="0"/>
              <a:t>Click icon to add table</a:t>
            </a:r>
            <a:endParaRPr lang="en-US" noProof="0" dirty="0" smtClean="0"/>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5"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extLst>
      <p:ext uri="{BB962C8B-B14F-4D97-AF65-F5344CB8AC3E}">
        <p14:creationId xmlns:p14="http://schemas.microsoft.com/office/powerpoint/2010/main" val="9280190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docs.oracle.com/cd/B28359_01/server.111/b28286/functions001.ht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b@a.in" TargetMode="External"/><Relationship Id="rId2" Type="http://schemas.openxmlformats.org/officeDocument/2006/relationships/hyperlink" Target="mailto:a@a.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RDBMS &amp; Oracle </a:t>
            </a:r>
            <a:r>
              <a:rPr lang="en-US" dirty="0" smtClean="0"/>
              <a:t>SQL</a:t>
            </a:r>
            <a:endParaRPr lang="en-US" dirty="0"/>
          </a:p>
        </p:txBody>
      </p:sp>
    </p:spTree>
    <p:extLst>
      <p:ext uri="{BB962C8B-B14F-4D97-AF65-F5344CB8AC3E}">
        <p14:creationId xmlns:p14="http://schemas.microsoft.com/office/powerpoint/2010/main" val="1628748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Models</a:t>
            </a:r>
          </a:p>
        </p:txBody>
      </p:sp>
      <p:sp>
        <p:nvSpPr>
          <p:cNvPr id="6" name="Content Placeholder 5"/>
          <p:cNvSpPr>
            <a:spLocks noGrp="1"/>
          </p:cNvSpPr>
          <p:nvPr>
            <p:ph sz="quarter" idx="1"/>
          </p:nvPr>
        </p:nvSpPr>
        <p:spPr/>
        <p:txBody>
          <a:bodyPr/>
          <a:lstStyle/>
          <a:p>
            <a:r>
              <a:rPr lang="en-US" dirty="0"/>
              <a:t>A model is a representation of reality, ‘</a:t>
            </a:r>
            <a:r>
              <a:rPr lang="en-US" b="1" dirty="0"/>
              <a:t>real world</a:t>
            </a:r>
            <a:r>
              <a:rPr lang="en-US" dirty="0"/>
              <a:t>’ objects and events, and their associations. It is an abstraction that concentrates on the essential, inherent aspects of an organization and ignore the accidental </a:t>
            </a:r>
            <a:r>
              <a:rPr lang="en-US" dirty="0" smtClean="0"/>
              <a:t>properties.</a:t>
            </a:r>
          </a:p>
          <a:p>
            <a:r>
              <a:rPr lang="en-US" dirty="0"/>
              <a:t>The purpose of a data model is to represent data and to make the data understandable.</a:t>
            </a:r>
          </a:p>
        </p:txBody>
      </p:sp>
      <p:sp>
        <p:nvSpPr>
          <p:cNvPr id="3" name="Footer Placeholder 2"/>
          <p:cNvSpPr>
            <a:spLocks noGrp="1"/>
          </p:cNvSpPr>
          <p:nvPr>
            <p:ph type="ftr" sz="quarter" idx="11"/>
          </p:nvPr>
        </p:nvSpPr>
        <p:spPr/>
        <p:txBody>
          <a:bodyPr/>
          <a:lstStyle/>
          <a:p>
            <a:r>
              <a:rPr lang="en-US" smtClean="0"/>
              <a:t>Xoriant Soultions Pvt. Ltd.</a:t>
            </a:r>
            <a:endParaRPr lang="en-US"/>
          </a:p>
        </p:txBody>
      </p:sp>
      <p:sp>
        <p:nvSpPr>
          <p:cNvPr id="4" name="Slide Number Placeholder 3"/>
          <p:cNvSpPr>
            <a:spLocks noGrp="1"/>
          </p:cNvSpPr>
          <p:nvPr>
            <p:ph type="sldNum" sz="quarter" idx="12"/>
          </p:nvPr>
        </p:nvSpPr>
        <p:spPr/>
        <p:txBody>
          <a:bodyPr/>
          <a:lstStyle/>
          <a:p>
            <a:fld id="{1E218C5A-AA56-4136-94E6-BAA98D2AAD9B}" type="slidenum">
              <a:rPr lang="en-US" smtClean="0"/>
              <a:t>10</a:t>
            </a:fld>
            <a:endParaRPr lang="en-US"/>
          </a:p>
        </p:txBody>
      </p:sp>
    </p:spTree>
    <p:extLst>
      <p:ext uri="{BB962C8B-B14F-4D97-AF65-F5344CB8AC3E}">
        <p14:creationId xmlns:p14="http://schemas.microsoft.com/office/powerpoint/2010/main" val="313750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The CHECK Constraint</a:t>
            </a:r>
          </a:p>
        </p:txBody>
      </p:sp>
      <p:sp>
        <p:nvSpPr>
          <p:cNvPr id="47107" name="Rectangle 4"/>
          <p:cNvSpPr>
            <a:spLocks noGrp="1" noChangeArrowheads="1"/>
          </p:cNvSpPr>
          <p:nvPr>
            <p:ph type="body" idx="1"/>
          </p:nvPr>
        </p:nvSpPr>
        <p:spPr/>
        <p:txBody>
          <a:bodyPr>
            <a:normAutofit/>
          </a:bodyPr>
          <a:lstStyle/>
          <a:p>
            <a:pPr eaLnBrk="1" hangingPunct="1">
              <a:buFontTx/>
              <a:buNone/>
            </a:pPr>
            <a:r>
              <a:rPr lang="en-US" altLang="en-US" sz="2400" dirty="0" smtClean="0">
                <a:solidFill>
                  <a:srgbClr val="0000CC"/>
                </a:solidFill>
              </a:rPr>
              <a:t>CREATE</a:t>
            </a:r>
            <a:r>
              <a:rPr lang="en-US" altLang="en-US" sz="2400" dirty="0" smtClean="0"/>
              <a:t> </a:t>
            </a:r>
            <a:r>
              <a:rPr lang="en-US" altLang="en-US" sz="2400" dirty="0" smtClean="0">
                <a:solidFill>
                  <a:srgbClr val="0000CC"/>
                </a:solidFill>
              </a:rPr>
              <a:t>TABLE</a:t>
            </a:r>
            <a:r>
              <a:rPr lang="en-US" altLang="en-US" sz="2400" dirty="0" smtClean="0"/>
              <a:t> employee (</a:t>
            </a:r>
          </a:p>
          <a:p>
            <a:pPr eaLnBrk="1" hangingPunct="1">
              <a:buFontTx/>
              <a:buNone/>
            </a:pPr>
            <a:r>
              <a:rPr lang="en-US" altLang="en-US" sz="2400" dirty="0" smtClean="0"/>
              <a:t>		empno </a:t>
            </a:r>
            <a:r>
              <a:rPr lang="en-US" altLang="en-US" sz="2400" dirty="0" smtClean="0">
                <a:solidFill>
                  <a:srgbClr val="0000CC"/>
                </a:solidFill>
              </a:rPr>
              <a:t>number</a:t>
            </a:r>
            <a:r>
              <a:rPr lang="en-US" altLang="en-US" sz="2400" dirty="0" smtClean="0"/>
              <a:t> (5) </a:t>
            </a:r>
            <a:r>
              <a:rPr lang="en-US" altLang="en-US" sz="2400" dirty="0" smtClean="0">
                <a:solidFill>
                  <a:srgbClr val="0000CC"/>
                </a:solidFill>
              </a:rPr>
              <a:t>PRIMARY</a:t>
            </a:r>
            <a:r>
              <a:rPr lang="en-US" altLang="en-US" sz="2400" dirty="0" smtClean="0"/>
              <a:t> </a:t>
            </a:r>
            <a:r>
              <a:rPr lang="en-US" altLang="en-US" sz="2400" dirty="0" smtClean="0">
                <a:solidFill>
                  <a:srgbClr val="0000CC"/>
                </a:solidFill>
              </a:rPr>
              <a:t>KEY</a:t>
            </a:r>
            <a:r>
              <a:rPr lang="en-US" altLang="en-US" sz="2400" dirty="0" smtClean="0"/>
              <a:t>,	</a:t>
            </a:r>
          </a:p>
          <a:p>
            <a:pPr eaLnBrk="1" hangingPunct="1">
              <a:buFontTx/>
              <a:buNone/>
            </a:pPr>
            <a:r>
              <a:rPr lang="en-US" altLang="en-US" sz="2400" dirty="0" smtClean="0"/>
              <a:t>		ename </a:t>
            </a:r>
            <a:r>
              <a:rPr lang="en-US" altLang="en-US" sz="2400" dirty="0" smtClean="0">
                <a:solidFill>
                  <a:srgbClr val="0000CC"/>
                </a:solidFill>
              </a:rPr>
              <a:t>varchar2</a:t>
            </a:r>
            <a:r>
              <a:rPr lang="en-US" altLang="en-US" sz="2400" dirty="0" smtClean="0"/>
              <a:t> (25) </a:t>
            </a:r>
            <a:r>
              <a:rPr lang="en-US" altLang="en-US" sz="2400" dirty="0" smtClean="0">
                <a:solidFill>
                  <a:srgbClr val="0000CC"/>
                </a:solidFill>
              </a:rPr>
              <a:t>NOT</a:t>
            </a:r>
            <a:r>
              <a:rPr lang="en-US" altLang="en-US" sz="2400" dirty="0" smtClean="0"/>
              <a:t> </a:t>
            </a:r>
            <a:r>
              <a:rPr lang="en-US" altLang="en-US" sz="2400" dirty="0" smtClean="0">
                <a:solidFill>
                  <a:srgbClr val="0000CC"/>
                </a:solidFill>
              </a:rPr>
              <a:t>NULL</a:t>
            </a:r>
            <a:r>
              <a:rPr lang="en-US" altLang="en-US" sz="2400" dirty="0" smtClean="0"/>
              <a:t>,</a:t>
            </a:r>
          </a:p>
          <a:p>
            <a:pPr eaLnBrk="1" hangingPunct="1">
              <a:buFontTx/>
              <a:buNone/>
            </a:pPr>
            <a:r>
              <a:rPr lang="en-US" altLang="en-US" sz="2400" dirty="0" smtClean="0"/>
              <a:t>		deptno </a:t>
            </a:r>
            <a:r>
              <a:rPr lang="en-US" altLang="en-US" sz="2400" dirty="0" smtClean="0">
                <a:solidFill>
                  <a:srgbClr val="0000CC"/>
                </a:solidFill>
              </a:rPr>
              <a:t>varchar2</a:t>
            </a:r>
            <a:r>
              <a:rPr lang="en-US" altLang="en-US" sz="2400" dirty="0" smtClean="0"/>
              <a:t> (4) </a:t>
            </a:r>
          </a:p>
          <a:p>
            <a:pPr eaLnBrk="1" hangingPunct="1">
              <a:buFontTx/>
              <a:buNone/>
            </a:pPr>
            <a:r>
              <a:rPr lang="en-US" altLang="en-US" sz="2400" b="1" dirty="0"/>
              <a:t>	</a:t>
            </a:r>
            <a:r>
              <a:rPr lang="en-US" altLang="en-US" sz="2400" b="1" dirty="0" smtClean="0"/>
              <a:t>	</a:t>
            </a:r>
            <a:r>
              <a:rPr lang="en-US" altLang="en-US" sz="2400" b="1" dirty="0" smtClean="0">
                <a:solidFill>
                  <a:srgbClr val="0000CC"/>
                </a:solidFill>
              </a:rPr>
              <a:t>CONSTRAINT</a:t>
            </a:r>
            <a:r>
              <a:rPr lang="en-US" altLang="en-US" sz="2400" dirty="0" smtClean="0">
                <a:solidFill>
                  <a:srgbClr val="0000CC"/>
                </a:solidFill>
              </a:rPr>
              <a:t> </a:t>
            </a:r>
            <a:r>
              <a:rPr lang="en-US" altLang="en-US" sz="2400" dirty="0" err="1" smtClean="0"/>
              <a:t>deptno_check</a:t>
            </a:r>
            <a:r>
              <a:rPr lang="en-US" altLang="en-US" sz="2400" dirty="0" smtClean="0"/>
              <a:t> </a:t>
            </a:r>
          </a:p>
          <a:p>
            <a:pPr eaLnBrk="1" hangingPunct="1">
              <a:buFontTx/>
              <a:buNone/>
            </a:pPr>
            <a:r>
              <a:rPr lang="en-US" altLang="en-US" sz="2400" dirty="0"/>
              <a:t>	</a:t>
            </a:r>
            <a:r>
              <a:rPr lang="en-US" altLang="en-US" sz="2400" dirty="0" smtClean="0"/>
              <a:t>	</a:t>
            </a:r>
            <a:r>
              <a:rPr lang="en-US" altLang="en-US" sz="2400" b="1" dirty="0" smtClean="0">
                <a:solidFill>
                  <a:srgbClr val="0000CC"/>
                </a:solidFill>
              </a:rPr>
              <a:t>CHECK</a:t>
            </a:r>
            <a:r>
              <a:rPr lang="en-US" altLang="en-US" sz="2400" dirty="0" smtClean="0">
                <a:solidFill>
                  <a:srgbClr val="0000CC"/>
                </a:solidFill>
              </a:rPr>
              <a:t> </a:t>
            </a:r>
            <a:r>
              <a:rPr lang="en-US" altLang="en-US" sz="2400" dirty="0" smtClean="0"/>
              <a:t>(deptno &gt; </a:t>
            </a:r>
            <a:r>
              <a:rPr lang="en-US" altLang="en-US" sz="2400" dirty="0" smtClean="0">
                <a:solidFill>
                  <a:srgbClr val="0000CC"/>
                </a:solidFill>
              </a:rPr>
              <a:t>max</a:t>
            </a:r>
            <a:r>
              <a:rPr lang="en-US" altLang="en-US" sz="2400" dirty="0" smtClean="0"/>
              <a:t>(deptno) )</a:t>
            </a:r>
          </a:p>
          <a:p>
            <a:pPr eaLnBrk="1" hangingPunct="1">
              <a:buFontTx/>
              <a:buNone/>
            </a:pPr>
            <a:r>
              <a:rPr lang="en-US" altLang="en-US" sz="2400" dirty="0" smtClean="0"/>
              <a:t>);</a:t>
            </a:r>
          </a:p>
          <a:p>
            <a:pPr eaLnBrk="1" hangingPunct="1">
              <a:buFontTx/>
              <a:buNone/>
            </a:pPr>
            <a:endParaRPr lang="en-US" altLang="en-US" sz="2400" dirty="0" smtClean="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100</a:t>
            </a:fld>
            <a:endParaRPr lang="en-US"/>
          </a:p>
        </p:txBody>
      </p:sp>
    </p:spTree>
    <p:extLst>
      <p:ext uri="{BB962C8B-B14F-4D97-AF65-F5344CB8AC3E}">
        <p14:creationId xmlns:p14="http://schemas.microsoft.com/office/powerpoint/2010/main" val="5449761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The REFERENCES Constraint</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CREATE</a:t>
            </a:r>
            <a:r>
              <a:rPr lang="en-US" dirty="0" smtClean="0"/>
              <a:t> </a:t>
            </a:r>
            <a:r>
              <a:rPr lang="en-US" dirty="0">
                <a:solidFill>
                  <a:srgbClr val="0000CC"/>
                </a:solidFill>
              </a:rPr>
              <a:t>TABLE</a:t>
            </a:r>
            <a:r>
              <a:rPr lang="en-US" dirty="0"/>
              <a:t> employee (</a:t>
            </a:r>
          </a:p>
          <a:p>
            <a:pPr marL="0" indent="0">
              <a:buNone/>
            </a:pPr>
            <a:r>
              <a:rPr lang="en-US" dirty="0"/>
              <a:t>           	</a:t>
            </a:r>
            <a:r>
              <a:rPr lang="en-US" dirty="0" smtClean="0"/>
              <a:t>empno </a:t>
            </a:r>
            <a:r>
              <a:rPr lang="en-US" dirty="0">
                <a:solidFill>
                  <a:srgbClr val="0000CC"/>
                </a:solidFill>
              </a:rPr>
              <a:t>number</a:t>
            </a:r>
            <a:r>
              <a:rPr lang="en-US" dirty="0"/>
              <a:t> (5) </a:t>
            </a:r>
          </a:p>
          <a:p>
            <a:pPr marL="0" indent="0">
              <a:buNone/>
            </a:pPr>
            <a:r>
              <a:rPr lang="en-US" dirty="0"/>
              <a:t>	</a:t>
            </a:r>
            <a:r>
              <a:rPr lang="en-US" dirty="0" smtClean="0">
                <a:solidFill>
                  <a:srgbClr val="0000CC"/>
                </a:solidFill>
              </a:rPr>
              <a:t>CONSTRAINT</a:t>
            </a:r>
            <a:r>
              <a:rPr lang="en-US" dirty="0" smtClean="0"/>
              <a:t>  </a:t>
            </a:r>
            <a:r>
              <a:rPr lang="en-US" dirty="0" err="1" smtClean="0"/>
              <a:t>empno_pk</a:t>
            </a:r>
            <a:r>
              <a:rPr lang="en-US" dirty="0" smtClean="0"/>
              <a:t> </a:t>
            </a:r>
            <a:r>
              <a:rPr lang="en-US" dirty="0">
                <a:solidFill>
                  <a:srgbClr val="0000CC"/>
                </a:solidFill>
              </a:rPr>
              <a:t>PRIMARY</a:t>
            </a:r>
            <a:r>
              <a:rPr lang="en-US" dirty="0"/>
              <a:t> </a:t>
            </a:r>
            <a:r>
              <a:rPr lang="en-US" dirty="0">
                <a:solidFill>
                  <a:srgbClr val="0000CC"/>
                </a:solidFill>
              </a:rPr>
              <a:t>KEY</a:t>
            </a:r>
            <a:r>
              <a:rPr lang="en-US" dirty="0"/>
              <a:t>,</a:t>
            </a:r>
          </a:p>
          <a:p>
            <a:pPr marL="0" indent="0">
              <a:buNone/>
            </a:pPr>
            <a:r>
              <a:rPr lang="en-US" dirty="0"/>
              <a:t>	</a:t>
            </a:r>
            <a:r>
              <a:rPr lang="en-US" dirty="0" smtClean="0"/>
              <a:t>ename </a:t>
            </a:r>
            <a:r>
              <a:rPr lang="en-US" dirty="0">
                <a:solidFill>
                  <a:srgbClr val="0000CC"/>
                </a:solidFill>
              </a:rPr>
              <a:t>varchar2</a:t>
            </a:r>
            <a:r>
              <a:rPr lang="en-US" dirty="0"/>
              <a:t> (25) </a:t>
            </a:r>
          </a:p>
          <a:p>
            <a:pPr marL="0" indent="0">
              <a:buNone/>
            </a:pPr>
            <a:r>
              <a:rPr lang="en-US" dirty="0"/>
              <a:t>	</a:t>
            </a:r>
            <a:r>
              <a:rPr lang="en-US" dirty="0" smtClean="0">
                <a:solidFill>
                  <a:srgbClr val="0000CC"/>
                </a:solidFill>
              </a:rPr>
              <a:t>CONSTRAINT</a:t>
            </a:r>
            <a:r>
              <a:rPr lang="en-US" dirty="0" smtClean="0"/>
              <a:t>  </a:t>
            </a:r>
            <a:r>
              <a:rPr lang="en-US" dirty="0" err="1" smtClean="0"/>
              <a:t>ename_null</a:t>
            </a:r>
            <a:r>
              <a:rPr lang="en-US" dirty="0" smtClean="0"/>
              <a:t>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a:t>
            </a:r>
            <a:r>
              <a:rPr lang="en-US" dirty="0" smtClean="0"/>
              <a:t>deptno </a:t>
            </a:r>
            <a:r>
              <a:rPr lang="en-US" dirty="0">
                <a:solidFill>
                  <a:srgbClr val="0000CC"/>
                </a:solidFill>
              </a:rPr>
              <a:t>varchar2</a:t>
            </a:r>
            <a:r>
              <a:rPr lang="en-US" dirty="0"/>
              <a:t> (4) </a:t>
            </a:r>
          </a:p>
          <a:p>
            <a:pPr marL="0" indent="0">
              <a:buNone/>
            </a:pPr>
            <a:r>
              <a:rPr lang="en-US" dirty="0"/>
              <a:t>	</a:t>
            </a:r>
            <a:r>
              <a:rPr lang="en-US" dirty="0" smtClean="0">
                <a:solidFill>
                  <a:srgbClr val="0000CC"/>
                </a:solidFill>
              </a:rPr>
              <a:t>CONSTRAINT</a:t>
            </a:r>
            <a:r>
              <a:rPr lang="en-US" dirty="0" smtClean="0"/>
              <a:t>  </a:t>
            </a:r>
            <a:r>
              <a:rPr lang="en-US" dirty="0" err="1" smtClean="0"/>
              <a:t>deptno_ref</a:t>
            </a:r>
            <a:endParaRPr lang="en-US" dirty="0"/>
          </a:p>
          <a:p>
            <a:pPr marL="0" indent="0">
              <a:buNone/>
            </a:pPr>
            <a:r>
              <a:rPr lang="en-US" dirty="0"/>
              <a:t>	</a:t>
            </a:r>
            <a:r>
              <a:rPr lang="en-US" dirty="0" smtClean="0">
                <a:solidFill>
                  <a:srgbClr val="0000CC"/>
                </a:solidFill>
              </a:rPr>
              <a:t>REFERENCES</a:t>
            </a:r>
            <a:r>
              <a:rPr lang="en-US" dirty="0" smtClean="0"/>
              <a:t>  dept </a:t>
            </a:r>
            <a:r>
              <a:rPr lang="en-US" dirty="0"/>
              <a:t>(</a:t>
            </a:r>
            <a:r>
              <a:rPr lang="en-US" dirty="0" smtClean="0"/>
              <a:t>deptno)</a:t>
            </a:r>
          </a:p>
          <a:p>
            <a:pPr marL="0" indent="0">
              <a:buNone/>
            </a:pPr>
            <a:r>
              <a:rPr lang="en-US" dirty="0" smtClean="0"/>
              <a:t>);</a:t>
            </a:r>
            <a:endParaRPr lang="en-US" dirty="0"/>
          </a:p>
          <a:p>
            <a:pPr marL="0" indent="0">
              <a:buNone/>
            </a:pP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101</a:t>
            </a:fld>
            <a:endParaRPr lang="en-US"/>
          </a:p>
        </p:txBody>
      </p:sp>
    </p:spTree>
    <p:extLst>
      <p:ext uri="{BB962C8B-B14F-4D97-AF65-F5344CB8AC3E}">
        <p14:creationId xmlns:p14="http://schemas.microsoft.com/office/powerpoint/2010/main" val="36934971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The REFERENCES Constraint</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CREATE</a:t>
            </a:r>
            <a:r>
              <a:rPr lang="en-US" dirty="0" smtClean="0"/>
              <a:t> </a:t>
            </a:r>
            <a:r>
              <a:rPr lang="en-US" dirty="0">
                <a:solidFill>
                  <a:srgbClr val="0000CC"/>
                </a:solidFill>
              </a:rPr>
              <a:t>TABLE</a:t>
            </a:r>
            <a:r>
              <a:rPr lang="en-US" dirty="0"/>
              <a:t> </a:t>
            </a:r>
            <a:r>
              <a:rPr lang="en-US" dirty="0" smtClean="0"/>
              <a:t>emp </a:t>
            </a:r>
            <a:r>
              <a:rPr lang="en-US" dirty="0"/>
              <a:t>(</a:t>
            </a:r>
          </a:p>
          <a:p>
            <a:pPr marL="0" indent="0">
              <a:buNone/>
            </a:pPr>
            <a:r>
              <a:rPr lang="en-US" dirty="0"/>
              <a:t>	</a:t>
            </a:r>
            <a:r>
              <a:rPr lang="en-US" dirty="0" smtClean="0"/>
              <a:t>empno </a:t>
            </a:r>
            <a:r>
              <a:rPr lang="en-US" dirty="0">
                <a:solidFill>
                  <a:srgbClr val="0000CC"/>
                </a:solidFill>
              </a:rPr>
              <a:t>number</a:t>
            </a:r>
            <a:r>
              <a:rPr lang="en-US" dirty="0"/>
              <a:t> (5) </a:t>
            </a:r>
            <a:r>
              <a:rPr lang="en-US" dirty="0">
                <a:solidFill>
                  <a:srgbClr val="0000CC"/>
                </a:solidFill>
              </a:rPr>
              <a:t>primary</a:t>
            </a:r>
            <a:r>
              <a:rPr lang="en-US" dirty="0"/>
              <a:t> </a:t>
            </a:r>
            <a:r>
              <a:rPr lang="en-US" dirty="0">
                <a:solidFill>
                  <a:srgbClr val="0000CC"/>
                </a:solidFill>
              </a:rPr>
              <a:t>key</a:t>
            </a:r>
            <a:r>
              <a:rPr lang="en-US" dirty="0"/>
              <a:t>,</a:t>
            </a:r>
          </a:p>
          <a:p>
            <a:pPr marL="0" indent="0">
              <a:buNone/>
            </a:pPr>
            <a:r>
              <a:rPr lang="en-US" dirty="0"/>
              <a:t>	</a:t>
            </a:r>
            <a:r>
              <a:rPr lang="en-US" dirty="0" smtClean="0"/>
              <a:t>ename </a:t>
            </a:r>
            <a:r>
              <a:rPr lang="en-US" dirty="0">
                <a:solidFill>
                  <a:srgbClr val="0000CC"/>
                </a:solidFill>
              </a:rPr>
              <a:t>varchar2</a:t>
            </a:r>
            <a:r>
              <a:rPr lang="en-US" dirty="0"/>
              <a:t> (25)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a:t>
            </a:r>
            <a:r>
              <a:rPr lang="en-US" dirty="0" smtClean="0"/>
              <a:t>deptno </a:t>
            </a:r>
            <a:r>
              <a:rPr lang="en-US" dirty="0">
                <a:solidFill>
                  <a:srgbClr val="0000CC"/>
                </a:solidFill>
              </a:rPr>
              <a:t>varchar2</a:t>
            </a:r>
            <a:r>
              <a:rPr lang="en-US" dirty="0"/>
              <a:t> (4</a:t>
            </a:r>
            <a:r>
              <a:rPr lang="en-US" dirty="0" smtClean="0"/>
              <a:t>)</a:t>
            </a:r>
          </a:p>
          <a:p>
            <a:pPr marL="0" indent="0">
              <a:buNone/>
            </a:pPr>
            <a:r>
              <a:rPr lang="en-US" dirty="0"/>
              <a:t>	</a:t>
            </a:r>
            <a:r>
              <a:rPr lang="en-US" dirty="0" smtClean="0">
                <a:solidFill>
                  <a:srgbClr val="0000CC"/>
                </a:solidFill>
              </a:rPr>
              <a:t>CONSTRAINT</a:t>
            </a:r>
            <a:r>
              <a:rPr lang="en-US" dirty="0" smtClean="0"/>
              <a:t> </a:t>
            </a:r>
            <a:r>
              <a:rPr lang="en-US" dirty="0" err="1" smtClean="0"/>
              <a:t>deptno_ref</a:t>
            </a:r>
            <a:r>
              <a:rPr lang="en-US" dirty="0" smtClean="0"/>
              <a:t> </a:t>
            </a:r>
            <a:endParaRPr lang="en-US" dirty="0"/>
          </a:p>
          <a:p>
            <a:pPr marL="0" indent="0">
              <a:buNone/>
            </a:pPr>
            <a:r>
              <a:rPr lang="en-US" dirty="0"/>
              <a:t>   	</a:t>
            </a:r>
            <a:r>
              <a:rPr lang="en-US" dirty="0" smtClean="0">
                <a:solidFill>
                  <a:srgbClr val="0000CC"/>
                </a:solidFill>
              </a:rPr>
              <a:t>REFERENCES</a:t>
            </a:r>
            <a:r>
              <a:rPr lang="en-US" dirty="0" smtClean="0"/>
              <a:t> dept(deptno) </a:t>
            </a:r>
          </a:p>
          <a:p>
            <a:pPr marL="0" indent="0">
              <a:buNone/>
            </a:pPr>
            <a:r>
              <a:rPr lang="en-US" dirty="0"/>
              <a:t>	</a:t>
            </a:r>
            <a:r>
              <a:rPr lang="en-US" dirty="0" smtClean="0">
                <a:solidFill>
                  <a:srgbClr val="0000CC"/>
                </a:solidFill>
              </a:rPr>
              <a:t>ON</a:t>
            </a:r>
            <a:r>
              <a:rPr lang="en-US" dirty="0" smtClean="0"/>
              <a:t> </a:t>
            </a:r>
            <a:r>
              <a:rPr lang="en-US" dirty="0">
                <a:solidFill>
                  <a:srgbClr val="0000CC"/>
                </a:solidFill>
              </a:rPr>
              <a:t>DELETE</a:t>
            </a:r>
            <a:r>
              <a:rPr lang="en-US" dirty="0"/>
              <a:t> </a:t>
            </a:r>
            <a:r>
              <a:rPr lang="en-US" dirty="0" smtClean="0">
                <a:solidFill>
                  <a:srgbClr val="0000CC"/>
                </a:solidFill>
              </a:rPr>
              <a:t>CASCADE</a:t>
            </a:r>
          </a:p>
          <a:p>
            <a:pPr marL="0" indent="0">
              <a:buNone/>
            </a:pPr>
            <a:r>
              <a:rPr lang="en-US" dirty="0" smtClean="0"/>
              <a:t>);</a:t>
            </a:r>
            <a:endParaRPr lang="en-US" dirty="0"/>
          </a:p>
          <a:p>
            <a:pPr marL="0" indent="0">
              <a:buNone/>
            </a:pPr>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102</a:t>
            </a:fld>
            <a:endParaRPr lang="en-US"/>
          </a:p>
        </p:txBody>
      </p:sp>
    </p:spTree>
    <p:extLst>
      <p:ext uri="{BB962C8B-B14F-4D97-AF65-F5344CB8AC3E}">
        <p14:creationId xmlns:p14="http://schemas.microsoft.com/office/powerpoint/2010/main" val="2719831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Table Constraints</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CREATE</a:t>
            </a:r>
            <a:r>
              <a:rPr lang="en-US" dirty="0" smtClean="0"/>
              <a:t> </a:t>
            </a:r>
            <a:r>
              <a:rPr lang="en-US" dirty="0">
                <a:solidFill>
                  <a:srgbClr val="0000CC"/>
                </a:solidFill>
              </a:rPr>
              <a:t>TABLE</a:t>
            </a:r>
            <a:r>
              <a:rPr lang="en-US" dirty="0"/>
              <a:t> </a:t>
            </a:r>
            <a:r>
              <a:rPr lang="en-US" dirty="0" smtClean="0"/>
              <a:t>emp(</a:t>
            </a:r>
            <a:endParaRPr lang="en-US" dirty="0"/>
          </a:p>
          <a:p>
            <a:pPr marL="0" indent="0">
              <a:buNone/>
            </a:pPr>
            <a:r>
              <a:rPr lang="en-US" dirty="0"/>
              <a:t>	</a:t>
            </a:r>
            <a:r>
              <a:rPr lang="en-US" dirty="0" smtClean="0"/>
              <a:t>empno </a:t>
            </a:r>
            <a:r>
              <a:rPr lang="en-US" dirty="0" smtClean="0">
                <a:solidFill>
                  <a:srgbClr val="0000CC"/>
                </a:solidFill>
              </a:rPr>
              <a:t>number</a:t>
            </a:r>
            <a:r>
              <a:rPr lang="en-US" dirty="0" smtClean="0"/>
              <a:t> (</a:t>
            </a:r>
            <a:r>
              <a:rPr lang="en-US" dirty="0"/>
              <a:t>4)	</a:t>
            </a:r>
            <a:r>
              <a:rPr lang="en-US" dirty="0">
                <a:solidFill>
                  <a:srgbClr val="0000CC"/>
                </a:solidFill>
              </a:rPr>
              <a:t>not</a:t>
            </a:r>
            <a:r>
              <a:rPr lang="en-US" dirty="0"/>
              <a:t> </a:t>
            </a:r>
            <a:r>
              <a:rPr lang="en-US" dirty="0">
                <a:solidFill>
                  <a:srgbClr val="0000CC"/>
                </a:solidFill>
              </a:rPr>
              <a:t>null</a:t>
            </a:r>
            <a:r>
              <a:rPr lang="en-US" dirty="0"/>
              <a:t>,</a:t>
            </a:r>
          </a:p>
          <a:p>
            <a:pPr marL="0" indent="0">
              <a:buNone/>
            </a:pPr>
            <a:r>
              <a:rPr lang="en-US" dirty="0"/>
              <a:t>	</a:t>
            </a:r>
            <a:r>
              <a:rPr lang="en-US" dirty="0" smtClean="0"/>
              <a:t>ename </a:t>
            </a:r>
            <a:r>
              <a:rPr lang="en-US" dirty="0" smtClean="0">
                <a:solidFill>
                  <a:srgbClr val="0000CC"/>
                </a:solidFill>
              </a:rPr>
              <a:t>varchar2</a:t>
            </a:r>
            <a:r>
              <a:rPr lang="en-US" dirty="0" smtClean="0"/>
              <a:t> (</a:t>
            </a:r>
            <a:r>
              <a:rPr lang="en-US" dirty="0"/>
              <a:t>40</a:t>
            </a:r>
            <a:r>
              <a:rPr lang="en-US" dirty="0" smtClean="0"/>
              <a:t>) </a:t>
            </a:r>
            <a:r>
              <a:rPr lang="en-US" dirty="0" smtClean="0">
                <a:solidFill>
                  <a:srgbClr val="0000CC"/>
                </a:solidFill>
              </a:rPr>
              <a:t>not</a:t>
            </a:r>
            <a:r>
              <a:rPr lang="en-US" dirty="0" smtClean="0"/>
              <a:t> </a:t>
            </a:r>
            <a:r>
              <a:rPr lang="en-US" dirty="0">
                <a:solidFill>
                  <a:srgbClr val="0000CC"/>
                </a:solidFill>
              </a:rPr>
              <a:t>null</a:t>
            </a:r>
            <a:r>
              <a:rPr lang="en-US" dirty="0"/>
              <a:t>,</a:t>
            </a:r>
          </a:p>
          <a:p>
            <a:pPr marL="0" indent="0">
              <a:buNone/>
            </a:pPr>
            <a:r>
              <a:rPr lang="en-US" dirty="0"/>
              <a:t>	</a:t>
            </a:r>
            <a:r>
              <a:rPr lang="en-US" dirty="0" smtClean="0"/>
              <a:t>deptno </a:t>
            </a:r>
            <a:r>
              <a:rPr lang="en-US" dirty="0" smtClean="0">
                <a:solidFill>
                  <a:srgbClr val="0000CC"/>
                </a:solidFill>
              </a:rPr>
              <a:t>varchar2</a:t>
            </a:r>
            <a:r>
              <a:rPr lang="en-US" dirty="0" smtClean="0"/>
              <a:t> (</a:t>
            </a:r>
            <a:r>
              <a:rPr lang="en-US" dirty="0"/>
              <a:t>4),</a:t>
            </a:r>
          </a:p>
          <a:p>
            <a:pPr marL="0" indent="0">
              <a:buNone/>
            </a:pPr>
            <a:r>
              <a:rPr lang="en-US" dirty="0"/>
              <a:t>	</a:t>
            </a:r>
            <a:r>
              <a:rPr lang="en-US" dirty="0" smtClean="0">
                <a:solidFill>
                  <a:srgbClr val="0000CC"/>
                </a:solidFill>
              </a:rPr>
              <a:t>CONSTRAINT</a:t>
            </a:r>
            <a:r>
              <a:rPr lang="en-US" dirty="0" smtClean="0"/>
              <a:t> </a:t>
            </a:r>
            <a:r>
              <a:rPr lang="en-US" dirty="0" err="1"/>
              <a:t>emp_uq</a:t>
            </a:r>
            <a:r>
              <a:rPr lang="en-US" dirty="0"/>
              <a:t> </a:t>
            </a:r>
            <a:endParaRPr lang="en-US" dirty="0" smtClean="0"/>
          </a:p>
          <a:p>
            <a:pPr marL="0" indent="0">
              <a:buNone/>
            </a:pPr>
            <a:r>
              <a:rPr lang="en-US" dirty="0"/>
              <a:t>	</a:t>
            </a:r>
            <a:r>
              <a:rPr lang="en-US" dirty="0" smtClean="0">
                <a:solidFill>
                  <a:srgbClr val="0000CC"/>
                </a:solidFill>
              </a:rPr>
              <a:t>UNIQUE</a:t>
            </a:r>
            <a:r>
              <a:rPr lang="en-US" dirty="0" smtClean="0"/>
              <a:t> (</a:t>
            </a:r>
            <a:r>
              <a:rPr lang="en-US" dirty="0" err="1" smtClean="0"/>
              <a:t>empno,ename</a:t>
            </a:r>
            <a:r>
              <a:rPr lang="en-US" dirty="0"/>
              <a:t>) </a:t>
            </a:r>
          </a:p>
          <a:p>
            <a:pPr marL="0" indent="0">
              <a:buNone/>
            </a:pPr>
            <a:r>
              <a:rPr lang="en-US" dirty="0" smtClean="0"/>
              <a:t>);</a:t>
            </a: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103</a:t>
            </a:fld>
            <a:endParaRPr lang="en-US"/>
          </a:p>
        </p:txBody>
      </p:sp>
    </p:spTree>
    <p:extLst>
      <p:ext uri="{BB962C8B-B14F-4D97-AF65-F5344CB8AC3E}">
        <p14:creationId xmlns:p14="http://schemas.microsoft.com/office/powerpoint/2010/main" val="35066109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z="2800" smtClean="0"/>
              <a:t>Adding Constraints to Columns of an existing Table</a:t>
            </a:r>
          </a:p>
        </p:txBody>
      </p:sp>
      <p:sp>
        <p:nvSpPr>
          <p:cNvPr id="5" name="Content Placeholder 4"/>
          <p:cNvSpPr>
            <a:spLocks noGrp="1"/>
          </p:cNvSpPr>
          <p:nvPr>
            <p:ph sz="quarter" idx="1"/>
          </p:nvPr>
        </p:nvSpPr>
        <p:spPr>
          <a:xfrm>
            <a:off x="457200" y="1295400"/>
            <a:ext cx="8229600" cy="1828800"/>
          </a:xfrm>
          <a:ln>
            <a:solidFill>
              <a:schemeClr val="accent1"/>
            </a:solidFill>
          </a:ln>
        </p:spPr>
        <p:txBody>
          <a:bodyPr>
            <a:normAutofit/>
          </a:bodyPr>
          <a:lstStyle/>
          <a:p>
            <a:pPr marL="0" indent="0">
              <a:buNone/>
            </a:pPr>
            <a:r>
              <a:rPr lang="en-US" sz="2200" dirty="0" smtClean="0">
                <a:solidFill>
                  <a:srgbClr val="0000CC"/>
                </a:solidFill>
              </a:rPr>
              <a:t>ALTER</a:t>
            </a:r>
            <a:r>
              <a:rPr lang="en-US" sz="2200" dirty="0" smtClean="0"/>
              <a:t> </a:t>
            </a:r>
            <a:r>
              <a:rPr lang="en-US" sz="2200" dirty="0">
                <a:solidFill>
                  <a:srgbClr val="0000CC"/>
                </a:solidFill>
              </a:rPr>
              <a:t>TABLE</a:t>
            </a:r>
            <a:r>
              <a:rPr lang="en-US" sz="2200" dirty="0"/>
              <a:t> </a:t>
            </a:r>
            <a:r>
              <a:rPr lang="en-US" sz="2200" dirty="0" smtClean="0"/>
              <a:t>emp</a:t>
            </a:r>
          </a:p>
          <a:p>
            <a:pPr marL="0" indent="0">
              <a:buNone/>
            </a:pPr>
            <a:r>
              <a:rPr lang="en-US" sz="2200" dirty="0" smtClean="0">
                <a:solidFill>
                  <a:srgbClr val="0000CC"/>
                </a:solidFill>
              </a:rPr>
              <a:t>MODIFY</a:t>
            </a:r>
            <a:r>
              <a:rPr lang="en-US" sz="2200" dirty="0" smtClean="0"/>
              <a:t> (</a:t>
            </a:r>
          </a:p>
          <a:p>
            <a:pPr marL="0" indent="0">
              <a:buNone/>
            </a:pPr>
            <a:r>
              <a:rPr lang="en-US" sz="2200" dirty="0" smtClean="0"/>
              <a:t>	hiredate </a:t>
            </a:r>
            <a:r>
              <a:rPr lang="en-US" sz="2200" dirty="0" smtClean="0">
                <a:solidFill>
                  <a:srgbClr val="0000CC"/>
                </a:solidFill>
              </a:rPr>
              <a:t>constraint</a:t>
            </a:r>
            <a:r>
              <a:rPr lang="en-US" sz="2200" dirty="0" smtClean="0"/>
              <a:t> </a:t>
            </a:r>
            <a:r>
              <a:rPr lang="en-US" sz="2200" dirty="0" err="1" smtClean="0"/>
              <a:t>emp_hiredate</a:t>
            </a:r>
            <a:r>
              <a:rPr lang="en-US" sz="2200" dirty="0" smtClean="0"/>
              <a:t> </a:t>
            </a:r>
            <a:r>
              <a:rPr lang="en-US" sz="2200" dirty="0">
                <a:solidFill>
                  <a:srgbClr val="0000CC"/>
                </a:solidFill>
              </a:rPr>
              <a:t>not</a:t>
            </a:r>
            <a:r>
              <a:rPr lang="en-US" sz="2200" dirty="0"/>
              <a:t> </a:t>
            </a:r>
            <a:r>
              <a:rPr lang="en-US" sz="2200" dirty="0" smtClean="0">
                <a:solidFill>
                  <a:srgbClr val="0000CC"/>
                </a:solidFill>
              </a:rPr>
              <a:t>null</a:t>
            </a:r>
          </a:p>
          <a:p>
            <a:pPr marL="0" indent="0">
              <a:buNone/>
            </a:pPr>
            <a:r>
              <a:rPr lang="en-US" sz="2200" dirty="0" smtClean="0"/>
              <a:t>);</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104</a:t>
            </a:fld>
            <a:endParaRPr lang="en-US"/>
          </a:p>
        </p:txBody>
      </p:sp>
      <p:sp>
        <p:nvSpPr>
          <p:cNvPr id="6" name="Rectangle 5"/>
          <p:cNvSpPr/>
          <p:nvPr/>
        </p:nvSpPr>
        <p:spPr>
          <a:xfrm>
            <a:off x="457200" y="3311604"/>
            <a:ext cx="8229600" cy="1107996"/>
          </a:xfrm>
          <a:prstGeom prst="rect">
            <a:avLst/>
          </a:prstGeom>
          <a:noFill/>
          <a:ln>
            <a:solidFill>
              <a:schemeClr val="accent1"/>
            </a:solidFill>
          </a:ln>
        </p:spPr>
        <p:txBody>
          <a:bodyPr wrap="square">
            <a:spAutoFit/>
          </a:bodyPr>
          <a:lstStyle/>
          <a:p>
            <a:r>
              <a:rPr lang="en-US" sz="2200" dirty="0">
                <a:solidFill>
                  <a:srgbClr val="0000CC"/>
                </a:solidFill>
                <a:latin typeface="Candara" panose="020E0502030303020204" pitchFamily="34" charset="0"/>
              </a:rPr>
              <a:t>ALTER</a:t>
            </a:r>
            <a:r>
              <a:rPr lang="en-US" sz="2200" dirty="0">
                <a:latin typeface="Candara" panose="020E0502030303020204" pitchFamily="34" charset="0"/>
              </a:rPr>
              <a:t> </a:t>
            </a:r>
            <a:r>
              <a:rPr lang="en-US" sz="2200" dirty="0">
                <a:solidFill>
                  <a:srgbClr val="0000CC"/>
                </a:solidFill>
                <a:latin typeface="Candara" panose="020E0502030303020204" pitchFamily="34" charset="0"/>
              </a:rPr>
              <a:t>TABLE</a:t>
            </a:r>
            <a:r>
              <a:rPr lang="en-US" sz="2200" dirty="0">
                <a:latin typeface="Candara" panose="020E0502030303020204" pitchFamily="34" charset="0"/>
              </a:rPr>
              <a:t> dept </a:t>
            </a:r>
          </a:p>
          <a:p>
            <a:r>
              <a:rPr lang="en-US" sz="2200" dirty="0">
                <a:solidFill>
                  <a:srgbClr val="0000CC"/>
                </a:solidFill>
                <a:latin typeface="Candara" panose="020E0502030303020204" pitchFamily="34" charset="0"/>
              </a:rPr>
              <a:t>ADD </a:t>
            </a:r>
          </a:p>
          <a:p>
            <a:r>
              <a:rPr lang="en-US" sz="2200" dirty="0">
                <a:solidFill>
                  <a:srgbClr val="0000CC"/>
                </a:solidFill>
                <a:latin typeface="Candara" panose="020E0502030303020204" pitchFamily="34" charset="0"/>
              </a:rPr>
              <a:t>CONSTRAINT</a:t>
            </a:r>
            <a:r>
              <a:rPr lang="en-US" sz="2200" dirty="0">
                <a:latin typeface="Candara" panose="020E0502030303020204" pitchFamily="34" charset="0"/>
              </a:rPr>
              <a:t> </a:t>
            </a:r>
            <a:r>
              <a:rPr lang="en-US" sz="2200" dirty="0" err="1">
                <a:latin typeface="Candara" panose="020E0502030303020204" pitchFamily="34" charset="0"/>
              </a:rPr>
              <a:t>cd_pk</a:t>
            </a:r>
            <a:r>
              <a:rPr lang="en-US" sz="2200" dirty="0">
                <a:latin typeface="Candara" panose="020E0502030303020204" pitchFamily="34" charset="0"/>
              </a:rPr>
              <a:t> </a:t>
            </a:r>
            <a:r>
              <a:rPr lang="en-US" sz="2200" dirty="0">
                <a:solidFill>
                  <a:srgbClr val="0000CC"/>
                </a:solidFill>
                <a:latin typeface="Candara" panose="020E0502030303020204" pitchFamily="34" charset="0"/>
              </a:rPr>
              <a:t>PRIMARY</a:t>
            </a:r>
            <a:r>
              <a:rPr lang="en-US" sz="2200" dirty="0">
                <a:latin typeface="Candara" panose="020E0502030303020204" pitchFamily="34" charset="0"/>
              </a:rPr>
              <a:t> </a:t>
            </a:r>
            <a:r>
              <a:rPr lang="en-US" sz="2200" dirty="0">
                <a:solidFill>
                  <a:srgbClr val="0000CC"/>
                </a:solidFill>
                <a:latin typeface="Candara" panose="020E0502030303020204" pitchFamily="34" charset="0"/>
              </a:rPr>
              <a:t>KEY</a:t>
            </a:r>
            <a:r>
              <a:rPr lang="en-US" sz="2200" dirty="0">
                <a:latin typeface="Candara" panose="020E0502030303020204" pitchFamily="34" charset="0"/>
              </a:rPr>
              <a:t> (</a:t>
            </a:r>
            <a:r>
              <a:rPr lang="en-US" sz="2200" dirty="0" smtClean="0">
                <a:latin typeface="Candara" panose="020E0502030303020204" pitchFamily="34" charset="0"/>
              </a:rPr>
              <a:t>deptno);</a:t>
            </a:r>
            <a:endParaRPr lang="en-US" sz="2200" dirty="0">
              <a:latin typeface="Candara" panose="020E0502030303020204" pitchFamily="34" charset="0"/>
            </a:endParaRPr>
          </a:p>
        </p:txBody>
      </p:sp>
      <p:sp>
        <p:nvSpPr>
          <p:cNvPr id="7" name="Rectangle 6"/>
          <p:cNvSpPr/>
          <p:nvPr/>
        </p:nvSpPr>
        <p:spPr>
          <a:xfrm>
            <a:off x="457200" y="4602540"/>
            <a:ext cx="8229600" cy="1446550"/>
          </a:xfrm>
          <a:prstGeom prst="rect">
            <a:avLst/>
          </a:prstGeom>
          <a:ln>
            <a:solidFill>
              <a:schemeClr val="accent1"/>
            </a:solidFill>
          </a:ln>
        </p:spPr>
        <p:txBody>
          <a:bodyPr wrap="square">
            <a:spAutoFit/>
          </a:bodyPr>
          <a:lstStyle/>
          <a:p>
            <a:r>
              <a:rPr lang="en-US" sz="2200" dirty="0">
                <a:solidFill>
                  <a:srgbClr val="0000CC"/>
                </a:solidFill>
                <a:latin typeface="Candara" panose="020E0502030303020204" pitchFamily="34" charset="0"/>
              </a:rPr>
              <a:t>ALTER</a:t>
            </a:r>
            <a:r>
              <a:rPr lang="en-US" sz="2200" dirty="0">
                <a:latin typeface="Candara" panose="020E0502030303020204" pitchFamily="34" charset="0"/>
              </a:rPr>
              <a:t> </a:t>
            </a:r>
            <a:r>
              <a:rPr lang="en-US" sz="2200" dirty="0">
                <a:solidFill>
                  <a:srgbClr val="0000CC"/>
                </a:solidFill>
                <a:latin typeface="Candara" panose="020E0502030303020204" pitchFamily="34" charset="0"/>
              </a:rPr>
              <a:t>TABLE</a:t>
            </a:r>
            <a:r>
              <a:rPr lang="en-US" sz="2200" dirty="0">
                <a:latin typeface="Candara" panose="020E0502030303020204" pitchFamily="34" charset="0"/>
              </a:rPr>
              <a:t> </a:t>
            </a:r>
            <a:r>
              <a:rPr lang="en-US" sz="2200" dirty="0" smtClean="0">
                <a:latin typeface="Candara" panose="020E0502030303020204" pitchFamily="34" charset="0"/>
              </a:rPr>
              <a:t>emp</a:t>
            </a:r>
            <a:endParaRPr lang="en-US" sz="2200" dirty="0">
              <a:latin typeface="Candara" panose="020E0502030303020204" pitchFamily="34" charset="0"/>
            </a:endParaRPr>
          </a:p>
          <a:p>
            <a:r>
              <a:rPr lang="en-US" sz="2200" dirty="0">
                <a:solidFill>
                  <a:srgbClr val="0000CC"/>
                </a:solidFill>
                <a:latin typeface="Candara" panose="020E0502030303020204" pitchFamily="34" charset="0"/>
              </a:rPr>
              <a:t>ADD </a:t>
            </a:r>
          </a:p>
          <a:p>
            <a:r>
              <a:rPr lang="en-US" sz="2200" dirty="0">
                <a:latin typeface="Candara" panose="020E0502030303020204" pitchFamily="34" charset="0"/>
              </a:rPr>
              <a:t>	</a:t>
            </a:r>
            <a:r>
              <a:rPr lang="en-US" sz="2200" dirty="0">
                <a:solidFill>
                  <a:srgbClr val="0000CC"/>
                </a:solidFill>
                <a:latin typeface="Candara" panose="020E0502030303020204" pitchFamily="34" charset="0"/>
              </a:rPr>
              <a:t>CONSTRAINT</a:t>
            </a:r>
            <a:r>
              <a:rPr lang="en-US" sz="2200" dirty="0">
                <a:latin typeface="Candara" panose="020E0502030303020204" pitchFamily="34" charset="0"/>
              </a:rPr>
              <a:t> </a:t>
            </a:r>
            <a:r>
              <a:rPr lang="en-US" sz="2200" dirty="0" err="1">
                <a:latin typeface="Candara" panose="020E0502030303020204" pitchFamily="34" charset="0"/>
              </a:rPr>
              <a:t>cd_fk</a:t>
            </a:r>
            <a:r>
              <a:rPr lang="en-US" sz="2200" dirty="0">
                <a:latin typeface="Candara" panose="020E0502030303020204" pitchFamily="34" charset="0"/>
              </a:rPr>
              <a:t> </a:t>
            </a:r>
          </a:p>
          <a:p>
            <a:r>
              <a:rPr lang="en-US" sz="2200" dirty="0">
                <a:latin typeface="Candara" panose="020E0502030303020204" pitchFamily="34" charset="0"/>
              </a:rPr>
              <a:t>	</a:t>
            </a:r>
            <a:r>
              <a:rPr lang="en-US" sz="2200" dirty="0">
                <a:solidFill>
                  <a:srgbClr val="0000CC"/>
                </a:solidFill>
                <a:latin typeface="Candara" panose="020E0502030303020204" pitchFamily="34" charset="0"/>
              </a:rPr>
              <a:t>FOREIGN</a:t>
            </a:r>
            <a:r>
              <a:rPr lang="en-US" sz="2200" dirty="0">
                <a:latin typeface="Candara" panose="020E0502030303020204" pitchFamily="34" charset="0"/>
              </a:rPr>
              <a:t> </a:t>
            </a:r>
            <a:r>
              <a:rPr lang="en-US" sz="2200" dirty="0">
                <a:solidFill>
                  <a:srgbClr val="0000CC"/>
                </a:solidFill>
                <a:latin typeface="Candara" panose="020E0502030303020204" pitchFamily="34" charset="0"/>
              </a:rPr>
              <a:t>KEY(</a:t>
            </a:r>
            <a:r>
              <a:rPr lang="en-US" sz="2200" dirty="0" err="1">
                <a:solidFill>
                  <a:srgbClr val="0000CC"/>
                </a:solidFill>
                <a:latin typeface="Candara" panose="020E0502030303020204" pitchFamily="34" charset="0"/>
              </a:rPr>
              <a:t>dept_code</a:t>
            </a:r>
            <a:r>
              <a:rPr lang="en-US" sz="2200" dirty="0">
                <a:latin typeface="Candara" panose="020E0502030303020204" pitchFamily="34" charset="0"/>
              </a:rPr>
              <a:t>) </a:t>
            </a:r>
            <a:r>
              <a:rPr lang="en-US" sz="2200" dirty="0">
                <a:solidFill>
                  <a:srgbClr val="0000CC"/>
                </a:solidFill>
                <a:latin typeface="Candara" panose="020E0502030303020204" pitchFamily="34" charset="0"/>
              </a:rPr>
              <a:t>REFERENCES</a:t>
            </a:r>
            <a:r>
              <a:rPr lang="en-US" sz="2200" dirty="0">
                <a:latin typeface="Candara" panose="020E0502030303020204" pitchFamily="34" charset="0"/>
              </a:rPr>
              <a:t> dept (</a:t>
            </a:r>
            <a:r>
              <a:rPr lang="en-US" sz="2200" dirty="0" smtClean="0">
                <a:latin typeface="Candara" panose="020E0502030303020204" pitchFamily="34" charset="0"/>
              </a:rPr>
              <a:t>deptno);</a:t>
            </a:r>
            <a:endParaRPr lang="en-US" sz="2200" dirty="0">
              <a:latin typeface="Candara" panose="020E0502030303020204" pitchFamily="34" charset="0"/>
            </a:endParaRPr>
          </a:p>
        </p:txBody>
      </p:sp>
    </p:spTree>
    <p:extLst>
      <p:ext uri="{BB962C8B-B14F-4D97-AF65-F5344CB8AC3E}">
        <p14:creationId xmlns:p14="http://schemas.microsoft.com/office/powerpoint/2010/main" val="400914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fade">
                                      <p:cBhvr>
                                        <p:cTn id="4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Enabling and Disabling Constraints</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ALTER</a:t>
            </a:r>
            <a:r>
              <a:rPr lang="en-US" dirty="0" smtClean="0"/>
              <a:t> </a:t>
            </a:r>
            <a:r>
              <a:rPr lang="en-US" dirty="0" smtClean="0">
                <a:solidFill>
                  <a:srgbClr val="0000CC"/>
                </a:solidFill>
              </a:rPr>
              <a:t>TABLE</a:t>
            </a:r>
            <a:r>
              <a:rPr lang="en-US" dirty="0" smtClean="0"/>
              <a:t> dept </a:t>
            </a:r>
            <a:endParaRPr lang="en-US" dirty="0"/>
          </a:p>
          <a:p>
            <a:pPr marL="0" indent="0">
              <a:buNone/>
            </a:pPr>
            <a:r>
              <a:rPr lang="en-US" dirty="0" smtClean="0">
                <a:solidFill>
                  <a:srgbClr val="0000CC"/>
                </a:solidFill>
              </a:rPr>
              <a:t>DISABLE</a:t>
            </a:r>
            <a:r>
              <a:rPr lang="en-US" dirty="0" smtClean="0"/>
              <a:t> </a:t>
            </a:r>
            <a:r>
              <a:rPr lang="en-US" dirty="0">
                <a:solidFill>
                  <a:srgbClr val="0000CC"/>
                </a:solidFill>
              </a:rPr>
              <a:t>CONSTRAINT</a:t>
            </a:r>
            <a:r>
              <a:rPr lang="en-US" dirty="0"/>
              <a:t> </a:t>
            </a:r>
            <a:r>
              <a:rPr lang="en-US" dirty="0" err="1" smtClean="0"/>
              <a:t>deptno_pk</a:t>
            </a:r>
            <a:r>
              <a:rPr lang="en-US" dirty="0"/>
              <a:t>;</a:t>
            </a:r>
          </a:p>
          <a:p>
            <a:endParaRPr lang="en-US" dirty="0"/>
          </a:p>
          <a:p>
            <a:pPr marL="0" indent="0">
              <a:buNone/>
            </a:pPr>
            <a:r>
              <a:rPr lang="en-US" dirty="0" smtClean="0">
                <a:solidFill>
                  <a:srgbClr val="0000CC"/>
                </a:solidFill>
              </a:rPr>
              <a:t>ALTER</a:t>
            </a:r>
            <a:r>
              <a:rPr lang="en-US" dirty="0" smtClean="0"/>
              <a:t> </a:t>
            </a:r>
            <a:r>
              <a:rPr lang="en-US" dirty="0" smtClean="0">
                <a:solidFill>
                  <a:srgbClr val="0000CC"/>
                </a:solidFill>
              </a:rPr>
              <a:t>TABLE</a:t>
            </a:r>
            <a:r>
              <a:rPr lang="en-US" dirty="0" smtClean="0"/>
              <a:t> dept </a:t>
            </a:r>
            <a:endParaRPr lang="en-US" dirty="0"/>
          </a:p>
          <a:p>
            <a:pPr marL="0" indent="0">
              <a:buNone/>
            </a:pPr>
            <a:r>
              <a:rPr lang="en-US" dirty="0" smtClean="0">
                <a:solidFill>
                  <a:srgbClr val="0000CC"/>
                </a:solidFill>
              </a:rPr>
              <a:t>ENABLE</a:t>
            </a:r>
            <a:r>
              <a:rPr lang="en-US" dirty="0" smtClean="0"/>
              <a:t> </a:t>
            </a:r>
            <a:r>
              <a:rPr lang="en-US" dirty="0">
                <a:solidFill>
                  <a:srgbClr val="0000CC"/>
                </a:solidFill>
              </a:rPr>
              <a:t>CONSTRAINT</a:t>
            </a:r>
            <a:r>
              <a:rPr lang="en-US" dirty="0"/>
              <a:t> </a:t>
            </a:r>
            <a:r>
              <a:rPr lang="en-US" dirty="0" err="1"/>
              <a:t>deptno_pk</a:t>
            </a:r>
            <a:r>
              <a:rPr lang="en-US" dirty="0" smtClean="0"/>
              <a:t>;</a:t>
            </a:r>
            <a:endParaRPr lang="en-US" dirty="0"/>
          </a:p>
          <a:p>
            <a:endParaRPr lang="en-US" dirty="0"/>
          </a:p>
          <a:p>
            <a:pPr marL="0" indent="0">
              <a:buNone/>
            </a:pPr>
            <a:r>
              <a:rPr lang="en-US" dirty="0" smtClean="0">
                <a:solidFill>
                  <a:srgbClr val="0000CC"/>
                </a:solidFill>
              </a:rPr>
              <a:t>ALTER</a:t>
            </a:r>
            <a:r>
              <a:rPr lang="en-US" dirty="0" smtClean="0"/>
              <a:t> </a:t>
            </a:r>
            <a:r>
              <a:rPr lang="en-US" dirty="0" smtClean="0">
                <a:solidFill>
                  <a:srgbClr val="0000CC"/>
                </a:solidFill>
              </a:rPr>
              <a:t>TABLE</a:t>
            </a:r>
            <a:r>
              <a:rPr lang="en-US" dirty="0" smtClean="0"/>
              <a:t> dept </a:t>
            </a:r>
            <a:endParaRPr lang="en-US" dirty="0"/>
          </a:p>
          <a:p>
            <a:pPr marL="0" indent="0">
              <a:buNone/>
            </a:pPr>
            <a:r>
              <a:rPr lang="en-US" dirty="0" smtClean="0">
                <a:solidFill>
                  <a:srgbClr val="0000CC"/>
                </a:solidFill>
              </a:rPr>
              <a:t>DISABLE</a:t>
            </a:r>
            <a:r>
              <a:rPr lang="en-US" dirty="0" smtClean="0"/>
              <a:t> </a:t>
            </a:r>
            <a:r>
              <a:rPr lang="en-US" dirty="0">
                <a:solidFill>
                  <a:srgbClr val="0000CC"/>
                </a:solidFill>
              </a:rPr>
              <a:t>CONSTRAINT</a:t>
            </a:r>
            <a:r>
              <a:rPr lang="en-US" dirty="0"/>
              <a:t> </a:t>
            </a:r>
            <a:r>
              <a:rPr lang="en-US" dirty="0" err="1"/>
              <a:t>deptno_pk</a:t>
            </a:r>
            <a:r>
              <a:rPr lang="en-US" dirty="0"/>
              <a:t> </a:t>
            </a:r>
            <a:endParaRPr lang="en-US" dirty="0" smtClean="0"/>
          </a:p>
          <a:p>
            <a:pPr marL="0" indent="0">
              <a:buNone/>
            </a:pPr>
            <a:r>
              <a:rPr lang="en-US" dirty="0" smtClean="0">
                <a:solidFill>
                  <a:srgbClr val="0000CC"/>
                </a:solidFill>
              </a:rPr>
              <a:t>CASCADE</a:t>
            </a:r>
            <a:r>
              <a:rPr lang="en-US" dirty="0" smtClean="0"/>
              <a:t> </a:t>
            </a:r>
            <a:r>
              <a:rPr lang="en-US" dirty="0">
                <a:solidFill>
                  <a:srgbClr val="0000CC"/>
                </a:solidFill>
              </a:rPr>
              <a:t>CONSTRAINTS</a:t>
            </a:r>
            <a:r>
              <a:rPr lang="en-US" dirty="0"/>
              <a:t>;</a:t>
            </a:r>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105</a:t>
            </a:fld>
            <a:endParaRPr lang="en-US"/>
          </a:p>
        </p:txBody>
      </p:sp>
    </p:spTree>
    <p:extLst>
      <p:ext uri="{BB962C8B-B14F-4D97-AF65-F5344CB8AC3E}">
        <p14:creationId xmlns:p14="http://schemas.microsoft.com/office/powerpoint/2010/main" val="9574755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Dropping a Constraint</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ALTER TABLE </a:t>
            </a:r>
            <a:r>
              <a:rPr lang="en-US" dirty="0" smtClean="0"/>
              <a:t>emp</a:t>
            </a:r>
            <a:endParaRPr lang="en-US" dirty="0"/>
          </a:p>
          <a:p>
            <a:pPr marL="0" indent="0">
              <a:buNone/>
            </a:pPr>
            <a:r>
              <a:rPr lang="en-US" dirty="0" smtClean="0">
                <a:solidFill>
                  <a:srgbClr val="0000CC"/>
                </a:solidFill>
              </a:rPr>
              <a:t>	DROP </a:t>
            </a:r>
            <a:r>
              <a:rPr lang="en-US" dirty="0">
                <a:solidFill>
                  <a:srgbClr val="0000CC"/>
                </a:solidFill>
              </a:rPr>
              <a:t>CONSTRAINT </a:t>
            </a:r>
            <a:r>
              <a:rPr lang="en-US" dirty="0" smtClean="0"/>
              <a:t>hiredate;</a:t>
            </a:r>
            <a:endParaRPr lang="en-US" dirty="0"/>
          </a:p>
          <a:p>
            <a:pPr marL="0" indent="0">
              <a:buNone/>
            </a:pPr>
            <a:endParaRPr lang="en-US" dirty="0" smtClean="0"/>
          </a:p>
          <a:p>
            <a:pPr marL="0" indent="0">
              <a:buNone/>
            </a:pPr>
            <a:r>
              <a:rPr lang="en-US" dirty="0" smtClean="0">
                <a:solidFill>
                  <a:srgbClr val="0000CC"/>
                </a:solidFill>
              </a:rPr>
              <a:t>ALTER</a:t>
            </a:r>
            <a:r>
              <a:rPr lang="en-US" dirty="0" smtClean="0"/>
              <a:t> </a:t>
            </a:r>
            <a:r>
              <a:rPr lang="en-US" dirty="0" smtClean="0">
                <a:solidFill>
                  <a:srgbClr val="0000CC"/>
                </a:solidFill>
              </a:rPr>
              <a:t>TABLE</a:t>
            </a:r>
            <a:r>
              <a:rPr lang="en-US" dirty="0" smtClean="0"/>
              <a:t> employee</a:t>
            </a:r>
            <a:endParaRPr lang="en-US" dirty="0"/>
          </a:p>
          <a:p>
            <a:pPr marL="0" indent="0">
              <a:buNone/>
            </a:pPr>
            <a:r>
              <a:rPr lang="en-US" dirty="0"/>
              <a:t>	</a:t>
            </a:r>
            <a:r>
              <a:rPr lang="en-US" dirty="0" smtClean="0">
                <a:solidFill>
                  <a:srgbClr val="0000CC"/>
                </a:solidFill>
              </a:rPr>
              <a:t>DROP</a:t>
            </a:r>
            <a:r>
              <a:rPr lang="en-US" dirty="0" smtClean="0"/>
              <a:t> </a:t>
            </a:r>
            <a:r>
              <a:rPr lang="en-US" dirty="0">
                <a:solidFill>
                  <a:srgbClr val="0000CC"/>
                </a:solidFill>
              </a:rPr>
              <a:t>CONSTRAINT</a:t>
            </a:r>
            <a:r>
              <a:rPr lang="en-US" dirty="0"/>
              <a:t> </a:t>
            </a:r>
            <a:r>
              <a:rPr lang="en-US" dirty="0" smtClean="0"/>
              <a:t>hiredate </a:t>
            </a:r>
            <a:r>
              <a:rPr lang="en-US" dirty="0" smtClean="0">
                <a:solidFill>
                  <a:srgbClr val="0000CC"/>
                </a:solidFill>
              </a:rPr>
              <a:t>CASCADE</a:t>
            </a:r>
            <a:r>
              <a:rPr lang="en-US" dirty="0" smtClean="0"/>
              <a:t>;</a:t>
            </a:r>
          </a:p>
          <a:p>
            <a:pPr marL="0" indent="0">
              <a:buNone/>
            </a:pPr>
            <a:r>
              <a:rPr lang="en-US" dirty="0">
                <a:solidFill>
                  <a:srgbClr val="0000CC"/>
                </a:solidFill>
              </a:rPr>
              <a:t>ALTER</a:t>
            </a:r>
            <a:r>
              <a:rPr lang="en-US" dirty="0"/>
              <a:t> </a:t>
            </a:r>
            <a:r>
              <a:rPr lang="en-US" dirty="0">
                <a:solidFill>
                  <a:srgbClr val="0000CC"/>
                </a:solidFill>
              </a:rPr>
              <a:t>TABLE</a:t>
            </a:r>
            <a:r>
              <a:rPr lang="en-US" dirty="0"/>
              <a:t> </a:t>
            </a:r>
            <a:r>
              <a:rPr lang="fr-FR" dirty="0" smtClean="0"/>
              <a:t>dept </a:t>
            </a:r>
            <a:endParaRPr lang="fr-FR" dirty="0"/>
          </a:p>
          <a:p>
            <a:pPr marL="0" indent="0">
              <a:buNone/>
            </a:pPr>
            <a:r>
              <a:rPr lang="fr-FR" dirty="0"/>
              <a:t>	</a:t>
            </a:r>
            <a:r>
              <a:rPr lang="fr-FR" dirty="0" smtClean="0">
                <a:solidFill>
                  <a:srgbClr val="0000CC"/>
                </a:solidFill>
              </a:rPr>
              <a:t>DROP </a:t>
            </a:r>
            <a:r>
              <a:rPr lang="fr-FR" dirty="0">
                <a:solidFill>
                  <a:srgbClr val="0000CC"/>
                </a:solidFill>
              </a:rPr>
              <a:t>COLUMN </a:t>
            </a:r>
            <a:r>
              <a:rPr lang="fr-FR" dirty="0" smtClean="0"/>
              <a:t>depno</a:t>
            </a:r>
          </a:p>
          <a:p>
            <a:pPr marL="0" indent="0">
              <a:buNone/>
            </a:pPr>
            <a:r>
              <a:rPr lang="fr-FR" dirty="0"/>
              <a:t>	</a:t>
            </a:r>
            <a:r>
              <a:rPr lang="fr-FR" dirty="0" smtClean="0"/>
              <a:t> </a:t>
            </a:r>
            <a:r>
              <a:rPr lang="fr-FR" dirty="0">
                <a:solidFill>
                  <a:srgbClr val="0000CC"/>
                </a:solidFill>
              </a:rPr>
              <a:t>CASCADE </a:t>
            </a:r>
            <a:r>
              <a:rPr lang="fr-FR" dirty="0" smtClean="0">
                <a:solidFill>
                  <a:srgbClr val="0000CC"/>
                </a:solidFill>
              </a:rPr>
              <a:t>CONSTRAINTS</a:t>
            </a:r>
            <a:r>
              <a:rPr lang="fr-FR" dirty="0" smtClean="0"/>
              <a:t>;</a:t>
            </a:r>
            <a:endParaRPr lang="fr-FR" dirty="0"/>
          </a:p>
          <a:p>
            <a:pPr marL="0" indent="0">
              <a:buNone/>
            </a:pPr>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106</a:t>
            </a:fld>
            <a:endParaRPr lang="en-US"/>
          </a:p>
        </p:txBody>
      </p:sp>
    </p:spTree>
    <p:extLst>
      <p:ext uri="{BB962C8B-B14F-4D97-AF65-F5344CB8AC3E}">
        <p14:creationId xmlns:p14="http://schemas.microsoft.com/office/powerpoint/2010/main" val="12486467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en-US"/>
              <a:t>Sequences</a:t>
            </a:r>
          </a:p>
        </p:txBody>
      </p:sp>
      <p:sp>
        <p:nvSpPr>
          <p:cNvPr id="547844" name="Rectangle 4"/>
          <p:cNvSpPr>
            <a:spLocks noGrp="1" noChangeArrowheads="1"/>
          </p:cNvSpPr>
          <p:nvPr>
            <p:ph type="body" idx="1"/>
          </p:nvPr>
        </p:nvSpPr>
        <p:spPr>
          <a:xfrm>
            <a:off x="457200" y="2514600"/>
            <a:ext cx="8077200" cy="2667000"/>
          </a:xfrm>
          <a:solidFill>
            <a:srgbClr val="C0C0C0">
              <a:alpha val="34000"/>
            </a:srgbClr>
          </a:solidFill>
          <a:ln>
            <a:solidFill>
              <a:schemeClr val="tx1"/>
            </a:solidFill>
            <a:miter lim="800000"/>
            <a:headEnd/>
            <a:tailEnd/>
          </a:ln>
        </p:spPr>
        <p:txBody>
          <a:bodyPr>
            <a:normAutofit/>
          </a:bodyPr>
          <a:lstStyle/>
          <a:p>
            <a:pPr>
              <a:buFontTx/>
              <a:buNone/>
            </a:pPr>
            <a:r>
              <a:rPr lang="en-US" altLang="en-US" sz="2400" dirty="0"/>
              <a:t>CREATE SEQUENCE </a:t>
            </a:r>
            <a:r>
              <a:rPr lang="en-US" altLang="en-US" sz="2400" dirty="0" err="1"/>
              <a:t>sequence_name</a:t>
            </a:r>
            <a:endParaRPr lang="en-US" altLang="en-US" sz="2400" dirty="0"/>
          </a:p>
          <a:p>
            <a:pPr>
              <a:buFontTx/>
              <a:buNone/>
            </a:pPr>
            <a:r>
              <a:rPr lang="en-US" altLang="en-US" sz="2400" dirty="0"/>
              <a:t>	[INCREMENT BY n1]</a:t>
            </a:r>
          </a:p>
          <a:p>
            <a:pPr>
              <a:buFontTx/>
              <a:buNone/>
            </a:pPr>
            <a:r>
              <a:rPr lang="en-US" altLang="en-US" sz="2400" dirty="0"/>
              <a:t>	[START WITH n2]</a:t>
            </a:r>
          </a:p>
          <a:p>
            <a:pPr>
              <a:buFontTx/>
              <a:buNone/>
            </a:pPr>
            <a:r>
              <a:rPr lang="en-US" altLang="en-US" sz="2400" dirty="0"/>
              <a:t>	[MAXVALUE n3]</a:t>
            </a:r>
          </a:p>
          <a:p>
            <a:pPr>
              <a:buFontTx/>
              <a:buNone/>
            </a:pPr>
            <a:r>
              <a:rPr lang="en-US" altLang="en-US" sz="2400" dirty="0"/>
              <a:t>	[MINVALUE n4]</a:t>
            </a:r>
          </a:p>
          <a:p>
            <a:pPr>
              <a:buFontTx/>
              <a:buNone/>
            </a:pPr>
            <a:r>
              <a:rPr lang="en-US" altLang="en-US" sz="2400" dirty="0"/>
              <a:t>	[CYCLE | NOCYCLE];</a:t>
            </a:r>
          </a:p>
        </p:txBody>
      </p:sp>
      <p:sp>
        <p:nvSpPr>
          <p:cNvPr id="547845" name="Text Box 5"/>
          <p:cNvSpPr txBox="1">
            <a:spLocks noChangeArrowheads="1"/>
          </p:cNvSpPr>
          <p:nvPr/>
        </p:nvSpPr>
        <p:spPr bwMode="auto">
          <a:xfrm>
            <a:off x="457200" y="1295400"/>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41300" indent="-241300">
              <a:tabLst>
                <a:tab pos="241300" algn="l"/>
              </a:tabLst>
              <a:defRPr sz="2400">
                <a:solidFill>
                  <a:schemeClr val="tx1"/>
                </a:solidFill>
                <a:latin typeface="Times New Roman" pitchFamily="18" charset="0"/>
              </a:defRPr>
            </a:lvl1pPr>
            <a:lvl2pPr>
              <a:tabLst>
                <a:tab pos="241300" algn="l"/>
              </a:tabLst>
              <a:defRPr sz="2400">
                <a:solidFill>
                  <a:schemeClr val="tx1"/>
                </a:solidFill>
                <a:latin typeface="Times New Roman" pitchFamily="18" charset="0"/>
              </a:defRPr>
            </a:lvl2pPr>
            <a:lvl3pPr>
              <a:tabLst>
                <a:tab pos="241300" algn="l"/>
              </a:tabLst>
              <a:defRPr sz="2400">
                <a:solidFill>
                  <a:schemeClr val="tx1"/>
                </a:solidFill>
                <a:latin typeface="Times New Roman" pitchFamily="18" charset="0"/>
              </a:defRPr>
            </a:lvl3pPr>
            <a:lvl4pPr>
              <a:tabLst>
                <a:tab pos="241300" algn="l"/>
              </a:tabLst>
              <a:defRPr sz="2400">
                <a:solidFill>
                  <a:schemeClr val="tx1"/>
                </a:solidFill>
                <a:latin typeface="Times New Roman" pitchFamily="18" charset="0"/>
              </a:defRPr>
            </a:lvl4pPr>
            <a:lvl5pPr>
              <a:tabLst>
                <a:tab pos="241300" algn="l"/>
              </a:tabLst>
              <a:defRPr sz="2400">
                <a:solidFill>
                  <a:schemeClr val="tx1"/>
                </a:solidFill>
                <a:latin typeface="Times New Roman" pitchFamily="18" charset="0"/>
              </a:defRPr>
            </a:lvl5pPr>
            <a:lvl6pPr fontAlgn="base">
              <a:spcBef>
                <a:spcPct val="0"/>
              </a:spcBef>
              <a:spcAft>
                <a:spcPct val="0"/>
              </a:spcAft>
              <a:tabLst>
                <a:tab pos="241300" algn="l"/>
              </a:tabLst>
              <a:defRPr sz="2400">
                <a:solidFill>
                  <a:schemeClr val="tx1"/>
                </a:solidFill>
                <a:latin typeface="Times New Roman" pitchFamily="18" charset="0"/>
              </a:defRPr>
            </a:lvl6pPr>
            <a:lvl7pPr fontAlgn="base">
              <a:spcBef>
                <a:spcPct val="0"/>
              </a:spcBef>
              <a:spcAft>
                <a:spcPct val="0"/>
              </a:spcAft>
              <a:tabLst>
                <a:tab pos="241300" algn="l"/>
              </a:tabLst>
              <a:defRPr sz="2400">
                <a:solidFill>
                  <a:schemeClr val="tx1"/>
                </a:solidFill>
                <a:latin typeface="Times New Roman" pitchFamily="18" charset="0"/>
              </a:defRPr>
            </a:lvl7pPr>
            <a:lvl8pPr fontAlgn="base">
              <a:spcBef>
                <a:spcPct val="0"/>
              </a:spcBef>
              <a:spcAft>
                <a:spcPct val="0"/>
              </a:spcAft>
              <a:tabLst>
                <a:tab pos="241300" algn="l"/>
              </a:tabLst>
              <a:defRPr sz="2400">
                <a:solidFill>
                  <a:schemeClr val="tx1"/>
                </a:solidFill>
                <a:latin typeface="Times New Roman" pitchFamily="18" charset="0"/>
              </a:defRPr>
            </a:lvl8pPr>
            <a:lvl9pPr fontAlgn="base">
              <a:spcBef>
                <a:spcPct val="0"/>
              </a:spcBef>
              <a:spcAft>
                <a:spcPct val="0"/>
              </a:spcAft>
              <a:tabLst>
                <a:tab pos="241300" algn="l"/>
              </a:tabLst>
              <a:defRPr sz="2400">
                <a:solidFill>
                  <a:schemeClr val="tx1"/>
                </a:solidFill>
                <a:latin typeface="Times New Roman" pitchFamily="18" charset="0"/>
              </a:defRPr>
            </a:lvl9pPr>
          </a:lstStyle>
          <a:p>
            <a:pPr algn="just">
              <a:spcBef>
                <a:spcPct val="50000"/>
              </a:spcBef>
              <a:buFont typeface="Times New Roman" pitchFamily="18" charset="0"/>
              <a:buChar char="•"/>
            </a:pPr>
            <a:r>
              <a:rPr lang="en-US" altLang="en-US" dirty="0">
                <a:latin typeface="Candara" panose="020E0502030303020204" pitchFamily="34" charset="0"/>
              </a:rPr>
              <a:t>Is a database object which is used to generate automatic unique   integer values.</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107</a:t>
            </a:fld>
            <a:endParaRPr lang="en-US"/>
          </a:p>
        </p:txBody>
      </p:sp>
    </p:spTree>
    <p:extLst>
      <p:ext uri="{BB962C8B-B14F-4D97-AF65-F5344CB8AC3E}">
        <p14:creationId xmlns:p14="http://schemas.microsoft.com/office/powerpoint/2010/main" val="238607662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en-US"/>
              <a:t>Sequences</a:t>
            </a:r>
          </a:p>
        </p:txBody>
      </p:sp>
      <p:sp>
        <p:nvSpPr>
          <p:cNvPr id="4" name="Content Placeholder 3"/>
          <p:cNvSpPr>
            <a:spLocks noGrp="1"/>
          </p:cNvSpPr>
          <p:nvPr>
            <p:ph sz="quarter" idx="1"/>
          </p:nvPr>
        </p:nvSpPr>
        <p:spPr/>
        <p:txBody>
          <a:bodyPr>
            <a:normAutofit/>
          </a:bodyPr>
          <a:lstStyle/>
          <a:p>
            <a:pPr marL="0" indent="0">
              <a:buNone/>
            </a:pPr>
            <a:r>
              <a:rPr lang="en-US" dirty="0" smtClean="0">
                <a:solidFill>
                  <a:srgbClr val="0000CC"/>
                </a:solidFill>
              </a:rPr>
              <a:t>CREATE</a:t>
            </a:r>
            <a:r>
              <a:rPr lang="en-US" dirty="0" smtClean="0"/>
              <a:t> </a:t>
            </a:r>
            <a:r>
              <a:rPr lang="en-US" dirty="0">
                <a:solidFill>
                  <a:srgbClr val="0000CC"/>
                </a:solidFill>
              </a:rPr>
              <a:t>SEQUENCE</a:t>
            </a:r>
            <a:r>
              <a:rPr lang="en-US" dirty="0"/>
              <a:t> </a:t>
            </a:r>
            <a:r>
              <a:rPr lang="en-US" dirty="0" smtClean="0"/>
              <a:t>EMP_NUMBER</a:t>
            </a:r>
            <a:endParaRPr lang="en-US" dirty="0"/>
          </a:p>
          <a:p>
            <a:pPr marL="0" indent="0">
              <a:buNone/>
            </a:pPr>
            <a:r>
              <a:rPr lang="en-US" dirty="0" smtClean="0"/>
              <a:t>	</a:t>
            </a:r>
            <a:r>
              <a:rPr lang="en-US" dirty="0" smtClean="0">
                <a:solidFill>
                  <a:srgbClr val="0000CC"/>
                </a:solidFill>
              </a:rPr>
              <a:t>Increment</a:t>
            </a:r>
            <a:r>
              <a:rPr lang="en-US" dirty="0" smtClean="0"/>
              <a:t> </a:t>
            </a:r>
            <a:r>
              <a:rPr lang="en-US" dirty="0">
                <a:solidFill>
                  <a:srgbClr val="0000CC"/>
                </a:solidFill>
              </a:rPr>
              <a:t>By</a:t>
            </a:r>
            <a:r>
              <a:rPr lang="en-US" dirty="0"/>
              <a:t> 2</a:t>
            </a:r>
          </a:p>
          <a:p>
            <a:pPr marL="0" indent="0">
              <a:buNone/>
            </a:pPr>
            <a:r>
              <a:rPr lang="en-US" dirty="0"/>
              <a:t>	</a:t>
            </a:r>
            <a:r>
              <a:rPr lang="en-US" dirty="0">
                <a:solidFill>
                  <a:srgbClr val="0000CC"/>
                </a:solidFill>
              </a:rPr>
              <a:t>Start</a:t>
            </a:r>
            <a:r>
              <a:rPr lang="en-US" dirty="0"/>
              <a:t> </a:t>
            </a:r>
            <a:r>
              <a:rPr lang="en-US" dirty="0">
                <a:solidFill>
                  <a:srgbClr val="0000CC"/>
                </a:solidFill>
              </a:rPr>
              <a:t>With</a:t>
            </a:r>
            <a:r>
              <a:rPr lang="en-US" dirty="0"/>
              <a:t> 3</a:t>
            </a:r>
            <a:r>
              <a:rPr lang="en-US" dirty="0" smtClean="0"/>
              <a:t>;</a:t>
            </a:r>
          </a:p>
          <a:p>
            <a:pPr marL="0" indent="0">
              <a:buNone/>
            </a:pPr>
            <a:endParaRPr lang="en-US" dirty="0" smtClean="0">
              <a:solidFill>
                <a:srgbClr val="0000CC"/>
              </a:solidFill>
            </a:endParaRPr>
          </a:p>
          <a:p>
            <a:pPr marL="0" indent="0">
              <a:buNone/>
            </a:pPr>
            <a:r>
              <a:rPr lang="en-US" dirty="0" smtClean="0">
                <a:solidFill>
                  <a:srgbClr val="0000CC"/>
                </a:solidFill>
              </a:rPr>
              <a:t>ALTER</a:t>
            </a:r>
            <a:r>
              <a:rPr lang="en-US" dirty="0" smtClean="0"/>
              <a:t> </a:t>
            </a:r>
            <a:r>
              <a:rPr lang="en-US" dirty="0">
                <a:solidFill>
                  <a:srgbClr val="0000CC"/>
                </a:solidFill>
              </a:rPr>
              <a:t>SEQUENCE</a:t>
            </a:r>
            <a:r>
              <a:rPr lang="en-US" dirty="0"/>
              <a:t> </a:t>
            </a:r>
            <a:r>
              <a:rPr lang="en-US" dirty="0" err="1"/>
              <a:t>emp_number</a:t>
            </a:r>
            <a:endParaRPr lang="en-US" dirty="0"/>
          </a:p>
          <a:p>
            <a:pPr marL="0" indent="0">
              <a:buNone/>
            </a:pPr>
            <a:r>
              <a:rPr lang="en-US" dirty="0">
                <a:solidFill>
                  <a:srgbClr val="0000CC"/>
                </a:solidFill>
              </a:rPr>
              <a:t>MAXVALUE</a:t>
            </a:r>
            <a:r>
              <a:rPr lang="en-US" dirty="0"/>
              <a:t> 250;</a:t>
            </a:r>
          </a:p>
          <a:p>
            <a:pPr marL="0" indent="0">
              <a:buNone/>
            </a:pPr>
            <a:endParaRPr lang="en-US" dirty="0"/>
          </a:p>
          <a:p>
            <a:pPr marL="0" indent="0">
              <a:buNone/>
            </a:pPr>
            <a:r>
              <a:rPr lang="en-US" dirty="0">
                <a:solidFill>
                  <a:srgbClr val="0000CC"/>
                </a:solidFill>
              </a:rPr>
              <a:t>DROP</a:t>
            </a:r>
            <a:r>
              <a:rPr lang="en-US" dirty="0"/>
              <a:t> </a:t>
            </a:r>
            <a:r>
              <a:rPr lang="en-US" dirty="0">
                <a:solidFill>
                  <a:srgbClr val="0000CC"/>
                </a:solidFill>
              </a:rPr>
              <a:t>SEQUENCE</a:t>
            </a:r>
            <a:r>
              <a:rPr lang="en-US" dirty="0"/>
              <a:t> </a:t>
            </a:r>
            <a:r>
              <a:rPr lang="en-US" dirty="0" err="1"/>
              <a:t>emp_number</a:t>
            </a: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108</a:t>
            </a:fld>
            <a:endParaRPr lang="en-US"/>
          </a:p>
        </p:txBody>
      </p:sp>
    </p:spTree>
    <p:extLst>
      <p:ext uri="{BB962C8B-B14F-4D97-AF65-F5344CB8AC3E}">
        <p14:creationId xmlns:p14="http://schemas.microsoft.com/office/powerpoint/2010/main" val="8061862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smtClean="0"/>
              <a:t>Using Sequence in SQL</a:t>
            </a:r>
            <a:endParaRPr lang="en-US" altLang="en-US" dirty="0"/>
          </a:p>
        </p:txBody>
      </p:sp>
      <p:sp>
        <p:nvSpPr>
          <p:cNvPr id="4" name="Content Placeholder 3"/>
          <p:cNvSpPr>
            <a:spLocks noGrp="1"/>
          </p:cNvSpPr>
          <p:nvPr>
            <p:ph sz="quarter" idx="1"/>
          </p:nvPr>
        </p:nvSpPr>
        <p:spPr/>
        <p:txBody>
          <a:bodyPr/>
          <a:lstStyle/>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109</a:t>
            </a:fld>
            <a:endParaRPr lang="en-US"/>
          </a:p>
        </p:txBody>
      </p:sp>
      <p:sp>
        <p:nvSpPr>
          <p:cNvPr id="5" name="TextBox 4"/>
          <p:cNvSpPr txBox="1"/>
          <p:nvPr/>
        </p:nvSpPr>
        <p:spPr>
          <a:xfrm>
            <a:off x="457200" y="1752599"/>
            <a:ext cx="7288662" cy="2092881"/>
          </a:xfrm>
          <a:prstGeom prst="rect">
            <a:avLst/>
          </a:prstGeom>
          <a:noFill/>
        </p:spPr>
        <p:txBody>
          <a:bodyPr wrap="none" rtlCol="0">
            <a:spAutoFit/>
          </a:bodyPr>
          <a:lstStyle/>
          <a:p>
            <a:r>
              <a:rPr lang="en-US" sz="2600" dirty="0">
                <a:solidFill>
                  <a:srgbClr val="0000CC"/>
                </a:solidFill>
                <a:latin typeface="Candara" panose="020E0502030303020204" pitchFamily="34" charset="0"/>
              </a:rPr>
              <a:t>INSERT</a:t>
            </a:r>
            <a:r>
              <a:rPr lang="en-US" sz="2600" dirty="0">
                <a:latin typeface="Candara" panose="020E0502030303020204" pitchFamily="34" charset="0"/>
              </a:rPr>
              <a:t> </a:t>
            </a:r>
            <a:r>
              <a:rPr lang="en-US" sz="2600" dirty="0">
                <a:solidFill>
                  <a:srgbClr val="0000CC"/>
                </a:solidFill>
                <a:latin typeface="Candara" panose="020E0502030303020204" pitchFamily="34" charset="0"/>
              </a:rPr>
              <a:t>INTO</a:t>
            </a:r>
            <a:r>
              <a:rPr lang="en-US" sz="2600" dirty="0">
                <a:latin typeface="Candara" panose="020E0502030303020204" pitchFamily="34" charset="0"/>
              </a:rPr>
              <a:t> employee (</a:t>
            </a:r>
            <a:r>
              <a:rPr lang="en-US" sz="2600" dirty="0" err="1">
                <a:latin typeface="Candara" panose="020E0502030303020204" pitchFamily="34" charset="0"/>
              </a:rPr>
              <a:t>empno</a:t>
            </a:r>
            <a:r>
              <a:rPr lang="en-US" sz="2600" dirty="0">
                <a:latin typeface="Candara" panose="020E0502030303020204" pitchFamily="34" charset="0"/>
              </a:rPr>
              <a:t>, </a:t>
            </a:r>
            <a:r>
              <a:rPr lang="en-US" sz="2600" dirty="0" err="1">
                <a:latin typeface="Candara" panose="020E0502030303020204" pitchFamily="34" charset="0"/>
              </a:rPr>
              <a:t>ename</a:t>
            </a:r>
            <a:r>
              <a:rPr lang="en-US" sz="2600" dirty="0">
                <a:latin typeface="Candara" panose="020E0502030303020204" pitchFamily="34" charset="0"/>
              </a:rPr>
              <a:t>)</a:t>
            </a:r>
          </a:p>
          <a:p>
            <a:r>
              <a:rPr lang="en-US" sz="2600" dirty="0">
                <a:latin typeface="Candara" panose="020E0502030303020204" pitchFamily="34" charset="0"/>
              </a:rPr>
              <a:t>	</a:t>
            </a:r>
            <a:r>
              <a:rPr lang="en-US" sz="2600" dirty="0">
                <a:solidFill>
                  <a:srgbClr val="0000CC"/>
                </a:solidFill>
                <a:latin typeface="Candara" panose="020E0502030303020204" pitchFamily="34" charset="0"/>
              </a:rPr>
              <a:t>VALUES</a:t>
            </a:r>
            <a:r>
              <a:rPr lang="en-US" sz="2600" dirty="0">
                <a:latin typeface="Candara" panose="020E0502030303020204" pitchFamily="34" charset="0"/>
              </a:rPr>
              <a:t> (EMP_NUMBER.NEXTVAL, 'Satish');</a:t>
            </a:r>
          </a:p>
          <a:p>
            <a:endParaRPr lang="en-US" sz="2600" dirty="0">
              <a:latin typeface="Candara" panose="020E0502030303020204" pitchFamily="34" charset="0"/>
            </a:endParaRPr>
          </a:p>
          <a:p>
            <a:r>
              <a:rPr lang="en-US" sz="2600" dirty="0">
                <a:solidFill>
                  <a:srgbClr val="0000CC"/>
                </a:solidFill>
                <a:latin typeface="Candara" panose="020E0502030303020204" pitchFamily="34" charset="0"/>
              </a:rPr>
              <a:t>SELECT</a:t>
            </a:r>
            <a:r>
              <a:rPr lang="en-US" sz="2600" dirty="0">
                <a:latin typeface="Candara" panose="020E0502030303020204" pitchFamily="34" charset="0"/>
              </a:rPr>
              <a:t>  EMP_NUMBER.CURRVAL </a:t>
            </a:r>
            <a:r>
              <a:rPr lang="en-US" sz="2600" dirty="0">
                <a:solidFill>
                  <a:srgbClr val="0000CC"/>
                </a:solidFill>
                <a:latin typeface="Candara" panose="020E0502030303020204" pitchFamily="34" charset="0"/>
              </a:rPr>
              <a:t>FROM</a:t>
            </a:r>
            <a:r>
              <a:rPr lang="en-US" sz="2600" dirty="0">
                <a:latin typeface="Candara" panose="020E0502030303020204" pitchFamily="34" charset="0"/>
              </a:rPr>
              <a:t> dual;</a:t>
            </a:r>
          </a:p>
          <a:p>
            <a:endParaRPr lang="en-US" sz="2600" dirty="0">
              <a:latin typeface="Candara" panose="020E0502030303020204" pitchFamily="34" charset="0"/>
            </a:endParaRPr>
          </a:p>
        </p:txBody>
      </p:sp>
    </p:spTree>
    <p:extLst>
      <p:ext uri="{BB962C8B-B14F-4D97-AF65-F5344CB8AC3E}">
        <p14:creationId xmlns:p14="http://schemas.microsoft.com/office/powerpoint/2010/main" val="3903266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Continue…</a:t>
            </a:r>
            <a:endParaRPr lang="en-US" dirty="0"/>
          </a:p>
        </p:txBody>
      </p:sp>
      <p:sp>
        <p:nvSpPr>
          <p:cNvPr id="3" name="Content Placeholder 2"/>
          <p:cNvSpPr>
            <a:spLocks noGrp="1"/>
          </p:cNvSpPr>
          <p:nvPr>
            <p:ph sz="quarter" idx="1"/>
          </p:nvPr>
        </p:nvSpPr>
        <p:spPr>
          <a:xfrm>
            <a:off x="457200" y="1219200"/>
            <a:ext cx="8229600" cy="609600"/>
          </a:xfrm>
        </p:spPr>
        <p:txBody>
          <a:bodyPr/>
          <a:lstStyle/>
          <a:p>
            <a:r>
              <a:rPr lang="en-US" dirty="0"/>
              <a:t>Data Models are categorized </a:t>
            </a:r>
            <a:r>
              <a:rPr lang="en-US" dirty="0" smtClean="0"/>
              <a:t>into:</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11</a:t>
            </a:fld>
            <a:endParaRPr lang="en-US"/>
          </a:p>
        </p:txBody>
      </p:sp>
      <p:grpSp>
        <p:nvGrpSpPr>
          <p:cNvPr id="16" name="Group 19"/>
          <p:cNvGrpSpPr>
            <a:grpSpLocks/>
          </p:cNvGrpSpPr>
          <p:nvPr/>
        </p:nvGrpSpPr>
        <p:grpSpPr bwMode="auto">
          <a:xfrm>
            <a:off x="6027607" y="1968808"/>
            <a:ext cx="1687852" cy="1008063"/>
            <a:chOff x="4038600" y="2438400"/>
            <a:chExt cx="1524000" cy="1371600"/>
          </a:xfrm>
        </p:grpSpPr>
        <p:sp>
          <p:nvSpPr>
            <p:cNvPr id="17" name="Rounded Rectangle 16"/>
            <p:cNvSpPr/>
            <p:nvPr/>
          </p:nvSpPr>
          <p:spPr bwMode="auto">
            <a:xfrm>
              <a:off x="4344500" y="2438400"/>
              <a:ext cx="685067" cy="30361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en-US">
                <a:latin typeface="Times New Roman" pitchFamily="16" charset="0"/>
                <a:cs typeface="Arial Unicode MS" charset="0"/>
              </a:endParaRPr>
            </a:p>
          </p:txBody>
        </p:sp>
        <p:cxnSp>
          <p:nvCxnSpPr>
            <p:cNvPr id="18" name="Straight Connector 9"/>
            <p:cNvCxnSpPr>
              <a:cxnSpLocks noChangeShapeType="1"/>
            </p:cNvCxnSpPr>
            <p:nvPr/>
          </p:nvCxnSpPr>
          <p:spPr bwMode="auto">
            <a:xfrm rot="5400000">
              <a:off x="4533106" y="2932906"/>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1"/>
            <p:cNvCxnSpPr>
              <a:cxnSpLocks noChangeShapeType="1"/>
            </p:cNvCxnSpPr>
            <p:nvPr/>
          </p:nvCxnSpPr>
          <p:spPr bwMode="auto">
            <a:xfrm>
              <a:off x="4343400" y="3124200"/>
              <a:ext cx="762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5"/>
            <p:cNvCxnSpPr>
              <a:cxnSpLocks noChangeShapeType="1"/>
            </p:cNvCxnSpPr>
            <p:nvPr/>
          </p:nvCxnSpPr>
          <p:spPr bwMode="auto">
            <a:xfrm rot="5400000">
              <a:off x="4153694" y="3313906"/>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16"/>
            <p:cNvCxnSpPr>
              <a:cxnSpLocks noChangeShapeType="1"/>
            </p:cNvCxnSpPr>
            <p:nvPr/>
          </p:nvCxnSpPr>
          <p:spPr bwMode="auto">
            <a:xfrm rot="5400000">
              <a:off x="4915694" y="3313906"/>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Rounded Rectangle 21"/>
            <p:cNvSpPr/>
            <p:nvPr/>
          </p:nvSpPr>
          <p:spPr bwMode="auto">
            <a:xfrm>
              <a:off x="4038600" y="3506392"/>
              <a:ext cx="686900" cy="30360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en-US">
                <a:latin typeface="Times New Roman" pitchFamily="16" charset="0"/>
                <a:cs typeface="Arial Unicode MS" charset="0"/>
              </a:endParaRPr>
            </a:p>
          </p:txBody>
        </p:sp>
        <p:sp>
          <p:nvSpPr>
            <p:cNvPr id="23" name="Rounded Rectangle 22"/>
            <p:cNvSpPr/>
            <p:nvPr/>
          </p:nvSpPr>
          <p:spPr bwMode="auto">
            <a:xfrm>
              <a:off x="4875702" y="3506392"/>
              <a:ext cx="686898" cy="30360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endParaRPr lang="en-US">
                <a:latin typeface="Times New Roman" pitchFamily="16" charset="0"/>
                <a:cs typeface="Arial Unicode MS" charset="0"/>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36863"/>
            <a:ext cx="2062163" cy="170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1828800" y="2197349"/>
            <a:ext cx="2682145" cy="461665"/>
          </a:xfrm>
          <a:prstGeom prst="rect">
            <a:avLst/>
          </a:prstGeom>
          <a:noFill/>
        </p:spPr>
        <p:txBody>
          <a:bodyPr wrap="none" rtlCol="0">
            <a:spAutoFit/>
          </a:bodyPr>
          <a:lstStyle/>
          <a:p>
            <a:pPr marL="0" lvl="1"/>
            <a:r>
              <a:rPr lang="en-US" sz="2400" dirty="0">
                <a:latin typeface="Candara" panose="020E0502030303020204" pitchFamily="34" charset="0"/>
              </a:rPr>
              <a:t>Hierarchical Model </a:t>
            </a:r>
            <a:endParaRPr lang="en-US" sz="2400" dirty="0">
              <a:solidFill>
                <a:srgbClr val="000000"/>
              </a:solidFill>
              <a:latin typeface="Candara" panose="020E0502030303020204" pitchFamily="34" charset="0"/>
            </a:endParaRPr>
          </a:p>
        </p:txBody>
      </p:sp>
      <p:cxnSp>
        <p:nvCxnSpPr>
          <p:cNvPr id="27" name="Straight Arrow Connector 26"/>
          <p:cNvCxnSpPr>
            <a:stCxn id="25" idx="3"/>
          </p:cNvCxnSpPr>
          <p:nvPr/>
        </p:nvCxnSpPr>
        <p:spPr>
          <a:xfrm flipV="1">
            <a:off x="4510945" y="2428181"/>
            <a:ext cx="151666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24104" y="3458279"/>
            <a:ext cx="2295821" cy="461665"/>
          </a:xfrm>
          <a:prstGeom prst="rect">
            <a:avLst/>
          </a:prstGeom>
          <a:noFill/>
        </p:spPr>
        <p:txBody>
          <a:bodyPr wrap="none" rtlCol="0">
            <a:spAutoFit/>
          </a:bodyPr>
          <a:lstStyle/>
          <a:p>
            <a:pPr marL="0" lvl="1"/>
            <a:r>
              <a:rPr lang="en-US" sz="2400" dirty="0" smtClean="0">
                <a:latin typeface="Candara" panose="020E0502030303020204" pitchFamily="34" charset="0"/>
              </a:rPr>
              <a:t>Network Model </a:t>
            </a:r>
            <a:endParaRPr lang="en-US" sz="2400" dirty="0">
              <a:solidFill>
                <a:srgbClr val="000000"/>
              </a:solidFill>
              <a:latin typeface="Candara" panose="020E0502030303020204" pitchFamily="34" charset="0"/>
            </a:endParaRPr>
          </a:p>
        </p:txBody>
      </p:sp>
      <p:cxnSp>
        <p:nvCxnSpPr>
          <p:cNvPr id="30" name="Straight Arrow Connector 29"/>
          <p:cNvCxnSpPr/>
          <p:nvPr/>
        </p:nvCxnSpPr>
        <p:spPr>
          <a:xfrm flipH="1">
            <a:off x="2971800" y="3689112"/>
            <a:ext cx="15391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2770" y="5181600"/>
            <a:ext cx="2456122" cy="461665"/>
          </a:xfrm>
          <a:prstGeom prst="rect">
            <a:avLst/>
          </a:prstGeom>
          <a:noFill/>
        </p:spPr>
        <p:txBody>
          <a:bodyPr wrap="none" rtlCol="0">
            <a:spAutoFit/>
          </a:bodyPr>
          <a:lstStyle/>
          <a:p>
            <a:pPr marL="0" lvl="1"/>
            <a:r>
              <a:rPr lang="en-US" sz="2400" dirty="0" smtClean="0">
                <a:latin typeface="Candara" panose="020E0502030303020204" pitchFamily="34" charset="0"/>
              </a:rPr>
              <a:t>Relational Model </a:t>
            </a:r>
            <a:endParaRPr lang="en-US" sz="2400" dirty="0">
              <a:solidFill>
                <a:srgbClr val="000000"/>
              </a:solidFill>
              <a:latin typeface="Candara" panose="020E0502030303020204" pitchFamily="34" charset="0"/>
            </a:endParaRPr>
          </a:p>
        </p:txBody>
      </p:sp>
      <p:cxnSp>
        <p:nvCxnSpPr>
          <p:cNvPr id="33" name="Straight Arrow Connector 32"/>
          <p:cNvCxnSpPr/>
          <p:nvPr/>
        </p:nvCxnSpPr>
        <p:spPr>
          <a:xfrm flipV="1">
            <a:off x="3158159" y="5412431"/>
            <a:ext cx="151666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010" y="4543425"/>
            <a:ext cx="35814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7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animEffect transition="in" filter="fade">
                                      <p:cBhvr>
                                        <p:cTn id="3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smtClean="0"/>
              <a:t>Good to know about Sequence</a:t>
            </a:r>
            <a:endParaRPr lang="en-US" altLang="en-US" dirty="0"/>
          </a:p>
        </p:txBody>
      </p:sp>
      <p:sp>
        <p:nvSpPr>
          <p:cNvPr id="4" name="Content Placeholder 3"/>
          <p:cNvSpPr>
            <a:spLocks noGrp="1"/>
          </p:cNvSpPr>
          <p:nvPr>
            <p:ph sz="quarter" idx="1"/>
          </p:nvPr>
        </p:nvSpPr>
        <p:spPr/>
        <p:txBody>
          <a:bodyPr/>
          <a:lstStyle/>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110</a:t>
            </a:fld>
            <a:endParaRPr lang="en-US"/>
          </a:p>
        </p:txBody>
      </p:sp>
      <p:sp>
        <p:nvSpPr>
          <p:cNvPr id="5" name="TextBox 4"/>
          <p:cNvSpPr txBox="1"/>
          <p:nvPr/>
        </p:nvSpPr>
        <p:spPr>
          <a:xfrm>
            <a:off x="457200" y="1447800"/>
            <a:ext cx="8001000" cy="2092881"/>
          </a:xfrm>
          <a:prstGeom prst="rect">
            <a:avLst/>
          </a:prstGeom>
          <a:noFill/>
        </p:spPr>
        <p:txBody>
          <a:bodyPr wrap="square" rtlCol="0">
            <a:spAutoFit/>
          </a:bodyPr>
          <a:lstStyle/>
          <a:p>
            <a:r>
              <a:rPr lang="en-US" sz="2600" dirty="0" smtClean="0">
                <a:latin typeface="Candara" panose="020E0502030303020204" pitchFamily="34" charset="0"/>
              </a:rPr>
              <a:t>	Sequence is supported in most of the databases like oracle, SQL Server, DB2, </a:t>
            </a:r>
            <a:r>
              <a:rPr lang="en-US" sz="2600" dirty="0" err="1" smtClean="0">
                <a:latin typeface="Candara" panose="020E0502030303020204" pitchFamily="34" charset="0"/>
              </a:rPr>
              <a:t>Postgre</a:t>
            </a:r>
            <a:r>
              <a:rPr lang="en-US" sz="2600" dirty="0" smtClean="0">
                <a:latin typeface="Candara" panose="020E0502030303020204" pitchFamily="34" charset="0"/>
              </a:rPr>
              <a:t> etc. However, in MySQL you cannot create the sequence as explained earlier. You need to use AUTO_NUMBER attribute to a column for this.</a:t>
            </a:r>
            <a:endParaRPr lang="en-US" sz="2600" dirty="0">
              <a:latin typeface="Candara" panose="020E0502030303020204" pitchFamily="34" charset="0"/>
            </a:endParaRPr>
          </a:p>
        </p:txBody>
      </p:sp>
    </p:spTree>
    <p:extLst>
      <p:ext uri="{BB962C8B-B14F-4D97-AF65-F5344CB8AC3E}">
        <p14:creationId xmlns:p14="http://schemas.microsoft.com/office/powerpoint/2010/main" val="15931811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0" name="Rectangle 2"/>
          <p:cNvSpPr>
            <a:spLocks noGrp="1" noChangeArrowheads="1"/>
          </p:cNvSpPr>
          <p:nvPr>
            <p:ph type="title"/>
          </p:nvPr>
        </p:nvSpPr>
        <p:spPr/>
        <p:txBody>
          <a:bodyPr/>
          <a:lstStyle/>
          <a:p>
            <a:r>
              <a:rPr lang="en-US" altLang="en-US" dirty="0"/>
              <a:t>Module </a:t>
            </a:r>
            <a:r>
              <a:rPr lang="en-US" altLang="en-US" dirty="0" smtClean="0"/>
              <a:t>10: </a:t>
            </a:r>
            <a:r>
              <a:rPr lang="en-US" altLang="en-US" dirty="0"/>
              <a:t>Built-In Functions</a:t>
            </a:r>
          </a:p>
        </p:txBody>
      </p:sp>
      <p:sp>
        <p:nvSpPr>
          <p:cNvPr id="2" name="Content Placeholder 1"/>
          <p:cNvSpPr>
            <a:spLocks noGrp="1"/>
          </p:cNvSpPr>
          <p:nvPr>
            <p:ph sz="quarter" idx="1"/>
          </p:nvPr>
        </p:nvSpPr>
        <p:spPr/>
        <p:txBody>
          <a:bodyPr>
            <a:normAutofit/>
          </a:bodyPr>
          <a:lstStyle/>
          <a:p>
            <a:r>
              <a:rPr lang="en-US" dirty="0"/>
              <a:t> Overview</a:t>
            </a:r>
          </a:p>
          <a:p>
            <a:pPr lvl="1"/>
            <a:r>
              <a:rPr lang="en-US" dirty="0"/>
              <a:t> Numeric functions</a:t>
            </a:r>
          </a:p>
          <a:p>
            <a:pPr lvl="1"/>
            <a:r>
              <a:rPr lang="en-US" dirty="0"/>
              <a:t> Character functions</a:t>
            </a:r>
          </a:p>
          <a:p>
            <a:pPr lvl="1"/>
            <a:r>
              <a:rPr lang="en-US" dirty="0"/>
              <a:t> Date functions</a:t>
            </a:r>
          </a:p>
          <a:p>
            <a:pPr lvl="1"/>
            <a:r>
              <a:rPr lang="en-US" dirty="0"/>
              <a:t> Special formats with Date data types</a:t>
            </a:r>
          </a:p>
          <a:p>
            <a:pPr lvl="1"/>
            <a:r>
              <a:rPr lang="en-US" dirty="0"/>
              <a:t> Conversion </a:t>
            </a:r>
            <a:r>
              <a:rPr lang="en-US" dirty="0" smtClean="0"/>
              <a:t>functions</a:t>
            </a:r>
          </a:p>
        </p:txBody>
      </p:sp>
      <p:sp>
        <p:nvSpPr>
          <p:cNvPr id="3" name="Footer Placeholder 2"/>
          <p:cNvSpPr>
            <a:spLocks noGrp="1"/>
          </p:cNvSpPr>
          <p:nvPr>
            <p:ph type="ftr" sz="quarter" idx="11"/>
          </p:nvPr>
        </p:nvSpPr>
        <p:spPr/>
        <p:txBody>
          <a:bodyPr/>
          <a:lstStyle/>
          <a:p>
            <a:r>
              <a:rPr lang="en-US" smtClean="0"/>
              <a:t>Xoriant Soultions Pvt. Ltd.</a:t>
            </a:r>
            <a:endParaRPr lang="en-US"/>
          </a:p>
        </p:txBody>
      </p:sp>
      <p:sp>
        <p:nvSpPr>
          <p:cNvPr id="4" name="Slide Number Placeholder 3"/>
          <p:cNvSpPr>
            <a:spLocks noGrp="1"/>
          </p:cNvSpPr>
          <p:nvPr>
            <p:ph type="sldNum" sz="quarter" idx="12"/>
          </p:nvPr>
        </p:nvSpPr>
        <p:spPr/>
        <p:txBody>
          <a:bodyPr/>
          <a:lstStyle/>
          <a:p>
            <a:fld id="{1E218C5A-AA56-4136-94E6-BAA98D2AAD9B}" type="slidenum">
              <a:rPr lang="en-US" smtClean="0"/>
              <a:t>111</a:t>
            </a:fld>
            <a:endParaRPr lang="en-US"/>
          </a:p>
        </p:txBody>
      </p:sp>
    </p:spTree>
    <p:extLst>
      <p:ext uri="{BB962C8B-B14F-4D97-AF65-F5344CB8AC3E}">
        <p14:creationId xmlns:p14="http://schemas.microsoft.com/office/powerpoint/2010/main" val="311377971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a:t>Functions on Numeric data types</a:t>
            </a:r>
          </a:p>
        </p:txBody>
      </p:sp>
      <p:graphicFrame>
        <p:nvGraphicFramePr>
          <p:cNvPr id="535711" name="Group 159"/>
          <p:cNvGraphicFramePr>
            <a:graphicFrameLocks noGrp="1"/>
          </p:cNvGraphicFramePr>
          <p:nvPr>
            <p:ph idx="4294967295"/>
            <p:extLst>
              <p:ext uri="{D42A27DB-BD31-4B8C-83A1-F6EECF244321}">
                <p14:modId xmlns:p14="http://schemas.microsoft.com/office/powerpoint/2010/main" val="2072042696"/>
              </p:ext>
            </p:extLst>
          </p:nvPr>
        </p:nvGraphicFramePr>
        <p:xfrm>
          <a:off x="457200" y="1268413"/>
          <a:ext cx="8229600" cy="4904106"/>
        </p:xfrm>
        <a:graphic>
          <a:graphicData uri="http://schemas.openxmlformats.org/drawingml/2006/table">
            <a:tbl>
              <a:tblPr/>
              <a:tblGrid>
                <a:gridCol w="1449388"/>
                <a:gridCol w="3159125"/>
                <a:gridCol w="2859087"/>
                <a:gridCol w="762000"/>
              </a:tblGrid>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Function</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ceil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Nearest whole integer greater than or equal to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ceil (9.86)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10</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floor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Largest integer equal to or less than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floor (9.86)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9</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946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mod (m,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Remainder of m divided by n. If n = 0, then m is returned.</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mod (11, 4)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3</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power (m,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Number m raised to the power of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power (5, 2)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25</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946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round (n, m)</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Number n rounded off to m decimal places.</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round (9.86, 1)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9.9</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8984">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sign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If n = 0, returns 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If n &gt; 0, returns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If n &lt; 0, returns -1.</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sign (9.86)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1</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sqrt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Square root of n.</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sqrt (25)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5</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112</a:t>
            </a:fld>
            <a:endParaRPr lang="en-US"/>
          </a:p>
        </p:txBody>
      </p:sp>
    </p:spTree>
    <p:extLst>
      <p:ext uri="{BB962C8B-B14F-4D97-AF65-F5344CB8AC3E}">
        <p14:creationId xmlns:p14="http://schemas.microsoft.com/office/powerpoint/2010/main" val="297205054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781" name="Rectangle 157"/>
          <p:cNvSpPr>
            <a:spLocks noGrp="1" noChangeArrowheads="1"/>
          </p:cNvSpPr>
          <p:nvPr>
            <p:ph type="title"/>
          </p:nvPr>
        </p:nvSpPr>
        <p:spPr/>
        <p:txBody>
          <a:bodyPr/>
          <a:lstStyle/>
          <a:p>
            <a:r>
              <a:rPr lang="en-US" altLang="en-US"/>
              <a:t>Functions on Character data type</a:t>
            </a:r>
          </a:p>
        </p:txBody>
      </p:sp>
      <p:graphicFrame>
        <p:nvGraphicFramePr>
          <p:cNvPr id="538796" name="Group 172"/>
          <p:cNvGraphicFramePr>
            <a:graphicFrameLocks noGrp="1"/>
          </p:cNvGraphicFramePr>
          <p:nvPr>
            <p:ph sz="quarter" idx="1"/>
            <p:extLst>
              <p:ext uri="{D42A27DB-BD31-4B8C-83A1-F6EECF244321}">
                <p14:modId xmlns:p14="http://schemas.microsoft.com/office/powerpoint/2010/main" val="2402055098"/>
              </p:ext>
            </p:extLst>
          </p:nvPr>
        </p:nvGraphicFramePr>
        <p:xfrm>
          <a:off x="457200" y="1219200"/>
          <a:ext cx="8229599" cy="4769804"/>
        </p:xfrm>
        <a:graphic>
          <a:graphicData uri="http://schemas.openxmlformats.org/drawingml/2006/table">
            <a:tbl>
              <a:tblPr/>
              <a:tblGrid>
                <a:gridCol w="1334529"/>
                <a:gridCol w="2986617"/>
                <a:gridCol w="2816028"/>
                <a:gridCol w="1092425"/>
              </a:tblGrid>
              <a:tr h="3905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ndara" panose="020E0502030303020204" pitchFamily="34" charset="0"/>
                          <a:cs typeface="Times New Roman" pitchFamily="18" charset="0"/>
                        </a:rPr>
                        <a:t>Function</a:t>
                      </a:r>
                      <a:endParaRPr kumimoji="0" lang="en-US" altLang="en-US" sz="1400" b="1"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Returns</a:t>
                      </a:r>
                      <a:endParaRPr kumimoji="0" lang="en-US" altLang="en-US" sz="1400" b="1"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400" b="1"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Result</a:t>
                      </a:r>
                      <a:endParaRPr kumimoji="0" lang="en-US" altLang="en-US" sz="1400" b="1"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initcap (x)</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Changes the first character of each word to capital letters.</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4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initcap</a:t>
                      </a: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 ( ‘king' ) FROM dual;</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King</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63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lower (x)</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Converts the entire string to lowercase.</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lower (King' ) FROM dual;</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king</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upper (x)</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Converts the entire string to uppercase.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upper (‘King' ) FROM dual;</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KING</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replace (char, str1, str2)</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Every occurrence of str1 in char is replaced with str2.</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replace( ‘Cap' ,  'C', 'M' )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Map</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4862">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soundex (x)</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Every word that has a similar phonetic sound, even if it is spelled differently.</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ename FROM emp WHERE </a:t>
                      </a:r>
                      <a:r>
                        <a:rPr kumimoji="0" lang="en-US" altLang="en-US" sz="14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soundex</a:t>
                      </a: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 (ename) =‘</a:t>
                      </a:r>
                      <a:r>
                        <a:rPr kumimoji="0" lang="en-US" altLang="en-US" sz="14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onkar</a:t>
                      </a: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Omkar</a:t>
                      </a:r>
                      <a:endPar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Onkar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Korgaonkar</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80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substr (char, m, n)</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Part of char, starting FROM position m and taking characters.</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substr ('Computer', 1, 4)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Comp</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length (char)</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Length of char.</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length ('Oracle')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6</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113</a:t>
            </a:fld>
            <a:endParaRPr lang="en-US"/>
          </a:p>
        </p:txBody>
      </p:sp>
    </p:spTree>
    <p:extLst>
      <p:ext uri="{BB962C8B-B14F-4D97-AF65-F5344CB8AC3E}">
        <p14:creationId xmlns:p14="http://schemas.microsoft.com/office/powerpoint/2010/main" val="1231050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767" name="Rectangle 119"/>
          <p:cNvSpPr>
            <a:spLocks noGrp="1" noChangeArrowheads="1"/>
          </p:cNvSpPr>
          <p:nvPr>
            <p:ph type="title"/>
          </p:nvPr>
        </p:nvSpPr>
        <p:spPr/>
        <p:txBody>
          <a:bodyPr/>
          <a:lstStyle/>
          <a:p>
            <a:r>
              <a:rPr lang="en-US" altLang="en-US"/>
              <a:t>Functions on Date data types</a:t>
            </a:r>
          </a:p>
        </p:txBody>
      </p:sp>
      <p:graphicFrame>
        <p:nvGraphicFramePr>
          <p:cNvPr id="539771" name="Group 123"/>
          <p:cNvGraphicFramePr>
            <a:graphicFrameLocks noGrp="1"/>
          </p:cNvGraphicFramePr>
          <p:nvPr>
            <p:ph sz="quarter" idx="1"/>
            <p:extLst>
              <p:ext uri="{D42A27DB-BD31-4B8C-83A1-F6EECF244321}">
                <p14:modId xmlns:p14="http://schemas.microsoft.com/office/powerpoint/2010/main" val="678311061"/>
              </p:ext>
            </p:extLst>
          </p:nvPr>
        </p:nvGraphicFramePr>
        <p:xfrm>
          <a:off x="457200" y="1219200"/>
          <a:ext cx="8229597" cy="3542053"/>
        </p:xfrm>
        <a:graphic>
          <a:graphicData uri="http://schemas.openxmlformats.org/drawingml/2006/table">
            <a:tbl>
              <a:tblPr/>
              <a:tblGrid>
                <a:gridCol w="1848018"/>
                <a:gridCol w="2802373"/>
                <a:gridCol w="2350229"/>
                <a:gridCol w="1228977"/>
              </a:tblGrid>
              <a:tr h="52067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Function</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Returns</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cs typeface="Times New Roman" pitchFamily="18" charset="0"/>
                        </a:rPr>
                        <a:t>Result</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46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sysdate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Current date and time.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sysdate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25-NOV-97</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77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last_day (date)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Last day of the month for the given date.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last_day (sysdate)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30-NOV-97</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30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add_months (date, n)</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Adds n months to the given date.</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add_months (sysdate, 2)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25-JAN-98</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32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months_between (date1, date2)</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Difference in months between date1 and date2.</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months_between (sysdate, '01-JAN-99')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-13.20232</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4469">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next_day (date, day)</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Date is the specified day of the week after the given date.</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cs typeface="Times New Roman" pitchFamily="18" charset="0"/>
                        </a:rPr>
                        <a:t>SELECT  next_day (sysdate, 'sunday') FROM dual;</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30-NOV-97</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L="92295" marR="92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114</a:t>
            </a:fld>
            <a:endParaRPr lang="en-US"/>
          </a:p>
        </p:txBody>
      </p:sp>
    </p:spTree>
    <p:extLst>
      <p:ext uri="{BB962C8B-B14F-4D97-AF65-F5344CB8AC3E}">
        <p14:creationId xmlns:p14="http://schemas.microsoft.com/office/powerpoint/2010/main" val="34696624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2"/>
          <p:cNvSpPr>
            <a:spLocks noGrp="1" noChangeArrowheads="1"/>
          </p:cNvSpPr>
          <p:nvPr>
            <p:ph type="title"/>
          </p:nvPr>
        </p:nvSpPr>
        <p:spPr/>
        <p:txBody>
          <a:bodyPr/>
          <a:lstStyle/>
          <a:p>
            <a:r>
              <a:rPr lang="en-US" altLang="en-US"/>
              <a:t>Conversion Functions</a:t>
            </a:r>
          </a:p>
        </p:txBody>
      </p:sp>
      <p:sp>
        <p:nvSpPr>
          <p:cNvPr id="2070531" name="Rectangle 3"/>
          <p:cNvSpPr>
            <a:spLocks noGrp="1" noChangeArrowheads="1"/>
          </p:cNvSpPr>
          <p:nvPr>
            <p:ph type="body" idx="1"/>
          </p:nvPr>
        </p:nvSpPr>
        <p:spPr/>
        <p:txBody>
          <a:bodyPr/>
          <a:lstStyle/>
          <a:p>
            <a:r>
              <a:rPr lang="en-US" altLang="en-US" dirty="0"/>
              <a:t>The conversion functions are:</a:t>
            </a:r>
          </a:p>
          <a:p>
            <a:pPr lvl="1"/>
            <a:r>
              <a:rPr lang="en-US" altLang="en-US" dirty="0" err="1"/>
              <a:t>to_char</a:t>
            </a:r>
            <a:r>
              <a:rPr lang="en-US" altLang="en-US" dirty="0"/>
              <a:t>()</a:t>
            </a:r>
          </a:p>
          <a:p>
            <a:pPr lvl="1"/>
            <a:r>
              <a:rPr lang="en-US" altLang="en-US" dirty="0" err="1"/>
              <a:t>to_number</a:t>
            </a:r>
            <a:r>
              <a:rPr lang="en-US" altLang="en-US" dirty="0"/>
              <a:t>()</a:t>
            </a:r>
          </a:p>
          <a:p>
            <a:pPr lvl="1"/>
            <a:r>
              <a:rPr lang="en-US" altLang="en-US" dirty="0" err="1"/>
              <a:t>to_date</a:t>
            </a:r>
            <a:r>
              <a:rPr lang="en-US" altLang="en-US" dirty="0"/>
              <a:t>()</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115</a:t>
            </a:fld>
            <a:endParaRPr lang="en-US"/>
          </a:p>
        </p:txBody>
      </p:sp>
    </p:spTree>
    <p:extLst>
      <p:ext uri="{BB962C8B-B14F-4D97-AF65-F5344CB8AC3E}">
        <p14:creationId xmlns:p14="http://schemas.microsoft.com/office/powerpoint/2010/main" val="2617011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96" name="Rectangle 228"/>
          <p:cNvSpPr>
            <a:spLocks noGrp="1" noChangeArrowheads="1"/>
          </p:cNvSpPr>
          <p:nvPr>
            <p:ph type="title"/>
          </p:nvPr>
        </p:nvSpPr>
        <p:spPr/>
        <p:txBody>
          <a:bodyPr/>
          <a:lstStyle/>
          <a:p>
            <a:r>
              <a:rPr lang="en-US" altLang="en-US"/>
              <a:t>Formats with Date data types</a:t>
            </a:r>
          </a:p>
        </p:txBody>
      </p:sp>
      <p:graphicFrame>
        <p:nvGraphicFramePr>
          <p:cNvPr id="545021" name="Group 253"/>
          <p:cNvGraphicFramePr>
            <a:graphicFrameLocks noGrp="1"/>
          </p:cNvGraphicFramePr>
          <p:nvPr>
            <p:ph sz="quarter" idx="1"/>
            <p:extLst>
              <p:ext uri="{D42A27DB-BD31-4B8C-83A1-F6EECF244321}">
                <p14:modId xmlns:p14="http://schemas.microsoft.com/office/powerpoint/2010/main" val="2125511799"/>
              </p:ext>
            </p:extLst>
          </p:nvPr>
        </p:nvGraphicFramePr>
        <p:xfrm>
          <a:off x="457200" y="1219200"/>
          <a:ext cx="8229600" cy="4790440"/>
        </p:xfrm>
        <a:graphic>
          <a:graphicData uri="http://schemas.openxmlformats.org/drawingml/2006/table">
            <a:tbl>
              <a:tblPr/>
              <a:tblGrid>
                <a:gridCol w="1106842"/>
                <a:gridCol w="2429926"/>
                <a:gridCol w="3690540"/>
                <a:gridCol w="1002292"/>
              </a:tblGrid>
              <a:tr h="3810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Format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Y</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Last digit of the year.</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(sysdate, 'Y')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4</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YY</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Last 2 digits of the year.</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(sysdate, 'YY')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14</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YYY</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Last 3 digits of the year</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'YYY')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014</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YYYY</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All 4 digits of the year</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(sysdate, 'YYYY')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2014</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32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year</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Year spelled out.</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'year')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Two thousand fourteen</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608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Q</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Quarter of the year (Jan through Feb is 1).</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(sysdate, 'q')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4</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6088">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MM</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Month of the year (01-12).</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(sysdate, 'mm')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11</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6088">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RM</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Roman numeral for month.</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(sysdate, 'rm')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XI</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0601" marR="906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116</a:t>
            </a:fld>
            <a:endParaRPr lang="en-US"/>
          </a:p>
        </p:txBody>
      </p:sp>
    </p:spTree>
    <p:extLst>
      <p:ext uri="{BB962C8B-B14F-4D97-AF65-F5344CB8AC3E}">
        <p14:creationId xmlns:p14="http://schemas.microsoft.com/office/powerpoint/2010/main" val="5173604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9264" name="Rectangle 112"/>
          <p:cNvSpPr>
            <a:spLocks noGrp="1" noChangeArrowheads="1"/>
          </p:cNvSpPr>
          <p:nvPr>
            <p:ph type="title"/>
          </p:nvPr>
        </p:nvSpPr>
        <p:spPr/>
        <p:txBody>
          <a:bodyPr/>
          <a:lstStyle/>
          <a:p>
            <a:r>
              <a:rPr lang="en-US" altLang="en-US"/>
              <a:t>Formats with Date data types</a:t>
            </a:r>
          </a:p>
        </p:txBody>
      </p:sp>
      <p:graphicFrame>
        <p:nvGraphicFramePr>
          <p:cNvPr id="1969266" name="Group 114"/>
          <p:cNvGraphicFramePr>
            <a:graphicFrameLocks noGrp="1"/>
          </p:cNvGraphicFramePr>
          <p:nvPr>
            <p:ph sz="quarter" idx="1"/>
            <p:extLst>
              <p:ext uri="{D42A27DB-BD31-4B8C-83A1-F6EECF244321}">
                <p14:modId xmlns:p14="http://schemas.microsoft.com/office/powerpoint/2010/main" val="286551709"/>
              </p:ext>
            </p:extLst>
          </p:nvPr>
        </p:nvGraphicFramePr>
        <p:xfrm>
          <a:off x="457200" y="1219200"/>
          <a:ext cx="8229600" cy="4709160"/>
        </p:xfrm>
        <a:graphic>
          <a:graphicData uri="http://schemas.openxmlformats.org/drawingml/2006/table">
            <a:tbl>
              <a:tblPr/>
              <a:tblGrid>
                <a:gridCol w="1086928"/>
                <a:gridCol w="2235320"/>
                <a:gridCol w="3775135"/>
                <a:gridCol w="1132217"/>
              </a:tblGrid>
              <a:tr h="41148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Format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month</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Name of the month as a nine-character long string.</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'month')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november</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WW</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Week of the year</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ww</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48</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W</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Week of the month</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'w')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4</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DDD</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Day of the year; January 01 is 001; December 31 is 365 or 366.</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(sysdate, 'ddd')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329</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DD</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Day of the month.</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(sysdate, 'dd')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25</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D</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Day of the week. Sunday = 1; Saturday = 7.</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(sysdate, 'd')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3</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DY</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Abbreviated name of the day.</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dy</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tue</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117</a:t>
            </a:fld>
            <a:endParaRPr lang="en-US"/>
          </a:p>
        </p:txBody>
      </p:sp>
    </p:spTree>
    <p:extLst>
      <p:ext uri="{BB962C8B-B14F-4D97-AF65-F5344CB8AC3E}">
        <p14:creationId xmlns:p14="http://schemas.microsoft.com/office/powerpoint/2010/main" val="25073009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65" name="Rectangle 173"/>
          <p:cNvSpPr>
            <a:spLocks noGrp="1" noChangeArrowheads="1"/>
          </p:cNvSpPr>
          <p:nvPr>
            <p:ph type="title"/>
          </p:nvPr>
        </p:nvSpPr>
        <p:spPr/>
        <p:txBody>
          <a:bodyPr/>
          <a:lstStyle/>
          <a:p>
            <a:r>
              <a:rPr lang="en-US" altLang="en-US"/>
              <a:t>Format with Date data types</a:t>
            </a:r>
          </a:p>
        </p:txBody>
      </p:sp>
      <p:graphicFrame>
        <p:nvGraphicFramePr>
          <p:cNvPr id="545971" name="Group 179"/>
          <p:cNvGraphicFramePr>
            <a:graphicFrameLocks noGrp="1"/>
          </p:cNvGraphicFramePr>
          <p:nvPr>
            <p:ph sz="quarter" idx="1"/>
            <p:extLst>
              <p:ext uri="{D42A27DB-BD31-4B8C-83A1-F6EECF244321}">
                <p14:modId xmlns:p14="http://schemas.microsoft.com/office/powerpoint/2010/main" val="2631203190"/>
              </p:ext>
            </p:extLst>
          </p:nvPr>
        </p:nvGraphicFramePr>
        <p:xfrm>
          <a:off x="457200" y="1219200"/>
          <a:ext cx="8229600" cy="2854326"/>
        </p:xfrm>
        <a:graphic>
          <a:graphicData uri="http://schemas.openxmlformats.org/drawingml/2006/table">
            <a:tbl>
              <a:tblPr/>
              <a:tblGrid>
                <a:gridCol w="1086928"/>
                <a:gridCol w="3264020"/>
                <a:gridCol w="2791724"/>
                <a:gridCol w="1086928"/>
              </a:tblGrid>
              <a:tr h="3762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Format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Returns</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HH or HH12</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Hour of the day (01-12).</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(sysdate, 'hh')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04</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HH24</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Hour of the day in 24-hour clock.</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 (sysdate, 'hh24')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16</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07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MI</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Minutes (00-59)</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to_char</a:t>
                      </a:r>
                      <a:endPar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a:t>
                      </a:r>
                      <a:r>
                        <a:rPr kumimoji="0" lang="en-US" altLang="en-US" sz="15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sysdate</a:t>
                      </a: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 'mi') FROM dual;</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20</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SS</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Seconds (00-59)</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SELECT  to_char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Candara" panose="020E0502030303020204" pitchFamily="34" charset="0"/>
                          <a:cs typeface="Times New Roman" pitchFamily="18" charset="0"/>
                        </a:rPr>
                        <a:t>(sysdate, 'ss') FROM dual;</a:t>
                      </a:r>
                      <a:endParaRPr kumimoji="0" lang="en-US" altLang="en-US" sz="1500" b="0" i="0" u="none" strike="noStrike" cap="none" normalizeH="0" baseline="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22</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r>
              <a:rPr lang="en-US" smtClean="0"/>
              <a:t>Xoriant Soultions Pvt. Ltd.</a:t>
            </a:r>
            <a:endParaRPr lang="en-US"/>
          </a:p>
        </p:txBody>
      </p:sp>
      <p:sp>
        <p:nvSpPr>
          <p:cNvPr id="4" name="Slide Number Placeholder 3"/>
          <p:cNvSpPr>
            <a:spLocks noGrp="1"/>
          </p:cNvSpPr>
          <p:nvPr>
            <p:ph type="sldNum" sz="quarter" idx="12"/>
          </p:nvPr>
        </p:nvSpPr>
        <p:spPr/>
        <p:txBody>
          <a:bodyPr/>
          <a:lstStyle/>
          <a:p>
            <a:fld id="{1E218C5A-AA56-4136-94E6-BAA98D2AAD9B}" type="slidenum">
              <a:rPr lang="en-US" smtClean="0"/>
              <a:t>118</a:t>
            </a:fld>
            <a:endParaRPr lang="en-US"/>
          </a:p>
        </p:txBody>
      </p:sp>
    </p:spTree>
    <p:extLst>
      <p:ext uri="{BB962C8B-B14F-4D97-AF65-F5344CB8AC3E}">
        <p14:creationId xmlns:p14="http://schemas.microsoft.com/office/powerpoint/2010/main" val="24094337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65" name="Rectangle 173"/>
          <p:cNvSpPr>
            <a:spLocks noGrp="1" noChangeArrowheads="1"/>
          </p:cNvSpPr>
          <p:nvPr>
            <p:ph type="title"/>
          </p:nvPr>
        </p:nvSpPr>
        <p:spPr/>
        <p:txBody>
          <a:bodyPr/>
          <a:lstStyle/>
          <a:p>
            <a:r>
              <a:rPr lang="en-US" altLang="en-US" dirty="0" smtClean="0"/>
              <a:t>TO_NUMBER() function</a:t>
            </a:r>
            <a:endParaRPr lang="en-US" altLang="en-US" dirty="0"/>
          </a:p>
        </p:txBody>
      </p:sp>
      <p:graphicFrame>
        <p:nvGraphicFramePr>
          <p:cNvPr id="545971" name="Group 179"/>
          <p:cNvGraphicFramePr>
            <a:graphicFrameLocks noGrp="1"/>
          </p:cNvGraphicFramePr>
          <p:nvPr>
            <p:ph sz="quarter" idx="1"/>
            <p:extLst>
              <p:ext uri="{D42A27DB-BD31-4B8C-83A1-F6EECF244321}">
                <p14:modId xmlns:p14="http://schemas.microsoft.com/office/powerpoint/2010/main" val="13173072"/>
              </p:ext>
            </p:extLst>
          </p:nvPr>
        </p:nvGraphicFramePr>
        <p:xfrm>
          <a:off x="762000" y="1676400"/>
          <a:ext cx="7142672" cy="2235201"/>
        </p:xfrm>
        <a:graphic>
          <a:graphicData uri="http://schemas.openxmlformats.org/drawingml/2006/table">
            <a:tbl>
              <a:tblPr/>
              <a:tblGrid>
                <a:gridCol w="2514600"/>
                <a:gridCol w="1836348"/>
                <a:gridCol w="2791724"/>
              </a:tblGrid>
              <a:tr h="3762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Comment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TO_NUMBER('100.12')</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100.12</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Converts char data into number format.</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TO_NUMBER('$100.12', '$999D99')</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100.12</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Removes dollar sign &amp; returns the actual number</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07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TO_NUMBER('$100,12', '$999,99‘)</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cs typeface="Times New Roman" pitchFamily="18" charset="0"/>
                        </a:rPr>
                        <a:t>10012</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Removes comma &amp; returns actual number</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r>
              <a:rPr lang="en-US" smtClean="0"/>
              <a:t>Xoriant Soultions Pvt. Ltd.</a:t>
            </a:r>
            <a:endParaRPr lang="en-US"/>
          </a:p>
        </p:txBody>
      </p:sp>
      <p:sp>
        <p:nvSpPr>
          <p:cNvPr id="4" name="Slide Number Placeholder 3"/>
          <p:cNvSpPr>
            <a:spLocks noGrp="1"/>
          </p:cNvSpPr>
          <p:nvPr>
            <p:ph type="sldNum" sz="quarter" idx="12"/>
          </p:nvPr>
        </p:nvSpPr>
        <p:spPr/>
        <p:txBody>
          <a:bodyPr/>
          <a:lstStyle/>
          <a:p>
            <a:fld id="{1E218C5A-AA56-4136-94E6-BAA98D2AAD9B}" type="slidenum">
              <a:rPr lang="en-US" smtClean="0"/>
              <a:t>119</a:t>
            </a:fld>
            <a:endParaRPr lang="en-US"/>
          </a:p>
        </p:txBody>
      </p:sp>
    </p:spTree>
    <p:extLst>
      <p:ext uri="{BB962C8B-B14F-4D97-AF65-F5344CB8AC3E}">
        <p14:creationId xmlns:p14="http://schemas.microsoft.com/office/powerpoint/2010/main" val="107752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 (DML)</a:t>
            </a:r>
          </a:p>
        </p:txBody>
      </p:sp>
      <p:sp>
        <p:nvSpPr>
          <p:cNvPr id="3" name="Content Placeholder 2"/>
          <p:cNvSpPr>
            <a:spLocks noGrp="1"/>
          </p:cNvSpPr>
          <p:nvPr>
            <p:ph sz="quarter" idx="1"/>
          </p:nvPr>
        </p:nvSpPr>
        <p:spPr/>
        <p:txBody>
          <a:bodyPr/>
          <a:lstStyle/>
          <a:p>
            <a:r>
              <a:rPr lang="en-US" dirty="0"/>
              <a:t>Language for accessing and manipulating the data organized by the appropriate data model</a:t>
            </a:r>
          </a:p>
          <a:p>
            <a:pPr lvl="1"/>
            <a:r>
              <a:rPr lang="en-US" dirty="0"/>
              <a:t>DML also known as query language</a:t>
            </a:r>
          </a:p>
          <a:p>
            <a:r>
              <a:rPr lang="en-US" dirty="0"/>
              <a:t>Two classes of languages </a:t>
            </a:r>
          </a:p>
          <a:p>
            <a:pPr lvl="1"/>
            <a:r>
              <a:rPr lang="en-US" b="1" dirty="0"/>
              <a:t>Procedural </a:t>
            </a:r>
            <a:r>
              <a:rPr lang="en-US" dirty="0"/>
              <a:t>– user specifies what data is required and how to get those data </a:t>
            </a:r>
          </a:p>
          <a:p>
            <a:pPr lvl="1"/>
            <a:r>
              <a:rPr lang="en-US" b="1" dirty="0"/>
              <a:t>Declarative (nonprocedural) </a:t>
            </a:r>
            <a:r>
              <a:rPr lang="en-US" dirty="0"/>
              <a:t>– user specifies what data is required without specifying how to get those data</a:t>
            </a:r>
          </a:p>
          <a:p>
            <a:r>
              <a:rPr lang="en-US" dirty="0"/>
              <a:t>SQL is the most widely used query </a:t>
            </a:r>
            <a:r>
              <a:rPr lang="en-US" dirty="0" smtClean="0"/>
              <a:t>language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a:t>
            </a:fld>
            <a:endParaRPr lang="en-US"/>
          </a:p>
        </p:txBody>
      </p:sp>
    </p:spTree>
    <p:extLst>
      <p:ext uri="{BB962C8B-B14F-4D97-AF65-F5344CB8AC3E}">
        <p14:creationId xmlns:p14="http://schemas.microsoft.com/office/powerpoint/2010/main" val="22964433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965" name="Rectangle 173"/>
          <p:cNvSpPr>
            <a:spLocks noGrp="1" noChangeArrowheads="1"/>
          </p:cNvSpPr>
          <p:nvPr>
            <p:ph type="title"/>
          </p:nvPr>
        </p:nvSpPr>
        <p:spPr/>
        <p:txBody>
          <a:bodyPr/>
          <a:lstStyle/>
          <a:p>
            <a:r>
              <a:rPr lang="en-US" altLang="en-US" dirty="0" smtClean="0"/>
              <a:t>TO_DATE() function</a:t>
            </a:r>
            <a:endParaRPr lang="en-US" altLang="en-US" dirty="0"/>
          </a:p>
        </p:txBody>
      </p:sp>
      <p:graphicFrame>
        <p:nvGraphicFramePr>
          <p:cNvPr id="545971" name="Group 179"/>
          <p:cNvGraphicFramePr>
            <a:graphicFrameLocks noGrp="1"/>
          </p:cNvGraphicFramePr>
          <p:nvPr>
            <p:ph sz="quarter" idx="1"/>
            <p:extLst>
              <p:ext uri="{D42A27DB-BD31-4B8C-83A1-F6EECF244321}">
                <p14:modId xmlns:p14="http://schemas.microsoft.com/office/powerpoint/2010/main" val="4075902807"/>
              </p:ext>
            </p:extLst>
          </p:nvPr>
        </p:nvGraphicFramePr>
        <p:xfrm>
          <a:off x="762000" y="1676400"/>
          <a:ext cx="7142672" cy="2391728"/>
        </p:xfrm>
        <a:graphic>
          <a:graphicData uri="http://schemas.openxmlformats.org/drawingml/2006/table">
            <a:tbl>
              <a:tblPr/>
              <a:tblGrid>
                <a:gridCol w="3124200"/>
                <a:gridCol w="2133600"/>
                <a:gridCol w="1884872"/>
              </a:tblGrid>
              <a:tr h="376238">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Example</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Result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Candara" panose="020E0502030303020204" pitchFamily="34" charset="0"/>
                          <a:cs typeface="Times New Roman" pitchFamily="18" charset="0"/>
                        </a:rPr>
                        <a:t>Comment</a:t>
                      </a: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chemeClr val="tx1"/>
                          </a:solidFill>
                          <a:effectLst/>
                          <a:latin typeface="Candara" panose="020E0502030303020204" pitchFamily="34" charset="0"/>
                        </a:rPr>
                        <a:t>to_date</a:t>
                      </a:r>
                      <a:r>
                        <a:rPr kumimoji="0" lang="en-US" altLang="en-US" sz="1500" b="0" i="0" u="none" strike="noStrike" cap="none" normalizeH="0" baseline="0" dirty="0" smtClean="0">
                          <a:ln>
                            <a:noFill/>
                          </a:ln>
                          <a:solidFill>
                            <a:schemeClr val="tx1"/>
                          </a:solidFill>
                          <a:effectLst/>
                          <a:latin typeface="Candara" panose="020E0502030303020204" pitchFamily="34" charset="0"/>
                        </a:rPr>
                        <a:t>('29-10-2009', 'DD-MM-YYYY')</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29-OCT-09</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912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chemeClr val="tx1"/>
                          </a:solidFill>
                          <a:effectLst/>
                          <a:latin typeface="Candara" panose="020E0502030303020204" pitchFamily="34" charset="0"/>
                        </a:rPr>
                        <a:t>to_date</a:t>
                      </a:r>
                      <a:r>
                        <a:rPr kumimoji="0" lang="en-US" altLang="en-US" sz="1500" b="0" i="0" u="none" strike="noStrike" cap="none" normalizeH="0" baseline="0" dirty="0" smtClean="0">
                          <a:ln>
                            <a:noFill/>
                          </a:ln>
                          <a:solidFill>
                            <a:schemeClr val="tx1"/>
                          </a:solidFill>
                          <a:effectLst/>
                          <a:latin typeface="Candara" panose="020E0502030303020204" pitchFamily="34" charset="0"/>
                        </a:rPr>
                        <a:t>('October.29.2010', '</a:t>
                      </a:r>
                      <a:r>
                        <a:rPr kumimoji="0" lang="en-US" altLang="en-US" sz="1500" b="0" i="0" u="none" strike="noStrike" cap="none" normalizeH="0" baseline="0" dirty="0" err="1" smtClean="0">
                          <a:ln>
                            <a:noFill/>
                          </a:ln>
                          <a:solidFill>
                            <a:schemeClr val="tx1"/>
                          </a:solidFill>
                          <a:effectLst/>
                          <a:latin typeface="Candara" panose="020E0502030303020204" pitchFamily="34" charset="0"/>
                        </a:rPr>
                        <a:t>Month.DD.YYYY</a:t>
                      </a:r>
                      <a:r>
                        <a:rPr kumimoji="0" lang="en-US" altLang="en-US" sz="1500" b="0" i="0" u="none" strike="noStrike" cap="none" normalizeH="0" baseline="0" dirty="0" smtClean="0">
                          <a:ln>
                            <a:noFill/>
                          </a:ln>
                          <a:solidFill>
                            <a:schemeClr val="tx1"/>
                          </a:solidFill>
                          <a:effectLst/>
                          <a:latin typeface="Candara" panose="020E0502030303020204" pitchFamily="34" charset="0"/>
                        </a:rPr>
                        <a:t>')</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29-OCT-10</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0713">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chemeClr val="tx1"/>
                          </a:solidFill>
                          <a:effectLst/>
                          <a:latin typeface="Candara" panose="020E0502030303020204" pitchFamily="34" charset="0"/>
                        </a:rPr>
                        <a:t>to_date</a:t>
                      </a:r>
                      <a:r>
                        <a:rPr kumimoji="0" lang="en-US" altLang="en-US" sz="1500" b="0" i="0" u="none" strike="noStrike" cap="none" normalizeH="0" baseline="0" dirty="0" smtClean="0">
                          <a:ln>
                            <a:noFill/>
                          </a:ln>
                          <a:solidFill>
                            <a:schemeClr val="tx1"/>
                          </a:solidFill>
                          <a:effectLst/>
                          <a:latin typeface="Candara" panose="020E0502030303020204" pitchFamily="34" charset="0"/>
                        </a:rPr>
                        <a:t>('January 15, 1989, 11:00 A.M.', 'Month </a:t>
                      </a:r>
                      <a:r>
                        <a:rPr kumimoji="0" lang="en-US" altLang="en-US" sz="1500" b="0" i="0" u="none" strike="noStrike" cap="none" normalizeH="0" baseline="0" dirty="0" err="1" smtClean="0">
                          <a:ln>
                            <a:noFill/>
                          </a:ln>
                          <a:solidFill>
                            <a:schemeClr val="tx1"/>
                          </a:solidFill>
                          <a:effectLst/>
                          <a:latin typeface="Candara" panose="020E0502030303020204" pitchFamily="34" charset="0"/>
                        </a:rPr>
                        <a:t>dd</a:t>
                      </a:r>
                      <a:r>
                        <a:rPr kumimoji="0" lang="en-US" altLang="en-US" sz="1500" b="0" i="0" u="none" strike="noStrike" cap="none" normalizeH="0" baseline="0" dirty="0" smtClean="0">
                          <a:ln>
                            <a:noFill/>
                          </a:ln>
                          <a:solidFill>
                            <a:schemeClr val="tx1"/>
                          </a:solidFill>
                          <a:effectLst/>
                          <a:latin typeface="Candara" panose="020E0502030303020204" pitchFamily="34" charset="0"/>
                        </a:rPr>
                        <a:t>, YYYY, HH:MI A.M.')</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Candara" panose="020E0502030303020204" pitchFamily="34" charset="0"/>
                        </a:rPr>
                        <a:t>15-JAN-89</a:t>
                      </a: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tx1"/>
                        </a:solidFill>
                        <a:effectLst/>
                        <a:latin typeface="Candara" panose="020E0502030303020204" pitchFamily="34" charset="0"/>
                      </a:endParaRPr>
                    </a:p>
                  </a:txBody>
                  <a:tcPr marL="93165" marR="93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r>
              <a:rPr lang="en-US" smtClean="0"/>
              <a:t>Xoriant Soultions Pvt. Ltd.</a:t>
            </a:r>
            <a:endParaRPr lang="en-US"/>
          </a:p>
        </p:txBody>
      </p:sp>
      <p:sp>
        <p:nvSpPr>
          <p:cNvPr id="4" name="Slide Number Placeholder 3"/>
          <p:cNvSpPr>
            <a:spLocks noGrp="1"/>
          </p:cNvSpPr>
          <p:nvPr>
            <p:ph type="sldNum" sz="quarter" idx="12"/>
          </p:nvPr>
        </p:nvSpPr>
        <p:spPr/>
        <p:txBody>
          <a:bodyPr/>
          <a:lstStyle/>
          <a:p>
            <a:fld id="{1E218C5A-AA56-4136-94E6-BAA98D2AAD9B}" type="slidenum">
              <a:rPr lang="en-US" smtClean="0"/>
              <a:t>120</a:t>
            </a:fld>
            <a:endParaRPr lang="en-US"/>
          </a:p>
        </p:txBody>
      </p:sp>
      <p:sp>
        <p:nvSpPr>
          <p:cNvPr id="6" name="Rectangle 5"/>
          <p:cNvSpPr/>
          <p:nvPr/>
        </p:nvSpPr>
        <p:spPr>
          <a:xfrm>
            <a:off x="609600" y="4495800"/>
            <a:ext cx="8077200" cy="1292662"/>
          </a:xfrm>
          <a:prstGeom prst="rect">
            <a:avLst/>
          </a:prstGeom>
        </p:spPr>
        <p:txBody>
          <a:bodyPr wrap="square">
            <a:spAutoFit/>
          </a:bodyPr>
          <a:lstStyle/>
          <a:p>
            <a:r>
              <a:rPr lang="en-US" sz="2400" b="1" dirty="0" smtClean="0">
                <a:latin typeface="Candara" panose="020E0502030303020204" pitchFamily="34" charset="0"/>
              </a:rPr>
              <a:t>Reference</a:t>
            </a:r>
          </a:p>
          <a:p>
            <a:endParaRPr lang="en-US" dirty="0" smtClean="0"/>
          </a:p>
          <a:p>
            <a:r>
              <a:rPr lang="en-US" dirty="0" smtClean="0">
                <a:hlinkClick r:id="rId3"/>
              </a:rPr>
              <a:t>http</a:t>
            </a:r>
            <a:r>
              <a:rPr lang="en-US" dirty="0">
                <a:hlinkClick r:id="rId3"/>
              </a:rPr>
              <a:t>://</a:t>
            </a:r>
            <a:r>
              <a:rPr lang="en-US" dirty="0" smtClean="0">
                <a:hlinkClick r:id="rId3"/>
              </a:rPr>
              <a:t>docs.oracle.com/cd/B28359_01/server.111/b28286/functions001.htm</a:t>
            </a:r>
            <a:endParaRPr lang="en-US" dirty="0" smtClean="0"/>
          </a:p>
          <a:p>
            <a:endParaRPr lang="en-US" dirty="0" smtClean="0"/>
          </a:p>
        </p:txBody>
      </p:sp>
    </p:spTree>
    <p:extLst>
      <p:ext uri="{BB962C8B-B14F-4D97-AF65-F5344CB8AC3E}">
        <p14:creationId xmlns:p14="http://schemas.microsoft.com/office/powerpoint/2010/main" val="14151695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11: Joins &amp; Sub Queries</a:t>
            </a:r>
            <a:endParaRPr lang="en-US" dirty="0"/>
          </a:p>
        </p:txBody>
      </p:sp>
      <p:sp>
        <p:nvSpPr>
          <p:cNvPr id="3" name="Content Placeholder 2"/>
          <p:cNvSpPr>
            <a:spLocks noGrp="1"/>
          </p:cNvSpPr>
          <p:nvPr>
            <p:ph sz="quarter" idx="1"/>
          </p:nvPr>
        </p:nvSpPr>
        <p:spPr/>
        <p:txBody>
          <a:bodyPr/>
          <a:lstStyle/>
          <a:p>
            <a:r>
              <a:rPr lang="en-US" dirty="0" smtClean="0"/>
              <a:t>Overview</a:t>
            </a:r>
          </a:p>
          <a:p>
            <a:pPr lvl="1"/>
            <a:r>
              <a:rPr lang="en-US" dirty="0" smtClean="0"/>
              <a:t>Introduction to Join</a:t>
            </a:r>
          </a:p>
          <a:p>
            <a:pPr lvl="1"/>
            <a:r>
              <a:rPr lang="en-US" dirty="0" smtClean="0"/>
              <a:t>Types of Joins</a:t>
            </a:r>
          </a:p>
          <a:p>
            <a:pPr lvl="1"/>
            <a:r>
              <a:rPr lang="en-US" dirty="0" smtClean="0"/>
              <a:t>Introduction to Sub Queries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121</a:t>
            </a:fld>
            <a:endParaRPr lang="en-US"/>
          </a:p>
        </p:txBody>
      </p:sp>
    </p:spTree>
    <p:extLst>
      <p:ext uri="{BB962C8B-B14F-4D97-AF65-F5344CB8AC3E}">
        <p14:creationId xmlns:p14="http://schemas.microsoft.com/office/powerpoint/2010/main" val="419354424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Joins</a:t>
            </a:r>
          </a:p>
        </p:txBody>
      </p:sp>
      <p:sp>
        <p:nvSpPr>
          <p:cNvPr id="3" name="Content Placeholder 2"/>
          <p:cNvSpPr>
            <a:spLocks noGrp="1"/>
          </p:cNvSpPr>
          <p:nvPr>
            <p:ph sz="quarter" idx="1"/>
          </p:nvPr>
        </p:nvSpPr>
        <p:spPr>
          <a:xfrm>
            <a:off x="457200" y="1219200"/>
            <a:ext cx="8229600" cy="2286000"/>
          </a:xfrm>
        </p:spPr>
        <p:txBody>
          <a:bodyPr/>
          <a:lstStyle/>
          <a:p>
            <a:r>
              <a:rPr lang="en-US" dirty="0"/>
              <a:t>SQL Joins are used to </a:t>
            </a:r>
            <a:r>
              <a:rPr lang="en-US" b="1" u="sng" dirty="0"/>
              <a:t>relate information in different tables</a:t>
            </a:r>
            <a:r>
              <a:rPr lang="en-US" dirty="0"/>
              <a:t>. A Join condition is a part of the </a:t>
            </a:r>
            <a:r>
              <a:rPr lang="en-US" dirty="0" err="1"/>
              <a:t>sql</a:t>
            </a:r>
            <a:r>
              <a:rPr lang="en-US" dirty="0"/>
              <a:t> query that </a:t>
            </a:r>
            <a:r>
              <a:rPr lang="en-US" b="1" dirty="0"/>
              <a:t>retrieves rows from two or more tables</a:t>
            </a:r>
            <a:r>
              <a:rPr lang="en-US" dirty="0" smtClean="0"/>
              <a:t>.</a:t>
            </a:r>
          </a:p>
          <a:p>
            <a:r>
              <a:rPr lang="en-US" dirty="0" smtClean="0"/>
              <a:t> </a:t>
            </a:r>
            <a:r>
              <a:rPr lang="en-US" dirty="0"/>
              <a:t>A SQL Join condition is used in the SQL WHERE Clause of select, update, delete statements.</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122</a:t>
            </a:fld>
            <a:endParaRPr lang="en-US"/>
          </a:p>
        </p:txBody>
      </p:sp>
      <p:sp>
        <p:nvSpPr>
          <p:cNvPr id="6" name="Rectangle 5"/>
          <p:cNvSpPr/>
          <p:nvPr/>
        </p:nvSpPr>
        <p:spPr>
          <a:xfrm>
            <a:off x="838200" y="3613666"/>
            <a:ext cx="4903907" cy="461665"/>
          </a:xfrm>
          <a:prstGeom prst="rect">
            <a:avLst/>
          </a:prstGeom>
        </p:spPr>
        <p:txBody>
          <a:bodyPr wrap="none">
            <a:spAutoFit/>
          </a:bodyPr>
          <a:lstStyle/>
          <a:p>
            <a:r>
              <a:rPr lang="en-US" sz="2400" b="1" dirty="0">
                <a:latin typeface="Candara" panose="020E0502030303020204" pitchFamily="34" charset="0"/>
              </a:rPr>
              <a:t>The Syntax for joining two tables is:</a:t>
            </a:r>
            <a:endParaRPr lang="en-US" sz="2400" dirty="0">
              <a:latin typeface="Candara" panose="020E0502030303020204" pitchFamily="34" charset="0"/>
            </a:endParaRPr>
          </a:p>
        </p:txBody>
      </p:sp>
      <p:sp>
        <p:nvSpPr>
          <p:cNvPr id="7" name="Rectangle 6"/>
          <p:cNvSpPr/>
          <p:nvPr/>
        </p:nvSpPr>
        <p:spPr>
          <a:xfrm>
            <a:off x="1004152" y="4343400"/>
            <a:ext cx="6311047" cy="1200329"/>
          </a:xfrm>
          <a:prstGeom prst="rect">
            <a:avLst/>
          </a:prstGeom>
          <a:solidFill>
            <a:srgbClr val="C0C0C0">
              <a:alpha val="33000"/>
            </a:srgbClr>
          </a:solidFill>
          <a:ln>
            <a:solidFill>
              <a:schemeClr val="tx1"/>
            </a:solidFill>
          </a:ln>
        </p:spPr>
        <p:txBody>
          <a:bodyPr wrap="square">
            <a:spAutoFit/>
          </a:bodyPr>
          <a:lstStyle/>
          <a:p>
            <a:r>
              <a:rPr lang="en-US" sz="2400" dirty="0">
                <a:latin typeface="Candara" panose="020E0502030303020204" pitchFamily="34" charset="0"/>
              </a:rPr>
              <a:t>SELECT col1, col2, col3...</a:t>
            </a:r>
            <a:br>
              <a:rPr lang="en-US" sz="2400" dirty="0">
                <a:latin typeface="Candara" panose="020E0502030303020204" pitchFamily="34" charset="0"/>
              </a:rPr>
            </a:br>
            <a:r>
              <a:rPr lang="en-US" sz="2400" dirty="0">
                <a:latin typeface="Candara" panose="020E0502030303020204" pitchFamily="34" charset="0"/>
              </a:rPr>
              <a:t>FROM table_name1, table_name2 </a:t>
            </a:r>
            <a:br>
              <a:rPr lang="en-US" sz="2400" dirty="0">
                <a:latin typeface="Candara" panose="020E0502030303020204" pitchFamily="34" charset="0"/>
              </a:rPr>
            </a:br>
            <a:r>
              <a:rPr lang="en-US" sz="2400" dirty="0">
                <a:latin typeface="Candara" panose="020E0502030303020204" pitchFamily="34" charset="0"/>
              </a:rPr>
              <a:t>WHERE table_name1.col2 = table_name2.col1; </a:t>
            </a:r>
          </a:p>
        </p:txBody>
      </p:sp>
    </p:spTree>
    <p:extLst>
      <p:ext uri="{BB962C8B-B14F-4D97-AF65-F5344CB8AC3E}">
        <p14:creationId xmlns:p14="http://schemas.microsoft.com/office/powerpoint/2010/main" val="277552280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Joins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sz="2600" dirty="0">
                <a:solidFill>
                  <a:schemeClr val="tx1"/>
                </a:solidFill>
              </a:rPr>
              <a:t>SQL Inner Join </a:t>
            </a:r>
          </a:p>
          <a:p>
            <a:pPr marL="274320" lvl="1">
              <a:spcBef>
                <a:spcPts val="600"/>
              </a:spcBef>
              <a:buClr>
                <a:schemeClr val="accent1"/>
              </a:buClr>
            </a:pPr>
            <a:r>
              <a:rPr lang="en-US" sz="2600" dirty="0">
                <a:solidFill>
                  <a:schemeClr val="tx1"/>
                </a:solidFill>
              </a:rPr>
              <a:t>SQL Outer Join </a:t>
            </a:r>
            <a:endParaRPr lang="en-US" sz="2600" dirty="0" smtClean="0">
              <a:solidFill>
                <a:schemeClr val="tx1"/>
              </a:solidFill>
            </a:endParaRPr>
          </a:p>
          <a:p>
            <a:pPr marL="548640" lvl="2">
              <a:spcBef>
                <a:spcPts val="600"/>
              </a:spcBef>
              <a:buClr>
                <a:schemeClr val="accent1"/>
              </a:buClr>
            </a:pPr>
            <a:r>
              <a:rPr lang="en-US" dirty="0" smtClean="0"/>
              <a:t>Left</a:t>
            </a:r>
          </a:p>
          <a:p>
            <a:pPr marL="548640" lvl="2">
              <a:spcBef>
                <a:spcPts val="600"/>
              </a:spcBef>
              <a:buClr>
                <a:schemeClr val="accent1"/>
              </a:buClr>
            </a:pPr>
            <a:r>
              <a:rPr lang="en-US" dirty="0" smtClean="0"/>
              <a:t>Right</a:t>
            </a:r>
            <a:endParaRPr lang="en-US" dirty="0"/>
          </a:p>
          <a:p>
            <a:pPr marL="548640" lvl="2">
              <a:spcBef>
                <a:spcPts val="600"/>
              </a:spcBef>
              <a:buClr>
                <a:schemeClr val="accent1"/>
              </a:buClr>
            </a:pPr>
            <a:r>
              <a:rPr lang="en-US" dirty="0" smtClean="0"/>
              <a:t>full</a:t>
            </a:r>
          </a:p>
          <a:p>
            <a:r>
              <a:rPr lang="en-US" dirty="0" smtClean="0"/>
              <a:t>SQL </a:t>
            </a:r>
            <a:r>
              <a:rPr lang="en-US" dirty="0"/>
              <a:t>Self </a:t>
            </a:r>
            <a:r>
              <a:rPr lang="en-US" dirty="0" smtClean="0"/>
              <a:t>Join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123</a:t>
            </a:fld>
            <a:endParaRPr lang="en-US"/>
          </a:p>
        </p:txBody>
      </p:sp>
    </p:spTree>
    <p:extLst>
      <p:ext uri="{BB962C8B-B14F-4D97-AF65-F5344CB8AC3E}">
        <p14:creationId xmlns:p14="http://schemas.microsoft.com/office/powerpoint/2010/main" val="283206143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Joins continue…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124</a:t>
            </a:fld>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281248"/>
            <a:ext cx="2582779"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290484"/>
            <a:ext cx="2667000" cy="174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721" y="3886200"/>
            <a:ext cx="268044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310" y="3947356"/>
            <a:ext cx="2450690" cy="1630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633837" y="3124200"/>
            <a:ext cx="1438214" cy="461665"/>
          </a:xfrm>
          <a:prstGeom prst="rect">
            <a:avLst/>
          </a:prstGeom>
          <a:noFill/>
        </p:spPr>
        <p:txBody>
          <a:bodyPr wrap="none" rtlCol="0">
            <a:spAutoFit/>
          </a:bodyPr>
          <a:lstStyle/>
          <a:p>
            <a:r>
              <a:rPr lang="en-US" sz="2400" b="1" dirty="0" smtClean="0"/>
              <a:t>Inner Join</a:t>
            </a:r>
            <a:endParaRPr lang="en-US" sz="2400" b="1" dirty="0"/>
          </a:p>
        </p:txBody>
      </p:sp>
      <p:sp>
        <p:nvSpPr>
          <p:cNvPr id="8" name="TextBox 7"/>
          <p:cNvSpPr txBox="1"/>
          <p:nvPr/>
        </p:nvSpPr>
        <p:spPr>
          <a:xfrm>
            <a:off x="5486400" y="3127028"/>
            <a:ext cx="2060564" cy="461665"/>
          </a:xfrm>
          <a:prstGeom prst="rect">
            <a:avLst/>
          </a:prstGeom>
          <a:noFill/>
        </p:spPr>
        <p:txBody>
          <a:bodyPr wrap="none" rtlCol="0">
            <a:spAutoFit/>
          </a:bodyPr>
          <a:lstStyle/>
          <a:p>
            <a:r>
              <a:rPr lang="en-US" sz="2400" b="1" dirty="0" smtClean="0"/>
              <a:t>Left Outer Join</a:t>
            </a:r>
            <a:endParaRPr lang="en-US" sz="2400" b="1" dirty="0"/>
          </a:p>
        </p:txBody>
      </p:sp>
      <p:sp>
        <p:nvSpPr>
          <p:cNvPr id="9" name="TextBox 8"/>
          <p:cNvSpPr txBox="1"/>
          <p:nvPr/>
        </p:nvSpPr>
        <p:spPr>
          <a:xfrm>
            <a:off x="1234817" y="5638800"/>
            <a:ext cx="2236253" cy="461665"/>
          </a:xfrm>
          <a:prstGeom prst="rect">
            <a:avLst/>
          </a:prstGeom>
          <a:noFill/>
        </p:spPr>
        <p:txBody>
          <a:bodyPr wrap="none" rtlCol="0">
            <a:spAutoFit/>
          </a:bodyPr>
          <a:lstStyle/>
          <a:p>
            <a:r>
              <a:rPr lang="en-US" sz="2400" b="1" dirty="0" smtClean="0"/>
              <a:t>Right Outer Join</a:t>
            </a:r>
            <a:endParaRPr lang="en-US" sz="2400" b="1" dirty="0"/>
          </a:p>
        </p:txBody>
      </p:sp>
      <p:sp>
        <p:nvSpPr>
          <p:cNvPr id="10" name="TextBox 9"/>
          <p:cNvSpPr txBox="1"/>
          <p:nvPr/>
        </p:nvSpPr>
        <p:spPr>
          <a:xfrm>
            <a:off x="5905798" y="5582559"/>
            <a:ext cx="1218603" cy="461665"/>
          </a:xfrm>
          <a:prstGeom prst="rect">
            <a:avLst/>
          </a:prstGeom>
          <a:noFill/>
        </p:spPr>
        <p:txBody>
          <a:bodyPr wrap="none" rtlCol="0">
            <a:spAutoFit/>
          </a:bodyPr>
          <a:lstStyle/>
          <a:p>
            <a:r>
              <a:rPr lang="en-US" sz="2400" b="1" dirty="0" smtClean="0"/>
              <a:t>Full Join</a:t>
            </a:r>
            <a:endParaRPr lang="en-US" sz="2400" b="1" dirty="0"/>
          </a:p>
        </p:txBody>
      </p:sp>
    </p:spTree>
    <p:extLst>
      <p:ext uri="{BB962C8B-B14F-4D97-AF65-F5344CB8AC3E}">
        <p14:creationId xmlns:p14="http://schemas.microsoft.com/office/powerpoint/2010/main" val="47769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down)">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down)">
                                      <p:cBhvr>
                                        <p:cTn id="12" dur="500"/>
                                        <p:tgtEl>
                                          <p:spTgt spid="30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wipe(down)">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9"/>
                                        </p:tgtEl>
                                        <p:attrNameLst>
                                          <p:attrName>style.visibility</p:attrName>
                                        </p:attrNameLst>
                                      </p:cBhvr>
                                      <p:to>
                                        <p:strVal val="visible"/>
                                      </p:to>
                                    </p:set>
                                    <p:animEffect transition="in" filter="wipe(down)">
                                      <p:cBhvr>
                                        <p:cTn id="22"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Joins continue…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125</a:t>
            </a:fld>
            <a:endParaRPr lang="en-US"/>
          </a:p>
        </p:txBody>
      </p:sp>
      <p:sp>
        <p:nvSpPr>
          <p:cNvPr id="7" name="TextBox 6"/>
          <p:cNvSpPr txBox="1"/>
          <p:nvPr/>
        </p:nvSpPr>
        <p:spPr>
          <a:xfrm>
            <a:off x="4038600" y="3355032"/>
            <a:ext cx="1236236" cy="461665"/>
          </a:xfrm>
          <a:prstGeom prst="rect">
            <a:avLst/>
          </a:prstGeom>
          <a:noFill/>
        </p:spPr>
        <p:txBody>
          <a:bodyPr wrap="none" rtlCol="0">
            <a:spAutoFit/>
          </a:bodyPr>
          <a:lstStyle/>
          <a:p>
            <a:r>
              <a:rPr lang="en-US" sz="2400" b="1" dirty="0" smtClean="0"/>
              <a:t>Self Join</a:t>
            </a:r>
            <a:endParaRPr lang="en-US"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06013"/>
            <a:ext cx="256047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44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Inner Join (</a:t>
            </a:r>
            <a:r>
              <a:rPr lang="en-US" dirty="0" err="1"/>
              <a:t>Equi</a:t>
            </a:r>
            <a:r>
              <a:rPr lang="en-US" dirty="0"/>
              <a:t> </a:t>
            </a:r>
            <a:r>
              <a:rPr lang="en-US" dirty="0" smtClean="0"/>
              <a:t>Join)</a:t>
            </a:r>
            <a:endParaRPr lang="en-US" dirty="0"/>
          </a:p>
        </p:txBody>
      </p:sp>
      <p:sp>
        <p:nvSpPr>
          <p:cNvPr id="3" name="Content Placeholder 2"/>
          <p:cNvSpPr>
            <a:spLocks noGrp="1"/>
          </p:cNvSpPr>
          <p:nvPr>
            <p:ph sz="quarter" idx="1"/>
          </p:nvPr>
        </p:nvSpPr>
        <p:spPr/>
        <p:txBody>
          <a:bodyPr/>
          <a:lstStyle/>
          <a:p>
            <a:pPr marL="0" indent="0">
              <a:buNone/>
            </a:pPr>
            <a:r>
              <a:rPr lang="en-US" dirty="0" smtClean="0"/>
              <a:t>Show the employees with their department name who are associated with any department.</a:t>
            </a:r>
          </a:p>
          <a:p>
            <a:pPr marL="0" indent="0">
              <a:buNone/>
            </a:pPr>
            <a:endParaRPr lang="en-US" dirty="0" smtClean="0"/>
          </a:p>
          <a:p>
            <a:pPr marL="0" indent="0">
              <a:buNone/>
            </a:pPr>
            <a:r>
              <a:rPr lang="en-US" dirty="0" smtClean="0">
                <a:solidFill>
                  <a:srgbClr val="0000CC"/>
                </a:solidFill>
              </a:rPr>
              <a:t>SELECT</a:t>
            </a:r>
            <a:r>
              <a:rPr lang="en-US" dirty="0" smtClean="0"/>
              <a:t>  ename</a:t>
            </a:r>
            <a:r>
              <a:rPr lang="en-US" dirty="0"/>
              <a:t>, </a:t>
            </a:r>
            <a:r>
              <a:rPr lang="en-US" dirty="0" err="1" smtClean="0"/>
              <a:t>dname</a:t>
            </a:r>
            <a:r>
              <a:rPr lang="en-US" dirty="0" smtClean="0"/>
              <a:t> </a:t>
            </a:r>
            <a:endParaRPr lang="en-US" dirty="0"/>
          </a:p>
          <a:p>
            <a:pPr marL="0" indent="0">
              <a:buNone/>
            </a:pPr>
            <a:r>
              <a:rPr lang="en-US" dirty="0"/>
              <a:t>	</a:t>
            </a:r>
            <a:r>
              <a:rPr lang="en-US" dirty="0">
                <a:solidFill>
                  <a:srgbClr val="0000CC"/>
                </a:solidFill>
              </a:rPr>
              <a:t>FROM</a:t>
            </a:r>
            <a:r>
              <a:rPr lang="en-US" dirty="0"/>
              <a:t> </a:t>
            </a:r>
            <a:r>
              <a:rPr lang="en-US" dirty="0" smtClean="0"/>
              <a:t>EMP </a:t>
            </a:r>
            <a:r>
              <a:rPr lang="en-US" dirty="0" smtClean="0">
                <a:solidFill>
                  <a:srgbClr val="0000CC"/>
                </a:solidFill>
              </a:rPr>
              <a:t>JOIN</a:t>
            </a:r>
            <a:r>
              <a:rPr lang="en-US" dirty="0" smtClean="0"/>
              <a:t> </a:t>
            </a:r>
            <a:r>
              <a:rPr lang="en-US" dirty="0"/>
              <a:t>DEPT</a:t>
            </a:r>
          </a:p>
          <a:p>
            <a:pPr marL="0" indent="0">
              <a:buNone/>
            </a:pPr>
            <a:r>
              <a:rPr lang="en-US" dirty="0"/>
              <a:t>	</a:t>
            </a:r>
            <a:r>
              <a:rPr lang="en-US" dirty="0" smtClean="0">
                <a:solidFill>
                  <a:srgbClr val="0000CC"/>
                </a:solidFill>
              </a:rPr>
              <a:t>ON</a:t>
            </a:r>
            <a:r>
              <a:rPr lang="en-US" dirty="0" smtClean="0"/>
              <a:t> </a:t>
            </a:r>
            <a:r>
              <a:rPr lang="en-US" dirty="0" err="1" smtClean="0"/>
              <a:t>dept.dept_code</a:t>
            </a:r>
            <a:r>
              <a:rPr lang="en-US" dirty="0" smtClean="0"/>
              <a:t> </a:t>
            </a:r>
            <a:r>
              <a:rPr lang="en-US" dirty="0"/>
              <a:t>= </a:t>
            </a:r>
            <a:r>
              <a:rPr lang="en-US" dirty="0" err="1" smtClean="0"/>
              <a:t>emp.dept_code</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126</a:t>
            </a:fld>
            <a:endParaRPr lang="en-US"/>
          </a:p>
        </p:txBody>
      </p:sp>
    </p:spTree>
    <p:extLst>
      <p:ext uri="{BB962C8B-B14F-4D97-AF65-F5344CB8AC3E}">
        <p14:creationId xmlns:p14="http://schemas.microsoft.com/office/powerpoint/2010/main" val="395471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3" name="Content Placeholder 2"/>
          <p:cNvSpPr>
            <a:spLocks noGrp="1"/>
          </p:cNvSpPr>
          <p:nvPr>
            <p:ph sz="quarter" idx="1"/>
          </p:nvPr>
        </p:nvSpPr>
        <p:spPr/>
        <p:txBody>
          <a:bodyPr>
            <a:noAutofit/>
          </a:bodyPr>
          <a:lstStyle/>
          <a:p>
            <a:pPr marL="0" indent="0">
              <a:buNone/>
            </a:pPr>
            <a:r>
              <a:rPr lang="en-US" sz="2300" b="1" dirty="0" smtClean="0"/>
              <a:t>Right Outer Join: </a:t>
            </a:r>
            <a:r>
              <a:rPr lang="en-US" sz="2300" dirty="0" smtClean="0"/>
              <a:t>Show </a:t>
            </a:r>
            <a:r>
              <a:rPr lang="en-US" sz="2300" dirty="0"/>
              <a:t>the employees with their department name who are associated with any </a:t>
            </a:r>
            <a:r>
              <a:rPr lang="en-US" sz="2300" dirty="0" smtClean="0"/>
              <a:t>department along with departments with no employees associated.</a:t>
            </a:r>
            <a:endParaRPr lang="en-US" sz="2300" dirty="0"/>
          </a:p>
          <a:p>
            <a:pPr marL="0" indent="0">
              <a:buNone/>
            </a:pPr>
            <a:r>
              <a:rPr lang="en-US" sz="2300" dirty="0" smtClean="0">
                <a:solidFill>
                  <a:srgbClr val="0000CC"/>
                </a:solidFill>
              </a:rPr>
              <a:t>SELECT</a:t>
            </a:r>
            <a:r>
              <a:rPr lang="en-US" sz="2300" dirty="0" smtClean="0"/>
              <a:t>  </a:t>
            </a:r>
            <a:r>
              <a:rPr lang="en-US" sz="2300" dirty="0" err="1" smtClean="0"/>
              <a:t>a.empno</a:t>
            </a:r>
            <a:r>
              <a:rPr lang="en-US" sz="2300" dirty="0" smtClean="0"/>
              <a:t>, </a:t>
            </a:r>
            <a:r>
              <a:rPr lang="en-US" sz="2300" dirty="0" err="1" smtClean="0"/>
              <a:t>a.deptno</a:t>
            </a:r>
            <a:r>
              <a:rPr lang="en-US" sz="2300" dirty="0" smtClean="0"/>
              <a:t>, </a:t>
            </a:r>
            <a:r>
              <a:rPr lang="en-US" sz="2300" dirty="0" err="1" smtClean="0"/>
              <a:t>b.dname</a:t>
            </a:r>
            <a:endParaRPr lang="en-US" sz="2300" dirty="0"/>
          </a:p>
          <a:p>
            <a:pPr marL="0" indent="0">
              <a:buNone/>
            </a:pPr>
            <a:r>
              <a:rPr lang="en-US" sz="2300" dirty="0"/>
              <a:t>	</a:t>
            </a:r>
            <a:r>
              <a:rPr lang="en-US" sz="2300" dirty="0">
                <a:solidFill>
                  <a:srgbClr val="0000CC"/>
                </a:solidFill>
              </a:rPr>
              <a:t>FROM</a:t>
            </a:r>
            <a:r>
              <a:rPr lang="en-US" sz="2300" dirty="0"/>
              <a:t> </a:t>
            </a:r>
            <a:r>
              <a:rPr lang="en-US" sz="2300" dirty="0" smtClean="0"/>
              <a:t>emp </a:t>
            </a:r>
            <a:r>
              <a:rPr lang="en-US" sz="2300" dirty="0"/>
              <a:t>a </a:t>
            </a:r>
            <a:r>
              <a:rPr lang="en-US" sz="2300" dirty="0">
                <a:solidFill>
                  <a:srgbClr val="0000CC"/>
                </a:solidFill>
              </a:rPr>
              <a:t>RIGHT</a:t>
            </a:r>
            <a:r>
              <a:rPr lang="en-US" sz="2300" dirty="0"/>
              <a:t> </a:t>
            </a:r>
            <a:r>
              <a:rPr lang="en-US" sz="2300" dirty="0">
                <a:solidFill>
                  <a:srgbClr val="0000CC"/>
                </a:solidFill>
              </a:rPr>
              <a:t>OUTER</a:t>
            </a:r>
            <a:r>
              <a:rPr lang="en-US" sz="2300" dirty="0"/>
              <a:t> </a:t>
            </a:r>
            <a:r>
              <a:rPr lang="en-US" sz="2300" dirty="0">
                <a:solidFill>
                  <a:srgbClr val="0000CC"/>
                </a:solidFill>
              </a:rPr>
              <a:t>JOIN</a:t>
            </a:r>
            <a:r>
              <a:rPr lang="en-US" sz="2300" dirty="0"/>
              <a:t> dept b</a:t>
            </a:r>
          </a:p>
          <a:p>
            <a:pPr marL="0" indent="0">
              <a:buNone/>
            </a:pPr>
            <a:r>
              <a:rPr lang="en-US" sz="2300" dirty="0"/>
              <a:t>	</a:t>
            </a:r>
            <a:r>
              <a:rPr lang="en-US" sz="2300" dirty="0" smtClean="0">
                <a:solidFill>
                  <a:srgbClr val="0000CC"/>
                </a:solidFill>
              </a:rPr>
              <a:t>ON </a:t>
            </a:r>
            <a:r>
              <a:rPr lang="en-US" sz="2300" dirty="0" smtClean="0"/>
              <a:t>(</a:t>
            </a:r>
            <a:r>
              <a:rPr lang="en-US" sz="2300" dirty="0" err="1" smtClean="0"/>
              <a:t>a.deptno</a:t>
            </a:r>
            <a:r>
              <a:rPr lang="en-US" sz="2300" dirty="0" smtClean="0"/>
              <a:t>=</a:t>
            </a:r>
            <a:r>
              <a:rPr lang="en-US" sz="2300" dirty="0" err="1" smtClean="0"/>
              <a:t>b.deptno</a:t>
            </a:r>
            <a:r>
              <a:rPr lang="en-US" sz="2300" dirty="0" smtClean="0"/>
              <a:t>);</a:t>
            </a:r>
            <a:endParaRPr lang="en-US" sz="2300" dirty="0"/>
          </a:p>
          <a:p>
            <a:pPr marL="0" indent="0">
              <a:buNone/>
            </a:pPr>
            <a:endParaRPr lang="en-US" sz="2300" dirty="0" smtClean="0"/>
          </a:p>
          <a:p>
            <a:pPr marL="0" indent="0">
              <a:buNone/>
            </a:pPr>
            <a:r>
              <a:rPr lang="en-US" sz="2300" b="1" dirty="0" smtClean="0"/>
              <a:t>Left Outer Join: </a:t>
            </a:r>
            <a:r>
              <a:rPr lang="en-US" sz="2300" dirty="0" smtClean="0"/>
              <a:t>Show </a:t>
            </a:r>
            <a:r>
              <a:rPr lang="en-US" sz="2300" dirty="0"/>
              <a:t>the employees with their department name </a:t>
            </a:r>
            <a:r>
              <a:rPr lang="en-US" sz="2300" dirty="0" smtClean="0"/>
              <a:t>whether or not they are associated with any department.</a:t>
            </a:r>
            <a:endParaRPr lang="en-US" sz="2300" dirty="0"/>
          </a:p>
          <a:p>
            <a:pPr marL="0" indent="0">
              <a:buNone/>
            </a:pPr>
            <a:r>
              <a:rPr lang="en-US" sz="2300" dirty="0" smtClean="0">
                <a:solidFill>
                  <a:srgbClr val="0000CC"/>
                </a:solidFill>
              </a:rPr>
              <a:t>SELECT</a:t>
            </a:r>
            <a:r>
              <a:rPr lang="en-US" sz="2300" dirty="0" smtClean="0"/>
              <a:t>  </a:t>
            </a:r>
            <a:r>
              <a:rPr lang="en-US" sz="2300" dirty="0" err="1"/>
              <a:t>a.empno</a:t>
            </a:r>
            <a:r>
              <a:rPr lang="en-US" sz="2300" dirty="0"/>
              <a:t>, </a:t>
            </a:r>
            <a:r>
              <a:rPr lang="en-US" sz="2300" dirty="0" err="1"/>
              <a:t>a.deptno</a:t>
            </a:r>
            <a:r>
              <a:rPr lang="en-US" sz="2300" dirty="0"/>
              <a:t>, </a:t>
            </a:r>
            <a:r>
              <a:rPr lang="en-US" sz="2300" dirty="0" err="1"/>
              <a:t>b.dname</a:t>
            </a:r>
            <a:endParaRPr lang="en-US" sz="2300" dirty="0"/>
          </a:p>
          <a:p>
            <a:pPr marL="0" indent="0">
              <a:buNone/>
            </a:pPr>
            <a:r>
              <a:rPr lang="en-US" sz="2300" dirty="0"/>
              <a:t>	</a:t>
            </a:r>
            <a:r>
              <a:rPr lang="en-US" sz="2300" dirty="0">
                <a:solidFill>
                  <a:srgbClr val="0000CC"/>
                </a:solidFill>
              </a:rPr>
              <a:t>FROM</a:t>
            </a:r>
            <a:r>
              <a:rPr lang="en-US" sz="2300" dirty="0"/>
              <a:t> emp a </a:t>
            </a:r>
            <a:r>
              <a:rPr lang="en-US" sz="2300" dirty="0" smtClean="0">
                <a:solidFill>
                  <a:srgbClr val="0000CC"/>
                </a:solidFill>
              </a:rPr>
              <a:t>LEFT OUTER</a:t>
            </a:r>
            <a:r>
              <a:rPr lang="en-US" sz="2300" dirty="0" smtClean="0"/>
              <a:t> </a:t>
            </a:r>
            <a:r>
              <a:rPr lang="en-US" sz="2300" dirty="0">
                <a:solidFill>
                  <a:srgbClr val="0000CC"/>
                </a:solidFill>
              </a:rPr>
              <a:t>JOIN</a:t>
            </a:r>
            <a:r>
              <a:rPr lang="en-US" sz="2300" dirty="0"/>
              <a:t> dept b</a:t>
            </a:r>
          </a:p>
          <a:p>
            <a:pPr marL="0" indent="0">
              <a:buNone/>
            </a:pPr>
            <a:r>
              <a:rPr lang="en-US" sz="2300" dirty="0"/>
              <a:t>	</a:t>
            </a:r>
            <a:r>
              <a:rPr lang="en-US" sz="2300" dirty="0">
                <a:solidFill>
                  <a:srgbClr val="0000CC"/>
                </a:solidFill>
              </a:rPr>
              <a:t>ON </a:t>
            </a:r>
            <a:r>
              <a:rPr lang="en-US" sz="2300" dirty="0"/>
              <a:t>(</a:t>
            </a:r>
            <a:r>
              <a:rPr lang="en-US" sz="2300" dirty="0" err="1"/>
              <a:t>a.deptno</a:t>
            </a:r>
            <a:r>
              <a:rPr lang="en-US" sz="2300" dirty="0"/>
              <a:t>=</a:t>
            </a:r>
            <a:r>
              <a:rPr lang="en-US" sz="2300" dirty="0" err="1"/>
              <a:t>b.deptno</a:t>
            </a:r>
            <a:r>
              <a:rPr lang="en-US" sz="2300" dirty="0"/>
              <a:t>);</a:t>
            </a:r>
          </a:p>
          <a:p>
            <a:pPr marL="0" indent="0">
              <a:buNone/>
            </a:pPr>
            <a:endParaRPr lang="en-US" sz="2300" dirty="0"/>
          </a:p>
          <a:p>
            <a:endParaRPr lang="en-US" sz="2300"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127</a:t>
            </a:fld>
            <a:endParaRPr lang="en-US"/>
          </a:p>
        </p:txBody>
      </p:sp>
    </p:spTree>
    <p:extLst>
      <p:ext uri="{BB962C8B-B14F-4D97-AF65-F5344CB8AC3E}">
        <p14:creationId xmlns:p14="http://schemas.microsoft.com/office/powerpoint/2010/main" val="11285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continue…</a:t>
            </a:r>
            <a:endParaRPr lang="en-US" dirty="0"/>
          </a:p>
        </p:txBody>
      </p:sp>
      <p:sp>
        <p:nvSpPr>
          <p:cNvPr id="3" name="Content Placeholder 2"/>
          <p:cNvSpPr>
            <a:spLocks noGrp="1"/>
          </p:cNvSpPr>
          <p:nvPr>
            <p:ph sz="quarter" idx="1"/>
          </p:nvPr>
        </p:nvSpPr>
        <p:spPr/>
        <p:txBody>
          <a:bodyPr>
            <a:noAutofit/>
          </a:bodyPr>
          <a:lstStyle/>
          <a:p>
            <a:pPr marL="0" indent="0">
              <a:buNone/>
            </a:pPr>
            <a:r>
              <a:rPr lang="en-US" sz="2300" b="1" dirty="0" smtClean="0"/>
              <a:t>Full Outer Join: </a:t>
            </a:r>
            <a:r>
              <a:rPr lang="en-US" sz="2300" dirty="0" smtClean="0"/>
              <a:t>Show </a:t>
            </a:r>
            <a:r>
              <a:rPr lang="en-US" sz="2300" dirty="0"/>
              <a:t>the employees with their department name </a:t>
            </a:r>
            <a:r>
              <a:rPr lang="en-US" sz="2300" dirty="0" smtClean="0"/>
              <a:t>irrespective whether employees associated with departments or departments associated with employees.</a:t>
            </a:r>
            <a:endParaRPr lang="en-US" sz="2300" dirty="0"/>
          </a:p>
          <a:p>
            <a:pPr marL="0" indent="0">
              <a:buNone/>
            </a:pPr>
            <a:endParaRPr lang="en-US" sz="2300" dirty="0" smtClean="0">
              <a:solidFill>
                <a:srgbClr val="0000CC"/>
              </a:solidFill>
            </a:endParaRPr>
          </a:p>
          <a:p>
            <a:pPr marL="0" indent="0">
              <a:buNone/>
            </a:pPr>
            <a:r>
              <a:rPr lang="en-US" sz="2300" dirty="0" smtClean="0">
                <a:solidFill>
                  <a:srgbClr val="0000CC"/>
                </a:solidFill>
              </a:rPr>
              <a:t>SELECT</a:t>
            </a:r>
            <a:r>
              <a:rPr lang="en-US" sz="2300" dirty="0" smtClean="0"/>
              <a:t>  </a:t>
            </a:r>
            <a:r>
              <a:rPr lang="en-US" sz="2300" dirty="0" err="1"/>
              <a:t>a.empno</a:t>
            </a:r>
            <a:r>
              <a:rPr lang="en-US" sz="2300" dirty="0"/>
              <a:t>, </a:t>
            </a:r>
            <a:r>
              <a:rPr lang="en-US" sz="2300" dirty="0" err="1"/>
              <a:t>a.deptno</a:t>
            </a:r>
            <a:r>
              <a:rPr lang="en-US" sz="2300" dirty="0"/>
              <a:t>, </a:t>
            </a:r>
            <a:r>
              <a:rPr lang="en-US" sz="2300" dirty="0" err="1"/>
              <a:t>b.dname</a:t>
            </a:r>
            <a:endParaRPr lang="en-US" sz="2300" dirty="0"/>
          </a:p>
          <a:p>
            <a:pPr marL="0" indent="0">
              <a:buNone/>
            </a:pPr>
            <a:r>
              <a:rPr lang="en-US" sz="2300" dirty="0"/>
              <a:t>	</a:t>
            </a:r>
            <a:r>
              <a:rPr lang="en-US" sz="2300" dirty="0">
                <a:solidFill>
                  <a:srgbClr val="0000CC"/>
                </a:solidFill>
              </a:rPr>
              <a:t>FROM</a:t>
            </a:r>
            <a:r>
              <a:rPr lang="en-US" sz="2300" dirty="0"/>
              <a:t> </a:t>
            </a:r>
            <a:r>
              <a:rPr lang="en-US" sz="2300" dirty="0" err="1"/>
              <a:t>emp</a:t>
            </a:r>
            <a:r>
              <a:rPr lang="en-US" sz="2300" dirty="0"/>
              <a:t> a </a:t>
            </a:r>
            <a:r>
              <a:rPr lang="en-US" sz="2300" dirty="0" smtClean="0">
                <a:solidFill>
                  <a:srgbClr val="0000CC"/>
                </a:solidFill>
              </a:rPr>
              <a:t>FULL OUTER</a:t>
            </a:r>
            <a:r>
              <a:rPr lang="en-US" sz="2300" dirty="0" smtClean="0"/>
              <a:t> </a:t>
            </a:r>
            <a:r>
              <a:rPr lang="en-US" sz="2300" dirty="0">
                <a:solidFill>
                  <a:srgbClr val="0000CC"/>
                </a:solidFill>
              </a:rPr>
              <a:t>JOIN</a:t>
            </a:r>
            <a:r>
              <a:rPr lang="en-US" sz="2300" dirty="0"/>
              <a:t> </a:t>
            </a:r>
            <a:r>
              <a:rPr lang="en-US" sz="2300" dirty="0" err="1"/>
              <a:t>dept</a:t>
            </a:r>
            <a:r>
              <a:rPr lang="en-US" sz="2300" dirty="0"/>
              <a:t> b</a:t>
            </a:r>
          </a:p>
          <a:p>
            <a:pPr marL="0" indent="0">
              <a:buNone/>
            </a:pPr>
            <a:r>
              <a:rPr lang="en-US" sz="2300" dirty="0"/>
              <a:t>	</a:t>
            </a:r>
            <a:r>
              <a:rPr lang="en-US" sz="2300" dirty="0">
                <a:solidFill>
                  <a:srgbClr val="0000CC"/>
                </a:solidFill>
              </a:rPr>
              <a:t>ON </a:t>
            </a:r>
            <a:r>
              <a:rPr lang="en-US" sz="2300" dirty="0"/>
              <a:t>(</a:t>
            </a:r>
            <a:r>
              <a:rPr lang="en-US" sz="2300" dirty="0" err="1"/>
              <a:t>a.deptno</a:t>
            </a:r>
            <a:r>
              <a:rPr lang="en-US" sz="2300" dirty="0"/>
              <a:t>=</a:t>
            </a:r>
            <a:r>
              <a:rPr lang="en-US" sz="2300" dirty="0" err="1"/>
              <a:t>b.deptno</a:t>
            </a:r>
            <a:r>
              <a:rPr lang="en-US" sz="2300" dirty="0"/>
              <a:t>);</a:t>
            </a:r>
          </a:p>
          <a:p>
            <a:pPr marL="0" indent="0">
              <a:buNone/>
            </a:pPr>
            <a:endParaRPr lang="en-US" sz="2300" dirty="0"/>
          </a:p>
          <a:p>
            <a:endParaRPr lang="en-US" sz="2300"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128</a:t>
            </a:fld>
            <a:endParaRPr lang="en-US"/>
          </a:p>
        </p:txBody>
      </p:sp>
    </p:spTree>
    <p:extLst>
      <p:ext uri="{BB962C8B-B14F-4D97-AF65-F5344CB8AC3E}">
        <p14:creationId xmlns:p14="http://schemas.microsoft.com/office/powerpoint/2010/main" val="33256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US" dirty="0"/>
          </a:p>
        </p:txBody>
      </p:sp>
      <p:sp>
        <p:nvSpPr>
          <p:cNvPr id="3" name="Content Placeholder 2"/>
          <p:cNvSpPr>
            <a:spLocks noGrp="1"/>
          </p:cNvSpPr>
          <p:nvPr>
            <p:ph sz="quarter" idx="1"/>
          </p:nvPr>
        </p:nvSpPr>
        <p:spPr/>
        <p:txBody>
          <a:bodyPr>
            <a:normAutofit/>
          </a:bodyPr>
          <a:lstStyle/>
          <a:p>
            <a:pPr marL="0" indent="0">
              <a:buNone/>
            </a:pPr>
            <a:r>
              <a:rPr lang="en-US" sz="2300" dirty="0"/>
              <a:t>Show the employees with their </a:t>
            </a:r>
            <a:r>
              <a:rPr lang="en-US" sz="2300" dirty="0" smtClean="0"/>
              <a:t>manager’s name.</a:t>
            </a:r>
          </a:p>
          <a:p>
            <a:pPr marL="0" indent="0">
              <a:buNone/>
            </a:pPr>
            <a:endParaRPr lang="en-US" sz="2300" dirty="0" smtClean="0">
              <a:solidFill>
                <a:srgbClr val="0000CC"/>
              </a:solidFill>
            </a:endParaRPr>
          </a:p>
          <a:p>
            <a:pPr marL="0" indent="0">
              <a:buNone/>
            </a:pPr>
            <a:r>
              <a:rPr lang="en-US" sz="2300" dirty="0" smtClean="0">
                <a:solidFill>
                  <a:srgbClr val="0000CC"/>
                </a:solidFill>
              </a:rPr>
              <a:t>SELECT</a:t>
            </a:r>
            <a:r>
              <a:rPr lang="en-US" sz="2300" dirty="0" smtClean="0"/>
              <a:t>  </a:t>
            </a:r>
            <a:r>
              <a:rPr lang="en-US" sz="2300" dirty="0" err="1" smtClean="0"/>
              <a:t>employee.ename</a:t>
            </a:r>
            <a:r>
              <a:rPr lang="en-US" sz="2300" dirty="0"/>
              <a:t>, </a:t>
            </a:r>
            <a:r>
              <a:rPr lang="en-US" sz="2300" dirty="0" err="1" smtClean="0"/>
              <a:t>manager.ename</a:t>
            </a:r>
            <a:endParaRPr lang="en-US" sz="2300" dirty="0"/>
          </a:p>
          <a:p>
            <a:pPr marL="0" indent="0">
              <a:buNone/>
            </a:pPr>
            <a:r>
              <a:rPr lang="en-US" sz="2300" dirty="0"/>
              <a:t>	</a:t>
            </a:r>
            <a:r>
              <a:rPr lang="en-US" sz="2300" dirty="0">
                <a:solidFill>
                  <a:srgbClr val="0000CC"/>
                </a:solidFill>
              </a:rPr>
              <a:t>FROM</a:t>
            </a:r>
            <a:r>
              <a:rPr lang="en-US" sz="2300" dirty="0"/>
              <a:t> </a:t>
            </a:r>
            <a:r>
              <a:rPr lang="en-US" sz="2300" dirty="0" smtClean="0"/>
              <a:t>emp employee </a:t>
            </a:r>
            <a:r>
              <a:rPr lang="en-US" sz="2300" dirty="0" smtClean="0">
                <a:solidFill>
                  <a:srgbClr val="0000CC"/>
                </a:solidFill>
              </a:rPr>
              <a:t>join</a:t>
            </a:r>
            <a:r>
              <a:rPr lang="en-US" sz="2300" dirty="0" smtClean="0"/>
              <a:t> emp manager</a:t>
            </a:r>
            <a:endParaRPr lang="en-US" sz="2300" dirty="0"/>
          </a:p>
          <a:p>
            <a:pPr marL="0" indent="0">
              <a:buNone/>
            </a:pPr>
            <a:r>
              <a:rPr lang="en-US" sz="2300" dirty="0"/>
              <a:t>	</a:t>
            </a:r>
            <a:r>
              <a:rPr lang="en-US" sz="2300" dirty="0" smtClean="0">
                <a:solidFill>
                  <a:srgbClr val="0000CC"/>
                </a:solidFill>
              </a:rPr>
              <a:t>on</a:t>
            </a:r>
            <a:r>
              <a:rPr lang="en-US" sz="2300" dirty="0" smtClean="0"/>
              <a:t> </a:t>
            </a:r>
            <a:r>
              <a:rPr lang="en-US" sz="2300" dirty="0" err="1" smtClean="0"/>
              <a:t>emloyee.mgr</a:t>
            </a:r>
            <a:r>
              <a:rPr lang="en-US" sz="2300" dirty="0" smtClean="0"/>
              <a:t> </a:t>
            </a:r>
            <a:r>
              <a:rPr lang="en-US" sz="2300" dirty="0"/>
              <a:t>= </a:t>
            </a:r>
            <a:r>
              <a:rPr lang="en-US" sz="2300" dirty="0" err="1" smtClean="0"/>
              <a:t>manager.empno</a:t>
            </a:r>
            <a:r>
              <a:rPr lang="en-US" sz="2300" dirty="0" smtClean="0"/>
              <a:t>;</a:t>
            </a:r>
            <a:endParaRPr lang="en-US" sz="2300" dirty="0"/>
          </a:p>
          <a:p>
            <a:endParaRPr lang="en-US" sz="2300"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129</a:t>
            </a:fld>
            <a:endParaRPr lang="en-US"/>
          </a:p>
        </p:txBody>
      </p:sp>
    </p:spTree>
    <p:extLst>
      <p:ext uri="{BB962C8B-B14F-4D97-AF65-F5344CB8AC3E}">
        <p14:creationId xmlns:p14="http://schemas.microsoft.com/office/powerpoint/2010/main" val="1686950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 (DDL)</a:t>
            </a:r>
          </a:p>
        </p:txBody>
      </p:sp>
      <p:sp>
        <p:nvSpPr>
          <p:cNvPr id="3" name="Content Placeholder 2"/>
          <p:cNvSpPr>
            <a:spLocks noGrp="1"/>
          </p:cNvSpPr>
          <p:nvPr>
            <p:ph sz="quarter" idx="1"/>
          </p:nvPr>
        </p:nvSpPr>
        <p:spPr/>
        <p:txBody>
          <a:bodyPr>
            <a:normAutofit fontScale="85000" lnSpcReduction="20000"/>
          </a:bodyPr>
          <a:lstStyle/>
          <a:p>
            <a:r>
              <a:rPr lang="en-US" dirty="0"/>
              <a:t>Specification notation for defining the database schema</a:t>
            </a:r>
          </a:p>
          <a:p>
            <a:pPr lvl="1"/>
            <a:r>
              <a:rPr lang="en-US" dirty="0"/>
              <a:t>Example:	create table account (</a:t>
            </a:r>
            <a:br>
              <a:rPr lang="en-US" dirty="0"/>
            </a:br>
            <a:r>
              <a:rPr lang="en-US" dirty="0"/>
              <a:t>                             </a:t>
            </a:r>
            <a:r>
              <a:rPr lang="en-US" dirty="0" err="1"/>
              <a:t>account_number</a:t>
            </a:r>
            <a:r>
              <a:rPr lang="en-US" dirty="0"/>
              <a:t>    char(10),</a:t>
            </a:r>
          </a:p>
          <a:p>
            <a:pPr marL="0" indent="0">
              <a:buNone/>
            </a:pPr>
            <a:r>
              <a:rPr lang="en-US" sz="2300" dirty="0" smtClean="0">
                <a:solidFill>
                  <a:schemeClr val="tx2"/>
                </a:solidFill>
              </a:rPr>
              <a:t>	                       </a:t>
            </a:r>
            <a:r>
              <a:rPr lang="en-US" sz="2300" dirty="0" err="1">
                <a:solidFill>
                  <a:schemeClr val="tx2"/>
                </a:solidFill>
              </a:rPr>
              <a:t>branch_name</a:t>
            </a:r>
            <a:r>
              <a:rPr lang="en-US" sz="2300" dirty="0">
                <a:solidFill>
                  <a:schemeClr val="tx2"/>
                </a:solidFill>
              </a:rPr>
              <a:t>        char(10),</a:t>
            </a:r>
          </a:p>
          <a:p>
            <a:pPr marL="0" indent="0">
              <a:buNone/>
            </a:pPr>
            <a:r>
              <a:rPr lang="en-US" sz="2300" dirty="0" smtClean="0">
                <a:solidFill>
                  <a:schemeClr val="tx2"/>
                </a:solidFill>
              </a:rPr>
              <a:t>	                        </a:t>
            </a:r>
            <a:r>
              <a:rPr lang="en-US" sz="2300" dirty="0">
                <a:solidFill>
                  <a:schemeClr val="tx2"/>
                </a:solidFill>
              </a:rPr>
              <a:t>balance                 integer)</a:t>
            </a:r>
          </a:p>
          <a:p>
            <a:r>
              <a:rPr lang="en-US" dirty="0"/>
              <a:t>DDL compiler generates a set of tables stored in a data dictionary</a:t>
            </a:r>
          </a:p>
          <a:p>
            <a:r>
              <a:rPr lang="en-US" dirty="0"/>
              <a:t>Data dictionary contains metadata (i.e., data about data)</a:t>
            </a:r>
          </a:p>
          <a:p>
            <a:pPr lvl="1"/>
            <a:r>
              <a:rPr lang="en-US" dirty="0"/>
              <a:t>Database schema </a:t>
            </a:r>
          </a:p>
          <a:p>
            <a:pPr lvl="1"/>
            <a:r>
              <a:rPr lang="en-US" dirty="0"/>
              <a:t>Data storage and definition language </a:t>
            </a:r>
          </a:p>
          <a:p>
            <a:pPr lvl="2"/>
            <a:r>
              <a:rPr lang="en-US" dirty="0"/>
              <a:t>Specifies the storage structure and access methods used</a:t>
            </a:r>
          </a:p>
          <a:p>
            <a:pPr lvl="1"/>
            <a:r>
              <a:rPr lang="en-US" dirty="0"/>
              <a:t>Integrity constraints</a:t>
            </a:r>
          </a:p>
          <a:p>
            <a:pPr lvl="2"/>
            <a:r>
              <a:rPr lang="en-US" dirty="0"/>
              <a:t>Domain constraints</a:t>
            </a:r>
          </a:p>
          <a:p>
            <a:pPr lvl="2"/>
            <a:r>
              <a:rPr lang="en-US" dirty="0"/>
              <a:t>Referential integrity (e.g. </a:t>
            </a:r>
            <a:r>
              <a:rPr lang="en-US" dirty="0" err="1"/>
              <a:t>branch_name</a:t>
            </a:r>
            <a:r>
              <a:rPr lang="en-US" dirty="0"/>
              <a:t> must correspond to a valid branch in the branch table)</a:t>
            </a:r>
          </a:p>
          <a:p>
            <a:r>
              <a:rPr lang="en-US" dirty="0" smtClean="0"/>
              <a:t>Authorization</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13</a:t>
            </a:fld>
            <a:endParaRPr lang="en-US"/>
          </a:p>
        </p:txBody>
      </p:sp>
    </p:spTree>
    <p:extLst>
      <p:ext uri="{BB962C8B-B14F-4D97-AF65-F5344CB8AC3E}">
        <p14:creationId xmlns:p14="http://schemas.microsoft.com/office/powerpoint/2010/main" val="233180189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SUBQUERIES</a:t>
            </a:r>
          </a:p>
        </p:txBody>
      </p:sp>
      <p:sp>
        <p:nvSpPr>
          <p:cNvPr id="575493" name="Text Box 5"/>
          <p:cNvSpPr txBox="1">
            <a:spLocks noChangeArrowheads="1"/>
          </p:cNvSpPr>
          <p:nvPr/>
        </p:nvSpPr>
        <p:spPr bwMode="auto">
          <a:xfrm>
            <a:off x="381000" y="1232285"/>
            <a:ext cx="8382000"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30000"/>
              </a:spcBef>
              <a:buFont typeface="Wingdings" panose="05000000000000000000" pitchFamily="2" charset="2"/>
              <a:buChar char="Ø"/>
            </a:pPr>
            <a:r>
              <a:rPr lang="en-US" altLang="en-US" sz="2400" dirty="0" smtClean="0">
                <a:latin typeface="Candara" panose="020E0502030303020204" pitchFamily="34" charset="0"/>
              </a:rPr>
              <a:t>Subquery is a query within a query.</a:t>
            </a:r>
          </a:p>
          <a:p>
            <a:pPr marL="342900" indent="-342900" algn="just">
              <a:spcBef>
                <a:spcPct val="30000"/>
              </a:spcBef>
              <a:buFont typeface="Wingdings" panose="05000000000000000000" pitchFamily="2" charset="2"/>
              <a:buChar char="Ø"/>
            </a:pPr>
            <a:r>
              <a:rPr lang="en-US" altLang="en-US" sz="2400" dirty="0" smtClean="0">
                <a:latin typeface="Candara" panose="020E0502030303020204" pitchFamily="34" charset="0"/>
              </a:rPr>
              <a:t>Subquery can be nested inside SELECT, INSERT, UPDATE, or DELETE statements.</a:t>
            </a:r>
          </a:p>
          <a:p>
            <a:pPr marL="342900" indent="-342900" algn="just">
              <a:spcBef>
                <a:spcPct val="30000"/>
              </a:spcBef>
              <a:buFont typeface="Wingdings" panose="05000000000000000000" pitchFamily="2" charset="2"/>
              <a:buChar char="Ø"/>
            </a:pPr>
            <a:r>
              <a:rPr lang="en-US" altLang="en-US" sz="2400" dirty="0">
                <a:latin typeface="Candara" panose="020E0502030303020204" pitchFamily="34" charset="0"/>
              </a:rPr>
              <a:t>Subqueries must be enclosed within </a:t>
            </a:r>
            <a:r>
              <a:rPr lang="en-US" altLang="en-US" sz="2400" dirty="0" smtClean="0">
                <a:latin typeface="Candara" panose="020E0502030303020204" pitchFamily="34" charset="0"/>
              </a:rPr>
              <a:t>parentheses.</a:t>
            </a:r>
          </a:p>
          <a:p>
            <a:pPr marL="342900" indent="-342900" algn="just">
              <a:spcBef>
                <a:spcPct val="30000"/>
              </a:spcBef>
              <a:buFont typeface="Wingdings" panose="05000000000000000000" pitchFamily="2" charset="2"/>
              <a:buChar char="Ø"/>
            </a:pPr>
            <a:r>
              <a:rPr lang="en-US" altLang="en-US" sz="2400" dirty="0" smtClean="0">
                <a:latin typeface="Candara" panose="020E0502030303020204" pitchFamily="34" charset="0"/>
              </a:rPr>
              <a:t>There are three types of subqueries:</a:t>
            </a:r>
          </a:p>
          <a:p>
            <a:pPr marL="914400" lvl="1" indent="-457200" algn="just">
              <a:spcBef>
                <a:spcPct val="30000"/>
              </a:spcBef>
              <a:buFont typeface="+mj-lt"/>
              <a:buAutoNum type="arabicPeriod"/>
            </a:pPr>
            <a:r>
              <a:rPr lang="en-US" altLang="en-US" sz="2400" dirty="0" smtClean="0">
                <a:latin typeface="Candara" panose="020E0502030303020204" pitchFamily="34" charset="0"/>
              </a:rPr>
              <a:t>Single Row Sub Query</a:t>
            </a:r>
          </a:p>
          <a:p>
            <a:pPr marL="914400" lvl="1" indent="-457200" algn="just">
              <a:spcBef>
                <a:spcPct val="30000"/>
              </a:spcBef>
              <a:buFont typeface="+mj-lt"/>
              <a:buAutoNum type="arabicPeriod"/>
            </a:pPr>
            <a:r>
              <a:rPr lang="en-US" altLang="en-US" sz="2400" dirty="0" smtClean="0">
                <a:latin typeface="Candara" panose="020E0502030303020204" pitchFamily="34" charset="0"/>
              </a:rPr>
              <a:t>Multiple Row Sub Query</a:t>
            </a:r>
          </a:p>
          <a:p>
            <a:pPr marL="914400" lvl="1" indent="-457200" algn="just">
              <a:spcBef>
                <a:spcPct val="30000"/>
              </a:spcBef>
              <a:buFont typeface="+mj-lt"/>
              <a:buAutoNum type="arabicPeriod"/>
            </a:pPr>
            <a:r>
              <a:rPr lang="en-US" altLang="en-US" sz="2400" dirty="0" smtClean="0">
                <a:latin typeface="Candara" panose="020E0502030303020204" pitchFamily="34" charset="0"/>
              </a:rPr>
              <a:t>Correlated Sub Query</a:t>
            </a:r>
            <a:endParaRPr lang="en-US" altLang="en-US" sz="2400" dirty="0">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130</a:t>
            </a:fld>
            <a:endParaRPr lang="en-US"/>
          </a:p>
        </p:txBody>
      </p:sp>
    </p:spTree>
    <p:extLst>
      <p:ext uri="{BB962C8B-B14F-4D97-AF65-F5344CB8AC3E}">
        <p14:creationId xmlns:p14="http://schemas.microsoft.com/office/powerpoint/2010/main" val="38924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5493">
                                            <p:txEl>
                                              <p:pRg st="0" end="0"/>
                                            </p:txEl>
                                          </p:spTgt>
                                        </p:tgtEl>
                                        <p:attrNameLst>
                                          <p:attrName>style.visibility</p:attrName>
                                        </p:attrNameLst>
                                      </p:cBhvr>
                                      <p:to>
                                        <p:strVal val="visible"/>
                                      </p:to>
                                    </p:set>
                                    <p:animEffect transition="in" filter="wipe(down)">
                                      <p:cBhvr>
                                        <p:cTn id="7" dur="500"/>
                                        <p:tgtEl>
                                          <p:spTgt spid="575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75493">
                                            <p:txEl>
                                              <p:pRg st="1" end="1"/>
                                            </p:txEl>
                                          </p:spTgt>
                                        </p:tgtEl>
                                        <p:attrNameLst>
                                          <p:attrName>style.visibility</p:attrName>
                                        </p:attrNameLst>
                                      </p:cBhvr>
                                      <p:to>
                                        <p:strVal val="visible"/>
                                      </p:to>
                                    </p:set>
                                    <p:animEffect transition="in" filter="wipe(down)">
                                      <p:cBhvr>
                                        <p:cTn id="12" dur="500"/>
                                        <p:tgtEl>
                                          <p:spTgt spid="575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75493">
                                            <p:txEl>
                                              <p:pRg st="2" end="2"/>
                                            </p:txEl>
                                          </p:spTgt>
                                        </p:tgtEl>
                                        <p:attrNameLst>
                                          <p:attrName>style.visibility</p:attrName>
                                        </p:attrNameLst>
                                      </p:cBhvr>
                                      <p:to>
                                        <p:strVal val="visible"/>
                                      </p:to>
                                    </p:set>
                                    <p:animEffect transition="in" filter="wipe(down)">
                                      <p:cBhvr>
                                        <p:cTn id="17" dur="500"/>
                                        <p:tgtEl>
                                          <p:spTgt spid="5754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75493">
                                            <p:txEl>
                                              <p:pRg st="3" end="3"/>
                                            </p:txEl>
                                          </p:spTgt>
                                        </p:tgtEl>
                                        <p:attrNameLst>
                                          <p:attrName>style.visibility</p:attrName>
                                        </p:attrNameLst>
                                      </p:cBhvr>
                                      <p:to>
                                        <p:strVal val="visible"/>
                                      </p:to>
                                    </p:set>
                                    <p:animEffect transition="in" filter="wipe(down)">
                                      <p:cBhvr>
                                        <p:cTn id="22" dur="500"/>
                                        <p:tgtEl>
                                          <p:spTgt spid="57549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75493">
                                            <p:txEl>
                                              <p:pRg st="4" end="4"/>
                                            </p:txEl>
                                          </p:spTgt>
                                        </p:tgtEl>
                                        <p:attrNameLst>
                                          <p:attrName>style.visibility</p:attrName>
                                        </p:attrNameLst>
                                      </p:cBhvr>
                                      <p:to>
                                        <p:strVal val="visible"/>
                                      </p:to>
                                    </p:set>
                                    <p:animEffect transition="in" filter="wipe(down)">
                                      <p:cBhvr>
                                        <p:cTn id="25" dur="500"/>
                                        <p:tgtEl>
                                          <p:spTgt spid="57549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75493">
                                            <p:txEl>
                                              <p:pRg st="5" end="5"/>
                                            </p:txEl>
                                          </p:spTgt>
                                        </p:tgtEl>
                                        <p:attrNameLst>
                                          <p:attrName>style.visibility</p:attrName>
                                        </p:attrNameLst>
                                      </p:cBhvr>
                                      <p:to>
                                        <p:strVal val="visible"/>
                                      </p:to>
                                    </p:set>
                                    <p:animEffect transition="in" filter="wipe(down)">
                                      <p:cBhvr>
                                        <p:cTn id="28" dur="500"/>
                                        <p:tgtEl>
                                          <p:spTgt spid="57549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75493">
                                            <p:txEl>
                                              <p:pRg st="6" end="6"/>
                                            </p:txEl>
                                          </p:spTgt>
                                        </p:tgtEl>
                                        <p:attrNameLst>
                                          <p:attrName>style.visibility</p:attrName>
                                        </p:attrNameLst>
                                      </p:cBhvr>
                                      <p:to>
                                        <p:strVal val="visible"/>
                                      </p:to>
                                    </p:set>
                                    <p:animEffect transition="in" filter="wipe(down)">
                                      <p:cBhvr>
                                        <p:cTn id="31" dur="500"/>
                                        <p:tgtEl>
                                          <p:spTgt spid="5754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dirty="0" smtClean="0"/>
              <a:t>Subquery Types</a:t>
            </a:r>
            <a:endParaRPr lang="en-US" altLang="en-US" dirty="0"/>
          </a:p>
        </p:txBody>
      </p:sp>
      <p:sp>
        <p:nvSpPr>
          <p:cNvPr id="575493" name="Text Box 5"/>
          <p:cNvSpPr txBox="1">
            <a:spLocks noChangeArrowheads="1"/>
          </p:cNvSpPr>
          <p:nvPr/>
        </p:nvSpPr>
        <p:spPr bwMode="auto">
          <a:xfrm>
            <a:off x="381000" y="1232285"/>
            <a:ext cx="8382000" cy="449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spcBef>
                <a:spcPct val="30000"/>
              </a:spcBef>
              <a:buFont typeface="Wingdings" panose="05000000000000000000" pitchFamily="2" charset="2"/>
              <a:buChar char="Ø"/>
            </a:pPr>
            <a:r>
              <a:rPr lang="en-US" altLang="en-US" sz="2400" dirty="0" smtClean="0">
                <a:latin typeface="Candara" panose="020E0502030303020204" pitchFamily="34" charset="0"/>
              </a:rPr>
              <a:t>Single Row Sub Query</a:t>
            </a:r>
          </a:p>
          <a:p>
            <a:pPr lvl="1" algn="just">
              <a:spcBef>
                <a:spcPct val="30000"/>
              </a:spcBef>
            </a:pPr>
            <a:r>
              <a:rPr lang="en-US" altLang="en-US" sz="2200" dirty="0" smtClean="0">
                <a:latin typeface="Candara" panose="020E0502030303020204" pitchFamily="34" charset="0"/>
              </a:rPr>
              <a:t>Single row subquery always returns a single row with single column only.</a:t>
            </a:r>
          </a:p>
          <a:p>
            <a:pPr lvl="1" algn="just">
              <a:spcBef>
                <a:spcPct val="30000"/>
              </a:spcBef>
            </a:pPr>
            <a:r>
              <a:rPr lang="en-US" altLang="en-US" sz="2200" dirty="0" smtClean="0">
                <a:latin typeface="Candara" panose="020E0502030303020204" pitchFamily="34" charset="0"/>
              </a:rPr>
              <a:t>SELECT </a:t>
            </a:r>
            <a:r>
              <a:rPr lang="en-US" altLang="en-US" sz="2200" dirty="0" err="1" smtClean="0">
                <a:latin typeface="Candara" panose="020E0502030303020204" pitchFamily="34" charset="0"/>
              </a:rPr>
              <a:t>order_name</a:t>
            </a:r>
            <a:r>
              <a:rPr lang="en-US" altLang="en-US" sz="2200" dirty="0" smtClean="0">
                <a:latin typeface="Candara" panose="020E0502030303020204" pitchFamily="34" charset="0"/>
              </a:rPr>
              <a:t> </a:t>
            </a:r>
            <a:r>
              <a:rPr lang="en-US" altLang="en-US" sz="2200" dirty="0" err="1" smtClean="0">
                <a:latin typeface="Candara" panose="020E0502030303020204" pitchFamily="34" charset="0"/>
              </a:rPr>
              <a:t>order_price</a:t>
            </a:r>
            <a:r>
              <a:rPr lang="en-US" altLang="en-US" sz="2200" dirty="0" smtClean="0">
                <a:latin typeface="Candara" panose="020E0502030303020204" pitchFamily="34" charset="0"/>
              </a:rPr>
              <a:t> FROM Orders where </a:t>
            </a:r>
            <a:r>
              <a:rPr lang="en-US" altLang="en-US" sz="2200" dirty="0" err="1" smtClean="0">
                <a:latin typeface="Candara" panose="020E0502030303020204" pitchFamily="34" charset="0"/>
              </a:rPr>
              <a:t>order_price</a:t>
            </a:r>
            <a:r>
              <a:rPr lang="en-US" altLang="en-US" sz="2200" dirty="0" smtClean="0">
                <a:latin typeface="Candara" panose="020E0502030303020204" pitchFamily="34" charset="0"/>
              </a:rPr>
              <a:t> = (SELECT MAX(</a:t>
            </a:r>
            <a:r>
              <a:rPr lang="en-US" altLang="en-US" sz="2200" dirty="0" err="1" smtClean="0">
                <a:latin typeface="Candara" panose="020E0502030303020204" pitchFamily="34" charset="0"/>
              </a:rPr>
              <a:t>order_price</a:t>
            </a:r>
            <a:r>
              <a:rPr lang="en-US" altLang="en-US" sz="2200" dirty="0" smtClean="0">
                <a:latin typeface="Candara" panose="020E0502030303020204" pitchFamily="34" charset="0"/>
              </a:rPr>
              <a:t>) FROM Orders)</a:t>
            </a:r>
          </a:p>
          <a:p>
            <a:pPr lvl="1" algn="just">
              <a:spcBef>
                <a:spcPct val="30000"/>
              </a:spcBef>
            </a:pPr>
            <a:endParaRPr lang="en-US" altLang="en-US" sz="2200" dirty="0" smtClean="0">
              <a:latin typeface="Candara" panose="020E0502030303020204" pitchFamily="34" charset="0"/>
            </a:endParaRPr>
          </a:p>
          <a:p>
            <a:pPr marL="457200" indent="-457200" algn="just">
              <a:spcBef>
                <a:spcPct val="30000"/>
              </a:spcBef>
              <a:buFont typeface="Wingdings" panose="05000000000000000000" pitchFamily="2" charset="2"/>
              <a:buChar char="Ø"/>
            </a:pPr>
            <a:r>
              <a:rPr lang="en-US" altLang="en-US" sz="2400" dirty="0" smtClean="0">
                <a:latin typeface="Candara" panose="020E0502030303020204" pitchFamily="34" charset="0"/>
              </a:rPr>
              <a:t>Multiple Row Sub Query</a:t>
            </a:r>
          </a:p>
          <a:p>
            <a:pPr lvl="1" algn="just">
              <a:spcBef>
                <a:spcPct val="30000"/>
              </a:spcBef>
            </a:pPr>
            <a:r>
              <a:rPr lang="en-US" altLang="en-US" sz="2200" dirty="0" smtClean="0">
                <a:latin typeface="Candara" panose="020E0502030303020204" pitchFamily="34" charset="0"/>
              </a:rPr>
              <a:t>Multiple row sub query returns more than one row. Hence it is generally handled using IN comparison operator.</a:t>
            </a:r>
          </a:p>
          <a:p>
            <a:pPr lvl="1" algn="just">
              <a:spcBef>
                <a:spcPct val="30000"/>
              </a:spcBef>
            </a:pPr>
            <a:r>
              <a:rPr lang="en-US" altLang="en-US" sz="2200" dirty="0">
                <a:latin typeface="Candara" panose="020E0502030303020204" pitchFamily="34" charset="0"/>
              </a:rPr>
              <a:t>SELECT </a:t>
            </a:r>
            <a:r>
              <a:rPr lang="en-US" altLang="en-US" sz="2200" dirty="0" err="1">
                <a:latin typeface="Candara" panose="020E0502030303020204" pitchFamily="34" charset="0"/>
              </a:rPr>
              <a:t>order_name</a:t>
            </a:r>
            <a:r>
              <a:rPr lang="en-US" altLang="en-US" sz="2200" dirty="0">
                <a:latin typeface="Candara" panose="020E0502030303020204" pitchFamily="34" charset="0"/>
              </a:rPr>
              <a:t> </a:t>
            </a:r>
            <a:r>
              <a:rPr lang="en-US" altLang="en-US" sz="2200" dirty="0" err="1">
                <a:latin typeface="Candara" panose="020E0502030303020204" pitchFamily="34" charset="0"/>
              </a:rPr>
              <a:t>order_price</a:t>
            </a:r>
            <a:r>
              <a:rPr lang="en-US" altLang="en-US" sz="2200" dirty="0">
                <a:latin typeface="Candara" panose="020E0502030303020204" pitchFamily="34" charset="0"/>
              </a:rPr>
              <a:t> FROM Orders where </a:t>
            </a:r>
            <a:r>
              <a:rPr lang="en-US" altLang="en-US" sz="2200" dirty="0" err="1" smtClean="0">
                <a:latin typeface="Candara" panose="020E0502030303020204" pitchFamily="34" charset="0"/>
              </a:rPr>
              <a:t>item_id</a:t>
            </a:r>
            <a:r>
              <a:rPr lang="en-US" altLang="en-US" sz="2200" dirty="0" smtClean="0">
                <a:latin typeface="Candara" panose="020E0502030303020204" pitchFamily="34" charset="0"/>
              </a:rPr>
              <a:t> IN </a:t>
            </a:r>
            <a:r>
              <a:rPr lang="en-US" altLang="en-US" sz="2200" dirty="0">
                <a:latin typeface="Candara" panose="020E0502030303020204" pitchFamily="34" charset="0"/>
              </a:rPr>
              <a:t>(SELECT </a:t>
            </a:r>
            <a:r>
              <a:rPr lang="en-US" altLang="en-US" sz="2200" dirty="0" err="1" smtClean="0">
                <a:latin typeface="Candara" panose="020E0502030303020204" pitchFamily="34" charset="0"/>
              </a:rPr>
              <a:t>itemId</a:t>
            </a:r>
            <a:r>
              <a:rPr lang="en-US" altLang="en-US" sz="2200" dirty="0" smtClean="0">
                <a:latin typeface="Candara" panose="020E0502030303020204" pitchFamily="34" charset="0"/>
              </a:rPr>
              <a:t> FROM Items where </a:t>
            </a:r>
            <a:r>
              <a:rPr lang="en-US" altLang="en-US" sz="2200" dirty="0" err="1" smtClean="0">
                <a:latin typeface="Candara" panose="020E0502030303020204" pitchFamily="34" charset="0"/>
              </a:rPr>
              <a:t>item_price</a:t>
            </a:r>
            <a:r>
              <a:rPr lang="en-US" altLang="en-US" sz="2200" dirty="0" smtClean="0">
                <a:latin typeface="Candara" panose="020E0502030303020204" pitchFamily="34" charset="0"/>
              </a:rPr>
              <a:t> &gt; 1000)</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131</a:t>
            </a:fld>
            <a:endParaRPr lang="en-US"/>
          </a:p>
        </p:txBody>
      </p:sp>
    </p:spTree>
    <p:extLst>
      <p:ext uri="{BB962C8B-B14F-4D97-AF65-F5344CB8AC3E}">
        <p14:creationId xmlns:p14="http://schemas.microsoft.com/office/powerpoint/2010/main" val="138086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5493">
                                            <p:txEl>
                                              <p:pRg st="0" end="0"/>
                                            </p:txEl>
                                          </p:spTgt>
                                        </p:tgtEl>
                                        <p:attrNameLst>
                                          <p:attrName>style.visibility</p:attrName>
                                        </p:attrNameLst>
                                      </p:cBhvr>
                                      <p:to>
                                        <p:strVal val="visible"/>
                                      </p:to>
                                    </p:set>
                                    <p:animEffect transition="in" filter="wipe(down)">
                                      <p:cBhvr>
                                        <p:cTn id="7" dur="500"/>
                                        <p:tgtEl>
                                          <p:spTgt spid="57549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75493">
                                            <p:txEl>
                                              <p:pRg st="1" end="1"/>
                                            </p:txEl>
                                          </p:spTgt>
                                        </p:tgtEl>
                                        <p:attrNameLst>
                                          <p:attrName>style.visibility</p:attrName>
                                        </p:attrNameLst>
                                      </p:cBhvr>
                                      <p:to>
                                        <p:strVal val="visible"/>
                                      </p:to>
                                    </p:set>
                                    <p:animEffect transition="in" filter="wipe(down)">
                                      <p:cBhvr>
                                        <p:cTn id="10" dur="500"/>
                                        <p:tgtEl>
                                          <p:spTgt spid="57549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75493">
                                            <p:txEl>
                                              <p:pRg st="2" end="2"/>
                                            </p:txEl>
                                          </p:spTgt>
                                        </p:tgtEl>
                                        <p:attrNameLst>
                                          <p:attrName>style.visibility</p:attrName>
                                        </p:attrNameLst>
                                      </p:cBhvr>
                                      <p:to>
                                        <p:strVal val="visible"/>
                                      </p:to>
                                    </p:set>
                                    <p:animEffect transition="in" filter="wipe(down)">
                                      <p:cBhvr>
                                        <p:cTn id="13" dur="500"/>
                                        <p:tgtEl>
                                          <p:spTgt spid="57549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75493">
                                            <p:txEl>
                                              <p:pRg st="4" end="4"/>
                                            </p:txEl>
                                          </p:spTgt>
                                        </p:tgtEl>
                                        <p:attrNameLst>
                                          <p:attrName>style.visibility</p:attrName>
                                        </p:attrNameLst>
                                      </p:cBhvr>
                                      <p:to>
                                        <p:strVal val="visible"/>
                                      </p:to>
                                    </p:set>
                                    <p:animEffect transition="in" filter="wipe(down)">
                                      <p:cBhvr>
                                        <p:cTn id="18" dur="500"/>
                                        <p:tgtEl>
                                          <p:spTgt spid="57549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75493">
                                            <p:txEl>
                                              <p:pRg st="5" end="5"/>
                                            </p:txEl>
                                          </p:spTgt>
                                        </p:tgtEl>
                                        <p:attrNameLst>
                                          <p:attrName>style.visibility</p:attrName>
                                        </p:attrNameLst>
                                      </p:cBhvr>
                                      <p:to>
                                        <p:strVal val="visible"/>
                                      </p:to>
                                    </p:set>
                                    <p:animEffect transition="in" filter="wipe(down)">
                                      <p:cBhvr>
                                        <p:cTn id="21" dur="500"/>
                                        <p:tgtEl>
                                          <p:spTgt spid="57549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75493">
                                            <p:txEl>
                                              <p:pRg st="6" end="6"/>
                                            </p:txEl>
                                          </p:spTgt>
                                        </p:tgtEl>
                                        <p:attrNameLst>
                                          <p:attrName>style.visibility</p:attrName>
                                        </p:attrNameLst>
                                      </p:cBhvr>
                                      <p:to>
                                        <p:strVal val="visible"/>
                                      </p:to>
                                    </p:set>
                                    <p:animEffect transition="in" filter="wipe(down)">
                                      <p:cBhvr>
                                        <p:cTn id="24" dur="500"/>
                                        <p:tgtEl>
                                          <p:spTgt spid="5754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dirty="0" smtClean="0"/>
              <a:t>Subquery Types</a:t>
            </a:r>
            <a:endParaRPr lang="en-US" altLang="en-US" dirty="0"/>
          </a:p>
        </p:txBody>
      </p:sp>
      <p:sp>
        <p:nvSpPr>
          <p:cNvPr id="575493" name="Text Box 5"/>
          <p:cNvSpPr txBox="1">
            <a:spLocks noChangeArrowheads="1"/>
          </p:cNvSpPr>
          <p:nvPr/>
        </p:nvSpPr>
        <p:spPr bwMode="auto">
          <a:xfrm>
            <a:off x="381000" y="1232285"/>
            <a:ext cx="8382000"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spcBef>
                <a:spcPct val="30000"/>
              </a:spcBef>
              <a:buFont typeface="Wingdings" panose="05000000000000000000" pitchFamily="2" charset="2"/>
              <a:buChar char="Ø"/>
            </a:pPr>
            <a:r>
              <a:rPr lang="en-US" altLang="en-US" sz="2400" dirty="0">
                <a:latin typeface="Candara" panose="020E0502030303020204" pitchFamily="34" charset="0"/>
              </a:rPr>
              <a:t>Correlated Sub Query</a:t>
            </a:r>
          </a:p>
          <a:p>
            <a:pPr lvl="1" algn="just">
              <a:spcBef>
                <a:spcPct val="30000"/>
              </a:spcBef>
            </a:pPr>
            <a:r>
              <a:rPr lang="en-US" altLang="en-US" sz="2400" dirty="0">
                <a:latin typeface="Candara" panose="020E0502030303020204" pitchFamily="34" charset="0"/>
              </a:rPr>
              <a:t>In correlated subquery the inner query depends on values provided by the outer query</a:t>
            </a:r>
            <a:r>
              <a:rPr lang="en-US" altLang="en-US" sz="2400" dirty="0" smtClean="0">
                <a:latin typeface="Candara" panose="020E0502030303020204" pitchFamily="34" charset="0"/>
              </a:rPr>
              <a:t>.</a:t>
            </a:r>
          </a:p>
          <a:p>
            <a:pPr lvl="1" algn="just">
              <a:spcBef>
                <a:spcPct val="30000"/>
              </a:spcBef>
            </a:pPr>
            <a:endParaRPr lang="en-US" altLang="en-US" sz="2400" dirty="0">
              <a:latin typeface="Candara" panose="020E0502030303020204" pitchFamily="34" charset="0"/>
            </a:endParaRPr>
          </a:p>
          <a:p>
            <a:pPr lvl="1" algn="just">
              <a:spcBef>
                <a:spcPct val="30000"/>
              </a:spcBef>
            </a:pPr>
            <a:r>
              <a:rPr lang="en-US" altLang="en-US" sz="2400" dirty="0">
                <a:latin typeface="Candara" panose="020E0502030303020204" pitchFamily="34" charset="0"/>
              </a:rPr>
              <a:t>SELECT EMPLOYEE_ID, salary, </a:t>
            </a:r>
            <a:r>
              <a:rPr lang="en-US" altLang="en-US" sz="2400" dirty="0" err="1">
                <a:latin typeface="Candara" panose="020E0502030303020204" pitchFamily="34" charset="0"/>
              </a:rPr>
              <a:t>department_id</a:t>
            </a:r>
            <a:endParaRPr lang="en-US" altLang="en-US" sz="2400" dirty="0">
              <a:latin typeface="Candara" panose="020E0502030303020204" pitchFamily="34" charset="0"/>
            </a:endParaRPr>
          </a:p>
          <a:p>
            <a:pPr lvl="1" algn="just">
              <a:spcBef>
                <a:spcPct val="30000"/>
              </a:spcBef>
            </a:pPr>
            <a:r>
              <a:rPr lang="en-US" altLang="en-US" sz="2400" dirty="0">
                <a:latin typeface="Candara" panose="020E0502030303020204" pitchFamily="34" charset="0"/>
              </a:rPr>
              <a:t>FROM   </a:t>
            </a:r>
            <a:r>
              <a:rPr lang="en-US" altLang="en-US" sz="2400" dirty="0" smtClean="0">
                <a:latin typeface="Candara" panose="020E0502030303020204" pitchFamily="34" charset="0"/>
              </a:rPr>
              <a:t>EMP </a:t>
            </a:r>
            <a:r>
              <a:rPr lang="en-US" altLang="en-US" sz="2400" dirty="0">
                <a:latin typeface="Candara" panose="020E0502030303020204" pitchFamily="34" charset="0"/>
              </a:rPr>
              <a:t>E</a:t>
            </a:r>
          </a:p>
          <a:p>
            <a:pPr lvl="1" algn="just">
              <a:spcBef>
                <a:spcPct val="30000"/>
              </a:spcBef>
            </a:pPr>
            <a:r>
              <a:rPr lang="en-US" altLang="en-US" sz="2400" dirty="0">
                <a:latin typeface="Candara" panose="020E0502030303020204" pitchFamily="34" charset="0"/>
              </a:rPr>
              <a:t>WHERE salary &gt; (SELECT AVG(salary)</a:t>
            </a:r>
          </a:p>
          <a:p>
            <a:pPr lvl="1" algn="just">
              <a:spcBef>
                <a:spcPct val="30000"/>
              </a:spcBef>
            </a:pPr>
            <a:r>
              <a:rPr lang="en-US" altLang="en-US" sz="2400" dirty="0">
                <a:latin typeface="Candara" panose="020E0502030303020204" pitchFamily="34" charset="0"/>
              </a:rPr>
              <a:t>                FROM   EMP T</a:t>
            </a:r>
          </a:p>
          <a:p>
            <a:pPr lvl="1" algn="just">
              <a:spcBef>
                <a:spcPct val="30000"/>
              </a:spcBef>
            </a:pPr>
            <a:r>
              <a:rPr lang="en-US" altLang="en-US" sz="2400" dirty="0">
                <a:latin typeface="Candara" panose="020E0502030303020204" pitchFamily="34" charset="0"/>
              </a:rPr>
              <a:t>                WHERE </a:t>
            </a:r>
            <a:r>
              <a:rPr lang="en-US" altLang="en-US" sz="2400" dirty="0" err="1">
                <a:latin typeface="Candara" panose="020E0502030303020204" pitchFamily="34" charset="0"/>
              </a:rPr>
              <a:t>E.department_id</a:t>
            </a:r>
            <a:r>
              <a:rPr lang="en-US" altLang="en-US" sz="2400" dirty="0">
                <a:latin typeface="Candara" panose="020E0502030303020204" pitchFamily="34" charset="0"/>
              </a:rPr>
              <a:t> = </a:t>
            </a:r>
            <a:r>
              <a:rPr lang="en-US" altLang="en-US" sz="2400" dirty="0" err="1">
                <a:latin typeface="Candara" panose="020E0502030303020204" pitchFamily="34" charset="0"/>
              </a:rPr>
              <a:t>T.department_id</a:t>
            </a:r>
            <a:r>
              <a:rPr lang="en-US" altLang="en-US" sz="2400" dirty="0">
                <a:latin typeface="Candara" panose="020E0502030303020204" pitchFamily="34" charset="0"/>
              </a:rPr>
              <a:t>)</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132</a:t>
            </a:fld>
            <a:endParaRPr lang="en-US"/>
          </a:p>
        </p:txBody>
      </p:sp>
    </p:spTree>
    <p:extLst>
      <p:ext uri="{BB962C8B-B14F-4D97-AF65-F5344CB8AC3E}">
        <p14:creationId xmlns:p14="http://schemas.microsoft.com/office/powerpoint/2010/main" val="298153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5493">
                                            <p:txEl>
                                              <p:pRg st="0" end="0"/>
                                            </p:txEl>
                                          </p:spTgt>
                                        </p:tgtEl>
                                        <p:attrNameLst>
                                          <p:attrName>style.visibility</p:attrName>
                                        </p:attrNameLst>
                                      </p:cBhvr>
                                      <p:to>
                                        <p:strVal val="visible"/>
                                      </p:to>
                                    </p:set>
                                    <p:animEffect transition="in" filter="wipe(down)">
                                      <p:cBhvr>
                                        <p:cTn id="7" dur="500"/>
                                        <p:tgtEl>
                                          <p:spTgt spid="57549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75493">
                                            <p:txEl>
                                              <p:pRg st="1" end="1"/>
                                            </p:txEl>
                                          </p:spTgt>
                                        </p:tgtEl>
                                        <p:attrNameLst>
                                          <p:attrName>style.visibility</p:attrName>
                                        </p:attrNameLst>
                                      </p:cBhvr>
                                      <p:to>
                                        <p:strVal val="visible"/>
                                      </p:to>
                                    </p:set>
                                    <p:animEffect transition="in" filter="wipe(down)">
                                      <p:cBhvr>
                                        <p:cTn id="10" dur="500"/>
                                        <p:tgtEl>
                                          <p:spTgt spid="57549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75493">
                                            <p:txEl>
                                              <p:pRg st="3" end="3"/>
                                            </p:txEl>
                                          </p:spTgt>
                                        </p:tgtEl>
                                        <p:attrNameLst>
                                          <p:attrName>style.visibility</p:attrName>
                                        </p:attrNameLst>
                                      </p:cBhvr>
                                      <p:to>
                                        <p:strVal val="visible"/>
                                      </p:to>
                                    </p:set>
                                    <p:animEffect transition="in" filter="wipe(down)">
                                      <p:cBhvr>
                                        <p:cTn id="15" dur="500"/>
                                        <p:tgtEl>
                                          <p:spTgt spid="57549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75493">
                                            <p:txEl>
                                              <p:pRg st="4" end="4"/>
                                            </p:txEl>
                                          </p:spTgt>
                                        </p:tgtEl>
                                        <p:attrNameLst>
                                          <p:attrName>style.visibility</p:attrName>
                                        </p:attrNameLst>
                                      </p:cBhvr>
                                      <p:to>
                                        <p:strVal val="visible"/>
                                      </p:to>
                                    </p:set>
                                    <p:animEffect transition="in" filter="wipe(down)">
                                      <p:cBhvr>
                                        <p:cTn id="18" dur="500"/>
                                        <p:tgtEl>
                                          <p:spTgt spid="57549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75493">
                                            <p:txEl>
                                              <p:pRg st="5" end="5"/>
                                            </p:txEl>
                                          </p:spTgt>
                                        </p:tgtEl>
                                        <p:attrNameLst>
                                          <p:attrName>style.visibility</p:attrName>
                                        </p:attrNameLst>
                                      </p:cBhvr>
                                      <p:to>
                                        <p:strVal val="visible"/>
                                      </p:to>
                                    </p:set>
                                    <p:animEffect transition="in" filter="wipe(down)">
                                      <p:cBhvr>
                                        <p:cTn id="21" dur="500"/>
                                        <p:tgtEl>
                                          <p:spTgt spid="57549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75493">
                                            <p:txEl>
                                              <p:pRg st="6" end="6"/>
                                            </p:txEl>
                                          </p:spTgt>
                                        </p:tgtEl>
                                        <p:attrNameLst>
                                          <p:attrName>style.visibility</p:attrName>
                                        </p:attrNameLst>
                                      </p:cBhvr>
                                      <p:to>
                                        <p:strVal val="visible"/>
                                      </p:to>
                                    </p:set>
                                    <p:animEffect transition="in" filter="wipe(down)">
                                      <p:cBhvr>
                                        <p:cTn id="24" dur="500"/>
                                        <p:tgtEl>
                                          <p:spTgt spid="57549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75493">
                                            <p:txEl>
                                              <p:pRg st="7" end="7"/>
                                            </p:txEl>
                                          </p:spTgt>
                                        </p:tgtEl>
                                        <p:attrNameLst>
                                          <p:attrName>style.visibility</p:attrName>
                                        </p:attrNameLst>
                                      </p:cBhvr>
                                      <p:to>
                                        <p:strVal val="visible"/>
                                      </p:to>
                                    </p:set>
                                    <p:animEffect transition="in" filter="wipe(down)">
                                      <p:cBhvr>
                                        <p:cTn id="27" dur="500"/>
                                        <p:tgtEl>
                                          <p:spTgt spid="5754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SUBQUERIES</a:t>
            </a:r>
          </a:p>
        </p:txBody>
      </p:sp>
      <p:sp>
        <p:nvSpPr>
          <p:cNvPr id="575493" name="Text Box 5"/>
          <p:cNvSpPr txBox="1">
            <a:spLocks noChangeArrowheads="1"/>
          </p:cNvSpPr>
          <p:nvPr/>
        </p:nvSpPr>
        <p:spPr bwMode="auto">
          <a:xfrm>
            <a:off x="381000" y="1232285"/>
            <a:ext cx="8382000"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smtClean="0">
                <a:solidFill>
                  <a:srgbClr val="0000CC"/>
                </a:solidFill>
                <a:latin typeface="Candara" panose="020E0502030303020204" pitchFamily="34" charset="0"/>
              </a:rPr>
              <a:t>SELECT</a:t>
            </a:r>
            <a:r>
              <a:rPr lang="en-US" altLang="en-US" sz="2400" dirty="0" smtClean="0">
                <a:latin typeface="Candara" panose="020E0502030303020204" pitchFamily="34" charset="0"/>
              </a:rPr>
              <a:t>  </a:t>
            </a:r>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FROM</a:t>
            </a:r>
            <a:r>
              <a:rPr lang="en-US" altLang="en-US" sz="2400" dirty="0">
                <a:latin typeface="Candara" panose="020E0502030303020204" pitchFamily="34" charset="0"/>
              </a:rPr>
              <a:t>  orders </a:t>
            </a:r>
            <a:endParaRPr lang="en-US" altLang="en-US" sz="2400" dirty="0" smtClean="0">
              <a:latin typeface="Candara" panose="020E0502030303020204" pitchFamily="34" charset="0"/>
            </a:endParaRPr>
          </a:p>
          <a:p>
            <a:r>
              <a:rPr lang="en-US" altLang="en-US" sz="2400" dirty="0">
                <a:latin typeface="Candara" panose="020E0502030303020204" pitchFamily="34" charset="0"/>
              </a:rPr>
              <a:t>	</a:t>
            </a:r>
            <a:r>
              <a:rPr lang="en-US" altLang="en-US" sz="2400" dirty="0" smtClean="0">
                <a:solidFill>
                  <a:srgbClr val="0000CC"/>
                </a:solidFill>
                <a:latin typeface="Candara" panose="020E0502030303020204" pitchFamily="34" charset="0"/>
              </a:rPr>
              <a:t>WHERE</a:t>
            </a:r>
            <a:r>
              <a:rPr lang="en-US" altLang="en-US" sz="2400" dirty="0" smtClean="0">
                <a:latin typeface="Candara" panose="020E0502030303020204" pitchFamily="34" charset="0"/>
              </a:rPr>
              <a:t> </a:t>
            </a:r>
            <a:r>
              <a:rPr lang="en-US" altLang="en-US" sz="2400" dirty="0" err="1">
                <a:latin typeface="Candara" panose="020E0502030303020204" pitchFamily="34" charset="0"/>
              </a:rPr>
              <a:t>cust_code</a:t>
            </a:r>
            <a:r>
              <a:rPr lang="en-US" altLang="en-US" sz="2400" b="1" dirty="0">
                <a:latin typeface="Candara" panose="020E0502030303020204" pitchFamily="34" charset="0"/>
              </a:rPr>
              <a:t> </a:t>
            </a:r>
            <a:r>
              <a:rPr lang="en-US" altLang="en-US" sz="2400" b="1" dirty="0">
                <a:solidFill>
                  <a:srgbClr val="0000CC"/>
                </a:solidFill>
                <a:latin typeface="Candara" panose="020E0502030303020204" pitchFamily="34" charset="0"/>
              </a:rPr>
              <a:t>IN</a:t>
            </a:r>
            <a:r>
              <a:rPr lang="en-US" altLang="en-US" sz="2400" b="1" dirty="0">
                <a:latin typeface="Candara" panose="020E0502030303020204" pitchFamily="34" charset="0"/>
              </a:rPr>
              <a:t> </a:t>
            </a:r>
            <a:r>
              <a:rPr lang="en-US" altLang="en-US" sz="2400" dirty="0" smtClean="0">
                <a:latin typeface="Candara" panose="020E0502030303020204" pitchFamily="34" charset="0"/>
              </a:rPr>
              <a:t>(</a:t>
            </a:r>
          </a:p>
          <a:p>
            <a:r>
              <a:rPr lang="en-US" altLang="en-US" sz="2400" dirty="0">
                <a:latin typeface="Candara" panose="020E0502030303020204" pitchFamily="34" charset="0"/>
              </a:rPr>
              <a:t>	</a:t>
            </a:r>
            <a:r>
              <a:rPr lang="en-US" altLang="en-US" sz="2400" dirty="0" smtClean="0">
                <a:solidFill>
                  <a:srgbClr val="0000CC"/>
                </a:solidFill>
                <a:latin typeface="Candara" panose="020E0502030303020204" pitchFamily="34" charset="0"/>
              </a:rPr>
              <a:t>SELECT</a:t>
            </a:r>
            <a:r>
              <a:rPr lang="en-US" altLang="en-US" sz="2400" dirty="0" smtClean="0">
                <a:latin typeface="Candara" panose="020E0502030303020204" pitchFamily="34" charset="0"/>
              </a:rPr>
              <a:t>  </a:t>
            </a:r>
            <a:r>
              <a:rPr lang="en-US" altLang="en-US" sz="2400" dirty="0" err="1">
                <a:latin typeface="Candara" panose="020E0502030303020204" pitchFamily="34" charset="0"/>
              </a:rPr>
              <a:t>cust_code</a:t>
            </a:r>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FROM</a:t>
            </a:r>
            <a:r>
              <a:rPr lang="en-US" altLang="en-US" sz="2400" dirty="0">
                <a:latin typeface="Candara" panose="020E0502030303020204" pitchFamily="34" charset="0"/>
              </a:rPr>
              <a:t> </a:t>
            </a:r>
            <a:r>
              <a:rPr lang="en-US" altLang="en-US" sz="2400" dirty="0" smtClean="0">
                <a:latin typeface="Candara" panose="020E0502030303020204" pitchFamily="34" charset="0"/>
              </a:rPr>
              <a:t>customer</a:t>
            </a:r>
          </a:p>
          <a:p>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WHERE</a:t>
            </a:r>
            <a:r>
              <a:rPr lang="en-US" altLang="en-US" sz="2400" dirty="0">
                <a:latin typeface="Candara" panose="020E0502030303020204" pitchFamily="34" charset="0"/>
              </a:rPr>
              <a:t> </a:t>
            </a:r>
            <a:r>
              <a:rPr lang="en-US" altLang="en-US" sz="2400" dirty="0" err="1">
                <a:latin typeface="Candara" panose="020E0502030303020204" pitchFamily="34" charset="0"/>
              </a:rPr>
              <a:t>city_code</a:t>
            </a:r>
            <a:r>
              <a:rPr lang="en-US" altLang="en-US" sz="2400" dirty="0">
                <a:latin typeface="Candara" panose="020E0502030303020204" pitchFamily="34" charset="0"/>
              </a:rPr>
              <a:t> = </a:t>
            </a:r>
            <a:r>
              <a:rPr lang="en-US" altLang="en-US" sz="2400" dirty="0" smtClean="0">
                <a:latin typeface="Candara" panose="020E0502030303020204" pitchFamily="34" charset="0"/>
              </a:rPr>
              <a:t>'PUNE‘ );</a:t>
            </a:r>
            <a:endParaRPr lang="en-US" altLang="en-US" sz="2400" dirty="0">
              <a:latin typeface="Candara" panose="020E0502030303020204" pitchFamily="34" charset="0"/>
            </a:endParaRPr>
          </a:p>
          <a:p>
            <a:endParaRPr lang="en-US" altLang="en-US" sz="2400" dirty="0">
              <a:latin typeface="Candara" panose="020E0502030303020204" pitchFamily="34" charset="0"/>
            </a:endParaRPr>
          </a:p>
          <a:p>
            <a:r>
              <a:rPr lang="en-US" altLang="en-US" sz="2400" dirty="0" smtClean="0">
                <a:solidFill>
                  <a:srgbClr val="0000CC"/>
                </a:solidFill>
                <a:latin typeface="Candara" panose="020E0502030303020204" pitchFamily="34" charset="0"/>
              </a:rPr>
              <a:t>SELECT</a:t>
            </a:r>
            <a:r>
              <a:rPr lang="en-US" altLang="en-US" sz="2400" dirty="0" smtClean="0">
                <a:latin typeface="Candara" panose="020E0502030303020204" pitchFamily="34" charset="0"/>
              </a:rPr>
              <a:t>  </a:t>
            </a:r>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FROM</a:t>
            </a:r>
            <a:r>
              <a:rPr lang="en-US" altLang="en-US" sz="2400" dirty="0">
                <a:latin typeface="Candara" panose="020E0502030303020204" pitchFamily="34" charset="0"/>
              </a:rPr>
              <a:t>  dept </a:t>
            </a:r>
            <a:endParaRPr lang="en-US" altLang="en-US" sz="2400" dirty="0" smtClean="0">
              <a:latin typeface="Candara" panose="020E0502030303020204" pitchFamily="34" charset="0"/>
            </a:endParaRPr>
          </a:p>
          <a:p>
            <a:r>
              <a:rPr lang="en-US" altLang="en-US" sz="2400" dirty="0">
                <a:latin typeface="Candara" panose="020E0502030303020204" pitchFamily="34" charset="0"/>
              </a:rPr>
              <a:t>	</a:t>
            </a:r>
            <a:r>
              <a:rPr lang="en-US" altLang="en-US" sz="2400" dirty="0" smtClean="0">
                <a:solidFill>
                  <a:srgbClr val="0000CC"/>
                </a:solidFill>
                <a:latin typeface="Candara" panose="020E0502030303020204" pitchFamily="34" charset="0"/>
              </a:rPr>
              <a:t>WHERE</a:t>
            </a:r>
            <a:r>
              <a:rPr lang="en-US" altLang="en-US" sz="2400" dirty="0" smtClean="0">
                <a:latin typeface="Candara" panose="020E0502030303020204" pitchFamily="34" charset="0"/>
              </a:rPr>
              <a:t> </a:t>
            </a:r>
            <a:r>
              <a:rPr lang="en-US" altLang="en-US" sz="2400" b="1" dirty="0">
                <a:solidFill>
                  <a:srgbClr val="0000CC"/>
                </a:solidFill>
                <a:latin typeface="Candara" panose="020E0502030303020204" pitchFamily="34" charset="0"/>
              </a:rPr>
              <a:t>EXISTS</a:t>
            </a:r>
            <a:r>
              <a:rPr lang="en-US" altLang="en-US" sz="2400" dirty="0">
                <a:solidFill>
                  <a:srgbClr val="0000CC"/>
                </a:solidFill>
                <a:latin typeface="Candara" panose="020E0502030303020204" pitchFamily="34" charset="0"/>
              </a:rPr>
              <a:t> </a:t>
            </a:r>
            <a:r>
              <a:rPr lang="en-US" altLang="en-US" sz="2400" dirty="0">
                <a:latin typeface="Candara" panose="020E0502030303020204" pitchFamily="34" charset="0"/>
              </a:rPr>
              <a:t>(</a:t>
            </a:r>
          </a:p>
          <a:p>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SELECT</a:t>
            </a:r>
            <a:r>
              <a:rPr lang="en-US" altLang="en-US" sz="2400" dirty="0">
                <a:latin typeface="Candara" panose="020E0502030303020204" pitchFamily="34" charset="0"/>
              </a:rPr>
              <a:t>  * </a:t>
            </a:r>
            <a:r>
              <a:rPr lang="en-US" altLang="en-US" sz="2400" dirty="0">
                <a:solidFill>
                  <a:srgbClr val="0000CC"/>
                </a:solidFill>
                <a:latin typeface="Candara" panose="020E0502030303020204" pitchFamily="34" charset="0"/>
              </a:rPr>
              <a:t>FROM</a:t>
            </a:r>
            <a:r>
              <a:rPr lang="en-US" altLang="en-US" sz="2400" dirty="0">
                <a:latin typeface="Candara" panose="020E0502030303020204" pitchFamily="34" charset="0"/>
              </a:rPr>
              <a:t>  </a:t>
            </a:r>
            <a:r>
              <a:rPr lang="en-US" altLang="en-US" sz="2400" dirty="0" smtClean="0">
                <a:latin typeface="Candara" panose="020E0502030303020204" pitchFamily="34" charset="0"/>
              </a:rPr>
              <a:t>emp</a:t>
            </a:r>
          </a:p>
          <a:p>
            <a:r>
              <a:rPr lang="en-US" altLang="en-US" sz="2400" dirty="0" smtClean="0">
                <a:latin typeface="Candara" panose="020E0502030303020204" pitchFamily="34" charset="0"/>
              </a:rPr>
              <a:t> 	</a:t>
            </a:r>
            <a:r>
              <a:rPr lang="en-US" altLang="en-US" sz="2400" dirty="0" smtClean="0">
                <a:solidFill>
                  <a:srgbClr val="0000CC"/>
                </a:solidFill>
                <a:latin typeface="Candara" panose="020E0502030303020204" pitchFamily="34" charset="0"/>
              </a:rPr>
              <a:t>WHERE</a:t>
            </a:r>
            <a:r>
              <a:rPr lang="en-US" altLang="en-US" sz="2400" dirty="0" smtClean="0">
                <a:latin typeface="Candara" panose="020E0502030303020204" pitchFamily="34" charset="0"/>
              </a:rPr>
              <a:t> </a:t>
            </a:r>
            <a:r>
              <a:rPr lang="en-US" altLang="en-US" sz="2400" dirty="0" err="1" smtClean="0">
                <a:latin typeface="Candara" panose="020E0502030303020204" pitchFamily="34" charset="0"/>
              </a:rPr>
              <a:t>emp.deptno</a:t>
            </a:r>
            <a:r>
              <a:rPr lang="en-US" altLang="en-US" sz="2400" dirty="0" smtClean="0">
                <a:latin typeface="Candara" panose="020E0502030303020204" pitchFamily="34" charset="0"/>
              </a:rPr>
              <a:t> </a:t>
            </a:r>
            <a:r>
              <a:rPr lang="en-US" altLang="en-US" sz="2400" dirty="0">
                <a:latin typeface="Candara" panose="020E0502030303020204" pitchFamily="34" charset="0"/>
              </a:rPr>
              <a:t>= </a:t>
            </a:r>
            <a:r>
              <a:rPr lang="en-US" altLang="en-US" sz="2400" dirty="0" err="1" smtClean="0">
                <a:latin typeface="Candara" panose="020E0502030303020204" pitchFamily="34" charset="0"/>
              </a:rPr>
              <a:t>dept.deptno</a:t>
            </a:r>
            <a:r>
              <a:rPr lang="en-US" altLang="en-US" sz="2400" dirty="0" smtClean="0">
                <a:latin typeface="Candara" panose="020E0502030303020204" pitchFamily="34" charset="0"/>
              </a:rPr>
              <a:t>);</a:t>
            </a:r>
            <a:endParaRPr lang="en-US" altLang="en-US" sz="2400" dirty="0">
              <a:latin typeface="Candara" panose="020E0502030303020204" pitchFamily="34" charset="0"/>
            </a:endParaRPr>
          </a:p>
          <a:p>
            <a:endParaRPr lang="en-US" altLang="en-US" sz="2400" dirty="0">
              <a:latin typeface="Candara" panose="020E0502030303020204" pitchFamily="34" charset="0"/>
            </a:endParaRPr>
          </a:p>
          <a:p>
            <a:r>
              <a:rPr lang="en-US" altLang="en-US" sz="2400" dirty="0" smtClean="0">
                <a:solidFill>
                  <a:srgbClr val="0000CC"/>
                </a:solidFill>
                <a:latin typeface="Candara" panose="020E0502030303020204" pitchFamily="34" charset="0"/>
              </a:rPr>
              <a:t>SELECT</a:t>
            </a:r>
            <a:r>
              <a:rPr lang="en-US" altLang="en-US" sz="2400" dirty="0" smtClean="0">
                <a:latin typeface="Candara" panose="020E0502030303020204" pitchFamily="34" charset="0"/>
              </a:rPr>
              <a:t>  </a:t>
            </a:r>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FROM</a:t>
            </a:r>
            <a:r>
              <a:rPr lang="en-US" altLang="en-US" sz="2400" dirty="0">
                <a:latin typeface="Candara" panose="020E0502030303020204" pitchFamily="34" charset="0"/>
              </a:rPr>
              <a:t>  </a:t>
            </a:r>
            <a:r>
              <a:rPr lang="en-US" altLang="en-US" sz="2400" dirty="0" smtClean="0">
                <a:latin typeface="Candara" panose="020E0502030303020204" pitchFamily="34" charset="0"/>
              </a:rPr>
              <a:t>dept</a:t>
            </a:r>
          </a:p>
          <a:p>
            <a:r>
              <a:rPr lang="en-US" altLang="en-US" sz="2400" dirty="0">
                <a:latin typeface="Candara" panose="020E0502030303020204" pitchFamily="34" charset="0"/>
              </a:rPr>
              <a:t>	</a:t>
            </a:r>
            <a:r>
              <a:rPr lang="en-US" altLang="en-US" sz="2400" dirty="0" smtClean="0">
                <a:solidFill>
                  <a:srgbClr val="0000CC"/>
                </a:solidFill>
                <a:latin typeface="Candara" panose="020E0502030303020204" pitchFamily="34" charset="0"/>
              </a:rPr>
              <a:t>WHERE</a:t>
            </a:r>
            <a:r>
              <a:rPr lang="en-US" altLang="en-US" sz="2400" dirty="0" smtClean="0">
                <a:latin typeface="Candara" panose="020E0502030303020204" pitchFamily="34" charset="0"/>
              </a:rPr>
              <a:t> </a:t>
            </a:r>
            <a:r>
              <a:rPr lang="en-US" altLang="en-US" sz="2400" b="1" dirty="0">
                <a:solidFill>
                  <a:srgbClr val="0000CC"/>
                </a:solidFill>
                <a:latin typeface="Candara" panose="020E0502030303020204" pitchFamily="34" charset="0"/>
              </a:rPr>
              <a:t>NOT</a:t>
            </a:r>
            <a:r>
              <a:rPr lang="en-US" altLang="en-US" sz="2400" dirty="0">
                <a:solidFill>
                  <a:srgbClr val="0000CC"/>
                </a:solidFill>
                <a:latin typeface="Candara" panose="020E0502030303020204" pitchFamily="34" charset="0"/>
              </a:rPr>
              <a:t> </a:t>
            </a:r>
            <a:r>
              <a:rPr lang="en-US" altLang="en-US" sz="2400" b="1" dirty="0">
                <a:solidFill>
                  <a:srgbClr val="0000CC"/>
                </a:solidFill>
                <a:latin typeface="Candara" panose="020E0502030303020204" pitchFamily="34" charset="0"/>
              </a:rPr>
              <a:t>EXISTS</a:t>
            </a:r>
            <a:r>
              <a:rPr lang="en-US" altLang="en-US" sz="2400" dirty="0">
                <a:solidFill>
                  <a:srgbClr val="0000CC"/>
                </a:solidFill>
                <a:latin typeface="Candara" panose="020E0502030303020204" pitchFamily="34" charset="0"/>
              </a:rPr>
              <a:t> </a:t>
            </a:r>
            <a:r>
              <a:rPr lang="en-US" altLang="en-US" sz="2400" dirty="0">
                <a:latin typeface="Candara" panose="020E0502030303020204" pitchFamily="34" charset="0"/>
              </a:rPr>
              <a:t>(</a:t>
            </a:r>
          </a:p>
          <a:p>
            <a:r>
              <a:rPr lang="en-US" altLang="en-US" sz="2400" dirty="0">
                <a:latin typeface="Candara" panose="020E0502030303020204" pitchFamily="34" charset="0"/>
              </a:rPr>
              <a:t>	</a:t>
            </a:r>
            <a:r>
              <a:rPr lang="en-US" altLang="en-US" sz="2400" dirty="0">
                <a:solidFill>
                  <a:srgbClr val="0000CC"/>
                </a:solidFill>
                <a:latin typeface="Candara" panose="020E0502030303020204" pitchFamily="34" charset="0"/>
              </a:rPr>
              <a:t>SELECT</a:t>
            </a:r>
            <a:r>
              <a:rPr lang="en-US" altLang="en-US" sz="2400" dirty="0">
                <a:latin typeface="Candara" panose="020E0502030303020204" pitchFamily="34" charset="0"/>
              </a:rPr>
              <a:t>  * </a:t>
            </a:r>
            <a:r>
              <a:rPr lang="en-US" altLang="en-US" sz="2400" dirty="0">
                <a:solidFill>
                  <a:srgbClr val="0000CC"/>
                </a:solidFill>
                <a:latin typeface="Candara" panose="020E0502030303020204" pitchFamily="34" charset="0"/>
              </a:rPr>
              <a:t>FROM</a:t>
            </a:r>
            <a:r>
              <a:rPr lang="en-US" altLang="en-US" sz="2400" dirty="0">
                <a:latin typeface="Candara" panose="020E0502030303020204" pitchFamily="34" charset="0"/>
              </a:rPr>
              <a:t>  </a:t>
            </a:r>
            <a:r>
              <a:rPr lang="en-US" altLang="en-US" sz="2400" dirty="0" smtClean="0">
                <a:latin typeface="Candara" panose="020E0502030303020204" pitchFamily="34" charset="0"/>
              </a:rPr>
              <a:t>employee</a:t>
            </a:r>
          </a:p>
          <a:p>
            <a:r>
              <a:rPr lang="en-US" altLang="en-US" sz="2400" dirty="0">
                <a:latin typeface="Candara" panose="020E0502030303020204" pitchFamily="34" charset="0"/>
              </a:rPr>
              <a:t>	</a:t>
            </a:r>
            <a:r>
              <a:rPr lang="en-US" altLang="en-US" sz="2400" dirty="0" smtClean="0">
                <a:solidFill>
                  <a:srgbClr val="0000CC"/>
                </a:solidFill>
                <a:latin typeface="Candara" panose="020E0502030303020204" pitchFamily="34" charset="0"/>
              </a:rPr>
              <a:t>WHERE</a:t>
            </a:r>
            <a:r>
              <a:rPr lang="en-US" altLang="en-US" sz="2400" dirty="0" smtClean="0">
                <a:latin typeface="Candara" panose="020E0502030303020204" pitchFamily="34" charset="0"/>
              </a:rPr>
              <a:t> </a:t>
            </a:r>
            <a:r>
              <a:rPr lang="en-US" altLang="en-US" sz="2400" dirty="0" err="1" smtClean="0">
                <a:latin typeface="Candara" panose="020E0502030303020204" pitchFamily="34" charset="0"/>
              </a:rPr>
              <a:t>employee.dept_code</a:t>
            </a:r>
            <a:r>
              <a:rPr lang="en-US" altLang="en-US" sz="2400" dirty="0" smtClean="0">
                <a:latin typeface="Candara" panose="020E0502030303020204" pitchFamily="34" charset="0"/>
              </a:rPr>
              <a:t> </a:t>
            </a:r>
            <a:r>
              <a:rPr lang="en-US" altLang="en-US" sz="2400" dirty="0">
                <a:latin typeface="Candara" panose="020E0502030303020204" pitchFamily="34" charset="0"/>
              </a:rPr>
              <a:t>= </a:t>
            </a:r>
            <a:r>
              <a:rPr lang="en-US" altLang="en-US" sz="2400" dirty="0" err="1" smtClean="0">
                <a:latin typeface="Candara" panose="020E0502030303020204" pitchFamily="34" charset="0"/>
              </a:rPr>
              <a:t>dept.dept_code</a:t>
            </a:r>
            <a:r>
              <a:rPr lang="en-US" altLang="en-US" sz="2400" dirty="0">
                <a:latin typeface="Candara" panose="020E0502030303020204" pitchFamily="34" charset="0"/>
              </a:rPr>
              <a:t>);</a:t>
            </a:r>
          </a:p>
          <a:p>
            <a:pPr algn="just">
              <a:spcBef>
                <a:spcPct val="30000"/>
              </a:spcBef>
            </a:pPr>
            <a:endParaRPr lang="en-US" altLang="en-US" sz="2400" i="1" dirty="0">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133</a:t>
            </a:fld>
            <a:endParaRPr lang="en-US"/>
          </a:p>
        </p:txBody>
      </p:sp>
    </p:spTree>
    <p:extLst>
      <p:ext uri="{BB962C8B-B14F-4D97-AF65-F5344CB8AC3E}">
        <p14:creationId xmlns:p14="http://schemas.microsoft.com/office/powerpoint/2010/main" val="473931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RDBMS</a:t>
            </a:r>
            <a:endParaRPr lang="en-US" dirty="0"/>
          </a:p>
        </p:txBody>
      </p:sp>
      <p:sp>
        <p:nvSpPr>
          <p:cNvPr id="3" name="Content Placeholder 2"/>
          <p:cNvSpPr>
            <a:spLocks noGrp="1"/>
          </p:cNvSpPr>
          <p:nvPr>
            <p:ph sz="quarter" idx="1"/>
          </p:nvPr>
        </p:nvSpPr>
        <p:spPr/>
        <p:txBody>
          <a:bodyPr/>
          <a:lstStyle/>
          <a:p>
            <a:r>
              <a:rPr lang="en-US" dirty="0"/>
              <a:t>RDBMS stands for </a:t>
            </a:r>
            <a:r>
              <a:rPr lang="en-US" b="1" u="sng" dirty="0">
                <a:solidFill>
                  <a:srgbClr val="FF0000"/>
                </a:solidFill>
              </a:rPr>
              <a:t>R</a:t>
            </a:r>
            <a:r>
              <a:rPr lang="en-US" dirty="0"/>
              <a:t>elational </a:t>
            </a:r>
            <a:r>
              <a:rPr lang="en-US" b="1" u="sng" dirty="0">
                <a:solidFill>
                  <a:srgbClr val="FF0000"/>
                </a:solidFill>
              </a:rPr>
              <a:t>D</a:t>
            </a:r>
            <a:r>
              <a:rPr lang="en-US" dirty="0"/>
              <a:t>ata</a:t>
            </a:r>
            <a:r>
              <a:rPr lang="en-US" b="1" u="sng" dirty="0">
                <a:solidFill>
                  <a:srgbClr val="FF0000"/>
                </a:solidFill>
              </a:rPr>
              <a:t>b</a:t>
            </a:r>
            <a:r>
              <a:rPr lang="en-US" dirty="0"/>
              <a:t>ase </a:t>
            </a:r>
            <a:r>
              <a:rPr lang="en-US" b="1" u="sng" dirty="0">
                <a:solidFill>
                  <a:srgbClr val="FF0000"/>
                </a:solidFill>
              </a:rPr>
              <a:t>M</a:t>
            </a:r>
            <a:r>
              <a:rPr lang="en-US" dirty="0"/>
              <a:t>anagement </a:t>
            </a:r>
            <a:r>
              <a:rPr lang="en-US" b="1" u="sng" dirty="0">
                <a:solidFill>
                  <a:srgbClr val="FF0000"/>
                </a:solidFill>
              </a:rPr>
              <a:t>S</a:t>
            </a:r>
            <a:r>
              <a:rPr lang="en-US" dirty="0"/>
              <a:t>ystem</a:t>
            </a:r>
          </a:p>
          <a:p>
            <a:r>
              <a:rPr lang="en-US" dirty="0"/>
              <a:t>A</a:t>
            </a:r>
            <a:r>
              <a:rPr lang="en-US" dirty="0" smtClean="0"/>
              <a:t> </a:t>
            </a:r>
            <a:r>
              <a:rPr lang="en-US" dirty="0"/>
              <a:t>DBMS in which </a:t>
            </a:r>
            <a:r>
              <a:rPr lang="en-US" b="1" dirty="0"/>
              <a:t>data</a:t>
            </a:r>
            <a:r>
              <a:rPr lang="en-US" dirty="0"/>
              <a:t> is stored in </a:t>
            </a:r>
            <a:r>
              <a:rPr lang="en-US" b="1" dirty="0"/>
              <a:t>tables</a:t>
            </a:r>
            <a:r>
              <a:rPr lang="en-US" dirty="0"/>
              <a:t> and the </a:t>
            </a:r>
            <a:r>
              <a:rPr lang="en-US" b="1" dirty="0"/>
              <a:t>relationships</a:t>
            </a:r>
            <a:r>
              <a:rPr lang="en-US" dirty="0"/>
              <a:t> among the data are also stored </a:t>
            </a:r>
            <a:r>
              <a:rPr lang="en-US" dirty="0" smtClean="0"/>
              <a:t>in </a:t>
            </a:r>
            <a:r>
              <a:rPr lang="en-US" b="1" dirty="0"/>
              <a:t>tables</a:t>
            </a:r>
            <a:r>
              <a:rPr lang="en-US" dirty="0"/>
              <a:t>. </a:t>
            </a:r>
            <a:endParaRPr lang="en-US" dirty="0" smtClean="0"/>
          </a:p>
          <a:p>
            <a:r>
              <a:rPr lang="en-US" dirty="0"/>
              <a:t>A Relational database management system (RDBMS) is a database management system (DBMS) that is based on the relational model as introduced by E. F. </a:t>
            </a:r>
            <a:r>
              <a:rPr lang="en-US" dirty="0" err="1"/>
              <a:t>Codd</a:t>
            </a:r>
            <a:r>
              <a:rPr lang="en-US" dirty="0"/>
              <a:t>.</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14</a:t>
            </a:fld>
            <a:endParaRPr lang="en-US"/>
          </a:p>
        </p:txBody>
      </p:sp>
    </p:spTree>
    <p:extLst>
      <p:ext uri="{BB962C8B-B14F-4D97-AF65-F5344CB8AC3E}">
        <p14:creationId xmlns:p14="http://schemas.microsoft.com/office/powerpoint/2010/main" val="14026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Model</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15</a:t>
            </a:fld>
            <a:endParaRPr lang="en-US"/>
          </a:p>
        </p:txBody>
      </p:sp>
      <p:pic>
        <p:nvPicPr>
          <p:cNvPr id="6" name="Picture 3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467" t="31174" r="467" b="31798"/>
          <a:stretch>
            <a:fillRect/>
          </a:stretch>
        </p:blipFill>
        <p:spPr bwMode="auto">
          <a:xfrm>
            <a:off x="457200" y="1731611"/>
            <a:ext cx="8229600" cy="2306989"/>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934200" y="1295400"/>
            <a:ext cx="1752600" cy="2743200"/>
          </a:xfrm>
          <a:prstGeom prst="rect">
            <a:avLst/>
          </a:prstGeom>
          <a:solidFill>
            <a:srgbClr val="0066FF">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75000"/>
                  </a:schemeClr>
                </a:solidFill>
                <a:latin typeface="Candara" panose="020E0502030303020204" pitchFamily="34" charset="0"/>
              </a:rPr>
              <a:t>Attribute</a:t>
            </a:r>
            <a:endParaRPr lang="en-US" dirty="0">
              <a:solidFill>
                <a:schemeClr val="tx2">
                  <a:lumMod val="75000"/>
                </a:schemeClr>
              </a:solidFill>
              <a:latin typeface="Candara" panose="020E0502030303020204" pitchFamily="34" charset="0"/>
            </a:endParaRPr>
          </a:p>
        </p:txBody>
      </p:sp>
      <p:grpSp>
        <p:nvGrpSpPr>
          <p:cNvPr id="11" name="Group 10"/>
          <p:cNvGrpSpPr/>
          <p:nvPr/>
        </p:nvGrpSpPr>
        <p:grpSpPr>
          <a:xfrm>
            <a:off x="457200" y="3733800"/>
            <a:ext cx="8229600" cy="685800"/>
            <a:chOff x="457200" y="4343400"/>
            <a:chExt cx="8229600" cy="685800"/>
          </a:xfrm>
        </p:grpSpPr>
        <p:sp>
          <p:nvSpPr>
            <p:cNvPr id="8" name="Rectangle 7"/>
            <p:cNvSpPr/>
            <p:nvPr/>
          </p:nvSpPr>
          <p:spPr>
            <a:xfrm>
              <a:off x="457200" y="4343400"/>
              <a:ext cx="8229600" cy="304800"/>
            </a:xfrm>
            <a:prstGeom prst="rect">
              <a:avLst/>
            </a:prstGeom>
            <a:solidFill>
              <a:srgbClr val="0066FF">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0800000" flipV="1">
              <a:off x="457200" y="4648200"/>
              <a:ext cx="1447800" cy="381000"/>
            </a:xfrm>
            <a:prstGeom prst="rect">
              <a:avLst/>
            </a:prstGeom>
            <a:solidFill>
              <a:srgbClr val="0066FF">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latin typeface="Candara" panose="020E0502030303020204" pitchFamily="34" charset="0"/>
                </a:rPr>
                <a:t>Tuple</a:t>
              </a:r>
              <a:endParaRPr lang="en-US" dirty="0">
                <a:solidFill>
                  <a:schemeClr val="tx2">
                    <a:lumMod val="75000"/>
                  </a:schemeClr>
                </a:solidFill>
                <a:latin typeface="Candara" panose="020E0502030303020204" pitchFamily="34" charset="0"/>
              </a:endParaRPr>
            </a:p>
          </p:txBody>
        </p:sp>
      </p:grpSp>
    </p:spTree>
    <p:extLst>
      <p:ext uri="{BB962C8B-B14F-4D97-AF65-F5344CB8AC3E}">
        <p14:creationId xmlns:p14="http://schemas.microsoft.com/office/powerpoint/2010/main" val="3592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Relational Database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16</a:t>
            </a:fld>
            <a:endParaRPr lang="en-US"/>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l="20091" t="787" r="20093" b="1314"/>
          <a:stretch>
            <a:fillRect/>
          </a:stretch>
        </p:blipFill>
        <p:spPr bwMode="auto">
          <a:xfrm>
            <a:off x="1981200" y="1371600"/>
            <a:ext cx="5153025" cy="48006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411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30724125"/>
              </p:ext>
            </p:extLst>
          </p:nvPr>
        </p:nvGraphicFramePr>
        <p:xfrm>
          <a:off x="514349" y="1660524"/>
          <a:ext cx="7181851" cy="2225676"/>
        </p:xfrm>
        <a:graphic>
          <a:graphicData uri="http://schemas.openxmlformats.org/drawingml/2006/table">
            <a:tbl>
              <a:tblPr firstRow="1" bandRow="1">
                <a:tableStyleId>{5C22544A-7EE6-4342-B048-85BDC9FD1C3A}</a:tableStyleId>
              </a:tblPr>
              <a:tblGrid>
                <a:gridCol w="1436370"/>
                <a:gridCol w="1617980"/>
                <a:gridCol w="1485900"/>
                <a:gridCol w="1205231"/>
                <a:gridCol w="1436370"/>
              </a:tblGrid>
              <a:tr h="370946">
                <a:tc>
                  <a:txBody>
                    <a:bodyPr/>
                    <a:lstStyle/>
                    <a:p>
                      <a:r>
                        <a:rPr lang="en-US" sz="1800" dirty="0" err="1" smtClean="0"/>
                        <a:t>EmpCode</a:t>
                      </a:r>
                      <a:endParaRPr lang="en-US" sz="1800" dirty="0"/>
                    </a:p>
                  </a:txBody>
                  <a:tcPr marL="99060" marR="99060" marT="45733" marB="45733"/>
                </a:tc>
                <a:tc>
                  <a:txBody>
                    <a:bodyPr/>
                    <a:lstStyle/>
                    <a:p>
                      <a:r>
                        <a:rPr lang="en-US" sz="1800" dirty="0" err="1" smtClean="0"/>
                        <a:t>EmpName</a:t>
                      </a:r>
                      <a:endParaRPr lang="en-US" sz="1800" dirty="0"/>
                    </a:p>
                  </a:txBody>
                  <a:tcPr marL="99060" marR="99060" marT="45733" marB="45733"/>
                </a:tc>
                <a:tc>
                  <a:txBody>
                    <a:bodyPr/>
                    <a:lstStyle/>
                    <a:p>
                      <a:r>
                        <a:rPr lang="en-US" sz="1800" dirty="0" smtClean="0"/>
                        <a:t>Address</a:t>
                      </a:r>
                      <a:endParaRPr lang="en-US" sz="1800" dirty="0"/>
                    </a:p>
                  </a:txBody>
                  <a:tcPr marL="99060" marR="99060" marT="45733" marB="45733"/>
                </a:tc>
                <a:tc>
                  <a:txBody>
                    <a:bodyPr/>
                    <a:lstStyle/>
                    <a:p>
                      <a:r>
                        <a:rPr lang="en-US" sz="1800" dirty="0" smtClean="0"/>
                        <a:t>Salary</a:t>
                      </a:r>
                      <a:endParaRPr lang="en-US" sz="1800" dirty="0"/>
                    </a:p>
                  </a:txBody>
                  <a:tcPr marL="99060" marR="99060" marT="45733" marB="45733"/>
                </a:tc>
                <a:tc>
                  <a:txBody>
                    <a:bodyPr/>
                    <a:lstStyle/>
                    <a:p>
                      <a:r>
                        <a:rPr lang="en-US" sz="1800" dirty="0" smtClean="0"/>
                        <a:t>Deptno</a:t>
                      </a:r>
                      <a:endParaRPr lang="en-US" sz="1800" dirty="0"/>
                    </a:p>
                  </a:txBody>
                  <a:tcPr marL="99060" marR="99060" marT="45733" marB="45733"/>
                </a:tc>
              </a:tr>
              <a:tr h="370946">
                <a:tc>
                  <a:txBody>
                    <a:bodyPr/>
                    <a:lstStyle/>
                    <a:p>
                      <a:r>
                        <a:rPr lang="en-US" sz="1800" dirty="0" smtClean="0"/>
                        <a:t>E001</a:t>
                      </a:r>
                      <a:endParaRPr lang="en-US" sz="1800" dirty="0"/>
                    </a:p>
                  </a:txBody>
                  <a:tcPr marL="99060" marR="99060" marT="45733" marB="45733"/>
                </a:tc>
                <a:tc>
                  <a:txBody>
                    <a:bodyPr/>
                    <a:lstStyle/>
                    <a:p>
                      <a:r>
                        <a:rPr lang="en-US" sz="1800" dirty="0" err="1" smtClean="0"/>
                        <a:t>Rajendra</a:t>
                      </a:r>
                      <a:endParaRPr lang="en-US" sz="1800" dirty="0"/>
                    </a:p>
                  </a:txBody>
                  <a:tcPr marL="99060" marR="99060" marT="45733" marB="45733"/>
                </a:tc>
                <a:tc>
                  <a:txBody>
                    <a:bodyPr/>
                    <a:lstStyle/>
                    <a:p>
                      <a:r>
                        <a:rPr lang="en-US" sz="1800" dirty="0" smtClean="0"/>
                        <a:t>Mumbai</a:t>
                      </a:r>
                      <a:endParaRPr lang="en-US" sz="1800" dirty="0"/>
                    </a:p>
                  </a:txBody>
                  <a:tcPr marL="99060" marR="99060" marT="45733" marB="45733"/>
                </a:tc>
                <a:tc>
                  <a:txBody>
                    <a:bodyPr/>
                    <a:lstStyle/>
                    <a:p>
                      <a:r>
                        <a:rPr lang="en-US" sz="1800" dirty="0" smtClean="0"/>
                        <a:t>20000</a:t>
                      </a:r>
                      <a:endParaRPr lang="en-US" sz="1800" dirty="0"/>
                    </a:p>
                  </a:txBody>
                  <a:tcPr marL="99060" marR="99060" marT="45733" marB="45733"/>
                </a:tc>
                <a:tc>
                  <a:txBody>
                    <a:bodyPr/>
                    <a:lstStyle/>
                    <a:p>
                      <a:r>
                        <a:rPr lang="en-US" sz="1800" dirty="0" smtClean="0"/>
                        <a:t>10</a:t>
                      </a:r>
                      <a:endParaRPr lang="en-US" sz="1800" dirty="0"/>
                    </a:p>
                  </a:txBody>
                  <a:tcPr marL="99060" marR="99060" marT="45733" marB="45733"/>
                </a:tc>
              </a:tr>
              <a:tr h="370946">
                <a:tc>
                  <a:txBody>
                    <a:bodyPr/>
                    <a:lstStyle/>
                    <a:p>
                      <a:r>
                        <a:rPr lang="en-US" sz="1800" dirty="0" smtClean="0"/>
                        <a:t>E002</a:t>
                      </a:r>
                      <a:endParaRPr lang="en-US" sz="1800" dirty="0"/>
                    </a:p>
                  </a:txBody>
                  <a:tcPr marL="99060" marR="99060" marT="45733" marB="45733"/>
                </a:tc>
                <a:tc>
                  <a:txBody>
                    <a:bodyPr/>
                    <a:lstStyle/>
                    <a:p>
                      <a:r>
                        <a:rPr lang="en-US" sz="1800" dirty="0" err="1" smtClean="0"/>
                        <a:t>Rupesh</a:t>
                      </a:r>
                      <a:endParaRPr lang="en-US" sz="1800" dirty="0"/>
                    </a:p>
                  </a:txBody>
                  <a:tcPr marL="99060" marR="99060" marT="45733" marB="45733"/>
                </a:tc>
                <a:tc>
                  <a:txBody>
                    <a:bodyPr/>
                    <a:lstStyle/>
                    <a:p>
                      <a:r>
                        <a:rPr lang="en-US" sz="1800" dirty="0" smtClean="0"/>
                        <a:t>Mumbai</a:t>
                      </a:r>
                      <a:endParaRPr lang="en-US" sz="1800" dirty="0"/>
                    </a:p>
                  </a:txBody>
                  <a:tcPr marL="99060" marR="99060" marT="45733" marB="45733"/>
                </a:tc>
                <a:tc>
                  <a:txBody>
                    <a:bodyPr/>
                    <a:lstStyle/>
                    <a:p>
                      <a:r>
                        <a:rPr lang="en-US" sz="1800" dirty="0" smtClean="0"/>
                        <a:t>15000</a:t>
                      </a:r>
                      <a:endParaRPr lang="en-US" sz="1800" dirty="0"/>
                    </a:p>
                  </a:txBody>
                  <a:tcPr marL="99060" marR="99060" marT="45733" marB="45733"/>
                </a:tc>
                <a:tc>
                  <a:txBody>
                    <a:bodyPr/>
                    <a:lstStyle/>
                    <a:p>
                      <a:r>
                        <a:rPr lang="en-US" sz="1800" dirty="0" smtClean="0"/>
                        <a:t>10</a:t>
                      </a:r>
                      <a:endParaRPr lang="en-US" sz="1800" dirty="0"/>
                    </a:p>
                  </a:txBody>
                  <a:tcPr marL="99060" marR="99060" marT="45733" marB="45733"/>
                </a:tc>
              </a:tr>
              <a:tr h="370946">
                <a:tc>
                  <a:txBody>
                    <a:bodyPr/>
                    <a:lstStyle/>
                    <a:p>
                      <a:r>
                        <a:rPr lang="en-US" sz="1800" dirty="0" smtClean="0"/>
                        <a:t>E003</a:t>
                      </a:r>
                      <a:endParaRPr lang="en-US" sz="1800" dirty="0"/>
                    </a:p>
                  </a:txBody>
                  <a:tcPr marL="99060" marR="99060" marT="45733" marB="45733"/>
                </a:tc>
                <a:tc>
                  <a:txBody>
                    <a:bodyPr/>
                    <a:lstStyle/>
                    <a:p>
                      <a:r>
                        <a:rPr lang="en-US" sz="1800" dirty="0" err="1" smtClean="0"/>
                        <a:t>Vandana</a:t>
                      </a:r>
                      <a:endParaRPr lang="en-US" sz="1800" dirty="0"/>
                    </a:p>
                  </a:txBody>
                  <a:tcPr marL="99060" marR="99060" marT="45733" marB="45733"/>
                </a:tc>
                <a:tc>
                  <a:txBody>
                    <a:bodyPr/>
                    <a:lstStyle/>
                    <a:p>
                      <a:r>
                        <a:rPr lang="en-US" sz="1800" dirty="0" err="1" smtClean="0"/>
                        <a:t>Pune</a:t>
                      </a:r>
                      <a:endParaRPr lang="en-US" sz="1800" dirty="0"/>
                    </a:p>
                  </a:txBody>
                  <a:tcPr marL="99060" marR="99060" marT="45733" marB="45733"/>
                </a:tc>
                <a:tc>
                  <a:txBody>
                    <a:bodyPr/>
                    <a:lstStyle/>
                    <a:p>
                      <a:r>
                        <a:rPr lang="en-US" sz="1800" dirty="0" smtClean="0"/>
                        <a:t>25000</a:t>
                      </a:r>
                      <a:endParaRPr lang="en-US" sz="1800" dirty="0"/>
                    </a:p>
                  </a:txBody>
                  <a:tcPr marL="99060" marR="99060" marT="45733" marB="45733"/>
                </a:tc>
                <a:tc>
                  <a:txBody>
                    <a:bodyPr/>
                    <a:lstStyle/>
                    <a:p>
                      <a:r>
                        <a:rPr lang="en-US" sz="1800" dirty="0" smtClean="0"/>
                        <a:t>30</a:t>
                      </a:r>
                      <a:endParaRPr lang="en-US" sz="1800" dirty="0"/>
                    </a:p>
                  </a:txBody>
                  <a:tcPr marL="99060" marR="99060" marT="45733" marB="45733"/>
                </a:tc>
              </a:tr>
              <a:tr h="370946">
                <a:tc>
                  <a:txBody>
                    <a:bodyPr/>
                    <a:lstStyle/>
                    <a:p>
                      <a:r>
                        <a:rPr lang="en-US" sz="1800" dirty="0" smtClean="0"/>
                        <a:t>E004</a:t>
                      </a:r>
                      <a:endParaRPr lang="en-US" sz="1800" dirty="0"/>
                    </a:p>
                  </a:txBody>
                  <a:tcPr marL="99060" marR="99060" marT="45733" marB="45733"/>
                </a:tc>
                <a:tc>
                  <a:txBody>
                    <a:bodyPr/>
                    <a:lstStyle/>
                    <a:p>
                      <a:r>
                        <a:rPr lang="en-US" sz="1800" dirty="0" err="1" smtClean="0"/>
                        <a:t>Anju</a:t>
                      </a:r>
                      <a:endParaRPr lang="en-US" sz="1800" dirty="0"/>
                    </a:p>
                  </a:txBody>
                  <a:tcPr marL="99060" marR="99060" marT="45733" marB="45733"/>
                </a:tc>
                <a:tc>
                  <a:txBody>
                    <a:bodyPr/>
                    <a:lstStyle/>
                    <a:p>
                      <a:r>
                        <a:rPr lang="en-US" sz="1800" dirty="0" smtClean="0"/>
                        <a:t>Chennai</a:t>
                      </a:r>
                      <a:endParaRPr lang="en-US" sz="1800" dirty="0"/>
                    </a:p>
                  </a:txBody>
                  <a:tcPr marL="99060" marR="99060" marT="45733" marB="45733"/>
                </a:tc>
                <a:tc>
                  <a:txBody>
                    <a:bodyPr/>
                    <a:lstStyle/>
                    <a:p>
                      <a:r>
                        <a:rPr lang="en-US" sz="1800" dirty="0" smtClean="0"/>
                        <a:t>22000</a:t>
                      </a:r>
                      <a:endParaRPr lang="en-US" sz="1800" dirty="0"/>
                    </a:p>
                  </a:txBody>
                  <a:tcPr marL="99060" marR="99060" marT="45733" marB="45733"/>
                </a:tc>
                <a:tc>
                  <a:txBody>
                    <a:bodyPr/>
                    <a:lstStyle/>
                    <a:p>
                      <a:r>
                        <a:rPr lang="en-US" sz="1800" dirty="0" smtClean="0"/>
                        <a:t>20</a:t>
                      </a:r>
                      <a:endParaRPr lang="en-US" sz="1800" dirty="0"/>
                    </a:p>
                  </a:txBody>
                  <a:tcPr marL="99060" marR="99060" marT="45733" marB="45733"/>
                </a:tc>
              </a:tr>
              <a:tr h="370946">
                <a:tc>
                  <a:txBody>
                    <a:bodyPr/>
                    <a:lstStyle/>
                    <a:p>
                      <a:r>
                        <a:rPr lang="en-US" sz="1800" dirty="0" smtClean="0"/>
                        <a:t>E005</a:t>
                      </a:r>
                      <a:endParaRPr lang="en-US" sz="1800" dirty="0"/>
                    </a:p>
                  </a:txBody>
                  <a:tcPr marL="99060" marR="99060" marT="45733" marB="45733"/>
                </a:tc>
                <a:tc>
                  <a:txBody>
                    <a:bodyPr/>
                    <a:lstStyle/>
                    <a:p>
                      <a:r>
                        <a:rPr lang="en-US" sz="1800" dirty="0" smtClean="0"/>
                        <a:t>Ajay</a:t>
                      </a:r>
                      <a:endParaRPr lang="en-US" sz="1800" dirty="0"/>
                    </a:p>
                  </a:txBody>
                  <a:tcPr marL="99060" marR="99060" marT="45733" marB="45733"/>
                </a:tc>
                <a:tc>
                  <a:txBody>
                    <a:bodyPr/>
                    <a:lstStyle/>
                    <a:p>
                      <a:r>
                        <a:rPr lang="en-US" sz="1800" dirty="0" err="1" smtClean="0"/>
                        <a:t>Pune</a:t>
                      </a:r>
                      <a:endParaRPr lang="en-US" sz="1800" dirty="0"/>
                    </a:p>
                  </a:txBody>
                  <a:tcPr marL="99060" marR="99060" marT="45733" marB="45733"/>
                </a:tc>
                <a:tc>
                  <a:txBody>
                    <a:bodyPr/>
                    <a:lstStyle/>
                    <a:p>
                      <a:r>
                        <a:rPr lang="en-US" sz="1800" dirty="0" smtClean="0"/>
                        <a:t>35000</a:t>
                      </a:r>
                      <a:endParaRPr lang="en-US" sz="1800" dirty="0"/>
                    </a:p>
                  </a:txBody>
                  <a:tcPr marL="99060" marR="99060" marT="45733" marB="45733"/>
                </a:tc>
                <a:tc>
                  <a:txBody>
                    <a:bodyPr/>
                    <a:lstStyle/>
                    <a:p>
                      <a:r>
                        <a:rPr lang="en-US" sz="1800" dirty="0" smtClean="0"/>
                        <a:t>30</a:t>
                      </a:r>
                      <a:endParaRPr lang="en-US" sz="1800" dirty="0"/>
                    </a:p>
                  </a:txBody>
                  <a:tcPr marL="99060" marR="99060" marT="45733" marB="45733"/>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0768487"/>
              </p:ext>
            </p:extLst>
          </p:nvPr>
        </p:nvGraphicFramePr>
        <p:xfrm>
          <a:off x="609600" y="4648200"/>
          <a:ext cx="4540251" cy="1482724"/>
        </p:xfrm>
        <a:graphic>
          <a:graphicData uri="http://schemas.openxmlformats.org/drawingml/2006/table">
            <a:tbl>
              <a:tblPr firstRow="1" bandRow="1">
                <a:tableStyleId>{5C22544A-7EE6-4342-B048-85BDC9FD1C3A}</a:tableStyleId>
              </a:tblPr>
              <a:tblGrid>
                <a:gridCol w="1513417"/>
                <a:gridCol w="1513417"/>
                <a:gridCol w="1513417"/>
              </a:tblGrid>
              <a:tr h="370681">
                <a:tc>
                  <a:txBody>
                    <a:bodyPr/>
                    <a:lstStyle/>
                    <a:p>
                      <a:r>
                        <a:rPr lang="en-US" sz="1800" dirty="0" smtClean="0"/>
                        <a:t>Deptno</a:t>
                      </a:r>
                      <a:endParaRPr lang="en-US" sz="1800" dirty="0"/>
                    </a:p>
                  </a:txBody>
                  <a:tcPr marL="99060" marR="99060" marT="45700" marB="45700"/>
                </a:tc>
                <a:tc>
                  <a:txBody>
                    <a:bodyPr/>
                    <a:lstStyle/>
                    <a:p>
                      <a:r>
                        <a:rPr lang="en-US" sz="1800" dirty="0" err="1" smtClean="0"/>
                        <a:t>Dname</a:t>
                      </a:r>
                      <a:endParaRPr lang="en-US" sz="1800" dirty="0"/>
                    </a:p>
                  </a:txBody>
                  <a:tcPr marL="99060" marR="99060" marT="45700" marB="45700"/>
                </a:tc>
                <a:tc>
                  <a:txBody>
                    <a:bodyPr/>
                    <a:lstStyle/>
                    <a:p>
                      <a:r>
                        <a:rPr lang="en-US" sz="1800" dirty="0" smtClean="0"/>
                        <a:t>Location</a:t>
                      </a:r>
                      <a:endParaRPr lang="en-US" sz="1800" dirty="0"/>
                    </a:p>
                  </a:txBody>
                  <a:tcPr marL="99060" marR="99060" marT="45700" marB="45700"/>
                </a:tc>
              </a:tr>
              <a:tr h="370681">
                <a:tc>
                  <a:txBody>
                    <a:bodyPr/>
                    <a:lstStyle/>
                    <a:p>
                      <a:r>
                        <a:rPr lang="en-US" sz="1800" dirty="0" smtClean="0"/>
                        <a:t>10</a:t>
                      </a:r>
                      <a:endParaRPr lang="en-US" sz="1800" dirty="0"/>
                    </a:p>
                  </a:txBody>
                  <a:tcPr marL="99060" marR="99060" marT="45700" marB="45700"/>
                </a:tc>
                <a:tc>
                  <a:txBody>
                    <a:bodyPr/>
                    <a:lstStyle/>
                    <a:p>
                      <a:r>
                        <a:rPr lang="en-US" sz="1800" dirty="0" smtClean="0"/>
                        <a:t>Admin</a:t>
                      </a:r>
                      <a:endParaRPr lang="en-US" sz="1800" dirty="0"/>
                    </a:p>
                  </a:txBody>
                  <a:tcPr marL="99060" marR="99060" marT="45700" marB="45700"/>
                </a:tc>
                <a:tc>
                  <a:txBody>
                    <a:bodyPr/>
                    <a:lstStyle/>
                    <a:p>
                      <a:r>
                        <a:rPr lang="en-US" sz="1800" dirty="0" smtClean="0"/>
                        <a:t>Mumbai</a:t>
                      </a:r>
                      <a:endParaRPr lang="en-US" sz="1800" dirty="0"/>
                    </a:p>
                  </a:txBody>
                  <a:tcPr marL="99060" marR="99060" marT="45700" marB="45700"/>
                </a:tc>
              </a:tr>
              <a:tr h="370681">
                <a:tc>
                  <a:txBody>
                    <a:bodyPr/>
                    <a:lstStyle/>
                    <a:p>
                      <a:r>
                        <a:rPr lang="en-US" sz="1800" dirty="0" smtClean="0"/>
                        <a:t>20</a:t>
                      </a:r>
                      <a:endParaRPr lang="en-US" sz="1800" dirty="0"/>
                    </a:p>
                  </a:txBody>
                  <a:tcPr marL="99060" marR="99060" marT="45700" marB="45700"/>
                </a:tc>
                <a:tc>
                  <a:txBody>
                    <a:bodyPr/>
                    <a:lstStyle/>
                    <a:p>
                      <a:r>
                        <a:rPr lang="en-US" sz="1800" dirty="0" smtClean="0"/>
                        <a:t>IT</a:t>
                      </a:r>
                      <a:endParaRPr lang="en-US" sz="1800" dirty="0"/>
                    </a:p>
                  </a:txBody>
                  <a:tcPr marL="99060" marR="99060" marT="45700" marB="45700"/>
                </a:tc>
                <a:tc>
                  <a:txBody>
                    <a:bodyPr/>
                    <a:lstStyle/>
                    <a:p>
                      <a:r>
                        <a:rPr lang="en-US" sz="1800" dirty="0" err="1" smtClean="0"/>
                        <a:t>Pune</a:t>
                      </a:r>
                      <a:endParaRPr lang="en-US" sz="1800" dirty="0"/>
                    </a:p>
                  </a:txBody>
                  <a:tcPr marL="99060" marR="99060" marT="45700" marB="45700"/>
                </a:tc>
              </a:tr>
              <a:tr h="370681">
                <a:tc>
                  <a:txBody>
                    <a:bodyPr/>
                    <a:lstStyle/>
                    <a:p>
                      <a:r>
                        <a:rPr lang="en-US" sz="1800" dirty="0" smtClean="0"/>
                        <a:t>30</a:t>
                      </a:r>
                      <a:endParaRPr lang="en-US" sz="1800" dirty="0"/>
                    </a:p>
                  </a:txBody>
                  <a:tcPr marL="99060" marR="99060" marT="45700" marB="45700"/>
                </a:tc>
                <a:tc>
                  <a:txBody>
                    <a:bodyPr/>
                    <a:lstStyle/>
                    <a:p>
                      <a:r>
                        <a:rPr lang="en-US" sz="1800" dirty="0" smtClean="0"/>
                        <a:t>Sales</a:t>
                      </a:r>
                      <a:endParaRPr lang="en-US" sz="1800" dirty="0"/>
                    </a:p>
                  </a:txBody>
                  <a:tcPr marL="99060" marR="99060" marT="45700" marB="45700"/>
                </a:tc>
                <a:tc>
                  <a:txBody>
                    <a:bodyPr/>
                    <a:lstStyle/>
                    <a:p>
                      <a:r>
                        <a:rPr lang="en-US" sz="1800" dirty="0" smtClean="0"/>
                        <a:t>Chennai</a:t>
                      </a:r>
                      <a:endParaRPr lang="en-US" sz="1800" dirty="0"/>
                    </a:p>
                  </a:txBody>
                  <a:tcPr marL="99060" marR="99060" marT="45700" marB="45700"/>
                </a:tc>
              </a:tr>
            </a:tbl>
          </a:graphicData>
        </a:graphic>
      </p:graphicFrame>
      <p:grpSp>
        <p:nvGrpSpPr>
          <p:cNvPr id="8" name="Group 23"/>
          <p:cNvGrpSpPr>
            <a:grpSpLocks/>
          </p:cNvGrpSpPr>
          <p:nvPr/>
        </p:nvGrpSpPr>
        <p:grpSpPr bwMode="auto">
          <a:xfrm>
            <a:off x="1806575" y="1293812"/>
            <a:ext cx="6194425" cy="3278188"/>
            <a:chOff x="1370806" y="990600"/>
            <a:chExt cx="5717382" cy="3277394"/>
          </a:xfrm>
        </p:grpSpPr>
        <p:cxnSp>
          <p:nvCxnSpPr>
            <p:cNvPr id="9" name="Straight Connector 12"/>
            <p:cNvCxnSpPr>
              <a:cxnSpLocks noChangeShapeType="1"/>
            </p:cNvCxnSpPr>
            <p:nvPr/>
          </p:nvCxnSpPr>
          <p:spPr bwMode="auto">
            <a:xfrm rot="5400000">
              <a:off x="5448735" y="1181100"/>
              <a:ext cx="381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4"/>
            <p:cNvCxnSpPr>
              <a:cxnSpLocks noChangeShapeType="1"/>
            </p:cNvCxnSpPr>
            <p:nvPr/>
          </p:nvCxnSpPr>
          <p:spPr bwMode="auto">
            <a:xfrm>
              <a:off x="5639235" y="990600"/>
              <a:ext cx="1448159"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6"/>
            <p:cNvCxnSpPr>
              <a:cxnSpLocks noChangeShapeType="1"/>
            </p:cNvCxnSpPr>
            <p:nvPr/>
          </p:nvCxnSpPr>
          <p:spPr bwMode="auto">
            <a:xfrm rot="5400000">
              <a:off x="5639594" y="2438400"/>
              <a:ext cx="2895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18"/>
            <p:cNvCxnSpPr>
              <a:cxnSpLocks noChangeShapeType="1"/>
            </p:cNvCxnSpPr>
            <p:nvPr/>
          </p:nvCxnSpPr>
          <p:spPr bwMode="auto">
            <a:xfrm rot="10800000">
              <a:off x="1371601" y="3886200"/>
              <a:ext cx="5715793"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Arrow Connector 22"/>
            <p:cNvCxnSpPr>
              <a:cxnSpLocks noChangeShapeType="1"/>
            </p:cNvCxnSpPr>
            <p:nvPr/>
          </p:nvCxnSpPr>
          <p:spPr bwMode="auto">
            <a:xfrm rot="5400000">
              <a:off x="1181100" y="4076700"/>
              <a:ext cx="381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4" name="Rectangle 13"/>
          <p:cNvSpPr/>
          <p:nvPr/>
        </p:nvSpPr>
        <p:spPr>
          <a:xfrm>
            <a:off x="5410201" y="4991100"/>
            <a:ext cx="3581400" cy="646331"/>
          </a:xfrm>
          <a:prstGeom prst="rect">
            <a:avLst/>
          </a:prstGeom>
        </p:spPr>
        <p:txBody>
          <a:bodyPr wrap="square">
            <a:spAutoFit/>
          </a:bodyPr>
          <a:lstStyle/>
          <a:p>
            <a:r>
              <a:rPr lang="en-US" altLang="en-US" dirty="0" smtClean="0">
                <a:latin typeface="Candara" panose="020E0502030303020204" pitchFamily="34" charset="0"/>
              </a:rPr>
              <a:t>A relationship is an </a:t>
            </a:r>
            <a:r>
              <a:rPr lang="en-US" altLang="en-US" u="sng" dirty="0" smtClean="0">
                <a:latin typeface="Candara" panose="020E0502030303020204" pitchFamily="34" charset="0"/>
              </a:rPr>
              <a:t>association</a:t>
            </a:r>
            <a:r>
              <a:rPr lang="en-US" altLang="en-US" dirty="0" smtClean="0">
                <a:latin typeface="Candara" panose="020E0502030303020204" pitchFamily="34" charset="0"/>
              </a:rPr>
              <a:t> </a:t>
            </a:r>
            <a:br>
              <a:rPr lang="en-US" altLang="en-US" dirty="0" smtClean="0">
                <a:latin typeface="Candara" panose="020E0502030303020204" pitchFamily="34" charset="0"/>
              </a:rPr>
            </a:br>
            <a:r>
              <a:rPr lang="en-US" altLang="en-US" dirty="0" smtClean="0">
                <a:latin typeface="Candara" panose="020E0502030303020204" pitchFamily="34" charset="0"/>
              </a:rPr>
              <a:t>    between two or more tables.</a:t>
            </a:r>
            <a:endParaRPr lang="en-US" altLang="en-US" dirty="0">
              <a:latin typeface="Candara" panose="020E0502030303020204" pitchFamily="34" charset="0"/>
            </a:endParaRPr>
          </a:p>
        </p:txBody>
      </p:sp>
    </p:spTree>
    <p:extLst>
      <p:ext uri="{BB962C8B-B14F-4D97-AF65-F5344CB8AC3E}">
        <p14:creationId xmlns:p14="http://schemas.microsoft.com/office/powerpoint/2010/main" val="41982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3" name="Content Placeholder 2"/>
          <p:cNvSpPr>
            <a:spLocks noGrp="1"/>
          </p:cNvSpPr>
          <p:nvPr>
            <p:ph sz="quarter" idx="1"/>
          </p:nvPr>
        </p:nvSpPr>
        <p:spPr/>
        <p:txBody>
          <a:bodyPr>
            <a:normAutofit lnSpcReduction="10000"/>
          </a:bodyPr>
          <a:lstStyle/>
          <a:p>
            <a:r>
              <a:rPr lang="en-US" dirty="0"/>
              <a:t>Keys are fundamental </a:t>
            </a:r>
            <a:r>
              <a:rPr lang="en-US" dirty="0" smtClean="0"/>
              <a:t>part of </a:t>
            </a:r>
            <a:r>
              <a:rPr lang="en-US" dirty="0"/>
              <a:t>relational database because they enable tables in the database to be related with each other</a:t>
            </a:r>
            <a:r>
              <a:rPr lang="en-US" dirty="0" smtClean="0"/>
              <a:t>.</a:t>
            </a:r>
          </a:p>
          <a:p>
            <a:r>
              <a:rPr lang="en-US" dirty="0" smtClean="0"/>
              <a:t>Types of keys are:</a:t>
            </a:r>
          </a:p>
          <a:p>
            <a:pPr lvl="1"/>
            <a:r>
              <a:rPr lang="en-US" sz="2600" b="1" dirty="0"/>
              <a:t>Primary </a:t>
            </a:r>
            <a:r>
              <a:rPr lang="en-US" sz="2600" b="1" dirty="0" smtClean="0"/>
              <a:t>Key</a:t>
            </a:r>
          </a:p>
          <a:p>
            <a:pPr marL="548640" lvl="2" indent="0">
              <a:buNone/>
            </a:pPr>
            <a:r>
              <a:rPr lang="en-US" sz="2300" dirty="0"/>
              <a:t>Primary key is a key that uniquely identify each record in a table. It cannot be NULL</a:t>
            </a:r>
            <a:r>
              <a:rPr lang="en-US" sz="2300" dirty="0" smtClean="0"/>
              <a:t>.</a:t>
            </a:r>
            <a:endParaRPr lang="en-US" sz="2300" dirty="0"/>
          </a:p>
          <a:p>
            <a:pPr lvl="1"/>
            <a:r>
              <a:rPr lang="en-US" sz="2600" b="1" dirty="0"/>
              <a:t>Composite Key</a:t>
            </a:r>
          </a:p>
          <a:p>
            <a:pPr marL="548640" lvl="2" indent="0">
              <a:buNone/>
            </a:pPr>
            <a:r>
              <a:rPr lang="en-US" sz="2300" dirty="0"/>
              <a:t>Key that consist of two or more columns that uniquely identify an entity occurrence is called Composite key</a:t>
            </a:r>
            <a:r>
              <a:rPr lang="en-US" sz="2300" dirty="0" smtClean="0"/>
              <a:t>.</a:t>
            </a:r>
            <a:endParaRPr lang="en-US" sz="2300" dirty="0"/>
          </a:p>
          <a:p>
            <a:pPr lvl="1"/>
            <a:r>
              <a:rPr lang="en-US" sz="2600" b="1" dirty="0"/>
              <a:t>Foreign Key</a:t>
            </a:r>
          </a:p>
          <a:p>
            <a:pPr marL="548640" lvl="2" indent="0">
              <a:buNone/>
            </a:pPr>
            <a:r>
              <a:rPr lang="en-US" sz="2300" dirty="0"/>
              <a:t>A foreign key is  column or set of columns in a table whose values match a primary key in another table</a:t>
            </a:r>
            <a:r>
              <a:rPr lang="en-US" sz="2300" dirty="0" smtClean="0"/>
              <a:t>.</a:t>
            </a:r>
            <a:endParaRPr lang="en-US" sz="2300"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18</a:t>
            </a:fld>
            <a:endParaRPr lang="en-US"/>
          </a:p>
        </p:txBody>
      </p:sp>
    </p:spTree>
    <p:extLst>
      <p:ext uri="{BB962C8B-B14F-4D97-AF65-F5344CB8AC3E}">
        <p14:creationId xmlns:p14="http://schemas.microsoft.com/office/powerpoint/2010/main" val="3891529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continue…</a:t>
            </a:r>
            <a:endParaRPr lang="en-US" dirty="0"/>
          </a:p>
        </p:txBody>
      </p:sp>
      <p:sp>
        <p:nvSpPr>
          <p:cNvPr id="3" name="Content Placeholder 2"/>
          <p:cNvSpPr>
            <a:spLocks noGrp="1"/>
          </p:cNvSpPr>
          <p:nvPr>
            <p:ph sz="quarter" idx="1"/>
          </p:nvPr>
        </p:nvSpPr>
        <p:spPr>
          <a:xfrm>
            <a:off x="457200" y="1219200"/>
            <a:ext cx="8229600" cy="5029200"/>
          </a:xfrm>
        </p:spPr>
        <p:txBody>
          <a:bodyPr>
            <a:normAutofit/>
          </a:bodyPr>
          <a:lstStyle/>
          <a:p>
            <a:r>
              <a:rPr lang="en-US" b="1" dirty="0" smtClean="0"/>
              <a:t>Candidate Key</a:t>
            </a:r>
          </a:p>
          <a:p>
            <a:pPr marL="274320" lvl="1" indent="0">
              <a:buNone/>
            </a:pPr>
            <a:r>
              <a:rPr lang="en-US" dirty="0"/>
              <a:t>Candidate keys are defined as the set of fields from which primary key can be selected.</a:t>
            </a:r>
          </a:p>
          <a:p>
            <a:r>
              <a:rPr lang="en-US" b="1" dirty="0"/>
              <a:t>Alternate </a:t>
            </a:r>
            <a:r>
              <a:rPr lang="en-US" b="1" dirty="0" smtClean="0"/>
              <a:t>Key</a:t>
            </a:r>
          </a:p>
          <a:p>
            <a:pPr marL="274320" lvl="1" indent="0">
              <a:buNone/>
            </a:pPr>
            <a:r>
              <a:rPr lang="en-US" dirty="0" smtClean="0"/>
              <a:t>The candidate keys that are not selected as primary key are known as alternate keys.</a:t>
            </a:r>
            <a:endParaRPr lang="en-US" dirty="0"/>
          </a:p>
          <a:p>
            <a:r>
              <a:rPr lang="en-US" b="1" dirty="0"/>
              <a:t>Super </a:t>
            </a:r>
            <a:r>
              <a:rPr lang="en-US" b="1" dirty="0" smtClean="0"/>
              <a:t>Key</a:t>
            </a:r>
          </a:p>
          <a:p>
            <a:pPr marL="274320" lvl="1" indent="0">
              <a:buNone/>
            </a:pPr>
            <a:r>
              <a:rPr lang="en-US" dirty="0" smtClean="0"/>
              <a:t>Super key is a column or combination of columns that identifies a record within the table.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19</a:t>
            </a:fld>
            <a:endParaRPr lang="en-US"/>
          </a:p>
        </p:txBody>
      </p:sp>
    </p:spTree>
    <p:extLst>
      <p:ext uri="{BB962C8B-B14F-4D97-AF65-F5344CB8AC3E}">
        <p14:creationId xmlns:p14="http://schemas.microsoft.com/office/powerpoint/2010/main" val="49831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825567327"/>
              </p:ext>
            </p:extLst>
          </p:nvPr>
        </p:nvGraphicFramePr>
        <p:xfrm>
          <a:off x="457200" y="1219200"/>
          <a:ext cx="8229600" cy="4450080"/>
        </p:xfrm>
        <a:graphic>
          <a:graphicData uri="http://schemas.openxmlformats.org/drawingml/2006/table">
            <a:tbl>
              <a:tblPr firstRow="1" bandRow="1">
                <a:tableStyleId>{C083E6E3-FA7D-4D7B-A595-EF9225AFEA82}</a:tableStyleId>
              </a:tblPr>
              <a:tblGrid>
                <a:gridCol w="1589809"/>
                <a:gridCol w="6639791"/>
              </a:tblGrid>
              <a:tr h="370840">
                <a:tc>
                  <a:txBody>
                    <a:bodyPr/>
                    <a:lstStyle/>
                    <a:p>
                      <a:r>
                        <a:rPr lang="en-US" dirty="0" smtClean="0"/>
                        <a:t>Module</a:t>
                      </a:r>
                      <a:endParaRPr lang="en-US" dirty="0"/>
                    </a:p>
                  </a:txBody>
                  <a:tcPr/>
                </a:tc>
                <a:tc>
                  <a:txBody>
                    <a:bodyPr/>
                    <a:lstStyle/>
                    <a:p>
                      <a:r>
                        <a:rPr lang="en-US" dirty="0" smtClean="0"/>
                        <a:t>Topic</a:t>
                      </a:r>
                      <a:endParaRPr lang="en-US" dirty="0"/>
                    </a:p>
                  </a:txBody>
                  <a:tcPr/>
                </a:tc>
              </a:tr>
              <a:tr h="370840">
                <a:tc>
                  <a:txBody>
                    <a:bodyPr/>
                    <a:lstStyle/>
                    <a:p>
                      <a:r>
                        <a:rPr lang="en-US" sz="1800" dirty="0" smtClean="0"/>
                        <a:t>Module</a:t>
                      </a:r>
                      <a:r>
                        <a:rPr lang="en-US" sz="1800" baseline="0" dirty="0" smtClean="0"/>
                        <a:t> 1:</a:t>
                      </a:r>
                      <a:endParaRPr lang="en-US" sz="1800" dirty="0"/>
                    </a:p>
                  </a:txBody>
                  <a:tcPr marT="45714" marB="45714"/>
                </a:tc>
                <a:tc>
                  <a:txBody>
                    <a:bodyPr/>
                    <a:lstStyle/>
                    <a:p>
                      <a:r>
                        <a:rPr kumimoji="0" lang="en-US" sz="1800" kern="1200" dirty="0" smtClean="0">
                          <a:solidFill>
                            <a:schemeClr val="tx1"/>
                          </a:solidFill>
                          <a:effectLst/>
                          <a:latin typeface="+mn-lt"/>
                          <a:ea typeface="+mn-ea"/>
                          <a:cs typeface="+mn-cs"/>
                        </a:rPr>
                        <a:t>DBMS</a:t>
                      </a:r>
                      <a:r>
                        <a:rPr kumimoji="0" lang="en-US" sz="1800" kern="1200" baseline="0" dirty="0" smtClean="0">
                          <a:solidFill>
                            <a:schemeClr val="tx1"/>
                          </a:solidFill>
                          <a:effectLst/>
                          <a:latin typeface="+mn-lt"/>
                          <a:ea typeface="+mn-ea"/>
                          <a:cs typeface="+mn-cs"/>
                        </a:rPr>
                        <a:t> &amp; RDBMS</a:t>
                      </a:r>
                      <a:r>
                        <a:rPr kumimoji="0" lang="en-US" sz="1800" kern="1200" dirty="0" smtClean="0">
                          <a:solidFill>
                            <a:schemeClr val="tx1"/>
                          </a:solidFill>
                          <a:effectLst/>
                          <a:latin typeface="+mn-lt"/>
                          <a:ea typeface="+mn-ea"/>
                          <a:cs typeface="+mn-cs"/>
                        </a:rPr>
                        <a:t> Concepts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Module</a:t>
                      </a:r>
                      <a:r>
                        <a:rPr lang="en-US" sz="1800" baseline="0" dirty="0" smtClean="0"/>
                        <a:t> 2:</a:t>
                      </a:r>
                      <a:endParaRPr lang="en-US" sz="1800" dirty="0" smtClean="0"/>
                    </a:p>
                  </a:txBody>
                  <a:tcPr marT="45714" marB="45714"/>
                </a:tc>
                <a:tc>
                  <a:txBody>
                    <a:bodyPr/>
                    <a:lstStyle/>
                    <a:p>
                      <a:r>
                        <a:rPr lang="pt-BR" dirty="0" smtClean="0"/>
                        <a:t>Building a Logical Database Model (E-R diagrams)</a:t>
                      </a:r>
                      <a:endParaRPr lang="en-US" dirty="0"/>
                    </a:p>
                  </a:txBody>
                  <a:tcPr/>
                </a:tc>
              </a:tr>
              <a:tr h="370840">
                <a:tc>
                  <a:txBody>
                    <a:bodyPr/>
                    <a:lstStyle/>
                    <a:p>
                      <a:r>
                        <a:rPr lang="en-US" sz="1800" dirty="0" smtClean="0"/>
                        <a:t>Module</a:t>
                      </a:r>
                      <a:r>
                        <a:rPr lang="en-US" sz="1800" baseline="0" dirty="0" smtClean="0"/>
                        <a:t> 3:</a:t>
                      </a:r>
                      <a:endParaRPr lang="en-US" sz="1800" dirty="0"/>
                    </a:p>
                  </a:txBody>
                  <a:tcPr marT="45714" marB="45714"/>
                </a:tc>
                <a:tc>
                  <a:txBody>
                    <a:bodyPr/>
                    <a:lstStyle/>
                    <a:p>
                      <a:r>
                        <a:rPr lang="en-US" dirty="0" smtClean="0"/>
                        <a:t>Database Normalization</a:t>
                      </a:r>
                      <a:endParaRPr lang="en-US" dirty="0"/>
                    </a:p>
                  </a:txBody>
                  <a:tcPr/>
                </a:tc>
              </a:tr>
              <a:tr h="370840">
                <a:tc>
                  <a:txBody>
                    <a:bodyPr/>
                    <a:lstStyle/>
                    <a:p>
                      <a:r>
                        <a:rPr lang="en-US" sz="1800" dirty="0" smtClean="0"/>
                        <a:t>Module</a:t>
                      </a:r>
                      <a:r>
                        <a:rPr lang="en-US" sz="1800" baseline="0" dirty="0" smtClean="0"/>
                        <a:t> 4:</a:t>
                      </a:r>
                      <a:endParaRPr lang="en-US" sz="1800" dirty="0"/>
                    </a:p>
                  </a:txBody>
                  <a:tcPr marT="45714" marB="45714"/>
                </a:tc>
                <a:tc>
                  <a:txBody>
                    <a:bodyPr/>
                    <a:lstStyle/>
                    <a:p>
                      <a:r>
                        <a:rPr lang="en-US" dirty="0" smtClean="0"/>
                        <a:t>Getting Started with Oracle</a:t>
                      </a:r>
                      <a:endParaRPr lang="en-US" dirty="0"/>
                    </a:p>
                  </a:txBody>
                  <a:tcPr/>
                </a:tc>
              </a:tr>
              <a:tr h="370840">
                <a:tc>
                  <a:txBody>
                    <a:bodyPr/>
                    <a:lstStyle/>
                    <a:p>
                      <a:r>
                        <a:rPr lang="en-US" sz="1800" dirty="0" smtClean="0"/>
                        <a:t>Module</a:t>
                      </a:r>
                      <a:r>
                        <a:rPr lang="en-US" sz="1800" baseline="0" dirty="0" smtClean="0"/>
                        <a:t> 5:</a:t>
                      </a:r>
                      <a:endParaRPr lang="en-US" sz="1800" dirty="0"/>
                    </a:p>
                  </a:txBody>
                  <a:tcPr marT="45714" marB="45714"/>
                </a:tc>
                <a:tc>
                  <a:txBody>
                    <a:bodyPr/>
                    <a:lstStyle/>
                    <a:p>
                      <a:r>
                        <a:rPr lang="en-US" dirty="0" smtClean="0"/>
                        <a:t>Data Retrieval and Ordering the Output</a:t>
                      </a:r>
                      <a:endParaRPr lang="en-US" dirty="0"/>
                    </a:p>
                  </a:txBody>
                  <a:tcPr/>
                </a:tc>
              </a:tr>
              <a:tr h="370840">
                <a:tc>
                  <a:txBody>
                    <a:bodyPr/>
                    <a:lstStyle/>
                    <a:p>
                      <a:r>
                        <a:rPr lang="en-US" sz="1800" dirty="0" smtClean="0"/>
                        <a:t>Module</a:t>
                      </a:r>
                      <a:r>
                        <a:rPr lang="en-US" sz="1800" baseline="0" dirty="0" smtClean="0"/>
                        <a:t> 6:</a:t>
                      </a:r>
                      <a:endParaRPr lang="en-US" sz="1800" dirty="0"/>
                    </a:p>
                  </a:txBody>
                  <a:tcPr marT="45714" marB="45714"/>
                </a:tc>
                <a:tc>
                  <a:txBody>
                    <a:bodyPr/>
                    <a:lstStyle/>
                    <a:p>
                      <a:r>
                        <a:rPr kumimoji="0" lang="en-US" sz="1800" kern="1200" dirty="0" smtClean="0">
                          <a:solidFill>
                            <a:schemeClr val="tx1"/>
                          </a:solidFill>
                          <a:effectLst/>
                          <a:latin typeface="+mn-lt"/>
                          <a:ea typeface="+mn-ea"/>
                          <a:cs typeface="+mn-cs"/>
                        </a:rPr>
                        <a:t>Creating Table Structures</a:t>
                      </a:r>
                      <a:endParaRPr lang="en-US" dirty="0"/>
                    </a:p>
                  </a:txBody>
                  <a:tcPr/>
                </a:tc>
              </a:tr>
              <a:tr h="370840">
                <a:tc>
                  <a:txBody>
                    <a:bodyPr/>
                    <a:lstStyle/>
                    <a:p>
                      <a:r>
                        <a:rPr lang="en-US" sz="1800" dirty="0" smtClean="0"/>
                        <a:t>Module</a:t>
                      </a:r>
                      <a:r>
                        <a:rPr lang="en-US" sz="1800" baseline="0" dirty="0" smtClean="0"/>
                        <a:t> 7:</a:t>
                      </a:r>
                      <a:endParaRPr lang="en-US" sz="1800" dirty="0"/>
                    </a:p>
                  </a:txBody>
                  <a:tcPr marT="45714" marB="45714"/>
                </a:tc>
                <a:tc>
                  <a:txBody>
                    <a:bodyPr/>
                    <a:lstStyle/>
                    <a:p>
                      <a:r>
                        <a:rPr kumimoji="0" lang="en-US" sz="1800" kern="1200" dirty="0" smtClean="0">
                          <a:solidFill>
                            <a:schemeClr val="tx1"/>
                          </a:solidFill>
                          <a:effectLst/>
                          <a:latin typeface="+mn-lt"/>
                          <a:ea typeface="+mn-ea"/>
                          <a:cs typeface="+mn-cs"/>
                        </a:rPr>
                        <a:t>Inserting, Modifying and Deleting Data</a:t>
                      </a:r>
                      <a:endParaRPr lang="en-US" dirty="0"/>
                    </a:p>
                  </a:txBody>
                  <a:tcPr/>
                </a:tc>
              </a:tr>
              <a:tr h="370840">
                <a:tc>
                  <a:txBody>
                    <a:bodyPr/>
                    <a:lstStyle/>
                    <a:p>
                      <a:r>
                        <a:rPr lang="en-US" sz="1800" dirty="0" smtClean="0"/>
                        <a:t>Module</a:t>
                      </a:r>
                      <a:r>
                        <a:rPr lang="en-US" sz="1800" baseline="0" dirty="0" smtClean="0"/>
                        <a:t> 8:</a:t>
                      </a:r>
                      <a:endParaRPr lang="en-US"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effectLst/>
                          <a:latin typeface="+mn-lt"/>
                          <a:ea typeface="+mn-ea"/>
                          <a:cs typeface="+mn-cs"/>
                        </a:rPr>
                        <a:t>Modifying Table Structure</a:t>
                      </a:r>
                      <a:endParaRPr lang="en-US" dirty="0" smtClean="0"/>
                    </a:p>
                  </a:txBody>
                  <a:tcPr/>
                </a:tc>
              </a:tr>
              <a:tr h="370840">
                <a:tc>
                  <a:txBody>
                    <a:bodyPr/>
                    <a:lstStyle/>
                    <a:p>
                      <a:r>
                        <a:rPr lang="en-US" sz="1800" dirty="0" smtClean="0"/>
                        <a:t>Module</a:t>
                      </a:r>
                      <a:r>
                        <a:rPr lang="en-US" sz="1800" baseline="0" dirty="0" smtClean="0"/>
                        <a:t> 9:</a:t>
                      </a:r>
                      <a:endParaRPr lang="en-US" sz="1800" dirty="0"/>
                    </a:p>
                  </a:txBody>
                  <a:tcPr marT="45714" marB="45714"/>
                </a:tc>
                <a:tc>
                  <a:txBody>
                    <a:bodyPr/>
                    <a:lstStyle/>
                    <a:p>
                      <a:r>
                        <a:rPr lang="en-US" altLang="en-US" dirty="0" smtClean="0"/>
                        <a:t>Integrity Constraints</a:t>
                      </a:r>
                      <a:endParaRPr lang="en-US" dirty="0"/>
                    </a:p>
                  </a:txBody>
                  <a:tcPr/>
                </a:tc>
              </a:tr>
              <a:tr h="370840">
                <a:tc>
                  <a:txBody>
                    <a:bodyPr/>
                    <a:lstStyle/>
                    <a:p>
                      <a:r>
                        <a:rPr lang="en-US" sz="1800" dirty="0" smtClean="0"/>
                        <a:t>Module</a:t>
                      </a:r>
                      <a:r>
                        <a:rPr lang="en-US" sz="1800" baseline="0" dirty="0" smtClean="0"/>
                        <a:t> 10:</a:t>
                      </a:r>
                      <a:endParaRPr lang="en-US"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effectLst/>
                          <a:latin typeface="+mn-lt"/>
                          <a:ea typeface="+mn-ea"/>
                          <a:cs typeface="+mn-cs"/>
                        </a:rPr>
                        <a:t>Built-in Functions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Module</a:t>
                      </a:r>
                      <a:r>
                        <a:rPr lang="en-US" sz="1800" baseline="0" dirty="0" smtClean="0"/>
                        <a:t> 11:</a:t>
                      </a:r>
                      <a:endParaRPr lang="en-US" sz="1800" dirty="0" smtClean="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effectLst/>
                          <a:latin typeface="+mn-lt"/>
                          <a:ea typeface="+mn-ea"/>
                          <a:cs typeface="+mn-cs"/>
                        </a:rPr>
                        <a:t>Joins &amp; Sub Queries</a:t>
                      </a:r>
                      <a:endParaRPr lang="en-US" dirty="0" smtClean="0"/>
                    </a:p>
                  </a:txBody>
                  <a:tcPr/>
                </a:tc>
              </a:tr>
            </a:tbl>
          </a:graphicData>
        </a:graphic>
      </p:graphicFrame>
      <p:sp>
        <p:nvSpPr>
          <p:cNvPr id="4" name="Footer Placeholder 3"/>
          <p:cNvSpPr>
            <a:spLocks noGrp="1"/>
          </p:cNvSpPr>
          <p:nvPr>
            <p:ph type="ftr" sz="quarter" idx="11"/>
          </p:nvPr>
        </p:nvSpPr>
        <p:spPr/>
        <p:txBody>
          <a:bodyPr/>
          <a:lstStyle/>
          <a:p>
            <a:r>
              <a:rPr lang="en-US" dirty="0" smtClean="0"/>
              <a:t>Xoriant </a:t>
            </a:r>
            <a:r>
              <a:rPr lang="en-US" dirty="0" err="1" smtClean="0"/>
              <a:t>Soultions</a:t>
            </a:r>
            <a:r>
              <a:rPr lang="en-US" dirty="0" smtClean="0"/>
              <a:t> Pvt. Ltd.</a:t>
            </a: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2</a:t>
            </a:fld>
            <a:endParaRPr lang="en-US"/>
          </a:p>
        </p:txBody>
      </p:sp>
    </p:spTree>
    <p:extLst>
      <p:ext uri="{BB962C8B-B14F-4D97-AF65-F5344CB8AC3E}">
        <p14:creationId xmlns:p14="http://schemas.microsoft.com/office/powerpoint/2010/main" val="485298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continue…</a:t>
            </a:r>
            <a:endParaRPr lang="en-US" dirty="0"/>
          </a:p>
        </p:txBody>
      </p:sp>
      <p:sp>
        <p:nvSpPr>
          <p:cNvPr id="3" name="Content Placeholder 2"/>
          <p:cNvSpPr>
            <a:spLocks noGrp="1"/>
          </p:cNvSpPr>
          <p:nvPr>
            <p:ph sz="quarter" idx="1"/>
          </p:nvPr>
        </p:nvSpPr>
        <p:spPr>
          <a:xfrm>
            <a:off x="304800" y="3006213"/>
            <a:ext cx="8229600" cy="3886200"/>
          </a:xfrm>
        </p:spPr>
        <p:txBody>
          <a:bodyPr>
            <a:normAutofit/>
          </a:bodyPr>
          <a:lstStyle/>
          <a:p>
            <a:r>
              <a:rPr lang="en-US" sz="2400" b="1" dirty="0"/>
              <a:t>Primary </a:t>
            </a:r>
            <a:r>
              <a:rPr lang="en-US" sz="2400" b="1" dirty="0" smtClean="0"/>
              <a:t>Key:    </a:t>
            </a:r>
            <a:r>
              <a:rPr lang="en-US" sz="2400" dirty="0" smtClean="0"/>
              <a:t>{Id}</a:t>
            </a:r>
          </a:p>
          <a:p>
            <a:r>
              <a:rPr lang="en-US" sz="2400" b="1" dirty="0" smtClean="0"/>
              <a:t>Composite Key: </a:t>
            </a:r>
            <a:r>
              <a:rPr lang="en-US" sz="2400" dirty="0" smtClean="0"/>
              <a:t>{Id, </a:t>
            </a:r>
            <a:r>
              <a:rPr lang="en-US" sz="2400" dirty="0" err="1" smtClean="0"/>
              <a:t>companyId</a:t>
            </a:r>
            <a:r>
              <a:rPr lang="en-US" sz="2400" dirty="0" smtClean="0"/>
              <a:t>}</a:t>
            </a:r>
          </a:p>
          <a:p>
            <a:r>
              <a:rPr lang="en-US" sz="2400" b="1" dirty="0" smtClean="0"/>
              <a:t>Foreign Key: </a:t>
            </a:r>
            <a:r>
              <a:rPr lang="en-US" sz="2400" dirty="0" smtClean="0"/>
              <a:t>{</a:t>
            </a:r>
            <a:r>
              <a:rPr lang="en-US" sz="2400" dirty="0" err="1" smtClean="0"/>
              <a:t>Address_id</a:t>
            </a:r>
            <a:r>
              <a:rPr lang="en-US" sz="2400" dirty="0" smtClean="0"/>
              <a:t>}</a:t>
            </a:r>
          </a:p>
          <a:p>
            <a:r>
              <a:rPr lang="en-US" sz="2400" b="1" dirty="0" smtClean="0"/>
              <a:t>Candidate Key: </a:t>
            </a:r>
            <a:r>
              <a:rPr lang="en-US" sz="2400" dirty="0" smtClean="0"/>
              <a:t>{Id}, {</a:t>
            </a:r>
            <a:r>
              <a:rPr lang="en-US" sz="2400" dirty="0" err="1" smtClean="0"/>
              <a:t>F_Name,L_Name</a:t>
            </a:r>
            <a:r>
              <a:rPr lang="en-US" sz="2400" dirty="0" smtClean="0"/>
              <a:t>}, {Phone}, {Email}</a:t>
            </a:r>
          </a:p>
          <a:p>
            <a:r>
              <a:rPr lang="en-US" sz="2400" b="1" dirty="0" smtClean="0"/>
              <a:t>Alternate Key: </a:t>
            </a:r>
            <a:r>
              <a:rPr lang="en-US" sz="2400" dirty="0"/>
              <a:t>{</a:t>
            </a:r>
            <a:r>
              <a:rPr lang="en-US" sz="2400" dirty="0" err="1"/>
              <a:t>F_Name</a:t>
            </a:r>
            <a:r>
              <a:rPr lang="en-US" sz="2400" dirty="0"/>
              <a:t>, </a:t>
            </a:r>
            <a:r>
              <a:rPr lang="en-US" sz="2400" dirty="0" err="1"/>
              <a:t>L_Name</a:t>
            </a:r>
            <a:r>
              <a:rPr lang="en-US" sz="2400" dirty="0"/>
              <a:t>}, {Phone}, {Email}</a:t>
            </a:r>
            <a:endParaRPr lang="en-US" sz="2400" b="1" dirty="0" smtClean="0"/>
          </a:p>
          <a:p>
            <a:r>
              <a:rPr lang="en-US" sz="2400" b="1" dirty="0" smtClean="0"/>
              <a:t>Super Key: </a:t>
            </a:r>
            <a:r>
              <a:rPr lang="en-US" sz="2400" dirty="0"/>
              <a:t>{Id}, {</a:t>
            </a:r>
            <a:r>
              <a:rPr lang="en-US" sz="2400" dirty="0" err="1"/>
              <a:t>F_Name</a:t>
            </a:r>
            <a:r>
              <a:rPr lang="en-US" sz="2400" dirty="0"/>
              <a:t>, </a:t>
            </a:r>
            <a:r>
              <a:rPr lang="en-US" sz="2400" dirty="0" err="1"/>
              <a:t>L_Name</a:t>
            </a:r>
            <a:r>
              <a:rPr lang="en-US" sz="2400" dirty="0"/>
              <a:t>}, {Phone}, {Email</a:t>
            </a:r>
            <a:r>
              <a:rPr lang="en-US" sz="2400" dirty="0" smtClean="0"/>
              <a:t>}, {Id, Salary}, {Id, Phone}, {Id, Email}, {Phone, Email}</a:t>
            </a:r>
            <a:endParaRPr lang="en-US" sz="2400"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46665215"/>
              </p:ext>
            </p:extLst>
          </p:nvPr>
        </p:nvGraphicFramePr>
        <p:xfrm>
          <a:off x="1219196" y="1219200"/>
          <a:ext cx="6781803" cy="1752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70840">
                <a:tc>
                  <a:txBody>
                    <a:bodyPr/>
                    <a:lstStyle/>
                    <a:p>
                      <a:r>
                        <a:rPr lang="en-US" dirty="0" smtClean="0"/>
                        <a:t>Id</a:t>
                      </a:r>
                      <a:endParaRPr lang="en-US" dirty="0"/>
                    </a:p>
                  </a:txBody>
                  <a:tcPr/>
                </a:tc>
                <a:tc>
                  <a:txBody>
                    <a:bodyPr/>
                    <a:lstStyle/>
                    <a:p>
                      <a:r>
                        <a:rPr lang="en-US" dirty="0" err="1" smtClean="0"/>
                        <a:t>F_Name</a:t>
                      </a:r>
                      <a:endParaRPr lang="en-US" dirty="0"/>
                    </a:p>
                  </a:txBody>
                  <a:tcPr/>
                </a:tc>
                <a:tc>
                  <a:txBody>
                    <a:bodyPr/>
                    <a:lstStyle/>
                    <a:p>
                      <a:r>
                        <a:rPr lang="en-US" dirty="0" err="1" smtClean="0"/>
                        <a:t>L_Name</a:t>
                      </a:r>
                      <a:endParaRPr lang="en-US" dirty="0"/>
                    </a:p>
                  </a:txBody>
                  <a:tcPr/>
                </a:tc>
                <a:tc>
                  <a:txBody>
                    <a:bodyPr/>
                    <a:lstStyle/>
                    <a:p>
                      <a:r>
                        <a:rPr lang="en-US" dirty="0" smtClean="0"/>
                        <a:t>Phone</a:t>
                      </a:r>
                      <a:endParaRPr lang="en-US" dirty="0"/>
                    </a:p>
                  </a:txBody>
                  <a:tcPr/>
                </a:tc>
                <a:tc>
                  <a:txBody>
                    <a:bodyPr/>
                    <a:lstStyle/>
                    <a:p>
                      <a:r>
                        <a:rPr lang="en-US" dirty="0" smtClean="0"/>
                        <a:t>Email</a:t>
                      </a:r>
                      <a:endParaRPr lang="en-US" dirty="0"/>
                    </a:p>
                  </a:txBody>
                  <a:tcPr/>
                </a:tc>
                <a:tc>
                  <a:txBody>
                    <a:bodyPr/>
                    <a:lstStyle/>
                    <a:p>
                      <a:r>
                        <a:rPr lang="en-US" dirty="0" smtClean="0"/>
                        <a:t>Salary</a:t>
                      </a:r>
                      <a:endParaRPr lang="en-US" dirty="0"/>
                    </a:p>
                  </a:txBody>
                  <a:tcPr/>
                </a:tc>
                <a:tc>
                  <a:txBody>
                    <a:bodyPr/>
                    <a:lstStyle/>
                    <a:p>
                      <a:r>
                        <a:rPr lang="en-US" dirty="0" err="1" smtClean="0"/>
                        <a:t>Address_id</a:t>
                      </a:r>
                      <a:endParaRPr lang="en-US" dirty="0"/>
                    </a:p>
                  </a:txBody>
                  <a:tcPr/>
                </a:tc>
              </a:tr>
              <a:tr h="370840">
                <a:tc>
                  <a:txBody>
                    <a:bodyPr/>
                    <a:lstStyle/>
                    <a:p>
                      <a:r>
                        <a:rPr lang="en-US" dirty="0" smtClean="0"/>
                        <a:t>101</a:t>
                      </a:r>
                      <a:endParaRPr lang="en-US" dirty="0"/>
                    </a:p>
                  </a:txBody>
                  <a:tcPr/>
                </a:tc>
                <a:tc>
                  <a:txBody>
                    <a:bodyPr/>
                    <a:lstStyle/>
                    <a:p>
                      <a:r>
                        <a:rPr lang="en-US" dirty="0" smtClean="0"/>
                        <a:t>John</a:t>
                      </a:r>
                      <a:endParaRPr lang="en-US" dirty="0"/>
                    </a:p>
                  </a:txBody>
                  <a:tcPr/>
                </a:tc>
                <a:tc>
                  <a:txBody>
                    <a:bodyPr/>
                    <a:lstStyle/>
                    <a:p>
                      <a:r>
                        <a:rPr lang="en-US" dirty="0" smtClean="0"/>
                        <a:t>Obama</a:t>
                      </a:r>
                      <a:endParaRPr lang="en-US" dirty="0"/>
                    </a:p>
                  </a:txBody>
                  <a:tcPr/>
                </a:tc>
                <a:tc>
                  <a:txBody>
                    <a:bodyPr/>
                    <a:lstStyle/>
                    <a:p>
                      <a:r>
                        <a:rPr lang="en-US" dirty="0" smtClean="0"/>
                        <a:t>11111</a:t>
                      </a:r>
                      <a:endParaRPr lang="en-US" dirty="0"/>
                    </a:p>
                  </a:txBody>
                  <a:tcPr/>
                </a:tc>
                <a:tc>
                  <a:txBody>
                    <a:bodyPr/>
                    <a:lstStyle/>
                    <a:p>
                      <a:r>
                        <a:rPr lang="en-US" dirty="0" smtClean="0">
                          <a:hlinkClick r:id="rId2"/>
                        </a:rPr>
                        <a:t>a@a.in</a:t>
                      </a:r>
                      <a:endParaRPr lang="en-US" dirty="0"/>
                    </a:p>
                  </a:txBody>
                  <a:tcPr/>
                </a:tc>
                <a:tc>
                  <a:txBody>
                    <a:bodyPr/>
                    <a:lstStyle/>
                    <a:p>
                      <a:r>
                        <a:rPr lang="en-US" dirty="0" smtClean="0"/>
                        <a:t>10000</a:t>
                      </a:r>
                      <a:endParaRPr lang="en-US" dirty="0"/>
                    </a:p>
                  </a:txBody>
                  <a:tcPr/>
                </a:tc>
                <a:tc>
                  <a:txBody>
                    <a:bodyPr/>
                    <a:lstStyle/>
                    <a:p>
                      <a:r>
                        <a:rPr lang="en-US" dirty="0" smtClean="0"/>
                        <a:t>505</a:t>
                      </a:r>
                      <a:endParaRPr lang="en-US" dirty="0"/>
                    </a:p>
                  </a:txBody>
                  <a:tcPr/>
                </a:tc>
              </a:tr>
              <a:tr h="370840">
                <a:tc>
                  <a:txBody>
                    <a:bodyPr/>
                    <a:lstStyle/>
                    <a:p>
                      <a:r>
                        <a:rPr lang="en-US" dirty="0" smtClean="0"/>
                        <a:t>102</a:t>
                      </a:r>
                      <a:endParaRPr lang="en-US" dirty="0"/>
                    </a:p>
                  </a:txBody>
                  <a:tcPr/>
                </a:tc>
                <a:tc>
                  <a:txBody>
                    <a:bodyPr/>
                    <a:lstStyle/>
                    <a:p>
                      <a:r>
                        <a:rPr lang="en-US" dirty="0" smtClean="0"/>
                        <a:t>Tom</a:t>
                      </a:r>
                      <a:endParaRPr lang="en-US" dirty="0"/>
                    </a:p>
                  </a:txBody>
                  <a:tcPr/>
                </a:tc>
                <a:tc>
                  <a:txBody>
                    <a:bodyPr/>
                    <a:lstStyle/>
                    <a:p>
                      <a:r>
                        <a:rPr lang="en-US" dirty="0" smtClean="0"/>
                        <a:t>Bush</a:t>
                      </a:r>
                      <a:endParaRPr lang="en-US" dirty="0"/>
                    </a:p>
                  </a:txBody>
                  <a:tcPr/>
                </a:tc>
                <a:tc>
                  <a:txBody>
                    <a:bodyPr/>
                    <a:lstStyle/>
                    <a:p>
                      <a:r>
                        <a:rPr lang="en-US" dirty="0" smtClean="0"/>
                        <a:t>22222</a:t>
                      </a:r>
                      <a:endParaRPr lang="en-US" dirty="0"/>
                    </a:p>
                  </a:txBody>
                  <a:tcPr/>
                </a:tc>
                <a:tc>
                  <a:txBody>
                    <a:bodyPr/>
                    <a:lstStyle/>
                    <a:p>
                      <a:r>
                        <a:rPr lang="en-US" dirty="0" smtClean="0">
                          <a:hlinkClick r:id="rId3"/>
                        </a:rPr>
                        <a:t>b@a.in</a:t>
                      </a:r>
                      <a:endParaRPr lang="en-US" dirty="0"/>
                    </a:p>
                  </a:txBody>
                  <a:tcPr/>
                </a:tc>
                <a:tc>
                  <a:txBody>
                    <a:bodyPr/>
                    <a:lstStyle/>
                    <a:p>
                      <a:r>
                        <a:rPr lang="en-US" dirty="0" smtClean="0"/>
                        <a:t>20000</a:t>
                      </a:r>
                      <a:endParaRPr lang="en-US" dirty="0"/>
                    </a:p>
                  </a:txBody>
                  <a:tcPr/>
                </a:tc>
                <a:tc>
                  <a:txBody>
                    <a:bodyPr/>
                    <a:lstStyle/>
                    <a:p>
                      <a:r>
                        <a:rPr lang="en-US" dirty="0" smtClean="0"/>
                        <a:t>302</a:t>
                      </a:r>
                      <a:endParaRPr lang="en-US" dirty="0"/>
                    </a:p>
                  </a:txBody>
                  <a:tcPr/>
                </a:tc>
              </a:tr>
              <a:tr h="370840">
                <a:tc>
                  <a:txBody>
                    <a:bodyPr/>
                    <a:lstStyle/>
                    <a:p>
                      <a:r>
                        <a:rPr lang="en-US" dirty="0" smtClean="0"/>
                        <a:t>103</a:t>
                      </a:r>
                      <a:endParaRPr lang="en-US" dirty="0"/>
                    </a:p>
                  </a:txBody>
                  <a:tcPr/>
                </a:tc>
                <a:tc>
                  <a:txBody>
                    <a:bodyPr/>
                    <a:lstStyle/>
                    <a:p>
                      <a:r>
                        <a:rPr lang="en-US" dirty="0" smtClean="0"/>
                        <a:t>Ivan</a:t>
                      </a:r>
                      <a:endParaRPr lang="en-US" dirty="0"/>
                    </a:p>
                  </a:txBody>
                  <a:tcPr/>
                </a:tc>
                <a:tc>
                  <a:txBody>
                    <a:bodyPr/>
                    <a:lstStyle/>
                    <a:p>
                      <a:r>
                        <a:rPr lang="en-US" dirty="0" smtClean="0"/>
                        <a:t>Kerry</a:t>
                      </a:r>
                      <a:endParaRPr lang="en-US" dirty="0"/>
                    </a:p>
                  </a:txBody>
                  <a:tcPr/>
                </a:tc>
                <a:tc>
                  <a:txBody>
                    <a:bodyPr/>
                    <a:lstStyle/>
                    <a:p>
                      <a:r>
                        <a:rPr lang="en-US" dirty="0" smtClean="0"/>
                        <a:t>33333</a:t>
                      </a:r>
                      <a:endParaRPr lang="en-US" dirty="0"/>
                    </a:p>
                  </a:txBody>
                  <a:tcPr/>
                </a:tc>
                <a:tc>
                  <a:txBody>
                    <a:bodyPr/>
                    <a:lstStyle/>
                    <a:p>
                      <a:r>
                        <a:rPr lang="en-US" dirty="0" smtClean="0"/>
                        <a:t>c@a.in</a:t>
                      </a:r>
                      <a:endParaRPr lang="en-US" dirty="0"/>
                    </a:p>
                  </a:txBody>
                  <a:tcPr/>
                </a:tc>
                <a:tc>
                  <a:txBody>
                    <a:bodyPr/>
                    <a:lstStyle/>
                    <a:p>
                      <a:r>
                        <a:rPr lang="en-US" dirty="0" smtClean="0"/>
                        <a:t>30000</a:t>
                      </a:r>
                      <a:endParaRPr lang="en-US" dirty="0"/>
                    </a:p>
                  </a:txBody>
                  <a:tcPr/>
                </a:tc>
                <a:tc>
                  <a:txBody>
                    <a:bodyPr/>
                    <a:lstStyle/>
                    <a:p>
                      <a:r>
                        <a:rPr lang="en-US" dirty="0" smtClean="0"/>
                        <a:t>211</a:t>
                      </a:r>
                      <a:endParaRPr lang="en-US" dirty="0"/>
                    </a:p>
                  </a:txBody>
                  <a:tcPr/>
                </a:tc>
              </a:tr>
            </a:tbl>
          </a:graphicData>
        </a:graphic>
      </p:graphicFrame>
    </p:spTree>
    <p:extLst>
      <p:ext uri="{BB962C8B-B14F-4D97-AF65-F5344CB8AC3E}">
        <p14:creationId xmlns:p14="http://schemas.microsoft.com/office/powerpoint/2010/main" val="1710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Module 2: Building </a:t>
            </a:r>
            <a:r>
              <a:rPr lang="pt-BR" dirty="0"/>
              <a:t>a Logical </a:t>
            </a:r>
            <a:r>
              <a:rPr lang="pt-BR" dirty="0" smtClean="0"/>
              <a:t>Database</a:t>
            </a:r>
            <a:endParaRPr lang="en-US" dirty="0"/>
          </a:p>
        </p:txBody>
      </p:sp>
      <p:sp>
        <p:nvSpPr>
          <p:cNvPr id="3" name="Content Placeholder 2"/>
          <p:cNvSpPr>
            <a:spLocks noGrp="1"/>
          </p:cNvSpPr>
          <p:nvPr>
            <p:ph sz="quarter" idx="1"/>
          </p:nvPr>
        </p:nvSpPr>
        <p:spPr/>
        <p:txBody>
          <a:bodyPr/>
          <a:lstStyle/>
          <a:p>
            <a:r>
              <a:rPr lang="en-US" dirty="0" smtClean="0"/>
              <a:t>Overview</a:t>
            </a:r>
          </a:p>
          <a:p>
            <a:pPr lvl="1"/>
            <a:r>
              <a:rPr lang="en-US" dirty="0"/>
              <a:t>Database </a:t>
            </a:r>
            <a:r>
              <a:rPr lang="en-US" dirty="0" smtClean="0"/>
              <a:t>Design</a:t>
            </a:r>
          </a:p>
          <a:p>
            <a:pPr lvl="1"/>
            <a:r>
              <a:rPr lang="en-US" dirty="0"/>
              <a:t>Modeling </a:t>
            </a:r>
            <a:r>
              <a:rPr lang="en-US" dirty="0" smtClean="0"/>
              <a:t>Methodology</a:t>
            </a:r>
          </a:p>
          <a:p>
            <a:pPr lvl="1"/>
            <a:r>
              <a:rPr lang="en-US" dirty="0" smtClean="0"/>
              <a:t>Introduction to E-R Diagram</a:t>
            </a:r>
          </a:p>
          <a:p>
            <a:pPr lvl="2"/>
            <a:r>
              <a:rPr lang="en-US" dirty="0" smtClean="0"/>
              <a:t>Entity</a:t>
            </a:r>
          </a:p>
          <a:p>
            <a:pPr lvl="2"/>
            <a:r>
              <a:rPr lang="en-US" dirty="0" smtClean="0"/>
              <a:t>Attribute</a:t>
            </a:r>
          </a:p>
          <a:p>
            <a:pPr lvl="2"/>
            <a:r>
              <a:rPr lang="en-US" dirty="0" smtClean="0"/>
              <a:t>Tuple</a:t>
            </a:r>
          </a:p>
          <a:p>
            <a:pPr lvl="2"/>
            <a:r>
              <a:rPr lang="en-US" dirty="0" smtClean="0"/>
              <a:t>Chain Notation</a:t>
            </a:r>
          </a:p>
          <a:p>
            <a:pPr lvl="2"/>
            <a:r>
              <a:rPr lang="en-US" dirty="0" smtClean="0"/>
              <a:t>Relationship degree</a:t>
            </a:r>
          </a:p>
          <a:p>
            <a:pPr lvl="2"/>
            <a:r>
              <a:rPr lang="en-US" dirty="0"/>
              <a:t>Relationship </a:t>
            </a:r>
            <a:r>
              <a:rPr lang="en-US" dirty="0" smtClean="0"/>
              <a:t>Participation</a:t>
            </a:r>
          </a:p>
          <a:p>
            <a:pPr lvl="1"/>
            <a:r>
              <a:rPr lang="en-US" dirty="0" smtClean="0"/>
              <a:t>Integrity Constraints</a:t>
            </a:r>
            <a:endParaRPr lang="en-US" dirty="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21</a:t>
            </a:fld>
            <a:endParaRPr lang="en-US"/>
          </a:p>
        </p:txBody>
      </p:sp>
    </p:spTree>
    <p:extLst>
      <p:ext uri="{BB962C8B-B14F-4D97-AF65-F5344CB8AC3E}">
        <p14:creationId xmlns:p14="http://schemas.microsoft.com/office/powerpoint/2010/main" val="2258994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Content Placeholder 2"/>
          <p:cNvSpPr>
            <a:spLocks noGrp="1"/>
          </p:cNvSpPr>
          <p:nvPr>
            <p:ph sz="quarter" idx="1"/>
          </p:nvPr>
        </p:nvSpPr>
        <p:spPr/>
        <p:txBody>
          <a:bodyPr/>
          <a:lstStyle/>
          <a:p>
            <a:r>
              <a:rPr lang="en-US" dirty="0" smtClean="0"/>
              <a:t>To design database following are the steps:</a:t>
            </a:r>
          </a:p>
          <a:p>
            <a:pPr marL="712788" lvl="1" indent="-255588">
              <a:lnSpc>
                <a:spcPct val="90000"/>
              </a:lnSpc>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dirty="0">
                <a:latin typeface="Georgia" pitchFamily="18" charset="0"/>
              </a:rPr>
              <a:t>Requirement Analysis</a:t>
            </a:r>
          </a:p>
          <a:p>
            <a:pPr marL="712788" lvl="1" indent="-255588">
              <a:lnSpc>
                <a:spcPct val="90000"/>
              </a:lnSpc>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dirty="0">
                <a:latin typeface="Georgia" pitchFamily="18" charset="0"/>
              </a:rPr>
              <a:t>Diagrammatic representation</a:t>
            </a:r>
          </a:p>
          <a:p>
            <a:pPr marL="712788" lvl="1" indent="-255588">
              <a:lnSpc>
                <a:spcPct val="90000"/>
              </a:lnSpc>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dirty="0">
                <a:latin typeface="Georgia" pitchFamily="18" charset="0"/>
              </a:rPr>
              <a:t>Translating Diagrams to tables</a:t>
            </a:r>
          </a:p>
          <a:p>
            <a:pPr marL="712788" lvl="1" indent="-255588">
              <a:lnSpc>
                <a:spcPct val="90000"/>
              </a:lnSpc>
              <a:tabLst>
                <a:tab pos="882650" algn="l"/>
                <a:tab pos="1797050" algn="l"/>
                <a:tab pos="2711450" algn="l"/>
                <a:tab pos="3625850" algn="l"/>
                <a:tab pos="4540250" algn="l"/>
                <a:tab pos="5454650" algn="l"/>
                <a:tab pos="6369050" algn="l"/>
                <a:tab pos="7283450" algn="l"/>
                <a:tab pos="8197850" algn="l"/>
                <a:tab pos="9112250" algn="l"/>
                <a:tab pos="10026650" algn="l"/>
              </a:tabLst>
            </a:pPr>
            <a:r>
              <a:rPr lang="en-GB" altLang="en-US" dirty="0">
                <a:latin typeface="Georgia" pitchFamily="18" charset="0"/>
              </a:rPr>
              <a:t>Refining the tables based on fixed set of rules</a:t>
            </a:r>
            <a:r>
              <a:rPr lang="en-GB" altLang="en-US" dirty="0" smtClean="0">
                <a:latin typeface="Georgia" pitchFamily="18" charset="0"/>
              </a:rPr>
              <a:t>.</a:t>
            </a:r>
            <a:endParaRPr lang="en-GB" altLang="en-US" dirty="0">
              <a:latin typeface="Georgia" pitchFamily="18" charset="0"/>
            </a:endParaRP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22</a:t>
            </a:fld>
            <a:endParaRPr lang="en-US"/>
          </a:p>
        </p:txBody>
      </p:sp>
    </p:spTree>
    <p:extLst>
      <p:ext uri="{BB962C8B-B14F-4D97-AF65-F5344CB8AC3E}">
        <p14:creationId xmlns:p14="http://schemas.microsoft.com/office/powerpoint/2010/main" val="2573141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Content Placeholder 2"/>
          <p:cNvSpPr>
            <a:spLocks noGrp="1"/>
          </p:cNvSpPr>
          <p:nvPr>
            <p:ph sz="quarter" idx="1"/>
          </p:nvPr>
        </p:nvSpPr>
        <p:spPr/>
        <p:txBody>
          <a:bodyPr/>
          <a:lstStyle/>
          <a:p>
            <a:r>
              <a:rPr lang="en-US" b="1" dirty="0"/>
              <a:t>Data modeling </a:t>
            </a:r>
            <a:r>
              <a:rPr lang="en-US" dirty="0"/>
              <a:t>in software engineering is the process of creating a </a:t>
            </a:r>
            <a:r>
              <a:rPr lang="en-US" b="1" dirty="0"/>
              <a:t>data model </a:t>
            </a:r>
            <a:r>
              <a:rPr lang="en-US" dirty="0"/>
              <a:t>for an information system by applying formal data modeling techniques</a:t>
            </a:r>
            <a:r>
              <a:rPr lang="en-US" dirty="0" smtClean="0"/>
              <a:t>.</a:t>
            </a:r>
          </a:p>
          <a:p>
            <a:r>
              <a:rPr lang="en-US" dirty="0"/>
              <a:t>The goal of the data model is to make sure that the all data objects required by the database are completely and accurately represented.</a:t>
            </a:r>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23</a:t>
            </a:fld>
            <a:endParaRPr lang="en-US"/>
          </a:p>
        </p:txBody>
      </p:sp>
    </p:spTree>
    <p:extLst>
      <p:ext uri="{BB962C8B-B14F-4D97-AF65-F5344CB8AC3E}">
        <p14:creationId xmlns:p14="http://schemas.microsoft.com/office/powerpoint/2010/main" val="2231307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
            </a:r>
            <a:r>
              <a:rPr lang="en-US" dirty="0"/>
              <a:t>Methodology</a:t>
            </a:r>
          </a:p>
        </p:txBody>
      </p:sp>
      <p:sp>
        <p:nvSpPr>
          <p:cNvPr id="3" name="Content Placeholder 2"/>
          <p:cNvSpPr>
            <a:spLocks noGrp="1"/>
          </p:cNvSpPr>
          <p:nvPr>
            <p:ph sz="quarter" idx="1"/>
          </p:nvPr>
        </p:nvSpPr>
        <p:spPr/>
        <p:txBody>
          <a:bodyPr/>
          <a:lstStyle/>
          <a:p>
            <a:r>
              <a:rPr lang="en-US" dirty="0"/>
              <a:t>Data models represent information areas of interest. While there are many ways to create data </a:t>
            </a:r>
            <a:r>
              <a:rPr lang="en-US" dirty="0" smtClean="0"/>
              <a:t>models:</a:t>
            </a:r>
          </a:p>
          <a:p>
            <a:pPr lvl="1"/>
            <a:r>
              <a:rPr lang="en-US" dirty="0"/>
              <a:t>Bottom-up models or View Integration </a:t>
            </a:r>
            <a:r>
              <a:rPr lang="en-US" dirty="0" smtClean="0"/>
              <a:t>models</a:t>
            </a:r>
          </a:p>
          <a:p>
            <a:pPr lvl="2"/>
            <a:r>
              <a:rPr lang="en-US" dirty="0" smtClean="0"/>
              <a:t>The methodology  is often the result </a:t>
            </a:r>
            <a:r>
              <a:rPr lang="en-US" dirty="0"/>
              <a:t>of reengineering </a:t>
            </a:r>
            <a:r>
              <a:rPr lang="en-US" dirty="0" smtClean="0"/>
              <a:t>effort.</a:t>
            </a:r>
          </a:p>
          <a:p>
            <a:pPr lvl="1"/>
            <a:r>
              <a:rPr lang="en-US" dirty="0"/>
              <a:t>Top-down logical data </a:t>
            </a:r>
            <a:r>
              <a:rPr lang="en-US" dirty="0" smtClean="0"/>
              <a:t>models</a:t>
            </a:r>
          </a:p>
          <a:p>
            <a:pPr lvl="2"/>
            <a:r>
              <a:rPr lang="en-US" dirty="0" smtClean="0"/>
              <a:t>This methodology  on other hand,</a:t>
            </a:r>
            <a:r>
              <a:rPr lang="en-US" dirty="0"/>
              <a:t>  are created in an abstract way by getting information from </a:t>
            </a:r>
            <a:r>
              <a:rPr lang="en-US" dirty="0" smtClean="0"/>
              <a:t>people.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24</a:t>
            </a:fld>
            <a:endParaRPr lang="en-US"/>
          </a:p>
        </p:txBody>
      </p:sp>
    </p:spTree>
    <p:extLst>
      <p:ext uri="{BB962C8B-B14F-4D97-AF65-F5344CB8AC3E}">
        <p14:creationId xmlns:p14="http://schemas.microsoft.com/office/powerpoint/2010/main" val="1941307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diagrams</a:t>
            </a:r>
          </a:p>
        </p:txBody>
      </p:sp>
      <p:sp>
        <p:nvSpPr>
          <p:cNvPr id="3" name="Content Placeholder 2"/>
          <p:cNvSpPr>
            <a:spLocks noGrp="1"/>
          </p:cNvSpPr>
          <p:nvPr>
            <p:ph sz="quarter" idx="1"/>
          </p:nvPr>
        </p:nvSpPr>
        <p:spPr/>
        <p:txBody>
          <a:bodyPr/>
          <a:lstStyle/>
          <a:p>
            <a:r>
              <a:rPr lang="en-US" dirty="0"/>
              <a:t>An entity-relationship model (ERM) is an abstract conceptual representation of structured data</a:t>
            </a:r>
            <a:r>
              <a:rPr lang="en-US" dirty="0" smtClean="0"/>
              <a:t>.</a:t>
            </a:r>
          </a:p>
          <a:p>
            <a:r>
              <a:rPr lang="en-US" dirty="0"/>
              <a:t>Entity-relationship modeling is a </a:t>
            </a:r>
            <a:r>
              <a:rPr lang="en-US" b="1" dirty="0"/>
              <a:t>relational schema database modeling method</a:t>
            </a:r>
            <a:r>
              <a:rPr lang="en-US" dirty="0"/>
              <a:t>, used in software engineering to produce a type of </a:t>
            </a:r>
            <a:r>
              <a:rPr lang="en-US" b="1" dirty="0"/>
              <a:t>conceptual data model </a:t>
            </a:r>
            <a:r>
              <a:rPr lang="en-US" dirty="0"/>
              <a:t>(or semantic data model) of a system, often a relational database, and its requirements in a </a:t>
            </a:r>
            <a:r>
              <a:rPr lang="en-US" b="1" dirty="0"/>
              <a:t>top-down</a:t>
            </a:r>
            <a:r>
              <a:rPr lang="en-US" dirty="0"/>
              <a:t> fashion.</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25</a:t>
            </a:fld>
            <a:endParaRPr lang="en-US"/>
          </a:p>
        </p:txBody>
      </p:sp>
    </p:spTree>
    <p:extLst>
      <p:ext uri="{BB962C8B-B14F-4D97-AF65-F5344CB8AC3E}">
        <p14:creationId xmlns:p14="http://schemas.microsoft.com/office/powerpoint/2010/main" val="4007743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a:t>
            </a:r>
            <a:endParaRPr lang="en-US" dirty="0"/>
          </a:p>
        </p:txBody>
      </p:sp>
      <p:sp>
        <p:nvSpPr>
          <p:cNvPr id="3" name="Content Placeholder 2"/>
          <p:cNvSpPr>
            <a:spLocks noGrp="1"/>
          </p:cNvSpPr>
          <p:nvPr>
            <p:ph sz="quarter" idx="1"/>
          </p:nvPr>
        </p:nvSpPr>
        <p:spPr>
          <a:xfrm>
            <a:off x="457200" y="1219200"/>
            <a:ext cx="8229600" cy="3124200"/>
          </a:xfrm>
        </p:spPr>
        <p:txBody>
          <a:bodyPr/>
          <a:lstStyle/>
          <a:p>
            <a:r>
              <a:rPr lang="en-US" dirty="0"/>
              <a:t>In relation to a database , an entity is a single person, place, or thing about which data can be stored</a:t>
            </a:r>
            <a:r>
              <a:rPr lang="en-US" dirty="0" smtClean="0"/>
              <a:t>.</a:t>
            </a:r>
          </a:p>
          <a:p>
            <a:r>
              <a:rPr lang="en-US" dirty="0"/>
              <a:t>In data modeling (a first step in the creation of a database), an entity is some unit of data that can be classified and have stated relationships to other entities</a:t>
            </a:r>
            <a:r>
              <a:rPr lang="en-US" dirty="0" smtClean="0"/>
              <a:t>.</a:t>
            </a:r>
          </a:p>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26</a:t>
            </a:fld>
            <a:endParaRPr lang="en-US"/>
          </a:p>
        </p:txBody>
      </p:sp>
      <p:sp>
        <p:nvSpPr>
          <p:cNvPr id="6" name="Rectangle 5"/>
          <p:cNvSpPr/>
          <p:nvPr/>
        </p:nvSpPr>
        <p:spPr>
          <a:xfrm>
            <a:off x="2819400" y="4648200"/>
            <a:ext cx="22098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75000"/>
                  </a:schemeClr>
                </a:solidFill>
              </a:rPr>
              <a:t>Employee</a:t>
            </a:r>
            <a:endParaRPr lang="en-US" sz="2400" dirty="0">
              <a:solidFill>
                <a:schemeClr val="tx2">
                  <a:lumMod val="75000"/>
                </a:schemeClr>
              </a:solidFill>
            </a:endParaRPr>
          </a:p>
        </p:txBody>
      </p:sp>
    </p:spTree>
    <p:extLst>
      <p:ext uri="{BB962C8B-B14F-4D97-AF65-F5344CB8AC3E}">
        <p14:creationId xmlns:p14="http://schemas.microsoft.com/office/powerpoint/2010/main" val="940209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
          </p:nvPr>
        </p:nvSpPr>
        <p:spPr>
          <a:xfrm>
            <a:off x="457200" y="1219200"/>
            <a:ext cx="8229600" cy="2743200"/>
          </a:xfrm>
        </p:spPr>
        <p:txBody>
          <a:bodyPr/>
          <a:lstStyle/>
          <a:p>
            <a:r>
              <a:rPr lang="en-US" b="1" dirty="0" smtClean="0"/>
              <a:t>Characteristics/properties</a:t>
            </a:r>
            <a:r>
              <a:rPr lang="en-US" dirty="0" smtClean="0"/>
              <a:t> </a:t>
            </a:r>
            <a:r>
              <a:rPr lang="en-US" dirty="0"/>
              <a:t>of an entity, that provide descriptive details of it.</a:t>
            </a:r>
          </a:p>
          <a:p>
            <a:r>
              <a:rPr lang="en-US" dirty="0"/>
              <a:t>every attribute must be given a </a:t>
            </a:r>
            <a:r>
              <a:rPr lang="en-US" b="1" dirty="0"/>
              <a:t>name</a:t>
            </a:r>
            <a:r>
              <a:rPr lang="en-US" dirty="0"/>
              <a:t> that is </a:t>
            </a:r>
            <a:r>
              <a:rPr lang="en-US" b="1" dirty="0"/>
              <a:t>unique</a:t>
            </a:r>
            <a:r>
              <a:rPr lang="en-US" dirty="0"/>
              <a:t> across the entity.</a:t>
            </a:r>
          </a:p>
          <a:p>
            <a:r>
              <a:rPr lang="en-US" dirty="0"/>
              <a:t>Attributes are represented by </a:t>
            </a:r>
            <a:r>
              <a:rPr lang="en-US" b="1" dirty="0"/>
              <a:t>ovals </a:t>
            </a:r>
            <a:r>
              <a:rPr lang="en-US" dirty="0"/>
              <a:t>and are connected to the entity with a line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27</a:t>
            </a:fld>
            <a:endParaRPr lang="en-US"/>
          </a:p>
        </p:txBody>
      </p:sp>
      <p:sp>
        <p:nvSpPr>
          <p:cNvPr id="6" name="Rectangle 5"/>
          <p:cNvSpPr/>
          <p:nvPr/>
        </p:nvSpPr>
        <p:spPr>
          <a:xfrm>
            <a:off x="2819400" y="4876800"/>
            <a:ext cx="22098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75000"/>
                  </a:schemeClr>
                </a:solidFill>
              </a:rPr>
              <a:t>Employee</a:t>
            </a:r>
            <a:endParaRPr lang="en-US" sz="2400" dirty="0">
              <a:solidFill>
                <a:schemeClr val="tx2">
                  <a:lumMod val="75000"/>
                </a:schemeClr>
              </a:solidFill>
            </a:endParaRPr>
          </a:p>
        </p:txBody>
      </p:sp>
      <p:cxnSp>
        <p:nvCxnSpPr>
          <p:cNvPr id="8" name="Straight Connector 7"/>
          <p:cNvCxnSpPr/>
          <p:nvPr/>
        </p:nvCxnSpPr>
        <p:spPr>
          <a:xfrm flipH="1" flipV="1">
            <a:off x="2514600" y="46482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524000" y="4038600"/>
            <a:ext cx="1981200" cy="609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75000"/>
                  </a:schemeClr>
                </a:solidFill>
              </a:rPr>
              <a:t>empId</a:t>
            </a:r>
            <a:endParaRPr lang="en-US" dirty="0">
              <a:solidFill>
                <a:schemeClr val="tx2">
                  <a:lumMod val="75000"/>
                </a:schemeClr>
              </a:solidFill>
            </a:endParaRPr>
          </a:p>
        </p:txBody>
      </p:sp>
      <p:sp>
        <p:nvSpPr>
          <p:cNvPr id="10" name="Oval 9"/>
          <p:cNvSpPr/>
          <p:nvPr/>
        </p:nvSpPr>
        <p:spPr>
          <a:xfrm>
            <a:off x="4648200" y="4038600"/>
            <a:ext cx="1981200" cy="609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2">
                    <a:lumMod val="75000"/>
                  </a:schemeClr>
                </a:solidFill>
              </a:rPr>
              <a:t>empName</a:t>
            </a:r>
            <a:endParaRPr lang="en-US" sz="2200" dirty="0">
              <a:solidFill>
                <a:schemeClr val="tx2">
                  <a:lumMod val="75000"/>
                </a:schemeClr>
              </a:solidFill>
            </a:endParaRPr>
          </a:p>
        </p:txBody>
      </p:sp>
      <p:cxnSp>
        <p:nvCxnSpPr>
          <p:cNvPr id="12" name="Straight Connector 11"/>
          <p:cNvCxnSpPr>
            <a:endCxn id="10" idx="4"/>
          </p:cNvCxnSpPr>
          <p:nvPr/>
        </p:nvCxnSpPr>
        <p:spPr>
          <a:xfrm flipV="1">
            <a:off x="5029200" y="4648200"/>
            <a:ext cx="60960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37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Notation Attribute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28</a:t>
            </a:fld>
            <a:endParaRPr lang="en-US"/>
          </a:p>
        </p:txBody>
      </p:sp>
      <p:grpSp>
        <p:nvGrpSpPr>
          <p:cNvPr id="36" name="Group 35"/>
          <p:cNvGrpSpPr/>
          <p:nvPr/>
        </p:nvGrpSpPr>
        <p:grpSpPr>
          <a:xfrm>
            <a:off x="925286" y="1371600"/>
            <a:ext cx="7380514" cy="4800600"/>
            <a:chOff x="533400" y="1371600"/>
            <a:chExt cx="7380514" cy="4800600"/>
          </a:xfrm>
        </p:grpSpPr>
        <p:sp>
          <p:nvSpPr>
            <p:cNvPr id="6" name="Rectangle 5"/>
            <p:cNvSpPr/>
            <p:nvPr/>
          </p:nvSpPr>
          <p:spPr>
            <a:xfrm>
              <a:off x="533400" y="1371600"/>
              <a:ext cx="19812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75000"/>
                    </a:schemeClr>
                  </a:solidFill>
                </a:rPr>
                <a:t>Types of Attribute</a:t>
              </a:r>
              <a:endParaRPr lang="en-US" b="1" dirty="0">
                <a:solidFill>
                  <a:schemeClr val="tx2">
                    <a:lumMod val="75000"/>
                  </a:schemeClr>
                </a:solidFill>
              </a:endParaRPr>
            </a:p>
          </p:txBody>
        </p:sp>
        <p:sp>
          <p:nvSpPr>
            <p:cNvPr id="11" name="Rectangle 10"/>
            <p:cNvSpPr/>
            <p:nvPr/>
          </p:nvSpPr>
          <p:spPr>
            <a:xfrm>
              <a:off x="533400" y="3886200"/>
              <a:ext cx="19812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Multi-Valued</a:t>
              </a:r>
              <a:endParaRPr lang="en-US" dirty="0">
                <a:solidFill>
                  <a:schemeClr val="tx2">
                    <a:lumMod val="75000"/>
                  </a:schemeClr>
                </a:solidFill>
              </a:endParaRPr>
            </a:p>
          </p:txBody>
        </p:sp>
        <p:sp>
          <p:nvSpPr>
            <p:cNvPr id="12" name="Rectangle 11"/>
            <p:cNvSpPr/>
            <p:nvPr/>
          </p:nvSpPr>
          <p:spPr>
            <a:xfrm>
              <a:off x="533400" y="5105400"/>
              <a:ext cx="19812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Composite</a:t>
              </a:r>
              <a:endParaRPr lang="en-US" dirty="0">
                <a:solidFill>
                  <a:schemeClr val="tx2">
                    <a:lumMod val="75000"/>
                  </a:schemeClr>
                </a:solidFill>
              </a:endParaRPr>
            </a:p>
          </p:txBody>
        </p:sp>
        <p:grpSp>
          <p:nvGrpSpPr>
            <p:cNvPr id="16" name="Group 15"/>
            <p:cNvGrpSpPr/>
            <p:nvPr/>
          </p:nvGrpSpPr>
          <p:grpSpPr>
            <a:xfrm>
              <a:off x="538843" y="2133600"/>
              <a:ext cx="5861957" cy="723900"/>
              <a:chOff x="538843" y="2133600"/>
              <a:chExt cx="5861957" cy="723900"/>
            </a:xfrm>
          </p:grpSpPr>
          <p:sp>
            <p:nvSpPr>
              <p:cNvPr id="7" name="Rectangle 6"/>
              <p:cNvSpPr/>
              <p:nvPr/>
            </p:nvSpPr>
            <p:spPr>
              <a:xfrm>
                <a:off x="538843" y="2209800"/>
                <a:ext cx="19812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Simple Attribute</a:t>
                </a:r>
                <a:endParaRPr lang="en-US" dirty="0">
                  <a:solidFill>
                    <a:schemeClr val="tx2">
                      <a:lumMod val="75000"/>
                    </a:schemeClr>
                  </a:solidFill>
                </a:endParaRPr>
              </a:p>
            </p:txBody>
          </p:sp>
          <p:cxnSp>
            <p:nvCxnSpPr>
              <p:cNvPr id="14" name="Straight Connector 13"/>
              <p:cNvCxnSpPr/>
              <p:nvPr/>
            </p:nvCxnSpPr>
            <p:spPr>
              <a:xfrm>
                <a:off x="2514600" y="24765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581400" y="2133600"/>
                <a:ext cx="2819400" cy="7239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75000"/>
                      </a:schemeClr>
                    </a:solidFill>
                  </a:rPr>
                  <a:t>empName</a:t>
                </a:r>
                <a:endParaRPr lang="en-US" dirty="0">
                  <a:solidFill>
                    <a:schemeClr val="tx2">
                      <a:lumMod val="75000"/>
                    </a:schemeClr>
                  </a:solidFill>
                </a:endParaRPr>
              </a:p>
            </p:txBody>
          </p:sp>
        </p:grpSp>
        <p:grpSp>
          <p:nvGrpSpPr>
            <p:cNvPr id="19" name="Group 18"/>
            <p:cNvGrpSpPr/>
            <p:nvPr/>
          </p:nvGrpSpPr>
          <p:grpSpPr>
            <a:xfrm>
              <a:off x="560614" y="2952750"/>
              <a:ext cx="5840186" cy="723900"/>
              <a:chOff x="560614" y="2952750"/>
              <a:chExt cx="5840186" cy="723900"/>
            </a:xfrm>
          </p:grpSpPr>
          <p:sp>
            <p:nvSpPr>
              <p:cNvPr id="8" name="Rectangle 7"/>
              <p:cNvSpPr/>
              <p:nvPr/>
            </p:nvSpPr>
            <p:spPr>
              <a:xfrm>
                <a:off x="560614" y="3048000"/>
                <a:ext cx="19812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Primary Key</a:t>
                </a:r>
                <a:endParaRPr lang="en-US" dirty="0">
                  <a:solidFill>
                    <a:schemeClr val="tx2">
                      <a:lumMod val="75000"/>
                    </a:schemeClr>
                  </a:solidFill>
                </a:endParaRPr>
              </a:p>
            </p:txBody>
          </p:sp>
          <p:cxnSp>
            <p:nvCxnSpPr>
              <p:cNvPr id="17" name="Straight Connector 16"/>
              <p:cNvCxnSpPr/>
              <p:nvPr/>
            </p:nvCxnSpPr>
            <p:spPr>
              <a:xfrm>
                <a:off x="2514600" y="329565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581400" y="2952750"/>
                <a:ext cx="2819400" cy="7239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err="1" smtClean="0">
                    <a:solidFill>
                      <a:schemeClr val="tx2">
                        <a:lumMod val="75000"/>
                      </a:schemeClr>
                    </a:solidFill>
                  </a:rPr>
                  <a:t>empID</a:t>
                </a:r>
                <a:endParaRPr lang="en-US" u="sng" dirty="0">
                  <a:solidFill>
                    <a:schemeClr val="tx2">
                      <a:lumMod val="75000"/>
                    </a:schemeClr>
                  </a:solidFill>
                </a:endParaRPr>
              </a:p>
            </p:txBody>
          </p:sp>
        </p:grpSp>
        <p:cxnSp>
          <p:nvCxnSpPr>
            <p:cNvPr id="20" name="Straight Connector 19"/>
            <p:cNvCxnSpPr/>
            <p:nvPr/>
          </p:nvCxnSpPr>
          <p:spPr>
            <a:xfrm>
              <a:off x="2514600" y="42672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581400" y="3891643"/>
              <a:ext cx="2819400" cy="7239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75000"/>
                    </a:schemeClr>
                  </a:solidFill>
                </a:rPr>
                <a:t>EmpAddress</a:t>
              </a:r>
              <a:endParaRPr lang="en-US" dirty="0">
                <a:solidFill>
                  <a:schemeClr val="tx2">
                    <a:lumMod val="75000"/>
                  </a:schemeClr>
                </a:solidFill>
              </a:endParaRPr>
            </a:p>
          </p:txBody>
        </p:sp>
        <p:cxnSp>
          <p:nvCxnSpPr>
            <p:cNvPr id="22" name="Straight Connector 21"/>
            <p:cNvCxnSpPr/>
            <p:nvPr/>
          </p:nvCxnSpPr>
          <p:spPr>
            <a:xfrm>
              <a:off x="2514600" y="4114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14600" y="535305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581400" y="5010150"/>
              <a:ext cx="2819400" cy="7239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75000"/>
                    </a:schemeClr>
                  </a:solidFill>
                </a:rPr>
                <a:t>enquieryID</a:t>
              </a:r>
              <a:endParaRPr lang="en-US" dirty="0">
                <a:solidFill>
                  <a:schemeClr val="tx2">
                    <a:lumMod val="75000"/>
                  </a:schemeClr>
                </a:solidFill>
              </a:endParaRPr>
            </a:p>
          </p:txBody>
        </p:sp>
        <p:cxnSp>
          <p:nvCxnSpPr>
            <p:cNvPr id="28" name="Straight Connector 27"/>
            <p:cNvCxnSpPr>
              <a:stCxn id="26" idx="7"/>
            </p:cNvCxnSpPr>
            <p:nvPr/>
          </p:nvCxnSpPr>
          <p:spPr>
            <a:xfrm flipV="1">
              <a:off x="5987908" y="4876800"/>
              <a:ext cx="412892" cy="23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6"/>
            </p:cNvCxnSpPr>
            <p:nvPr/>
          </p:nvCxnSpPr>
          <p:spPr>
            <a:xfrm>
              <a:off x="6400800" y="53721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5"/>
            </p:cNvCxnSpPr>
            <p:nvPr/>
          </p:nvCxnSpPr>
          <p:spPr>
            <a:xfrm>
              <a:off x="5987908" y="5628037"/>
              <a:ext cx="412892" cy="239363"/>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400800" y="4572000"/>
              <a:ext cx="1143000" cy="489857"/>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ID</a:t>
              </a:r>
              <a:endParaRPr lang="en-US" dirty="0">
                <a:solidFill>
                  <a:schemeClr val="tx2">
                    <a:lumMod val="75000"/>
                  </a:schemeClr>
                </a:solidFill>
              </a:endParaRPr>
            </a:p>
          </p:txBody>
        </p:sp>
        <p:sp>
          <p:nvSpPr>
            <p:cNvPr id="34" name="Oval 33"/>
            <p:cNvSpPr/>
            <p:nvPr/>
          </p:nvSpPr>
          <p:spPr>
            <a:xfrm>
              <a:off x="6770914" y="5116286"/>
              <a:ext cx="1143000" cy="489857"/>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smtClean="0">
                  <a:solidFill>
                    <a:schemeClr val="tx2">
                      <a:lumMod val="75000"/>
                    </a:schemeClr>
                  </a:solidFill>
                </a:rPr>
                <a:t>Month</a:t>
              </a:r>
              <a:endParaRPr lang="en-US" sz="1750" dirty="0">
                <a:solidFill>
                  <a:schemeClr val="tx2">
                    <a:lumMod val="75000"/>
                  </a:schemeClr>
                </a:solidFill>
              </a:endParaRPr>
            </a:p>
          </p:txBody>
        </p:sp>
        <p:sp>
          <p:nvSpPr>
            <p:cNvPr id="35" name="Oval 34"/>
            <p:cNvSpPr/>
            <p:nvPr/>
          </p:nvSpPr>
          <p:spPr>
            <a:xfrm>
              <a:off x="6422571" y="5682343"/>
              <a:ext cx="1143000" cy="489857"/>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year</a:t>
              </a:r>
              <a:endParaRPr lang="en-US" dirty="0">
                <a:solidFill>
                  <a:schemeClr val="tx2">
                    <a:lumMod val="75000"/>
                  </a:schemeClr>
                </a:solidFill>
              </a:endParaRPr>
            </a:p>
          </p:txBody>
        </p:sp>
      </p:grpSp>
    </p:spTree>
    <p:extLst>
      <p:ext uri="{BB962C8B-B14F-4D97-AF65-F5344CB8AC3E}">
        <p14:creationId xmlns:p14="http://schemas.microsoft.com/office/powerpoint/2010/main" val="3514837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Degree</a:t>
            </a:r>
            <a:endParaRPr lang="en-US" dirty="0"/>
          </a:p>
        </p:txBody>
      </p:sp>
      <p:sp>
        <p:nvSpPr>
          <p:cNvPr id="3" name="Content Placeholder 2"/>
          <p:cNvSpPr>
            <a:spLocks noGrp="1"/>
          </p:cNvSpPr>
          <p:nvPr>
            <p:ph sz="quarter" idx="1"/>
          </p:nvPr>
        </p:nvSpPr>
        <p:spPr>
          <a:xfrm>
            <a:off x="457200" y="1219200"/>
            <a:ext cx="8229600" cy="838200"/>
          </a:xfrm>
        </p:spPr>
        <p:txBody>
          <a:bodyPr>
            <a:normAutofit lnSpcReduction="10000"/>
          </a:bodyPr>
          <a:lstStyle/>
          <a:p>
            <a:r>
              <a:rPr lang="en-US" dirty="0"/>
              <a:t>Relationship degree indicates the number of  entities involved in the </a:t>
            </a:r>
            <a:r>
              <a:rPr lang="en-US" dirty="0" smtClean="0"/>
              <a:t>relationship</a:t>
            </a:r>
          </a:p>
          <a:p>
            <a:pPr lvl="1"/>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29</a:t>
            </a:fld>
            <a:endParaRPr lang="en-US"/>
          </a:p>
        </p:txBody>
      </p:sp>
      <p:grpSp>
        <p:nvGrpSpPr>
          <p:cNvPr id="18" name="Group 17"/>
          <p:cNvGrpSpPr/>
          <p:nvPr/>
        </p:nvGrpSpPr>
        <p:grpSpPr>
          <a:xfrm>
            <a:off x="1066800" y="3124200"/>
            <a:ext cx="2603500" cy="1828800"/>
            <a:chOff x="1066800" y="2438400"/>
            <a:chExt cx="2603500" cy="1828800"/>
          </a:xfrm>
        </p:grpSpPr>
        <p:sp>
          <p:nvSpPr>
            <p:cNvPr id="6" name="Rectangle 5"/>
            <p:cNvSpPr/>
            <p:nvPr/>
          </p:nvSpPr>
          <p:spPr>
            <a:xfrm>
              <a:off x="1066800" y="2438400"/>
              <a:ext cx="25908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Employee</a:t>
              </a:r>
              <a:endParaRPr lang="en-US" dirty="0">
                <a:solidFill>
                  <a:schemeClr val="tx2">
                    <a:lumMod val="75000"/>
                  </a:schemeClr>
                </a:solidFill>
              </a:endParaRPr>
            </a:p>
          </p:txBody>
        </p:sp>
        <p:sp>
          <p:nvSpPr>
            <p:cNvPr id="7" name="Diamond 6"/>
            <p:cNvSpPr/>
            <p:nvPr/>
          </p:nvSpPr>
          <p:spPr>
            <a:xfrm>
              <a:off x="1066800" y="3657600"/>
              <a:ext cx="2590800" cy="609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Reporting Manager</a:t>
              </a:r>
              <a:endParaRPr lang="en-US" dirty="0">
                <a:solidFill>
                  <a:schemeClr val="tx2">
                    <a:lumMod val="75000"/>
                  </a:schemeClr>
                </a:solidFill>
              </a:endParaRPr>
            </a:p>
          </p:txBody>
        </p:sp>
        <p:cxnSp>
          <p:nvCxnSpPr>
            <p:cNvPr id="9" name="Elbow Connector 8"/>
            <p:cNvCxnSpPr>
              <a:stCxn id="6" idx="3"/>
              <a:endCxn id="7" idx="3"/>
            </p:cNvCxnSpPr>
            <p:nvPr/>
          </p:nvCxnSpPr>
          <p:spPr>
            <a:xfrm>
              <a:off x="3657600" y="2705100"/>
              <a:ext cx="12700" cy="12573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1"/>
              <a:endCxn id="7" idx="1"/>
            </p:cNvCxnSpPr>
            <p:nvPr/>
          </p:nvCxnSpPr>
          <p:spPr>
            <a:xfrm rot="10800000" flipV="1">
              <a:off x="1066800" y="2705100"/>
              <a:ext cx="12700" cy="12573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334000" y="3124200"/>
            <a:ext cx="2590800" cy="2743200"/>
            <a:chOff x="5334000" y="2438400"/>
            <a:chExt cx="2590800" cy="2743200"/>
          </a:xfrm>
        </p:grpSpPr>
        <p:sp>
          <p:nvSpPr>
            <p:cNvPr id="12" name="Rectangle 11"/>
            <p:cNvSpPr/>
            <p:nvPr/>
          </p:nvSpPr>
          <p:spPr>
            <a:xfrm>
              <a:off x="5334000" y="2438400"/>
              <a:ext cx="25908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Employee</a:t>
              </a:r>
              <a:endParaRPr lang="en-US" dirty="0">
                <a:solidFill>
                  <a:schemeClr val="tx2">
                    <a:lumMod val="75000"/>
                  </a:schemeClr>
                </a:solidFill>
              </a:endParaRPr>
            </a:p>
          </p:txBody>
        </p:sp>
        <p:sp>
          <p:nvSpPr>
            <p:cNvPr id="13" name="Rectangle 12"/>
            <p:cNvSpPr/>
            <p:nvPr/>
          </p:nvSpPr>
          <p:spPr>
            <a:xfrm>
              <a:off x="5334000" y="4648200"/>
              <a:ext cx="25908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Department</a:t>
              </a:r>
              <a:endParaRPr lang="en-US" dirty="0">
                <a:solidFill>
                  <a:schemeClr val="tx2">
                    <a:lumMod val="75000"/>
                  </a:schemeClr>
                </a:solidFill>
              </a:endParaRPr>
            </a:p>
          </p:txBody>
        </p:sp>
        <p:sp>
          <p:nvSpPr>
            <p:cNvPr id="14" name="Diamond 13"/>
            <p:cNvSpPr/>
            <p:nvPr/>
          </p:nvSpPr>
          <p:spPr>
            <a:xfrm>
              <a:off x="5334000" y="3505200"/>
              <a:ext cx="2590800" cy="609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Works</a:t>
              </a:r>
              <a:endParaRPr lang="en-US" dirty="0">
                <a:solidFill>
                  <a:schemeClr val="tx2">
                    <a:lumMod val="75000"/>
                  </a:schemeClr>
                </a:solidFill>
              </a:endParaRPr>
            </a:p>
          </p:txBody>
        </p:sp>
        <p:cxnSp>
          <p:nvCxnSpPr>
            <p:cNvPr id="16" name="Straight Connector 15"/>
            <p:cNvCxnSpPr>
              <a:stCxn id="12" idx="2"/>
              <a:endCxn id="14" idx="0"/>
            </p:cNvCxnSpPr>
            <p:nvPr/>
          </p:nvCxnSpPr>
          <p:spPr>
            <a:xfrm>
              <a:off x="6629400" y="2971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29400" y="4114800"/>
              <a:ext cx="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1219200" y="2286000"/>
            <a:ext cx="2234939" cy="461665"/>
          </a:xfrm>
          <a:prstGeom prst="rect">
            <a:avLst/>
          </a:prstGeom>
        </p:spPr>
        <p:txBody>
          <a:bodyPr wrap="square">
            <a:spAutoFit/>
          </a:bodyPr>
          <a:lstStyle/>
          <a:p>
            <a:r>
              <a:rPr lang="en-US" sz="2400" dirty="0" smtClean="0"/>
              <a:t>Unary Relation</a:t>
            </a:r>
          </a:p>
        </p:txBody>
      </p:sp>
      <p:sp>
        <p:nvSpPr>
          <p:cNvPr id="21" name="Rectangle 20"/>
          <p:cNvSpPr/>
          <p:nvPr/>
        </p:nvSpPr>
        <p:spPr>
          <a:xfrm>
            <a:off x="5511930" y="2207567"/>
            <a:ext cx="2234939" cy="461665"/>
          </a:xfrm>
          <a:prstGeom prst="rect">
            <a:avLst/>
          </a:prstGeom>
        </p:spPr>
        <p:txBody>
          <a:bodyPr wrap="square">
            <a:spAutoFit/>
          </a:bodyPr>
          <a:lstStyle/>
          <a:p>
            <a:r>
              <a:rPr lang="en-US" sz="2400" dirty="0" smtClean="0"/>
              <a:t>Binary Relation</a:t>
            </a:r>
          </a:p>
        </p:txBody>
      </p:sp>
      <p:cxnSp>
        <p:nvCxnSpPr>
          <p:cNvPr id="25" name="Straight Arrow Connector 24"/>
          <p:cNvCxnSpPr>
            <a:stCxn id="6" idx="0"/>
          </p:cNvCxnSpPr>
          <p:nvPr/>
        </p:nvCxnSpPr>
        <p:spPr>
          <a:xfrm flipV="1">
            <a:off x="2362200" y="2669232"/>
            <a:ext cx="0" cy="4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29400" y="2667000"/>
            <a:ext cx="0" cy="4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752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1: DBMS </a:t>
            </a:r>
            <a:r>
              <a:rPr lang="en-US" dirty="0"/>
              <a:t>&amp; RDBMS </a:t>
            </a:r>
            <a:r>
              <a:rPr lang="en-US" dirty="0" smtClean="0"/>
              <a:t>Concepts</a:t>
            </a:r>
            <a:endParaRPr lang="en-US" dirty="0"/>
          </a:p>
        </p:txBody>
      </p:sp>
      <p:sp>
        <p:nvSpPr>
          <p:cNvPr id="3" name="Content Placeholder 2"/>
          <p:cNvSpPr>
            <a:spLocks noGrp="1"/>
          </p:cNvSpPr>
          <p:nvPr>
            <p:ph sz="quarter" idx="1"/>
          </p:nvPr>
        </p:nvSpPr>
        <p:spPr/>
        <p:txBody>
          <a:bodyPr/>
          <a:lstStyle/>
          <a:p>
            <a:r>
              <a:rPr lang="en-US" dirty="0" smtClean="0"/>
              <a:t>Overview</a:t>
            </a:r>
          </a:p>
          <a:p>
            <a:pPr lvl="1"/>
            <a:r>
              <a:rPr lang="en-US" dirty="0" smtClean="0"/>
              <a:t>File System</a:t>
            </a:r>
          </a:p>
          <a:p>
            <a:pPr lvl="1"/>
            <a:r>
              <a:rPr lang="en-US" dirty="0"/>
              <a:t>Disadvantage of File </a:t>
            </a:r>
            <a:r>
              <a:rPr lang="en-US" dirty="0" smtClean="0"/>
              <a:t>System</a:t>
            </a:r>
          </a:p>
          <a:p>
            <a:pPr lvl="1"/>
            <a:r>
              <a:rPr lang="en-US" sz="2400" dirty="0"/>
              <a:t>Database Management System (DBMS</a:t>
            </a:r>
            <a:r>
              <a:rPr lang="en-US" sz="2400" dirty="0" smtClean="0"/>
              <a:t>)</a:t>
            </a:r>
          </a:p>
          <a:p>
            <a:pPr lvl="1"/>
            <a:r>
              <a:rPr lang="en-US" altLang="en-US" dirty="0"/>
              <a:t>Instances and </a:t>
            </a:r>
            <a:r>
              <a:rPr lang="en-US" altLang="en-US" dirty="0" smtClean="0"/>
              <a:t>Schemas</a:t>
            </a:r>
          </a:p>
          <a:p>
            <a:pPr lvl="1"/>
            <a:r>
              <a:rPr lang="en-US" dirty="0"/>
              <a:t>Data </a:t>
            </a:r>
            <a:r>
              <a:rPr lang="en-US" dirty="0" smtClean="0"/>
              <a:t>Models</a:t>
            </a:r>
          </a:p>
          <a:p>
            <a:pPr lvl="1"/>
            <a:r>
              <a:rPr lang="en-US" dirty="0" smtClean="0"/>
              <a:t>DML &amp; DDL</a:t>
            </a:r>
          </a:p>
          <a:p>
            <a:pPr lvl="1"/>
            <a:r>
              <a:rPr lang="en-US" dirty="0" smtClean="0"/>
              <a:t>Introduction to RDBMS</a:t>
            </a:r>
          </a:p>
          <a:p>
            <a:pPr lvl="1"/>
            <a:r>
              <a:rPr lang="en-US" dirty="0" smtClean="0"/>
              <a:t>Relationship</a:t>
            </a:r>
          </a:p>
          <a:p>
            <a:pPr lvl="1"/>
            <a:r>
              <a:rPr lang="en-US" dirty="0" smtClean="0"/>
              <a:t>Keys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a:t>
            </a:fld>
            <a:endParaRPr lang="en-US"/>
          </a:p>
        </p:txBody>
      </p:sp>
    </p:spTree>
    <p:extLst>
      <p:ext uri="{BB962C8B-B14F-4D97-AF65-F5344CB8AC3E}">
        <p14:creationId xmlns:p14="http://schemas.microsoft.com/office/powerpoint/2010/main" val="3485605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Degree Continue…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30</a:t>
            </a:fld>
            <a:endParaRPr lang="en-US"/>
          </a:p>
        </p:txBody>
      </p:sp>
      <p:sp>
        <p:nvSpPr>
          <p:cNvPr id="21" name="Rectangle 20"/>
          <p:cNvSpPr/>
          <p:nvPr/>
        </p:nvSpPr>
        <p:spPr>
          <a:xfrm>
            <a:off x="4673730" y="1837174"/>
            <a:ext cx="2234939" cy="461665"/>
          </a:xfrm>
          <a:prstGeom prst="rect">
            <a:avLst/>
          </a:prstGeom>
        </p:spPr>
        <p:txBody>
          <a:bodyPr wrap="square">
            <a:spAutoFit/>
          </a:bodyPr>
          <a:lstStyle/>
          <a:p>
            <a:r>
              <a:rPr lang="en-US" sz="2400" dirty="0" smtClean="0"/>
              <a:t>Ternary Relation</a:t>
            </a:r>
          </a:p>
        </p:txBody>
      </p:sp>
      <p:cxnSp>
        <p:nvCxnSpPr>
          <p:cNvPr id="28" name="Straight Arrow Connector 27"/>
          <p:cNvCxnSpPr/>
          <p:nvPr/>
        </p:nvCxnSpPr>
        <p:spPr>
          <a:xfrm flipV="1">
            <a:off x="5484716" y="2370849"/>
            <a:ext cx="0" cy="4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981200" y="2819400"/>
            <a:ext cx="5105400" cy="2743200"/>
            <a:chOff x="838200" y="2819400"/>
            <a:chExt cx="5105400" cy="2743200"/>
          </a:xfrm>
        </p:grpSpPr>
        <p:grpSp>
          <p:nvGrpSpPr>
            <p:cNvPr id="19" name="Group 18"/>
            <p:cNvGrpSpPr/>
            <p:nvPr/>
          </p:nvGrpSpPr>
          <p:grpSpPr>
            <a:xfrm>
              <a:off x="3352800" y="2819400"/>
              <a:ext cx="2590800" cy="2743200"/>
              <a:chOff x="5334000" y="2438400"/>
              <a:chExt cx="2590800" cy="2743200"/>
            </a:xfrm>
          </p:grpSpPr>
          <p:sp>
            <p:nvSpPr>
              <p:cNvPr id="12" name="Rectangle 11"/>
              <p:cNvSpPr/>
              <p:nvPr/>
            </p:nvSpPr>
            <p:spPr>
              <a:xfrm>
                <a:off x="5334000" y="2438400"/>
                <a:ext cx="25908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Employee</a:t>
                </a:r>
                <a:endParaRPr lang="en-US" dirty="0">
                  <a:solidFill>
                    <a:schemeClr val="tx2">
                      <a:lumMod val="75000"/>
                    </a:schemeClr>
                  </a:solidFill>
                </a:endParaRPr>
              </a:p>
            </p:txBody>
          </p:sp>
          <p:sp>
            <p:nvSpPr>
              <p:cNvPr id="13" name="Rectangle 12"/>
              <p:cNvSpPr/>
              <p:nvPr/>
            </p:nvSpPr>
            <p:spPr>
              <a:xfrm>
                <a:off x="5334000" y="4648200"/>
                <a:ext cx="25908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Skill</a:t>
                </a:r>
                <a:endParaRPr lang="en-US" dirty="0">
                  <a:solidFill>
                    <a:schemeClr val="tx2">
                      <a:lumMod val="75000"/>
                    </a:schemeClr>
                  </a:solidFill>
                </a:endParaRPr>
              </a:p>
            </p:txBody>
          </p:sp>
          <p:sp>
            <p:nvSpPr>
              <p:cNvPr id="14" name="Diamond 13"/>
              <p:cNvSpPr/>
              <p:nvPr/>
            </p:nvSpPr>
            <p:spPr>
              <a:xfrm>
                <a:off x="5334000" y="3505200"/>
                <a:ext cx="2590800" cy="609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Works</a:t>
                </a:r>
                <a:endParaRPr lang="en-US" dirty="0">
                  <a:solidFill>
                    <a:schemeClr val="tx2">
                      <a:lumMod val="75000"/>
                    </a:schemeClr>
                  </a:solidFill>
                </a:endParaRPr>
              </a:p>
            </p:txBody>
          </p:sp>
          <p:cxnSp>
            <p:nvCxnSpPr>
              <p:cNvPr id="16" name="Straight Connector 15"/>
              <p:cNvCxnSpPr>
                <a:stCxn id="12" idx="2"/>
                <a:endCxn id="14" idx="0"/>
              </p:cNvCxnSpPr>
              <p:nvPr/>
            </p:nvCxnSpPr>
            <p:spPr>
              <a:xfrm>
                <a:off x="6629400" y="2971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29400" y="4114800"/>
                <a:ext cx="0" cy="533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4" idx="1"/>
            </p:cNvCxnSpPr>
            <p:nvPr/>
          </p:nvCxnSpPr>
          <p:spPr>
            <a:xfrm flipH="1">
              <a:off x="3048000" y="41910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38200" y="3924300"/>
              <a:ext cx="2209800"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Project</a:t>
              </a:r>
              <a:endParaRPr lang="en-US" dirty="0">
                <a:solidFill>
                  <a:schemeClr val="tx2">
                    <a:lumMod val="75000"/>
                  </a:schemeClr>
                </a:solidFill>
              </a:endParaRPr>
            </a:p>
          </p:txBody>
        </p:sp>
      </p:grpSp>
    </p:spTree>
    <p:extLst>
      <p:ext uri="{BB962C8B-B14F-4D97-AF65-F5344CB8AC3E}">
        <p14:creationId xmlns:p14="http://schemas.microsoft.com/office/powerpoint/2010/main" val="1329464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Tables</a:t>
            </a:r>
          </a:p>
        </p:txBody>
      </p:sp>
      <p:sp>
        <p:nvSpPr>
          <p:cNvPr id="3" name="Content Placeholder 2"/>
          <p:cNvSpPr>
            <a:spLocks noGrp="1"/>
          </p:cNvSpPr>
          <p:nvPr>
            <p:ph sz="quarter" idx="1"/>
          </p:nvPr>
        </p:nvSpPr>
        <p:spPr/>
        <p:txBody>
          <a:bodyPr/>
          <a:lstStyle/>
          <a:p>
            <a:r>
              <a:rPr lang="en-US" dirty="0"/>
              <a:t>A database consisting of independent and unrelated tables serves little </a:t>
            </a:r>
            <a:r>
              <a:rPr lang="en-US" dirty="0" smtClean="0"/>
              <a:t>purpose. </a:t>
            </a:r>
            <a:r>
              <a:rPr lang="en-US" dirty="0"/>
              <a:t>The power of relational database lies in the relationship that can be defined between tables. </a:t>
            </a:r>
            <a:endParaRPr lang="en-US" dirty="0" smtClean="0"/>
          </a:p>
          <a:p>
            <a:r>
              <a:rPr lang="en-US" dirty="0" smtClean="0"/>
              <a:t>The </a:t>
            </a:r>
            <a:r>
              <a:rPr lang="en-US" dirty="0"/>
              <a:t>types of relationship </a:t>
            </a:r>
            <a:r>
              <a:rPr lang="en-US" dirty="0" smtClean="0"/>
              <a:t>include</a:t>
            </a:r>
          </a:p>
          <a:p>
            <a:pPr lvl="1"/>
            <a:r>
              <a:rPr lang="en-US" dirty="0"/>
              <a:t>One-to-one</a:t>
            </a:r>
          </a:p>
          <a:p>
            <a:pPr lvl="1"/>
            <a:r>
              <a:rPr lang="en-US" dirty="0"/>
              <a:t>One-to-many</a:t>
            </a:r>
          </a:p>
          <a:p>
            <a:pPr lvl="1"/>
            <a:r>
              <a:rPr lang="en-US" dirty="0"/>
              <a:t>Many-to-many</a:t>
            </a:r>
          </a:p>
          <a:p>
            <a:pPr lvl="1"/>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31</a:t>
            </a:fld>
            <a:endParaRPr lang="en-US"/>
          </a:p>
        </p:txBody>
      </p:sp>
    </p:spTree>
    <p:extLst>
      <p:ext uri="{BB962C8B-B14F-4D97-AF65-F5344CB8AC3E}">
        <p14:creationId xmlns:p14="http://schemas.microsoft.com/office/powerpoint/2010/main" val="4172673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32</a:t>
            </a:fld>
            <a:endParaRPr lang="en-US"/>
          </a:p>
        </p:txBody>
      </p:sp>
      <p:pic>
        <p:nvPicPr>
          <p:cNvPr id="2050" name="Picture 2" descr="http://www.ntu.edu.sg/home/ehchua/programming/sql/images/OneToO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6050764"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8365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Many</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33</a:t>
            </a:fld>
            <a:endParaRPr lang="en-US"/>
          </a:p>
        </p:txBody>
      </p:sp>
      <p:pic>
        <p:nvPicPr>
          <p:cNvPr id="3074" name="Picture 2" descr="http://www.ntu.edu.sg/home/ehchua/programming/sql/images/ManyToOne.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6023517"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218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34</a:t>
            </a:fld>
            <a:endParaRPr lang="en-US"/>
          </a:p>
        </p:txBody>
      </p:sp>
      <p:pic>
        <p:nvPicPr>
          <p:cNvPr id="4098" name="Picture 2" descr="http://www.ntu.edu.sg/home/ehchua/programming/sql/images/ManyToMany.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6858000" cy="450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8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Participation</a:t>
            </a:r>
          </a:p>
        </p:txBody>
      </p:sp>
      <p:sp>
        <p:nvSpPr>
          <p:cNvPr id="3" name="Content Placeholder 2"/>
          <p:cNvSpPr>
            <a:spLocks noGrp="1"/>
          </p:cNvSpPr>
          <p:nvPr>
            <p:ph sz="quarter" idx="1"/>
          </p:nvPr>
        </p:nvSpPr>
        <p:spPr/>
        <p:txBody>
          <a:bodyPr>
            <a:normAutofit/>
          </a:bodyPr>
          <a:lstStyle/>
          <a:p>
            <a:r>
              <a:rPr lang="en-US" b="1" dirty="0" smtClean="0"/>
              <a:t>Fundamental/Strong </a:t>
            </a:r>
            <a:r>
              <a:rPr lang="en-US" b="1" dirty="0"/>
              <a:t>entity</a:t>
            </a:r>
          </a:p>
          <a:p>
            <a:pPr lvl="1"/>
            <a:r>
              <a:rPr lang="en-US" dirty="0"/>
              <a:t>an entity that is capable of its  own existence - i.e. an entity whose  instances exist not with standing the existence of other </a:t>
            </a:r>
            <a:r>
              <a:rPr lang="en-US" dirty="0" smtClean="0"/>
              <a:t>entities.</a:t>
            </a:r>
          </a:p>
          <a:p>
            <a:pPr marL="274320" lvl="1">
              <a:spcBef>
                <a:spcPts val="600"/>
              </a:spcBef>
              <a:buClr>
                <a:schemeClr val="accent1"/>
              </a:buClr>
            </a:pPr>
            <a:r>
              <a:rPr lang="en-US" sz="2600" b="1" dirty="0">
                <a:solidFill>
                  <a:schemeClr val="tx1"/>
                </a:solidFill>
              </a:rPr>
              <a:t>Weak </a:t>
            </a:r>
            <a:r>
              <a:rPr lang="en-US" sz="2600" b="1" dirty="0" smtClean="0">
                <a:solidFill>
                  <a:schemeClr val="tx1"/>
                </a:solidFill>
              </a:rPr>
              <a:t>Entities</a:t>
            </a:r>
          </a:p>
          <a:p>
            <a:pPr marL="548640" lvl="2">
              <a:spcBef>
                <a:spcPts val="600"/>
              </a:spcBef>
              <a:buClr>
                <a:schemeClr val="accent1"/>
              </a:buClr>
            </a:pPr>
            <a:r>
              <a:rPr lang="en-US" sz="2300" dirty="0">
                <a:solidFill>
                  <a:schemeClr val="tx2"/>
                </a:solidFill>
              </a:rPr>
              <a:t>an entity that is not capable of its own existence.</a:t>
            </a:r>
          </a:p>
          <a:p>
            <a:pPr marL="274320" lvl="1">
              <a:spcBef>
                <a:spcPts val="600"/>
              </a:spcBef>
              <a:buClr>
                <a:schemeClr val="accent1"/>
              </a:buClr>
            </a:pPr>
            <a:r>
              <a:rPr lang="en-US" sz="2600" b="1" dirty="0">
                <a:solidFill>
                  <a:schemeClr val="tx1"/>
                </a:solidFill>
              </a:rPr>
              <a:t>Associative </a:t>
            </a:r>
            <a:r>
              <a:rPr lang="en-US" sz="2600" b="1" dirty="0" smtClean="0">
                <a:solidFill>
                  <a:schemeClr val="tx1"/>
                </a:solidFill>
              </a:rPr>
              <a:t>Entities</a:t>
            </a:r>
          </a:p>
          <a:p>
            <a:pPr marL="548640" lvl="2">
              <a:spcBef>
                <a:spcPts val="600"/>
              </a:spcBef>
              <a:buClr>
                <a:schemeClr val="accent1"/>
              </a:buClr>
            </a:pPr>
            <a:r>
              <a:rPr lang="en-US" sz="2300" dirty="0">
                <a:solidFill>
                  <a:schemeClr val="tx2"/>
                </a:solidFill>
              </a:rPr>
              <a:t>Associative entity is an entity that is used to resolve a many: </a:t>
            </a:r>
            <a:r>
              <a:rPr lang="en-US" sz="2300" dirty="0" smtClean="0">
                <a:solidFill>
                  <a:schemeClr val="tx2"/>
                </a:solidFill>
              </a:rPr>
              <a:t>many relationship</a:t>
            </a:r>
            <a:r>
              <a:rPr lang="en-US" sz="2300" dirty="0">
                <a:solidFill>
                  <a:schemeClr val="tx2"/>
                </a:solidFill>
              </a:rPr>
              <a:t>.</a:t>
            </a:r>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35</a:t>
            </a:fld>
            <a:endParaRPr lang="en-US"/>
          </a:p>
        </p:txBody>
      </p:sp>
    </p:spTree>
    <p:extLst>
      <p:ext uri="{BB962C8B-B14F-4D97-AF65-F5344CB8AC3E}">
        <p14:creationId xmlns:p14="http://schemas.microsoft.com/office/powerpoint/2010/main" val="1130847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 Example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36</a:t>
            </a:fld>
            <a:endParaRPr lang="en-US"/>
          </a:p>
        </p:txBody>
      </p:sp>
      <p:pic>
        <p:nvPicPr>
          <p:cNvPr id="1026" name="Picture 2" descr="http://www.careerbless.com/images/img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159625" cy="497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65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ERD exercise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The person opens an Account in a Bank and gets a account number and ATM card. The person can make transactions in ATM </a:t>
            </a:r>
            <a:r>
              <a:rPr lang="en-US" dirty="0" smtClean="0"/>
              <a:t>centers</a:t>
            </a:r>
            <a:r>
              <a:rPr lang="en-US" dirty="0"/>
              <a:t>.</a:t>
            </a:r>
          </a:p>
        </p:txBody>
      </p:sp>
      <p:sp>
        <p:nvSpPr>
          <p:cNvPr id="4" name="Footer Placeholder 3"/>
          <p:cNvSpPr>
            <a:spLocks noGrp="1"/>
          </p:cNvSpPr>
          <p:nvPr>
            <p:ph type="ftr" sz="quarter" idx="11"/>
          </p:nvPr>
        </p:nvSpPr>
        <p:spPr/>
        <p:txBody>
          <a:bodyPr/>
          <a:lstStyle/>
          <a:p>
            <a:r>
              <a:rPr lang="en-US" dirty="0" err="1" smtClean="0"/>
              <a:t>Xoriant</a:t>
            </a:r>
            <a:r>
              <a:rPr lang="en-US" dirty="0" smtClean="0"/>
              <a:t> </a:t>
            </a:r>
            <a:r>
              <a:rPr lang="en-US" dirty="0" err="1" smtClean="0"/>
              <a:t>Soultions</a:t>
            </a:r>
            <a:r>
              <a:rPr lang="en-US" dirty="0" smtClean="0"/>
              <a:t> Pvt. Ltd.</a:t>
            </a:r>
            <a:endParaRPr lang="en-US" dirty="0"/>
          </a:p>
        </p:txBody>
      </p:sp>
      <p:sp>
        <p:nvSpPr>
          <p:cNvPr id="5" name="Slide Number Placeholder 4"/>
          <p:cNvSpPr>
            <a:spLocks noGrp="1"/>
          </p:cNvSpPr>
          <p:nvPr>
            <p:ph type="sldNum" sz="quarter" idx="12"/>
          </p:nvPr>
        </p:nvSpPr>
        <p:spPr/>
        <p:txBody>
          <a:bodyPr/>
          <a:lstStyle/>
          <a:p>
            <a:fld id="{1E218C5A-AA56-4136-94E6-BAA98D2AAD9B}" type="slidenum">
              <a:rPr lang="en-US" smtClean="0"/>
              <a:t>37</a:t>
            </a:fld>
            <a:endParaRPr lang="en-US"/>
          </a:p>
        </p:txBody>
      </p:sp>
    </p:spTree>
    <p:extLst>
      <p:ext uri="{BB962C8B-B14F-4D97-AF65-F5344CB8AC3E}">
        <p14:creationId xmlns:p14="http://schemas.microsoft.com/office/powerpoint/2010/main" val="667989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ERD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38</a:t>
            </a:fld>
            <a:endParaRPr lang="en-US"/>
          </a:p>
        </p:txBody>
      </p:sp>
      <p:pic>
        <p:nvPicPr>
          <p:cNvPr id="1026" name="Picture 2" descr="http://cssimplified.com/wp-content/uploads/2014/08/ERD_Banking_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77413"/>
            <a:ext cx="8244588"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156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ERD exercise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a:t>
            </a:r>
          </a:p>
          <a:p>
            <a:pPr marL="0" indent="0">
              <a:buNone/>
            </a:pPr>
            <a:r>
              <a:rPr lang="en-US" dirty="0"/>
              <a:t>Note:</a:t>
            </a:r>
          </a:p>
          <a:p>
            <a:pPr marL="0" indent="0">
              <a:buNone/>
            </a:pPr>
            <a:r>
              <a:rPr lang="en-US" dirty="0"/>
              <a:t>1) Supervisor is not an employee.</a:t>
            </a:r>
          </a:p>
          <a:p>
            <a:pPr marL="0" indent="0">
              <a:buNone/>
            </a:pPr>
            <a:r>
              <a:rPr lang="en-US" dirty="0"/>
              <a:t>2) One employee can work on many projects.</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39</a:t>
            </a:fld>
            <a:endParaRPr lang="en-US"/>
          </a:p>
        </p:txBody>
      </p:sp>
    </p:spTree>
    <p:extLst>
      <p:ext uri="{BB962C8B-B14F-4D97-AF65-F5344CB8AC3E}">
        <p14:creationId xmlns:p14="http://schemas.microsoft.com/office/powerpoint/2010/main" val="2842131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sz="quarter" idx="1"/>
          </p:nvPr>
        </p:nvSpPr>
        <p:spPr/>
        <p:txBody>
          <a:bodyPr>
            <a:normAutofit/>
          </a:bodyPr>
          <a:lstStyle/>
          <a:p>
            <a:r>
              <a:rPr lang="en-US" sz="2800" dirty="0"/>
              <a:t>Flat Files is a file of data that </a:t>
            </a:r>
            <a:r>
              <a:rPr lang="en-US" sz="2800" b="1" dirty="0"/>
              <a:t>does not contain links</a:t>
            </a:r>
            <a:r>
              <a:rPr lang="en-US" sz="2800" dirty="0"/>
              <a:t> to other files or is a non-relational </a:t>
            </a:r>
            <a:r>
              <a:rPr lang="en-US" sz="2800" dirty="0" smtClean="0"/>
              <a:t>database</a:t>
            </a:r>
          </a:p>
          <a:p>
            <a:r>
              <a:rPr lang="en-US" sz="2800" dirty="0" smtClean="0"/>
              <a:t>Example</a:t>
            </a:r>
          </a:p>
          <a:p>
            <a:pPr lvl="1"/>
            <a:endParaRPr lang="en-US" sz="3200" dirty="0"/>
          </a:p>
          <a:p>
            <a:endParaRPr lang="en-US" sz="3200" dirty="0" smtClean="0"/>
          </a:p>
          <a:p>
            <a:pPr lvl="1"/>
            <a:endParaRPr lang="en-US" sz="3200" dirty="0"/>
          </a:p>
          <a:p>
            <a:pPr lvl="1"/>
            <a:endParaRPr lang="en-US" sz="3200"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a:t>
            </a:fld>
            <a:endParaRPr lang="en-US"/>
          </a:p>
        </p:txBody>
      </p:sp>
      <p:sp>
        <p:nvSpPr>
          <p:cNvPr id="6" name="Rectangle 5"/>
          <p:cNvSpPr/>
          <p:nvPr/>
        </p:nvSpPr>
        <p:spPr>
          <a:xfrm>
            <a:off x="1143000" y="2819400"/>
            <a:ext cx="6477000" cy="830997"/>
          </a:xfrm>
          <a:prstGeom prst="rect">
            <a:avLst/>
          </a:prstGeom>
          <a:ln>
            <a:solidFill>
              <a:schemeClr val="accent1"/>
            </a:solidFill>
          </a:ln>
        </p:spPr>
        <p:txBody>
          <a:bodyPr wrap="square">
            <a:spAutoFit/>
          </a:bodyPr>
          <a:lstStyle/>
          <a:p>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Bob </a:t>
            </a:r>
            <a:r>
              <a:rPr lang="en-US" sz="2400" dirty="0" smtClean="0">
                <a:latin typeface="Candara" panose="020E0502030303020204" pitchFamily="34" charset="0"/>
                <a:ea typeface="Tahoma" panose="020B0604030504040204" pitchFamily="34" charset="0"/>
                <a:cs typeface="Tahoma" panose="020B0604030504040204" pitchFamily="34" charset="0"/>
              </a:rPr>
              <a:t>|</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123 </a:t>
            </a: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street </a:t>
            </a:r>
            <a:r>
              <a:rPr lang="en-US" sz="2400" dirty="0" smtClean="0">
                <a:latin typeface="Candara" panose="020E0502030303020204" pitchFamily="34" charset="0"/>
                <a:ea typeface="Tahoma" panose="020B0604030504040204" pitchFamily="34" charset="0"/>
                <a:cs typeface="Tahoma" panose="020B0604030504040204" pitchFamily="34" charset="0"/>
              </a:rPr>
              <a:t>| </a:t>
            </a: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California </a:t>
            </a:r>
            <a:r>
              <a:rPr lang="en-US" sz="2400" dirty="0" smtClean="0">
                <a:latin typeface="Candara" panose="020E0502030303020204" pitchFamily="34" charset="0"/>
                <a:ea typeface="Tahoma" panose="020B0604030504040204" pitchFamily="34" charset="0"/>
                <a:cs typeface="Tahoma" panose="020B0604030504040204" pitchFamily="34" charset="0"/>
              </a:rPr>
              <a:t>| </a:t>
            </a: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200.00</a:t>
            </a:r>
            <a:b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b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Nathan </a:t>
            </a:r>
            <a:r>
              <a:rPr lang="en-US" sz="2400" dirty="0" smtClean="0">
                <a:latin typeface="Candara" panose="020E0502030303020204" pitchFamily="34" charset="0"/>
                <a:ea typeface="Tahoma" panose="020B0604030504040204" pitchFamily="34" charset="0"/>
                <a:cs typeface="Tahoma" panose="020B0604030504040204" pitchFamily="34" charset="0"/>
              </a:rPr>
              <a:t>| </a:t>
            </a: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800 Street </a:t>
            </a:r>
            <a:r>
              <a:rPr lang="en-US" sz="2400" dirty="0" smtClean="0">
                <a:latin typeface="Candara" panose="020E0502030303020204" pitchFamily="34" charset="0"/>
                <a:ea typeface="Tahoma" panose="020B0604030504040204" pitchFamily="34" charset="0"/>
                <a:cs typeface="Tahoma" panose="020B0604030504040204" pitchFamily="34" charset="0"/>
              </a:rPr>
              <a:t>| </a:t>
            </a: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Utah </a:t>
            </a:r>
            <a:r>
              <a:rPr lang="en-US" sz="2400" dirty="0" smtClean="0">
                <a:latin typeface="Candara" panose="020E0502030303020204" pitchFamily="34" charset="0"/>
                <a:ea typeface="Tahoma" panose="020B0604030504040204" pitchFamily="34" charset="0"/>
                <a:cs typeface="Tahoma" panose="020B0604030504040204" pitchFamily="34" charset="0"/>
              </a:rPr>
              <a:t>| </a:t>
            </a:r>
            <a:r>
              <a:rPr lang="en-US" sz="2400" dirty="0" smtClean="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a:t>
            </a:r>
            <a:r>
              <a:rPr lang="en-US" sz="2400" dirty="0">
                <a:solidFill>
                  <a:schemeClr val="accent2">
                    <a:lumMod val="50000"/>
                  </a:schemeClr>
                </a:solidFill>
                <a:latin typeface="Candara" panose="020E0502030303020204" pitchFamily="34" charset="0"/>
                <a:ea typeface="Tahoma" panose="020B0604030504040204" pitchFamily="34" charset="0"/>
                <a:cs typeface="Tahoma" panose="020B0604030504040204" pitchFamily="34" charset="0"/>
              </a:rPr>
              <a:t>10.00</a:t>
            </a:r>
          </a:p>
        </p:txBody>
      </p:sp>
    </p:spTree>
    <p:extLst>
      <p:ext uri="{BB962C8B-B14F-4D97-AF65-F5344CB8AC3E}">
        <p14:creationId xmlns:p14="http://schemas.microsoft.com/office/powerpoint/2010/main" val="327048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ERD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89703"/>
            <a:ext cx="6553200" cy="507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406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Integrity Constraints</a:t>
            </a:r>
            <a:endParaRPr lang="en-US" dirty="0"/>
          </a:p>
        </p:txBody>
      </p:sp>
      <p:sp>
        <p:nvSpPr>
          <p:cNvPr id="3" name="Content Placeholder 2"/>
          <p:cNvSpPr>
            <a:spLocks noGrp="1"/>
          </p:cNvSpPr>
          <p:nvPr>
            <p:ph sz="quarter" idx="1"/>
          </p:nvPr>
        </p:nvSpPr>
        <p:spPr/>
        <p:txBody>
          <a:bodyPr/>
          <a:lstStyle/>
          <a:p>
            <a:r>
              <a:rPr lang="en-US" dirty="0" smtClean="0"/>
              <a:t>Integrity </a:t>
            </a:r>
            <a:r>
              <a:rPr lang="en-US" dirty="0"/>
              <a:t>means something like 'be right' and consistent. The data in a database must be right and in good condition.</a:t>
            </a:r>
          </a:p>
          <a:p>
            <a:pPr lvl="1"/>
            <a:r>
              <a:rPr lang="en-US" dirty="0" smtClean="0"/>
              <a:t>Domain Integrity</a:t>
            </a:r>
          </a:p>
          <a:p>
            <a:pPr lvl="1"/>
            <a:r>
              <a:rPr lang="en-US" dirty="0"/>
              <a:t>Entity Integrity </a:t>
            </a:r>
            <a:r>
              <a:rPr lang="en-US" dirty="0" smtClean="0"/>
              <a:t>Constraint</a:t>
            </a:r>
          </a:p>
          <a:p>
            <a:pPr lvl="1"/>
            <a:r>
              <a:rPr lang="en-US" dirty="0"/>
              <a:t>Referential Integrity </a:t>
            </a:r>
            <a:r>
              <a:rPr lang="en-US" dirty="0" smtClean="0"/>
              <a:t>Constraint</a:t>
            </a:r>
          </a:p>
          <a:p>
            <a:pPr lvl="1"/>
            <a:r>
              <a:rPr lang="en-US" dirty="0"/>
              <a:t>Foreign Key Integrity Constraint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41</a:t>
            </a:fld>
            <a:endParaRPr lang="en-US"/>
          </a:p>
        </p:txBody>
      </p:sp>
    </p:spTree>
    <p:extLst>
      <p:ext uri="{BB962C8B-B14F-4D97-AF65-F5344CB8AC3E}">
        <p14:creationId xmlns:p14="http://schemas.microsoft.com/office/powerpoint/2010/main" val="3627776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a:t>
            </a:r>
            <a:r>
              <a:rPr lang="en-US" dirty="0"/>
              <a:t>Integrity</a:t>
            </a:r>
          </a:p>
        </p:txBody>
      </p:sp>
      <p:sp>
        <p:nvSpPr>
          <p:cNvPr id="3" name="Content Placeholder 2"/>
          <p:cNvSpPr>
            <a:spLocks noGrp="1"/>
          </p:cNvSpPr>
          <p:nvPr>
            <p:ph sz="quarter" idx="1"/>
          </p:nvPr>
        </p:nvSpPr>
        <p:spPr/>
        <p:txBody>
          <a:bodyPr/>
          <a:lstStyle/>
          <a:p>
            <a:r>
              <a:rPr lang="en-US" dirty="0"/>
              <a:t>Domain integrity means the definition of a valid set of values for an attribute. You define </a:t>
            </a:r>
            <a:endParaRPr lang="en-US" dirty="0" smtClean="0"/>
          </a:p>
          <a:p>
            <a:pPr lvl="1"/>
            <a:r>
              <a:rPr lang="en-US" dirty="0" smtClean="0"/>
              <a:t>data </a:t>
            </a:r>
            <a:r>
              <a:rPr lang="en-US" dirty="0"/>
              <a:t>type, </a:t>
            </a:r>
            <a:endParaRPr lang="en-US" dirty="0" smtClean="0"/>
          </a:p>
          <a:p>
            <a:pPr lvl="1"/>
            <a:r>
              <a:rPr lang="en-US" dirty="0" smtClean="0"/>
              <a:t>length </a:t>
            </a:r>
            <a:r>
              <a:rPr lang="en-US" dirty="0"/>
              <a:t>or size</a:t>
            </a:r>
          </a:p>
          <a:p>
            <a:pPr lvl="1"/>
            <a:r>
              <a:rPr lang="en-US" dirty="0" smtClean="0"/>
              <a:t>is </a:t>
            </a:r>
            <a:r>
              <a:rPr lang="en-US" dirty="0"/>
              <a:t>null value allowed</a:t>
            </a:r>
          </a:p>
          <a:p>
            <a:pPr lvl="1"/>
            <a:r>
              <a:rPr lang="en-US" dirty="0" smtClean="0"/>
              <a:t>is </a:t>
            </a:r>
            <a:r>
              <a:rPr lang="en-US" dirty="0"/>
              <a:t>the value unique or not</a:t>
            </a:r>
          </a:p>
          <a:p>
            <a:pPr lvl="1"/>
            <a:r>
              <a:rPr lang="en-US" dirty="0"/>
              <a:t>for an attribute</a:t>
            </a:r>
            <a:r>
              <a:rPr lang="en-US" dirty="0" smtClean="0"/>
              <a:t>.</a:t>
            </a:r>
          </a:p>
          <a:p>
            <a:pPr lvl="1"/>
            <a:r>
              <a:rPr lang="en-US" sz="2600" dirty="0">
                <a:solidFill>
                  <a:schemeClr val="tx1"/>
                </a:solidFill>
              </a:rPr>
              <a:t>You may also define the default value, the range (values in between) and/or specific values for the attribute.</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42</a:t>
            </a:fld>
            <a:endParaRPr lang="en-US"/>
          </a:p>
        </p:txBody>
      </p:sp>
    </p:spTree>
    <p:extLst>
      <p:ext uri="{BB962C8B-B14F-4D97-AF65-F5344CB8AC3E}">
        <p14:creationId xmlns:p14="http://schemas.microsoft.com/office/powerpoint/2010/main" val="36188090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Integrity </a:t>
            </a:r>
            <a:r>
              <a:rPr lang="en-GB" altLang="en-US" dirty="0" smtClean="0"/>
              <a:t>Constraints continue…</a:t>
            </a:r>
            <a:endParaRPr lang="en-US" dirty="0"/>
          </a:p>
        </p:txBody>
      </p:sp>
      <p:sp>
        <p:nvSpPr>
          <p:cNvPr id="3" name="Content Placeholder 2"/>
          <p:cNvSpPr>
            <a:spLocks noGrp="1"/>
          </p:cNvSpPr>
          <p:nvPr>
            <p:ph sz="quarter" idx="1"/>
          </p:nvPr>
        </p:nvSpPr>
        <p:spPr/>
        <p:txBody>
          <a:bodyPr/>
          <a:lstStyle/>
          <a:p>
            <a:r>
              <a:rPr lang="en-US" b="1" dirty="0"/>
              <a:t>Entity Integrity </a:t>
            </a:r>
            <a:r>
              <a:rPr lang="en-US" b="1" dirty="0" smtClean="0"/>
              <a:t>Constraint</a:t>
            </a:r>
            <a:endParaRPr lang="en-US" dirty="0" smtClean="0"/>
          </a:p>
          <a:p>
            <a:pPr lvl="1"/>
            <a:r>
              <a:rPr lang="en-US" dirty="0" smtClean="0"/>
              <a:t>The </a:t>
            </a:r>
            <a:r>
              <a:rPr lang="en-US" dirty="0"/>
              <a:t>entity integrity constraint states that primary keys can't be null. There must be a proper value in the primary key field</a:t>
            </a:r>
            <a:r>
              <a:rPr lang="en-US" dirty="0" smtClean="0"/>
              <a:t>.</a:t>
            </a:r>
          </a:p>
          <a:p>
            <a:pPr marL="274320" lvl="1">
              <a:spcBef>
                <a:spcPts val="600"/>
              </a:spcBef>
              <a:buClr>
                <a:schemeClr val="accent1"/>
              </a:buClr>
            </a:pPr>
            <a:r>
              <a:rPr lang="en-US" sz="2600" b="1" dirty="0">
                <a:solidFill>
                  <a:schemeClr val="tx1"/>
                </a:solidFill>
              </a:rPr>
              <a:t>Referential Integrity </a:t>
            </a:r>
            <a:r>
              <a:rPr lang="en-US" sz="2600" b="1" dirty="0" smtClean="0">
                <a:solidFill>
                  <a:schemeClr val="tx1"/>
                </a:solidFill>
              </a:rPr>
              <a:t>Constraint</a:t>
            </a:r>
          </a:p>
          <a:p>
            <a:pPr marL="548640" lvl="2">
              <a:spcBef>
                <a:spcPts val="600"/>
              </a:spcBef>
              <a:buClr>
                <a:schemeClr val="accent1"/>
              </a:buClr>
            </a:pPr>
            <a:r>
              <a:rPr lang="en-US" sz="2300" dirty="0">
                <a:solidFill>
                  <a:schemeClr val="tx2"/>
                </a:solidFill>
              </a:rPr>
              <a:t>The referential integrity constraint is specified between two tables and it is used to maintain the consistency among rows between the two tables</a:t>
            </a:r>
            <a:r>
              <a:rPr lang="en-US" sz="2300" dirty="0" smtClean="0">
                <a:solidFill>
                  <a:schemeClr val="tx2"/>
                </a:solidFill>
              </a:rPr>
              <a:t>.</a:t>
            </a:r>
          </a:p>
          <a:p>
            <a:pPr marL="274320" lvl="1">
              <a:spcBef>
                <a:spcPts val="600"/>
              </a:spcBef>
              <a:buClr>
                <a:schemeClr val="accent1"/>
              </a:buClr>
            </a:pPr>
            <a:r>
              <a:rPr lang="en-US" sz="2600" b="1" dirty="0">
                <a:solidFill>
                  <a:schemeClr val="tx1"/>
                </a:solidFill>
              </a:rPr>
              <a:t>Foreign Key Integrity </a:t>
            </a:r>
            <a:r>
              <a:rPr lang="en-US" sz="2600" b="1" dirty="0" smtClean="0">
                <a:solidFill>
                  <a:schemeClr val="tx1"/>
                </a:solidFill>
              </a:rPr>
              <a:t>Constraint</a:t>
            </a:r>
          </a:p>
          <a:p>
            <a:pPr marL="548640" lvl="2">
              <a:spcBef>
                <a:spcPts val="600"/>
              </a:spcBef>
              <a:buClr>
                <a:schemeClr val="accent1"/>
              </a:buClr>
            </a:pPr>
            <a:r>
              <a:rPr lang="en-US" sz="2300" dirty="0">
                <a:solidFill>
                  <a:schemeClr val="tx2"/>
                </a:solidFill>
              </a:rPr>
              <a:t>There are two foreign key integrity constraints: cascade update related fields and cascade delete related rows.</a:t>
            </a:r>
          </a:p>
          <a:p>
            <a:pPr lvl="1"/>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43</a:t>
            </a:fld>
            <a:endParaRPr lang="en-US"/>
          </a:p>
        </p:txBody>
      </p:sp>
    </p:spTree>
    <p:extLst>
      <p:ext uri="{BB962C8B-B14F-4D97-AF65-F5344CB8AC3E}">
        <p14:creationId xmlns:p14="http://schemas.microsoft.com/office/powerpoint/2010/main" val="326449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3: Database Normalization</a:t>
            </a:r>
            <a:endParaRPr lang="en-US" dirty="0"/>
          </a:p>
        </p:txBody>
      </p:sp>
      <p:sp>
        <p:nvSpPr>
          <p:cNvPr id="3" name="Content Placeholder 2"/>
          <p:cNvSpPr>
            <a:spLocks noGrp="1"/>
          </p:cNvSpPr>
          <p:nvPr>
            <p:ph sz="quarter" idx="1"/>
          </p:nvPr>
        </p:nvSpPr>
        <p:spPr/>
        <p:txBody>
          <a:bodyPr/>
          <a:lstStyle/>
          <a:p>
            <a:r>
              <a:rPr lang="en-US" dirty="0" smtClean="0"/>
              <a:t>Overview</a:t>
            </a:r>
          </a:p>
          <a:p>
            <a:pPr lvl="1"/>
            <a:r>
              <a:rPr lang="en-US" dirty="0" smtClean="0"/>
              <a:t>Introduction to Normalization</a:t>
            </a:r>
          </a:p>
          <a:p>
            <a:pPr lvl="1"/>
            <a:r>
              <a:rPr lang="en-US" dirty="0"/>
              <a:t>Normalization Rule</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44</a:t>
            </a:fld>
            <a:endParaRPr lang="en-US"/>
          </a:p>
        </p:txBody>
      </p:sp>
    </p:spTree>
    <p:extLst>
      <p:ext uri="{BB962C8B-B14F-4D97-AF65-F5344CB8AC3E}">
        <p14:creationId xmlns:p14="http://schemas.microsoft.com/office/powerpoint/2010/main" val="1321639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Normalization</a:t>
            </a:r>
            <a:endParaRPr lang="en-US" dirty="0"/>
          </a:p>
        </p:txBody>
      </p:sp>
      <p:sp>
        <p:nvSpPr>
          <p:cNvPr id="3" name="Content Placeholder 2"/>
          <p:cNvSpPr>
            <a:spLocks noGrp="1"/>
          </p:cNvSpPr>
          <p:nvPr>
            <p:ph sz="quarter" idx="1"/>
          </p:nvPr>
        </p:nvSpPr>
        <p:spPr/>
        <p:txBody>
          <a:bodyPr/>
          <a:lstStyle/>
          <a:p>
            <a:r>
              <a:rPr lang="en-US" dirty="0"/>
              <a:t>Database </a:t>
            </a:r>
            <a:r>
              <a:rPr lang="en-US" dirty="0" smtClean="0"/>
              <a:t>Normalization </a:t>
            </a:r>
            <a:r>
              <a:rPr lang="en-US" b="1" dirty="0"/>
              <a:t>is a technique </a:t>
            </a:r>
            <a:r>
              <a:rPr lang="en-US" dirty="0"/>
              <a:t>of organizing the data in the database. Normalization is a systematic approach of decomposing tables to eliminate data redundancy and undesirable characteristics like Insertion, Update and </a:t>
            </a:r>
            <a:r>
              <a:rPr lang="en-US" dirty="0" smtClean="0"/>
              <a:t>Deletion.</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45</a:t>
            </a:fld>
            <a:endParaRPr lang="en-US"/>
          </a:p>
        </p:txBody>
      </p:sp>
    </p:spTree>
    <p:extLst>
      <p:ext uri="{BB962C8B-B14F-4D97-AF65-F5344CB8AC3E}">
        <p14:creationId xmlns:p14="http://schemas.microsoft.com/office/powerpoint/2010/main" val="1256794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Normalization?</a:t>
            </a:r>
            <a:endParaRPr lang="en-US" dirty="0"/>
          </a:p>
        </p:txBody>
      </p:sp>
      <p:sp>
        <p:nvSpPr>
          <p:cNvPr id="3" name="Content Placeholder 2"/>
          <p:cNvSpPr>
            <a:spLocks noGrp="1"/>
          </p:cNvSpPr>
          <p:nvPr>
            <p:ph sz="quarter" idx="1"/>
          </p:nvPr>
        </p:nvSpPr>
        <p:spPr/>
        <p:txBody>
          <a:bodyPr/>
          <a:lstStyle/>
          <a:p>
            <a:pPr marL="0" indent="0">
              <a:buNone/>
            </a:pPr>
            <a:r>
              <a:rPr lang="en-US" dirty="0" smtClean="0"/>
              <a:t>Database without normalization face the following deviation from standards also called anomalies:</a:t>
            </a:r>
          </a:p>
          <a:p>
            <a:pPr>
              <a:buFont typeface="Wingdings" panose="05000000000000000000" pitchFamily="2" charset="2"/>
              <a:buChar char="Ø"/>
            </a:pPr>
            <a:r>
              <a:rPr lang="en-US" dirty="0" smtClean="0"/>
              <a:t>Insert anomaly</a:t>
            </a:r>
          </a:p>
          <a:p>
            <a:pPr>
              <a:buFont typeface="Wingdings" panose="05000000000000000000" pitchFamily="2" charset="2"/>
              <a:buChar char="Ø"/>
            </a:pPr>
            <a:r>
              <a:rPr lang="en-US" dirty="0" smtClean="0"/>
              <a:t>Update anomaly</a:t>
            </a:r>
          </a:p>
          <a:p>
            <a:pPr>
              <a:buFont typeface="Wingdings" panose="05000000000000000000" pitchFamily="2" charset="2"/>
              <a:buChar char="Ø"/>
            </a:pPr>
            <a:r>
              <a:rPr lang="en-US" dirty="0" smtClean="0"/>
              <a:t>Delete anomaly</a:t>
            </a:r>
          </a:p>
          <a:p>
            <a:pPr marL="0" indent="0">
              <a:buNone/>
            </a:pPr>
            <a:r>
              <a:rPr lang="en-US" dirty="0" smtClean="0"/>
              <a:t>Take an example of following PRODUCT table: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1612972"/>
              </p:ext>
            </p:extLst>
          </p:nvPr>
        </p:nvGraphicFramePr>
        <p:xfrm>
          <a:off x="914400" y="4038600"/>
          <a:ext cx="7391400" cy="2209800"/>
        </p:xfrm>
        <a:graphic>
          <a:graphicData uri="http://schemas.openxmlformats.org/drawingml/2006/table">
            <a:tbl>
              <a:tblPr firstRow="1" bandRow="1">
                <a:tableStyleId>{5C22544A-7EE6-4342-B048-85BDC9FD1C3A}</a:tableStyleId>
              </a:tblPr>
              <a:tblGrid>
                <a:gridCol w="1143000"/>
                <a:gridCol w="1981200"/>
                <a:gridCol w="1676400"/>
                <a:gridCol w="2590800"/>
              </a:tblGrid>
              <a:tr h="441960">
                <a:tc>
                  <a:txBody>
                    <a:bodyPr/>
                    <a:lstStyle/>
                    <a:p>
                      <a:r>
                        <a:rPr lang="en-US" dirty="0" smtClean="0"/>
                        <a:t>Id</a:t>
                      </a:r>
                      <a:endParaRPr lang="en-US" dirty="0"/>
                    </a:p>
                  </a:txBody>
                  <a:tcPr/>
                </a:tc>
                <a:tc>
                  <a:txBody>
                    <a:bodyPr/>
                    <a:lstStyle/>
                    <a:p>
                      <a:r>
                        <a:rPr lang="en-US" dirty="0" err="1" smtClean="0"/>
                        <a:t>Product_name</a:t>
                      </a:r>
                      <a:endParaRPr lang="en-US" dirty="0"/>
                    </a:p>
                  </a:txBody>
                  <a:tcPr/>
                </a:tc>
                <a:tc>
                  <a:txBody>
                    <a:bodyPr/>
                    <a:lstStyle/>
                    <a:p>
                      <a:r>
                        <a:rPr lang="en-US" dirty="0" err="1" smtClean="0"/>
                        <a:t>Product_cost</a:t>
                      </a:r>
                      <a:endParaRPr lang="en-US" dirty="0"/>
                    </a:p>
                  </a:txBody>
                  <a:tcPr/>
                </a:tc>
                <a:tc>
                  <a:txBody>
                    <a:bodyPr/>
                    <a:lstStyle/>
                    <a:p>
                      <a:r>
                        <a:rPr lang="en-US" dirty="0" err="1" smtClean="0"/>
                        <a:t>Product_location</a:t>
                      </a:r>
                      <a:endParaRPr lang="en-US" dirty="0"/>
                    </a:p>
                  </a:txBody>
                  <a:tcPr/>
                </a:tc>
              </a:tr>
              <a:tr h="441960">
                <a:tc>
                  <a:txBody>
                    <a:bodyPr/>
                    <a:lstStyle/>
                    <a:p>
                      <a:r>
                        <a:rPr lang="en-US" dirty="0" smtClean="0"/>
                        <a:t>1001</a:t>
                      </a:r>
                      <a:endParaRPr lang="en-US" dirty="0"/>
                    </a:p>
                  </a:txBody>
                  <a:tcPr/>
                </a:tc>
                <a:tc>
                  <a:txBody>
                    <a:bodyPr/>
                    <a:lstStyle/>
                    <a:p>
                      <a:r>
                        <a:rPr lang="en-US" dirty="0" smtClean="0"/>
                        <a:t>Solar Cooker</a:t>
                      </a:r>
                      <a:endParaRPr lang="en-US" dirty="0"/>
                    </a:p>
                  </a:txBody>
                  <a:tcPr/>
                </a:tc>
                <a:tc>
                  <a:txBody>
                    <a:bodyPr/>
                    <a:lstStyle/>
                    <a:p>
                      <a:r>
                        <a:rPr lang="en-US" dirty="0" smtClean="0"/>
                        <a:t>3000</a:t>
                      </a:r>
                      <a:endParaRPr lang="en-US" dirty="0"/>
                    </a:p>
                  </a:txBody>
                  <a:tcPr/>
                </a:tc>
                <a:tc>
                  <a:txBody>
                    <a:bodyPr/>
                    <a:lstStyle/>
                    <a:p>
                      <a:r>
                        <a:rPr lang="en-US" dirty="0" smtClean="0"/>
                        <a:t>Pune</a:t>
                      </a:r>
                      <a:endParaRPr lang="en-US" dirty="0"/>
                    </a:p>
                  </a:txBody>
                  <a:tcPr/>
                </a:tc>
              </a:tr>
              <a:tr h="441960">
                <a:tc>
                  <a:txBody>
                    <a:bodyPr/>
                    <a:lstStyle/>
                    <a:p>
                      <a:r>
                        <a:rPr lang="en-US" dirty="0" smtClean="0"/>
                        <a:t>1002</a:t>
                      </a:r>
                      <a:endParaRPr lang="en-US" dirty="0"/>
                    </a:p>
                  </a:txBody>
                  <a:tcPr/>
                </a:tc>
                <a:tc>
                  <a:txBody>
                    <a:bodyPr/>
                    <a:lstStyle/>
                    <a:p>
                      <a:r>
                        <a:rPr lang="en-US" dirty="0" smtClean="0"/>
                        <a:t>Solar AC</a:t>
                      </a:r>
                      <a:endParaRPr lang="en-US" dirty="0"/>
                    </a:p>
                  </a:txBody>
                  <a:tcPr/>
                </a:tc>
                <a:tc>
                  <a:txBody>
                    <a:bodyPr/>
                    <a:lstStyle/>
                    <a:p>
                      <a:r>
                        <a:rPr lang="en-US" dirty="0" smtClean="0"/>
                        <a:t>25000</a:t>
                      </a:r>
                      <a:endParaRPr lang="en-US" dirty="0"/>
                    </a:p>
                  </a:txBody>
                  <a:tcPr/>
                </a:tc>
                <a:tc>
                  <a:txBody>
                    <a:bodyPr/>
                    <a:lstStyle/>
                    <a:p>
                      <a:r>
                        <a:rPr lang="en-US" dirty="0" smtClean="0"/>
                        <a:t>Mumbai</a:t>
                      </a:r>
                      <a:endParaRPr lang="en-US" dirty="0"/>
                    </a:p>
                  </a:txBody>
                  <a:tcPr/>
                </a:tc>
              </a:tr>
              <a:tr h="441960">
                <a:tc>
                  <a:txBody>
                    <a:bodyPr/>
                    <a:lstStyle/>
                    <a:p>
                      <a:r>
                        <a:rPr lang="en-US" dirty="0" smtClean="0"/>
                        <a:t>1003</a:t>
                      </a:r>
                      <a:endParaRPr lang="en-US" dirty="0"/>
                    </a:p>
                  </a:txBody>
                  <a:tcPr/>
                </a:tc>
                <a:tc>
                  <a:txBody>
                    <a:bodyPr/>
                    <a:lstStyle/>
                    <a:p>
                      <a:r>
                        <a:rPr lang="en-US" dirty="0" smtClean="0"/>
                        <a:t>Solar Lamp</a:t>
                      </a:r>
                      <a:endParaRPr lang="en-US" dirty="0"/>
                    </a:p>
                  </a:txBody>
                  <a:tcPr/>
                </a:tc>
                <a:tc>
                  <a:txBody>
                    <a:bodyPr/>
                    <a:lstStyle/>
                    <a:p>
                      <a:r>
                        <a:rPr lang="en-US" dirty="0" smtClean="0"/>
                        <a:t>2000</a:t>
                      </a:r>
                      <a:endParaRPr lang="en-US" dirty="0"/>
                    </a:p>
                  </a:txBody>
                  <a:tcPr/>
                </a:tc>
                <a:tc>
                  <a:txBody>
                    <a:bodyPr/>
                    <a:lstStyle/>
                    <a:p>
                      <a:r>
                        <a:rPr lang="en-US" dirty="0" smtClean="0"/>
                        <a:t>Kolkata</a:t>
                      </a:r>
                      <a:endParaRPr lang="en-US" dirty="0"/>
                    </a:p>
                  </a:txBody>
                  <a:tcPr/>
                </a:tc>
              </a:tr>
              <a:tr h="441960">
                <a:tc>
                  <a:txBody>
                    <a:bodyPr/>
                    <a:lstStyle/>
                    <a:p>
                      <a:r>
                        <a:rPr lang="en-US" dirty="0" smtClean="0"/>
                        <a:t>1004</a:t>
                      </a:r>
                      <a:endParaRPr lang="en-US" dirty="0"/>
                    </a:p>
                  </a:txBody>
                  <a:tcPr/>
                </a:tc>
                <a:tc>
                  <a:txBody>
                    <a:bodyPr/>
                    <a:lstStyle/>
                    <a:p>
                      <a:r>
                        <a:rPr lang="en-US" dirty="0" smtClean="0"/>
                        <a:t>Solar Cooker</a:t>
                      </a:r>
                      <a:endParaRPr lang="en-US" dirty="0"/>
                    </a:p>
                  </a:txBody>
                  <a:tcPr/>
                </a:tc>
                <a:tc>
                  <a:txBody>
                    <a:bodyPr/>
                    <a:lstStyle/>
                    <a:p>
                      <a:r>
                        <a:rPr lang="en-US" dirty="0" smtClean="0"/>
                        <a:t>3000</a:t>
                      </a:r>
                      <a:endParaRPr lang="en-US" dirty="0"/>
                    </a:p>
                  </a:txBody>
                  <a:tcPr/>
                </a:tc>
                <a:tc>
                  <a:txBody>
                    <a:bodyPr/>
                    <a:lstStyle/>
                    <a:p>
                      <a:r>
                        <a:rPr lang="en-US" dirty="0" smtClean="0"/>
                        <a:t>Indore</a:t>
                      </a:r>
                      <a:endParaRPr lang="en-US" dirty="0"/>
                    </a:p>
                  </a:txBody>
                  <a:tcPr/>
                </a:tc>
              </a:tr>
            </a:tbl>
          </a:graphicData>
        </a:graphic>
      </p:graphicFrame>
    </p:spTree>
    <p:extLst>
      <p:ext uri="{BB962C8B-B14F-4D97-AF65-F5344CB8AC3E}">
        <p14:creationId xmlns:p14="http://schemas.microsoft.com/office/powerpoint/2010/main" val="326464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Normalization continued…</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Ø"/>
            </a:pPr>
            <a:r>
              <a:rPr lang="en-US" b="1" dirty="0" smtClean="0"/>
              <a:t>Insert anomaly:</a:t>
            </a:r>
          </a:p>
          <a:p>
            <a:pPr marL="0" indent="0">
              <a:buNone/>
            </a:pPr>
            <a:r>
              <a:rPr lang="en-US" dirty="0"/>
              <a:t>Insert Anomaly occurs when certain attributes cannot be inserted into the database without the presence of other attributes</a:t>
            </a:r>
            <a:r>
              <a:rPr lang="en-US" dirty="0" smtClean="0"/>
              <a:t>. For example we cannot insert new product information into PRODUCT table unless we know the location where we wish to launch it.</a:t>
            </a:r>
          </a:p>
          <a:p>
            <a:pPr>
              <a:buFont typeface="Wingdings" panose="05000000000000000000" pitchFamily="2" charset="2"/>
              <a:buChar char="Ø"/>
            </a:pPr>
            <a:r>
              <a:rPr lang="en-US" b="1" dirty="0" smtClean="0"/>
              <a:t>Update anomaly:</a:t>
            </a:r>
          </a:p>
          <a:p>
            <a:pPr marL="0" indent="0">
              <a:buNone/>
            </a:pPr>
            <a:r>
              <a:rPr lang="en-US" dirty="0"/>
              <a:t>Update Anomaly exists when one or more instances of duplicated data is updated, but not all</a:t>
            </a:r>
            <a:r>
              <a:rPr lang="en-US" dirty="0" smtClean="0"/>
              <a:t>. Suppose we want to update the price of ‘Solar Cooker’ in PRODUCT table.</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47</a:t>
            </a:fld>
            <a:endParaRPr lang="en-US"/>
          </a:p>
        </p:txBody>
      </p:sp>
    </p:spTree>
    <p:extLst>
      <p:ext uri="{BB962C8B-B14F-4D97-AF65-F5344CB8AC3E}">
        <p14:creationId xmlns:p14="http://schemas.microsoft.com/office/powerpoint/2010/main" val="321153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Normalization continued…</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Ø"/>
            </a:pPr>
            <a:r>
              <a:rPr lang="en-US" b="1" dirty="0" smtClean="0"/>
              <a:t>Delete anomaly:</a:t>
            </a:r>
          </a:p>
          <a:p>
            <a:pPr marL="0" indent="0">
              <a:buNone/>
            </a:pPr>
            <a:r>
              <a:rPr lang="en-US" dirty="0"/>
              <a:t>Delete Anomaly exists when certain attributes are lost because of the deletion of other attributes</a:t>
            </a:r>
            <a:r>
              <a:rPr lang="en-US" dirty="0" smtClean="0"/>
              <a:t>. Suppose we want to delete ‘Mumbai’ manufacturing location then information about ‘Solar AC’ will also be lost.</a:t>
            </a:r>
          </a:p>
          <a:p>
            <a:pPr marL="0" indent="0">
              <a:buNone/>
            </a:pPr>
            <a:endParaRPr lang="en-US" dirty="0"/>
          </a:p>
          <a:p>
            <a:pPr marL="0" indent="0">
              <a:buNone/>
            </a:pPr>
            <a:r>
              <a:rPr lang="en-US" dirty="0" smtClean="0"/>
              <a:t>Thus, in order to overcome the anomalies, we need database normalization.</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48</a:t>
            </a:fld>
            <a:endParaRPr lang="en-US"/>
          </a:p>
        </p:txBody>
      </p:sp>
    </p:spTree>
    <p:extLst>
      <p:ext uri="{BB962C8B-B14F-4D97-AF65-F5344CB8AC3E}">
        <p14:creationId xmlns:p14="http://schemas.microsoft.com/office/powerpoint/2010/main" val="881541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Rule</a:t>
            </a:r>
          </a:p>
        </p:txBody>
      </p:sp>
      <p:sp>
        <p:nvSpPr>
          <p:cNvPr id="3" name="Content Placeholder 2"/>
          <p:cNvSpPr>
            <a:spLocks noGrp="1"/>
          </p:cNvSpPr>
          <p:nvPr>
            <p:ph sz="quarter" idx="1"/>
          </p:nvPr>
        </p:nvSpPr>
        <p:spPr/>
        <p:txBody>
          <a:bodyPr/>
          <a:lstStyle/>
          <a:p>
            <a:r>
              <a:rPr lang="en-US" dirty="0"/>
              <a:t>Normalization rule are divided into following normal form.</a:t>
            </a:r>
          </a:p>
          <a:p>
            <a:pPr lvl="1"/>
            <a:r>
              <a:rPr lang="en-US" dirty="0" smtClean="0"/>
              <a:t>First </a:t>
            </a:r>
            <a:r>
              <a:rPr lang="en-US" dirty="0"/>
              <a:t>Normal </a:t>
            </a:r>
            <a:r>
              <a:rPr lang="en-US" dirty="0" smtClean="0"/>
              <a:t>Form (1NF)</a:t>
            </a:r>
            <a:endParaRPr lang="en-US" dirty="0"/>
          </a:p>
          <a:p>
            <a:pPr lvl="1"/>
            <a:r>
              <a:rPr lang="en-US" dirty="0" smtClean="0"/>
              <a:t>Second </a:t>
            </a:r>
            <a:r>
              <a:rPr lang="en-US" dirty="0"/>
              <a:t>Normal </a:t>
            </a:r>
            <a:r>
              <a:rPr lang="en-US" dirty="0" smtClean="0"/>
              <a:t>Form (2NF)</a:t>
            </a:r>
            <a:endParaRPr lang="en-US" dirty="0"/>
          </a:p>
          <a:p>
            <a:pPr lvl="1"/>
            <a:r>
              <a:rPr lang="en-US" dirty="0" smtClean="0"/>
              <a:t>Third </a:t>
            </a:r>
            <a:r>
              <a:rPr lang="en-US" dirty="0"/>
              <a:t>Normal </a:t>
            </a:r>
            <a:r>
              <a:rPr lang="en-US" dirty="0" smtClean="0"/>
              <a:t>Form (3NF)</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49</a:t>
            </a:fld>
            <a:endParaRPr lang="en-US"/>
          </a:p>
        </p:txBody>
      </p:sp>
    </p:spTree>
    <p:extLst>
      <p:ext uri="{BB962C8B-B14F-4D97-AF65-F5344CB8AC3E}">
        <p14:creationId xmlns:p14="http://schemas.microsoft.com/office/powerpoint/2010/main" val="1490462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 of File System</a:t>
            </a:r>
            <a:endParaRPr lang="en-US" dirty="0"/>
          </a:p>
        </p:txBody>
      </p:sp>
      <p:sp>
        <p:nvSpPr>
          <p:cNvPr id="3" name="Content Placeholder 2"/>
          <p:cNvSpPr>
            <a:spLocks noGrp="1"/>
          </p:cNvSpPr>
          <p:nvPr>
            <p:ph sz="quarter" idx="1"/>
          </p:nvPr>
        </p:nvSpPr>
        <p:spPr/>
        <p:txBody>
          <a:bodyPr>
            <a:normAutofit/>
          </a:bodyPr>
          <a:lstStyle/>
          <a:p>
            <a:r>
              <a:rPr lang="en-US" dirty="0"/>
              <a:t>In the early days, database applications were built directly on top of file systems</a:t>
            </a:r>
          </a:p>
          <a:p>
            <a:r>
              <a:rPr lang="en-US" dirty="0"/>
              <a:t>Drawbacks of using file systems to store data:</a:t>
            </a:r>
          </a:p>
          <a:p>
            <a:pPr lvl="1"/>
            <a:r>
              <a:rPr lang="en-US" dirty="0"/>
              <a:t>Potential duplication</a:t>
            </a:r>
          </a:p>
          <a:p>
            <a:pPr lvl="1"/>
            <a:r>
              <a:rPr lang="en-US" dirty="0"/>
              <a:t>Non-unique records</a:t>
            </a:r>
          </a:p>
          <a:p>
            <a:pPr lvl="1"/>
            <a:r>
              <a:rPr lang="en-US" dirty="0"/>
              <a:t>Harder to update</a:t>
            </a:r>
          </a:p>
          <a:p>
            <a:pPr lvl="1"/>
            <a:r>
              <a:rPr lang="en-US" dirty="0"/>
              <a:t>Inherently inefficient</a:t>
            </a:r>
          </a:p>
          <a:p>
            <a:pPr lvl="1"/>
            <a:r>
              <a:rPr lang="en-US" dirty="0"/>
              <a:t>Harder to change data format</a:t>
            </a:r>
          </a:p>
          <a:p>
            <a:pPr lvl="1"/>
            <a:r>
              <a:rPr lang="en-US" dirty="0"/>
              <a:t>Poor at complex queries</a:t>
            </a:r>
          </a:p>
          <a:p>
            <a:pPr lvl="1"/>
            <a:r>
              <a:rPr lang="en-US" dirty="0"/>
              <a:t>Security issues </a:t>
            </a:r>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a:t>
            </a:fld>
            <a:endParaRPr lang="en-US"/>
          </a:p>
        </p:txBody>
      </p:sp>
    </p:spTree>
    <p:extLst>
      <p:ext uri="{BB962C8B-B14F-4D97-AF65-F5344CB8AC3E}">
        <p14:creationId xmlns:p14="http://schemas.microsoft.com/office/powerpoint/2010/main" val="3889283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r>
              <a:rPr lang="en-US" dirty="0" smtClean="0"/>
              <a:t>) continued…</a:t>
            </a:r>
            <a:endParaRPr lang="en-US" dirty="0"/>
          </a:p>
        </p:txBody>
      </p:sp>
      <p:sp>
        <p:nvSpPr>
          <p:cNvPr id="3" name="Content Placeholder 2"/>
          <p:cNvSpPr>
            <a:spLocks noGrp="1"/>
          </p:cNvSpPr>
          <p:nvPr>
            <p:ph sz="quarter" idx="1"/>
          </p:nvPr>
        </p:nvSpPr>
        <p:spPr>
          <a:xfrm>
            <a:off x="457200" y="1219200"/>
            <a:ext cx="8229600" cy="2895600"/>
          </a:xfrm>
        </p:spPr>
        <p:txBody>
          <a:bodyPr>
            <a:normAutofit/>
          </a:bodyPr>
          <a:lstStyle/>
          <a:p>
            <a:pPr marL="0" indent="0">
              <a:buNone/>
            </a:pPr>
            <a:r>
              <a:rPr lang="en-US" dirty="0" smtClean="0"/>
              <a:t>Table will be in 1</a:t>
            </a:r>
            <a:r>
              <a:rPr lang="en-US" baseline="30000" dirty="0" smtClean="0"/>
              <a:t>st</a:t>
            </a:r>
            <a:r>
              <a:rPr lang="en-US" dirty="0" smtClean="0"/>
              <a:t> normal form if</a:t>
            </a:r>
          </a:p>
          <a:p>
            <a:pPr>
              <a:buFont typeface="Wingdings" panose="05000000000000000000" pitchFamily="2" charset="2"/>
              <a:buChar char="Ø"/>
            </a:pPr>
            <a:r>
              <a:rPr lang="en-US" dirty="0"/>
              <a:t>There are no duplicated rows in the table.</a:t>
            </a:r>
          </a:p>
          <a:p>
            <a:pPr>
              <a:buFont typeface="Wingdings" panose="05000000000000000000" pitchFamily="2" charset="2"/>
              <a:buChar char="Ø"/>
            </a:pPr>
            <a:r>
              <a:rPr lang="en-US" dirty="0"/>
              <a:t>Each cell is single-valued (i.e., there are no repeating groups or arrays).</a:t>
            </a:r>
          </a:p>
          <a:p>
            <a:pPr>
              <a:buFont typeface="Wingdings" panose="05000000000000000000" pitchFamily="2" charset="2"/>
              <a:buChar char="Ø"/>
            </a:pPr>
            <a:r>
              <a:rPr lang="en-US" dirty="0"/>
              <a:t>Entries in a column (attribute, field) are of the same kind</a:t>
            </a:r>
            <a:r>
              <a:rPr lang="en-US" dirty="0" smtClean="0"/>
              <a:t>.</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50</a:t>
            </a:fld>
            <a:endParaRPr lang="en-US"/>
          </a:p>
        </p:txBody>
      </p:sp>
    </p:spTree>
    <p:extLst>
      <p:ext uri="{BB962C8B-B14F-4D97-AF65-F5344CB8AC3E}">
        <p14:creationId xmlns:p14="http://schemas.microsoft.com/office/powerpoint/2010/main" val="37399615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r>
              <a:rPr lang="en-US" dirty="0" smtClean="0"/>
              <a:t>) continued…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51</a:t>
            </a:fld>
            <a:endParaRPr lang="en-US"/>
          </a:p>
        </p:txBody>
      </p:sp>
      <p:graphicFrame>
        <p:nvGraphicFramePr>
          <p:cNvPr id="8" name="Content Placeholder 5"/>
          <p:cNvGraphicFramePr>
            <a:graphicFrameLocks/>
          </p:cNvGraphicFramePr>
          <p:nvPr>
            <p:extLst>
              <p:ext uri="{D42A27DB-BD31-4B8C-83A1-F6EECF244321}">
                <p14:modId xmlns:p14="http://schemas.microsoft.com/office/powerpoint/2010/main" val="3471434555"/>
              </p:ext>
            </p:extLst>
          </p:nvPr>
        </p:nvGraphicFramePr>
        <p:xfrm>
          <a:off x="457200" y="2743200"/>
          <a:ext cx="8229600" cy="1463040"/>
        </p:xfrm>
        <a:graphic>
          <a:graphicData uri="http://schemas.openxmlformats.org/drawingml/2006/table">
            <a:tbl>
              <a:tblPr>
                <a:tableStyleId>{616DA210-FB5B-4158-B5E0-FEB733F419BA}</a:tableStyleId>
              </a:tblPr>
              <a:tblGrid>
                <a:gridCol w="2057400"/>
                <a:gridCol w="2057400"/>
                <a:gridCol w="2057400"/>
                <a:gridCol w="2057400"/>
              </a:tblGrid>
              <a:tr h="137160">
                <a:tc>
                  <a:txBody>
                    <a:bodyPr/>
                    <a:lstStyle/>
                    <a:p>
                      <a:r>
                        <a:rPr lang="en-US" dirty="0" smtClean="0"/>
                        <a:t>College</a:t>
                      </a:r>
                      <a:endParaRPr lang="en-US" dirty="0"/>
                    </a:p>
                  </a:txBody>
                  <a:tcPr anchor="ctr"/>
                </a:tc>
                <a:tc>
                  <a:txBody>
                    <a:bodyPr/>
                    <a:lstStyle/>
                    <a:p>
                      <a:r>
                        <a:rPr lang="en-US" dirty="0" smtClean="0"/>
                        <a:t>Student</a:t>
                      </a:r>
                      <a:endParaRPr lang="en-US" dirty="0"/>
                    </a:p>
                  </a:txBody>
                  <a:tcPr anchor="ctr"/>
                </a:tc>
                <a:tc>
                  <a:txBody>
                    <a:bodyPr/>
                    <a:lstStyle/>
                    <a:p>
                      <a:r>
                        <a:rPr lang="en-US" dirty="0"/>
                        <a:t>Age</a:t>
                      </a:r>
                    </a:p>
                  </a:txBody>
                  <a:tcPr anchor="ctr"/>
                </a:tc>
                <a:tc>
                  <a:txBody>
                    <a:bodyPr/>
                    <a:lstStyle/>
                    <a:p>
                      <a:r>
                        <a:rPr lang="en-US"/>
                        <a:t>Subject</a:t>
                      </a:r>
                    </a:p>
                  </a:txBody>
                  <a:tcPr anchor="ctr"/>
                </a:tc>
              </a:tr>
              <a:tr h="0">
                <a:tc>
                  <a:txBody>
                    <a:bodyPr/>
                    <a:lstStyle/>
                    <a:p>
                      <a:r>
                        <a:rPr lang="en-US" dirty="0" smtClean="0"/>
                        <a:t>Fergusson</a:t>
                      </a:r>
                      <a:endParaRPr lang="en-US" dirty="0"/>
                    </a:p>
                  </a:txBody>
                  <a:tcPr anchor="ctr"/>
                </a:tc>
                <a:tc>
                  <a:txBody>
                    <a:bodyPr/>
                    <a:lstStyle/>
                    <a:p>
                      <a:r>
                        <a:rPr lang="en-US" dirty="0"/>
                        <a:t>Adam</a:t>
                      </a:r>
                    </a:p>
                  </a:txBody>
                  <a:tcPr anchor="ctr"/>
                </a:tc>
                <a:tc>
                  <a:txBody>
                    <a:bodyPr/>
                    <a:lstStyle/>
                    <a:p>
                      <a:r>
                        <a:rPr lang="en-US"/>
                        <a:t>15</a:t>
                      </a:r>
                    </a:p>
                  </a:txBody>
                  <a:tcPr anchor="ctr"/>
                </a:tc>
                <a:tc>
                  <a:txBody>
                    <a:bodyPr/>
                    <a:lstStyle/>
                    <a:p>
                      <a:r>
                        <a:rPr lang="en-US" dirty="0"/>
                        <a:t>Biology, Maths</a:t>
                      </a:r>
                    </a:p>
                  </a:txBody>
                  <a:tcPr anchor="ctr"/>
                </a:tc>
              </a:tr>
              <a:tr h="0">
                <a:tc>
                  <a:txBody>
                    <a:bodyPr/>
                    <a:lstStyle/>
                    <a:p>
                      <a:r>
                        <a:rPr lang="en-US" dirty="0" smtClean="0"/>
                        <a:t>MIT</a:t>
                      </a:r>
                      <a:endParaRPr lang="en-US" dirty="0"/>
                    </a:p>
                  </a:txBody>
                  <a:tcPr anchor="ctr"/>
                </a:tc>
                <a:tc>
                  <a:txBody>
                    <a:bodyPr/>
                    <a:lstStyle/>
                    <a:p>
                      <a:r>
                        <a:rPr lang="en-US" dirty="0"/>
                        <a:t>Alex</a:t>
                      </a:r>
                    </a:p>
                  </a:txBody>
                  <a:tcPr anchor="ctr"/>
                </a:tc>
                <a:tc>
                  <a:txBody>
                    <a:bodyPr/>
                    <a:lstStyle/>
                    <a:p>
                      <a:r>
                        <a:rPr lang="en-US" dirty="0"/>
                        <a:t>14</a:t>
                      </a:r>
                    </a:p>
                  </a:txBody>
                  <a:tcPr anchor="ctr"/>
                </a:tc>
                <a:tc>
                  <a:txBody>
                    <a:bodyPr/>
                    <a:lstStyle/>
                    <a:p>
                      <a:r>
                        <a:rPr lang="en-US" dirty="0"/>
                        <a:t>Maths</a:t>
                      </a:r>
                    </a:p>
                  </a:txBody>
                  <a:tcPr anchor="ctr"/>
                </a:tc>
              </a:tr>
              <a:tr h="0">
                <a:tc>
                  <a:txBody>
                    <a:bodyPr/>
                    <a:lstStyle/>
                    <a:p>
                      <a:r>
                        <a:rPr lang="en-US" dirty="0" smtClean="0"/>
                        <a:t>BMCC</a:t>
                      </a:r>
                      <a:endParaRPr lang="en-US" dirty="0"/>
                    </a:p>
                  </a:txBody>
                  <a:tcPr anchor="ctr"/>
                </a:tc>
                <a:tc>
                  <a:txBody>
                    <a:bodyPr/>
                    <a:lstStyle/>
                    <a:p>
                      <a:r>
                        <a:rPr lang="en-US" dirty="0"/>
                        <a:t>Stuart</a:t>
                      </a:r>
                    </a:p>
                  </a:txBody>
                  <a:tcPr anchor="ctr"/>
                </a:tc>
                <a:tc>
                  <a:txBody>
                    <a:bodyPr/>
                    <a:lstStyle/>
                    <a:p>
                      <a:r>
                        <a:rPr lang="en-US" dirty="0"/>
                        <a:t>17</a:t>
                      </a:r>
                    </a:p>
                  </a:txBody>
                  <a:tcPr anchor="ctr"/>
                </a:tc>
                <a:tc>
                  <a:txBody>
                    <a:bodyPr/>
                    <a:lstStyle/>
                    <a:p>
                      <a:r>
                        <a:rPr lang="en-US" dirty="0"/>
                        <a:t>Maths</a:t>
                      </a:r>
                    </a:p>
                  </a:txBody>
                  <a:tcPr anchor="ctr"/>
                </a:tc>
              </a:tr>
            </a:tbl>
          </a:graphicData>
        </a:graphic>
      </p:graphicFrame>
      <p:sp>
        <p:nvSpPr>
          <p:cNvPr id="9" name="Rectangle 8"/>
          <p:cNvSpPr/>
          <p:nvPr/>
        </p:nvSpPr>
        <p:spPr>
          <a:xfrm>
            <a:off x="457200" y="3124200"/>
            <a:ext cx="8229600" cy="329184"/>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1524000"/>
            <a:ext cx="3926075" cy="461665"/>
          </a:xfrm>
          <a:prstGeom prst="rect">
            <a:avLst/>
          </a:prstGeom>
          <a:noFill/>
        </p:spPr>
        <p:txBody>
          <a:bodyPr wrap="none" rtlCol="0">
            <a:spAutoFit/>
          </a:bodyPr>
          <a:lstStyle/>
          <a:p>
            <a:r>
              <a:rPr lang="en-US" sz="2400" dirty="0" smtClean="0">
                <a:latin typeface="Candara" panose="020E0502030303020204" pitchFamily="34" charset="0"/>
              </a:rPr>
              <a:t>Consider the following table:</a:t>
            </a:r>
            <a:endParaRPr lang="en-US" sz="2400" dirty="0">
              <a:latin typeface="Candara" panose="020E0502030303020204" pitchFamily="34" charset="0"/>
            </a:endParaRPr>
          </a:p>
        </p:txBody>
      </p:sp>
    </p:spTree>
    <p:extLst>
      <p:ext uri="{BB962C8B-B14F-4D97-AF65-F5344CB8AC3E}">
        <p14:creationId xmlns:p14="http://schemas.microsoft.com/office/powerpoint/2010/main" val="7588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354689826"/>
              </p:ext>
            </p:extLst>
          </p:nvPr>
        </p:nvGraphicFramePr>
        <p:xfrm>
          <a:off x="457200" y="1219200"/>
          <a:ext cx="8229600" cy="1828800"/>
        </p:xfrm>
        <a:graphic>
          <a:graphicData uri="http://schemas.openxmlformats.org/drawingml/2006/table">
            <a:tbl>
              <a:tblPr>
                <a:tableStyleId>{616DA210-FB5B-4158-B5E0-FEB733F419BA}</a:tableStyleId>
              </a:tblPr>
              <a:tblGrid>
                <a:gridCol w="2057400"/>
                <a:gridCol w="2057400"/>
                <a:gridCol w="2057400"/>
                <a:gridCol w="2057400"/>
              </a:tblGrid>
              <a:tr h="137160">
                <a:tc>
                  <a:txBody>
                    <a:bodyPr/>
                    <a:lstStyle/>
                    <a:p>
                      <a:r>
                        <a:rPr lang="en-US" dirty="0" smtClean="0"/>
                        <a:t>College</a:t>
                      </a:r>
                      <a:endParaRPr lang="en-US" dirty="0"/>
                    </a:p>
                  </a:txBody>
                  <a:tcPr anchor="ctr"/>
                </a:tc>
                <a:tc>
                  <a:txBody>
                    <a:bodyPr/>
                    <a:lstStyle/>
                    <a:p>
                      <a:r>
                        <a:rPr lang="en-US" dirty="0" smtClean="0"/>
                        <a:t>Student</a:t>
                      </a:r>
                      <a:endParaRPr lang="en-US" dirty="0"/>
                    </a:p>
                  </a:txBody>
                  <a:tcPr anchor="ctr"/>
                </a:tc>
                <a:tc>
                  <a:txBody>
                    <a:bodyPr/>
                    <a:lstStyle/>
                    <a:p>
                      <a:r>
                        <a:rPr lang="en-US" dirty="0"/>
                        <a:t>Age</a:t>
                      </a:r>
                    </a:p>
                  </a:txBody>
                  <a:tcPr anchor="ctr"/>
                </a:tc>
                <a:tc>
                  <a:txBody>
                    <a:bodyPr/>
                    <a:lstStyle/>
                    <a:p>
                      <a:r>
                        <a:rPr lang="en-US"/>
                        <a:t>Subject</a:t>
                      </a:r>
                    </a:p>
                  </a:txBody>
                  <a:tcPr anchor="ctr"/>
                </a:tc>
              </a:tr>
              <a:tr h="0">
                <a:tc>
                  <a:txBody>
                    <a:bodyPr/>
                    <a:lstStyle/>
                    <a:p>
                      <a:r>
                        <a:rPr lang="en-US" dirty="0" smtClean="0"/>
                        <a:t>Fergusson</a:t>
                      </a:r>
                      <a:endParaRPr lang="en-US" dirty="0"/>
                    </a:p>
                  </a:txBody>
                  <a:tcPr anchor="ctr"/>
                </a:tc>
                <a:tc>
                  <a:txBody>
                    <a:bodyPr/>
                    <a:lstStyle/>
                    <a:p>
                      <a:r>
                        <a:rPr lang="en-US" dirty="0"/>
                        <a:t>Adam</a:t>
                      </a:r>
                    </a:p>
                  </a:txBody>
                  <a:tcPr anchor="ctr"/>
                </a:tc>
                <a:tc>
                  <a:txBody>
                    <a:bodyPr/>
                    <a:lstStyle/>
                    <a:p>
                      <a:r>
                        <a:rPr lang="en-US"/>
                        <a:t>15</a:t>
                      </a:r>
                    </a:p>
                  </a:txBody>
                  <a:tcPr anchor="ctr"/>
                </a:tc>
                <a:tc>
                  <a:txBody>
                    <a:bodyPr/>
                    <a:lstStyle/>
                    <a:p>
                      <a:r>
                        <a:rPr lang="en-US" dirty="0" smtClean="0"/>
                        <a:t>Biology</a:t>
                      </a:r>
                      <a:endParaRPr lang="en-US" dirty="0"/>
                    </a:p>
                  </a:txBody>
                  <a:tcPr anchor="ctr"/>
                </a:tc>
              </a:tr>
              <a:tr h="0">
                <a:tc>
                  <a:txBody>
                    <a:bodyPr/>
                    <a:lstStyle/>
                    <a:p>
                      <a:r>
                        <a:rPr lang="en-US" dirty="0" smtClean="0"/>
                        <a:t>MIT</a:t>
                      </a:r>
                      <a:endParaRPr lang="en-US" dirty="0"/>
                    </a:p>
                  </a:txBody>
                  <a:tcPr anchor="ctr"/>
                </a:tc>
                <a:tc>
                  <a:txBody>
                    <a:bodyPr/>
                    <a:lstStyle/>
                    <a:p>
                      <a:r>
                        <a:rPr lang="en-US" dirty="0"/>
                        <a:t>Alex</a:t>
                      </a:r>
                    </a:p>
                  </a:txBody>
                  <a:tcPr anchor="ctr"/>
                </a:tc>
                <a:tc>
                  <a:txBody>
                    <a:bodyPr/>
                    <a:lstStyle/>
                    <a:p>
                      <a:r>
                        <a:rPr lang="en-US" dirty="0"/>
                        <a:t>14</a:t>
                      </a:r>
                    </a:p>
                  </a:txBody>
                  <a:tcPr anchor="ctr"/>
                </a:tc>
                <a:tc>
                  <a:txBody>
                    <a:bodyPr/>
                    <a:lstStyle/>
                    <a:p>
                      <a:r>
                        <a:rPr lang="en-US" dirty="0"/>
                        <a:t>Maths</a:t>
                      </a:r>
                    </a:p>
                  </a:txBody>
                  <a:tcPr anchor="ctr"/>
                </a:tc>
              </a:tr>
              <a:tr h="0">
                <a:tc>
                  <a:txBody>
                    <a:bodyPr/>
                    <a:lstStyle/>
                    <a:p>
                      <a:r>
                        <a:rPr lang="en-US" dirty="0" smtClean="0"/>
                        <a:t>BMCC</a:t>
                      </a:r>
                      <a:endParaRPr lang="en-US" dirty="0"/>
                    </a:p>
                  </a:txBody>
                  <a:tcPr anchor="ctr"/>
                </a:tc>
                <a:tc>
                  <a:txBody>
                    <a:bodyPr/>
                    <a:lstStyle/>
                    <a:p>
                      <a:r>
                        <a:rPr lang="en-US" dirty="0"/>
                        <a:t>Stuart</a:t>
                      </a:r>
                    </a:p>
                  </a:txBody>
                  <a:tcPr anchor="ctr"/>
                </a:tc>
                <a:tc>
                  <a:txBody>
                    <a:bodyPr/>
                    <a:lstStyle/>
                    <a:p>
                      <a:r>
                        <a:rPr lang="en-US" dirty="0"/>
                        <a:t>17</a:t>
                      </a:r>
                    </a:p>
                  </a:txBody>
                  <a:tcPr anchor="ctr"/>
                </a:tc>
                <a:tc>
                  <a:txBody>
                    <a:bodyPr/>
                    <a:lstStyle/>
                    <a:p>
                      <a:r>
                        <a:rPr lang="en-US" dirty="0"/>
                        <a:t>Maths</a:t>
                      </a:r>
                    </a:p>
                  </a:txBody>
                  <a:tcPr anchor="ctr"/>
                </a:tc>
              </a:tr>
              <a:tr h="0">
                <a:tc>
                  <a:txBody>
                    <a:bodyPr/>
                    <a:lstStyle/>
                    <a:p>
                      <a:r>
                        <a:rPr lang="en-US" dirty="0" smtClean="0"/>
                        <a:t>Fergusson</a:t>
                      </a:r>
                      <a:endParaRPr lang="en-US" dirty="0"/>
                    </a:p>
                  </a:txBody>
                  <a:tcPr anchor="ctr"/>
                </a:tc>
                <a:tc>
                  <a:txBody>
                    <a:bodyPr/>
                    <a:lstStyle/>
                    <a:p>
                      <a:r>
                        <a:rPr lang="en-US" dirty="0"/>
                        <a:t>Adam</a:t>
                      </a:r>
                    </a:p>
                  </a:txBody>
                  <a:tcPr anchor="ctr"/>
                </a:tc>
                <a:tc>
                  <a:txBody>
                    <a:bodyPr/>
                    <a:lstStyle/>
                    <a:p>
                      <a:r>
                        <a:rPr lang="en-US"/>
                        <a:t>15</a:t>
                      </a:r>
                    </a:p>
                  </a:txBody>
                  <a:tcPr anchor="ctr"/>
                </a:tc>
                <a:tc>
                  <a:txBody>
                    <a:bodyPr/>
                    <a:lstStyle/>
                    <a:p>
                      <a:r>
                        <a:rPr lang="en-US" dirty="0" err="1" smtClean="0"/>
                        <a:t>Maths</a:t>
                      </a:r>
                      <a:endParaRPr lang="en-US" dirty="0"/>
                    </a:p>
                  </a:txBody>
                  <a:tcPr anchor="ctr"/>
                </a:tc>
              </a:tr>
            </a:tbl>
          </a:graphicData>
        </a:graphic>
      </p:graphicFrame>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52</a:t>
            </a:fld>
            <a:endParaRPr lang="en-US"/>
          </a:p>
        </p:txBody>
      </p:sp>
    </p:spTree>
    <p:extLst>
      <p:ext uri="{BB962C8B-B14F-4D97-AF65-F5344CB8AC3E}">
        <p14:creationId xmlns:p14="http://schemas.microsoft.com/office/powerpoint/2010/main" val="12565456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r>
              <a:rPr lang="en-US" dirty="0" smtClean="0"/>
              <a:t>) continued…</a:t>
            </a:r>
            <a:endParaRPr lang="en-US" dirty="0"/>
          </a:p>
        </p:txBody>
      </p:sp>
      <p:sp>
        <p:nvSpPr>
          <p:cNvPr id="3" name="Content Placeholder 2"/>
          <p:cNvSpPr>
            <a:spLocks noGrp="1"/>
          </p:cNvSpPr>
          <p:nvPr>
            <p:ph sz="quarter" idx="1"/>
          </p:nvPr>
        </p:nvSpPr>
        <p:spPr>
          <a:xfrm>
            <a:off x="457200" y="1219200"/>
            <a:ext cx="8229600" cy="2895600"/>
          </a:xfrm>
        </p:spPr>
        <p:txBody>
          <a:bodyPr/>
          <a:lstStyle/>
          <a:p>
            <a:pPr marL="0" indent="0">
              <a:buNone/>
            </a:pPr>
            <a:r>
              <a:rPr lang="en-US" dirty="0" smtClean="0"/>
              <a:t>Table after 1</a:t>
            </a:r>
            <a:r>
              <a:rPr lang="en-US" baseline="30000" dirty="0" smtClean="0"/>
              <a:t>st</a:t>
            </a:r>
            <a:r>
              <a:rPr lang="en-US" dirty="0" smtClean="0"/>
              <a:t> Normal Form:</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53</a:t>
            </a:fld>
            <a:endParaRPr lang="en-US"/>
          </a:p>
        </p:txBody>
      </p:sp>
      <p:graphicFrame>
        <p:nvGraphicFramePr>
          <p:cNvPr id="10" name="Content Placeholder 5"/>
          <p:cNvGraphicFramePr>
            <a:graphicFrameLocks/>
          </p:cNvGraphicFramePr>
          <p:nvPr>
            <p:extLst>
              <p:ext uri="{D42A27DB-BD31-4B8C-83A1-F6EECF244321}">
                <p14:modId xmlns:p14="http://schemas.microsoft.com/office/powerpoint/2010/main" val="3764555490"/>
              </p:ext>
            </p:extLst>
          </p:nvPr>
        </p:nvGraphicFramePr>
        <p:xfrm>
          <a:off x="2362201" y="2286000"/>
          <a:ext cx="3581398" cy="1463040"/>
        </p:xfrm>
        <a:graphic>
          <a:graphicData uri="http://schemas.openxmlformats.org/drawingml/2006/table">
            <a:tbl>
              <a:tblPr>
                <a:tableStyleId>{616DA210-FB5B-4158-B5E0-FEB733F419BA}</a:tableStyleId>
              </a:tblPr>
              <a:tblGrid>
                <a:gridCol w="1274735"/>
                <a:gridCol w="1274735"/>
                <a:gridCol w="1031928"/>
              </a:tblGrid>
              <a:tr h="137160">
                <a:tc>
                  <a:txBody>
                    <a:bodyPr/>
                    <a:lstStyle/>
                    <a:p>
                      <a:r>
                        <a:rPr lang="en-US" b="1" dirty="0" smtClean="0"/>
                        <a:t>College</a:t>
                      </a:r>
                      <a:endParaRPr lang="en-US" b="1" dirty="0"/>
                    </a:p>
                  </a:txBody>
                  <a:tcPr anchor="ctr"/>
                </a:tc>
                <a:tc>
                  <a:txBody>
                    <a:bodyPr/>
                    <a:lstStyle/>
                    <a:p>
                      <a:r>
                        <a:rPr lang="en-US" b="1" dirty="0" smtClean="0"/>
                        <a:t>Student</a:t>
                      </a:r>
                      <a:endParaRPr lang="en-US" b="1" dirty="0"/>
                    </a:p>
                  </a:txBody>
                  <a:tcPr anchor="ctr"/>
                </a:tc>
                <a:tc>
                  <a:txBody>
                    <a:bodyPr/>
                    <a:lstStyle/>
                    <a:p>
                      <a:r>
                        <a:rPr lang="en-US" b="1" dirty="0"/>
                        <a:t>Age</a:t>
                      </a:r>
                    </a:p>
                  </a:txBody>
                  <a:tcPr anchor="ctr"/>
                </a:tc>
              </a:tr>
              <a:tr h="0">
                <a:tc>
                  <a:txBody>
                    <a:bodyPr/>
                    <a:lstStyle/>
                    <a:p>
                      <a:r>
                        <a:rPr lang="en-US" dirty="0" smtClean="0"/>
                        <a:t>Fergusson</a:t>
                      </a:r>
                      <a:endParaRPr lang="en-US" dirty="0"/>
                    </a:p>
                  </a:txBody>
                  <a:tcPr anchor="ctr"/>
                </a:tc>
                <a:tc>
                  <a:txBody>
                    <a:bodyPr/>
                    <a:lstStyle/>
                    <a:p>
                      <a:r>
                        <a:rPr lang="en-US" dirty="0"/>
                        <a:t>Adam</a:t>
                      </a:r>
                    </a:p>
                  </a:txBody>
                  <a:tcPr anchor="ctr"/>
                </a:tc>
                <a:tc>
                  <a:txBody>
                    <a:bodyPr/>
                    <a:lstStyle/>
                    <a:p>
                      <a:r>
                        <a:rPr lang="en-US" dirty="0"/>
                        <a:t>15</a:t>
                      </a:r>
                    </a:p>
                  </a:txBody>
                  <a:tcPr anchor="ctr"/>
                </a:tc>
              </a:tr>
              <a:tr h="0">
                <a:tc>
                  <a:txBody>
                    <a:bodyPr/>
                    <a:lstStyle/>
                    <a:p>
                      <a:r>
                        <a:rPr lang="en-US" dirty="0" smtClean="0"/>
                        <a:t>MIT</a:t>
                      </a:r>
                      <a:endParaRPr lang="en-US" dirty="0"/>
                    </a:p>
                  </a:txBody>
                  <a:tcPr anchor="ctr"/>
                </a:tc>
                <a:tc>
                  <a:txBody>
                    <a:bodyPr/>
                    <a:lstStyle/>
                    <a:p>
                      <a:r>
                        <a:rPr lang="en-US"/>
                        <a:t>Alex</a:t>
                      </a:r>
                    </a:p>
                  </a:txBody>
                  <a:tcPr anchor="ctr"/>
                </a:tc>
                <a:tc>
                  <a:txBody>
                    <a:bodyPr/>
                    <a:lstStyle/>
                    <a:p>
                      <a:r>
                        <a:rPr lang="en-US" dirty="0"/>
                        <a:t>14</a:t>
                      </a:r>
                    </a:p>
                  </a:txBody>
                  <a:tcPr anchor="ctr"/>
                </a:tc>
              </a:tr>
              <a:tr h="0">
                <a:tc>
                  <a:txBody>
                    <a:bodyPr/>
                    <a:lstStyle/>
                    <a:p>
                      <a:r>
                        <a:rPr lang="en-US" dirty="0" smtClean="0"/>
                        <a:t>BMCC</a:t>
                      </a:r>
                      <a:endParaRPr lang="en-US" dirty="0"/>
                    </a:p>
                  </a:txBody>
                  <a:tcPr anchor="ctr"/>
                </a:tc>
                <a:tc>
                  <a:txBody>
                    <a:bodyPr/>
                    <a:lstStyle/>
                    <a:p>
                      <a:r>
                        <a:rPr lang="en-US" dirty="0"/>
                        <a:t>Stuart</a:t>
                      </a:r>
                    </a:p>
                  </a:txBody>
                  <a:tcPr anchor="ctr"/>
                </a:tc>
                <a:tc>
                  <a:txBody>
                    <a:bodyPr/>
                    <a:lstStyle/>
                    <a:p>
                      <a:r>
                        <a:rPr lang="en-US" dirty="0"/>
                        <a:t>17</a:t>
                      </a:r>
                    </a:p>
                  </a:txBody>
                  <a:tcPr anchor="ctr"/>
                </a:tc>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389935619"/>
              </p:ext>
            </p:extLst>
          </p:nvPr>
        </p:nvGraphicFramePr>
        <p:xfrm>
          <a:off x="1981200" y="4267200"/>
          <a:ext cx="5486400" cy="1828800"/>
        </p:xfrm>
        <a:graphic>
          <a:graphicData uri="http://schemas.openxmlformats.org/drawingml/2006/table">
            <a:tbl>
              <a:tblPr>
                <a:tableStyleId>{616DA210-FB5B-4158-B5E0-FEB733F419BA}</a:tableStyleId>
              </a:tblPr>
              <a:tblGrid>
                <a:gridCol w="1828800"/>
                <a:gridCol w="1828800"/>
                <a:gridCol w="1828800"/>
              </a:tblGrid>
              <a:tr h="137160">
                <a:tc>
                  <a:txBody>
                    <a:bodyPr/>
                    <a:lstStyle/>
                    <a:p>
                      <a:r>
                        <a:rPr lang="en-US" b="1" dirty="0" smtClean="0"/>
                        <a:t>College</a:t>
                      </a:r>
                      <a:endParaRPr lang="en-US" b="1" dirty="0"/>
                    </a:p>
                  </a:txBody>
                  <a:tcPr anchor="ctr"/>
                </a:tc>
                <a:tc>
                  <a:txBody>
                    <a:bodyPr/>
                    <a:lstStyle/>
                    <a:p>
                      <a:r>
                        <a:rPr lang="en-US" b="1" dirty="0" smtClean="0"/>
                        <a:t>Student</a:t>
                      </a:r>
                      <a:endParaRPr lang="en-US" b="1" dirty="0"/>
                    </a:p>
                  </a:txBody>
                  <a:tcPr anchor="ctr"/>
                </a:tc>
                <a:tc>
                  <a:txBody>
                    <a:bodyPr/>
                    <a:lstStyle/>
                    <a:p>
                      <a:r>
                        <a:rPr lang="en-US" b="1" dirty="0"/>
                        <a:t>Subject</a:t>
                      </a:r>
                    </a:p>
                  </a:txBody>
                  <a:tcPr anchor="ctr"/>
                </a:tc>
              </a:tr>
              <a:tr h="0">
                <a:tc>
                  <a:txBody>
                    <a:bodyPr/>
                    <a:lstStyle/>
                    <a:p>
                      <a:r>
                        <a:rPr lang="en-US" dirty="0" smtClean="0"/>
                        <a:t>Fergusson</a:t>
                      </a:r>
                      <a:endParaRPr lang="en-US" dirty="0"/>
                    </a:p>
                  </a:txBody>
                  <a:tcPr anchor="ctr"/>
                </a:tc>
                <a:tc>
                  <a:txBody>
                    <a:bodyPr/>
                    <a:lstStyle/>
                    <a:p>
                      <a:r>
                        <a:rPr lang="en-US" dirty="0"/>
                        <a:t>Adam</a:t>
                      </a:r>
                    </a:p>
                  </a:txBody>
                  <a:tcPr anchor="ctr"/>
                </a:tc>
                <a:tc>
                  <a:txBody>
                    <a:bodyPr/>
                    <a:lstStyle/>
                    <a:p>
                      <a:r>
                        <a:rPr lang="en-US" dirty="0" smtClean="0"/>
                        <a:t>Biology</a:t>
                      </a:r>
                      <a:endParaRPr lang="en-US" dirty="0"/>
                    </a:p>
                  </a:txBody>
                  <a:tcPr anchor="ctr"/>
                </a:tc>
              </a:tr>
              <a:tr h="0">
                <a:tc>
                  <a:txBody>
                    <a:bodyPr/>
                    <a:lstStyle/>
                    <a:p>
                      <a:r>
                        <a:rPr lang="en-US" dirty="0" smtClean="0"/>
                        <a:t>Fergusson</a:t>
                      </a:r>
                      <a:endParaRPr lang="en-US" dirty="0"/>
                    </a:p>
                  </a:txBody>
                  <a:tcPr anchor="ctr"/>
                </a:tc>
                <a:tc>
                  <a:txBody>
                    <a:bodyPr/>
                    <a:lstStyle/>
                    <a:p>
                      <a:r>
                        <a:rPr lang="en-US" dirty="0" smtClean="0"/>
                        <a:t>Adam</a:t>
                      </a:r>
                      <a:endParaRPr lang="en-US" dirty="0"/>
                    </a:p>
                  </a:txBody>
                  <a:tcPr anchor="ctr"/>
                </a:tc>
                <a:tc>
                  <a:txBody>
                    <a:bodyPr/>
                    <a:lstStyle/>
                    <a:p>
                      <a:r>
                        <a:rPr lang="en-US" dirty="0" err="1" smtClean="0"/>
                        <a:t>Maths</a:t>
                      </a:r>
                      <a:endParaRPr lang="en-US" dirty="0"/>
                    </a:p>
                  </a:txBody>
                  <a:tcPr anchor="ctr"/>
                </a:tc>
              </a:tr>
              <a:tr h="0">
                <a:tc>
                  <a:txBody>
                    <a:bodyPr/>
                    <a:lstStyle/>
                    <a:p>
                      <a:r>
                        <a:rPr lang="en-US" dirty="0" smtClean="0"/>
                        <a:t>MIT</a:t>
                      </a:r>
                      <a:endParaRPr lang="en-US" dirty="0"/>
                    </a:p>
                  </a:txBody>
                  <a:tcPr anchor="ctr"/>
                </a:tc>
                <a:tc>
                  <a:txBody>
                    <a:bodyPr/>
                    <a:lstStyle/>
                    <a:p>
                      <a:r>
                        <a:rPr lang="en-US"/>
                        <a:t>Alex</a:t>
                      </a:r>
                    </a:p>
                  </a:txBody>
                  <a:tcPr anchor="ctr"/>
                </a:tc>
                <a:tc>
                  <a:txBody>
                    <a:bodyPr/>
                    <a:lstStyle/>
                    <a:p>
                      <a:r>
                        <a:rPr lang="en-US" dirty="0"/>
                        <a:t>Maths</a:t>
                      </a:r>
                    </a:p>
                  </a:txBody>
                  <a:tcPr anchor="ctr"/>
                </a:tc>
              </a:tr>
              <a:tr h="0">
                <a:tc>
                  <a:txBody>
                    <a:bodyPr/>
                    <a:lstStyle/>
                    <a:p>
                      <a:r>
                        <a:rPr lang="en-US" dirty="0" smtClean="0"/>
                        <a:t>BMCC</a:t>
                      </a:r>
                      <a:endParaRPr lang="en-US" dirty="0"/>
                    </a:p>
                  </a:txBody>
                  <a:tcPr anchor="ctr"/>
                </a:tc>
                <a:tc>
                  <a:txBody>
                    <a:bodyPr/>
                    <a:lstStyle/>
                    <a:p>
                      <a:r>
                        <a:rPr lang="en-US"/>
                        <a:t>Stuart</a:t>
                      </a:r>
                    </a:p>
                  </a:txBody>
                  <a:tcPr anchor="ctr"/>
                </a:tc>
                <a:tc>
                  <a:txBody>
                    <a:bodyPr/>
                    <a:lstStyle/>
                    <a:p>
                      <a:r>
                        <a:rPr lang="en-US" dirty="0"/>
                        <a:t>Maths</a:t>
                      </a:r>
                    </a:p>
                  </a:txBody>
                  <a:tcPr anchor="ctr"/>
                </a:tc>
              </a:tr>
            </a:tbl>
          </a:graphicData>
        </a:graphic>
      </p:graphicFrame>
      <p:sp>
        <p:nvSpPr>
          <p:cNvPr id="9" name="Rectangle 8"/>
          <p:cNvSpPr/>
          <p:nvPr/>
        </p:nvSpPr>
        <p:spPr>
          <a:xfrm>
            <a:off x="1981200" y="4677402"/>
            <a:ext cx="5486400" cy="656598"/>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6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sz="quarter" idx="1"/>
          </p:nvPr>
        </p:nvSpPr>
        <p:spPr/>
        <p:txBody>
          <a:bodyPr/>
          <a:lstStyle/>
          <a:p>
            <a:r>
              <a:rPr lang="en-US" dirty="0"/>
              <a:t>Table </a:t>
            </a:r>
            <a:r>
              <a:rPr lang="en-US" dirty="0" smtClean="0"/>
              <a:t>should be in </a:t>
            </a:r>
            <a:r>
              <a:rPr lang="en-US" dirty="0"/>
              <a:t>1st Normal Form </a:t>
            </a:r>
            <a:endParaRPr lang="en-US" dirty="0" smtClean="0"/>
          </a:p>
          <a:p>
            <a:r>
              <a:rPr lang="en-US" dirty="0" smtClean="0"/>
              <a:t>As </a:t>
            </a:r>
            <a:r>
              <a:rPr lang="en-US" dirty="0"/>
              <a:t>per the </a:t>
            </a:r>
            <a:r>
              <a:rPr lang="en-US" dirty="0" smtClean="0"/>
              <a:t>2NF there </a:t>
            </a:r>
            <a:r>
              <a:rPr lang="en-US" dirty="0"/>
              <a:t>must not be </a:t>
            </a:r>
            <a:r>
              <a:rPr lang="en-US" b="1" u="sng" dirty="0"/>
              <a:t>any partial dependency of any column on primary </a:t>
            </a:r>
            <a:r>
              <a:rPr lang="en-US" b="1" u="sng" dirty="0" smtClean="0"/>
              <a:t>key</a:t>
            </a:r>
          </a:p>
          <a:p>
            <a:r>
              <a:rPr lang="en-US" dirty="0"/>
              <a:t>It means that for a table that has concatenated primary key, each column in the table that is not part of the primary key must depend upon the entire concatenated key for its existence. If any column depends only on one part of the concatenated key, then the table fails </a:t>
            </a:r>
            <a:r>
              <a:rPr lang="en-US" b="1" dirty="0"/>
              <a:t>Second normal form</a:t>
            </a:r>
            <a:r>
              <a:rPr lang="en-US" dirty="0"/>
              <a:t>.</a:t>
            </a:r>
            <a:endParaRPr lang="en-US" b="1" u="sng"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54</a:t>
            </a:fld>
            <a:endParaRPr lang="en-US"/>
          </a:p>
        </p:txBody>
      </p:sp>
    </p:spTree>
    <p:extLst>
      <p:ext uri="{BB962C8B-B14F-4D97-AF65-F5344CB8AC3E}">
        <p14:creationId xmlns:p14="http://schemas.microsoft.com/office/powerpoint/2010/main" val="38323554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r>
              <a:rPr lang="en-US" dirty="0" smtClean="0"/>
              <a:t>) Continue…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57543847"/>
              </p:ext>
            </p:extLst>
          </p:nvPr>
        </p:nvGraphicFramePr>
        <p:xfrm>
          <a:off x="484414" y="3429000"/>
          <a:ext cx="3829050" cy="1828800"/>
        </p:xfrm>
        <a:graphic>
          <a:graphicData uri="http://schemas.openxmlformats.org/drawingml/2006/table">
            <a:tbl>
              <a:tblPr>
                <a:tableStyleId>{616DA210-FB5B-4158-B5E0-FEB733F419BA}</a:tableStyleId>
              </a:tblPr>
              <a:tblGrid>
                <a:gridCol w="1276350"/>
                <a:gridCol w="1276350"/>
                <a:gridCol w="1276350"/>
              </a:tblGrid>
              <a:tr h="320040">
                <a:tc>
                  <a:txBody>
                    <a:bodyPr/>
                    <a:lstStyle/>
                    <a:p>
                      <a:r>
                        <a:rPr lang="en-US" dirty="0" smtClean="0">
                          <a:latin typeface="Candara" panose="020E0502030303020204" pitchFamily="34" charset="0"/>
                        </a:rPr>
                        <a:t>College</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Student</a:t>
                      </a:r>
                    </a:p>
                  </a:txBody>
                  <a:tcPr anchor="ctr"/>
                </a:tc>
                <a:tc>
                  <a:txBody>
                    <a:bodyPr/>
                    <a:lstStyle/>
                    <a:p>
                      <a:r>
                        <a:rPr lang="en-US" dirty="0" smtClean="0">
                          <a:latin typeface="Candara" panose="020E0502030303020204" pitchFamily="34" charset="0"/>
                        </a:rPr>
                        <a:t>Age</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Adam</a:t>
                      </a:r>
                    </a:p>
                  </a:txBody>
                  <a:tcPr anchor="ct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a:latin typeface="Candara" panose="020E0502030303020204" pitchFamily="34" charset="0"/>
                        </a:rPr>
                        <a:t>Adam</a:t>
                      </a:r>
                    </a:p>
                  </a:txBody>
                  <a:tcPr anchor="ct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MIT</a:t>
                      </a:r>
                      <a:endParaRPr lang="en-US" dirty="0">
                        <a:latin typeface="Candara" panose="020E0502030303020204" pitchFamily="34" charset="0"/>
                      </a:endParaRPr>
                    </a:p>
                  </a:txBody>
                  <a:tcPr anchor="ctr"/>
                </a:tc>
                <a:tc>
                  <a:txBody>
                    <a:bodyPr/>
                    <a:lstStyle/>
                    <a:p>
                      <a:r>
                        <a:rPr lang="en-US">
                          <a:latin typeface="Candara" panose="020E0502030303020204" pitchFamily="34" charset="0"/>
                        </a:rPr>
                        <a:t>Alex</a:t>
                      </a:r>
                    </a:p>
                  </a:txBody>
                  <a:tcPr anchor="ctr"/>
                </a:tc>
                <a:tc>
                  <a:txBody>
                    <a:bodyPr/>
                    <a:lstStyle/>
                    <a:p>
                      <a:r>
                        <a:rPr lang="en-US" dirty="0" smtClean="0">
                          <a:latin typeface="Candara" panose="020E0502030303020204" pitchFamily="34" charset="0"/>
                        </a:rPr>
                        <a:t>14</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BMCC</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Stuart</a:t>
                      </a:r>
                    </a:p>
                  </a:txBody>
                  <a:tcPr anchor="ctr"/>
                </a:tc>
                <a:tc>
                  <a:txBody>
                    <a:bodyPr/>
                    <a:lstStyle/>
                    <a:p>
                      <a:r>
                        <a:rPr lang="en-US" dirty="0" smtClean="0">
                          <a:latin typeface="Candara" panose="020E0502030303020204" pitchFamily="34" charset="0"/>
                        </a:rPr>
                        <a:t>17</a:t>
                      </a:r>
                      <a:endParaRPr lang="en-US" dirty="0">
                        <a:latin typeface="Candara" panose="020E0502030303020204" pitchFamily="34" charset="0"/>
                      </a:endParaRPr>
                    </a:p>
                  </a:txBody>
                  <a:tcPr anchor="ctr"/>
                </a:tc>
              </a:tr>
            </a:tbl>
          </a:graphicData>
        </a:graphic>
      </p:graphicFrame>
      <p:sp>
        <p:nvSpPr>
          <p:cNvPr id="9" name="TextBox 8"/>
          <p:cNvSpPr txBox="1"/>
          <p:nvPr/>
        </p:nvSpPr>
        <p:spPr>
          <a:xfrm>
            <a:off x="484632" y="5486400"/>
            <a:ext cx="4468659" cy="461665"/>
          </a:xfrm>
          <a:prstGeom prst="rect">
            <a:avLst/>
          </a:prstGeom>
          <a:noFill/>
        </p:spPr>
        <p:txBody>
          <a:bodyPr wrap="none" rtlCol="0">
            <a:spAutoFit/>
          </a:bodyPr>
          <a:lstStyle/>
          <a:p>
            <a:r>
              <a:rPr lang="en-US" sz="2400" dirty="0">
                <a:latin typeface="Candara" panose="020E0502030303020204" pitchFamily="34" charset="0"/>
              </a:rPr>
              <a:t>Student Table </a:t>
            </a:r>
            <a:r>
              <a:rPr lang="en-US" sz="2400" dirty="0" smtClean="0">
                <a:latin typeface="Candara" panose="020E0502030303020204" pitchFamily="34" charset="0"/>
              </a:rPr>
              <a:t>in 1</a:t>
            </a:r>
            <a:r>
              <a:rPr lang="en-US" sz="2400" baseline="30000" dirty="0" smtClean="0">
                <a:latin typeface="Candara" panose="020E0502030303020204" pitchFamily="34" charset="0"/>
              </a:rPr>
              <a:t>st</a:t>
            </a:r>
            <a:r>
              <a:rPr lang="en-US" sz="2400" dirty="0" smtClean="0">
                <a:latin typeface="Candara" panose="020E0502030303020204" pitchFamily="34" charset="0"/>
              </a:rPr>
              <a:t> Normal Form </a:t>
            </a:r>
            <a:endParaRPr lang="en-US" sz="2400" dirty="0">
              <a:latin typeface="Candara" panose="020E0502030303020204" pitchFamily="34" charset="0"/>
            </a:endParaRPr>
          </a:p>
        </p:txBody>
      </p:sp>
      <p:sp>
        <p:nvSpPr>
          <p:cNvPr id="16" name="Rectangle 15"/>
          <p:cNvSpPr/>
          <p:nvPr/>
        </p:nvSpPr>
        <p:spPr>
          <a:xfrm>
            <a:off x="484632" y="3444240"/>
            <a:ext cx="2563368" cy="365760"/>
          </a:xfrm>
          <a:prstGeom prst="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Callout 20"/>
          <p:cNvSpPr/>
          <p:nvPr/>
        </p:nvSpPr>
        <p:spPr>
          <a:xfrm>
            <a:off x="1340712" y="1750367"/>
            <a:ext cx="2756497" cy="995065"/>
          </a:xfrm>
          <a:prstGeom prst="wedgeEllipseCallout">
            <a:avLst>
              <a:gd name="adj1" fmla="val -72030"/>
              <a:gd name="adj2" fmla="val 115010"/>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Candara" panose="020E0502030303020204" pitchFamily="34" charset="0"/>
              </a:rPr>
              <a:t>Composite </a:t>
            </a:r>
          </a:p>
          <a:p>
            <a:pPr algn="ctr"/>
            <a:r>
              <a:rPr lang="en-US" sz="2200" dirty="0" smtClean="0">
                <a:solidFill>
                  <a:schemeClr val="tx1"/>
                </a:solidFill>
                <a:latin typeface="Candara" panose="020E0502030303020204" pitchFamily="34" charset="0"/>
              </a:rPr>
              <a:t>Primary Key</a:t>
            </a:r>
            <a:endParaRPr lang="en-US" sz="2200" dirty="0">
              <a:solidFill>
                <a:schemeClr val="tx1"/>
              </a:solidFill>
              <a:latin typeface="Candara" panose="020E0502030303020204" pitchFamily="34" charset="0"/>
            </a:endParaRPr>
          </a:p>
        </p:txBody>
      </p:sp>
      <p:sp>
        <p:nvSpPr>
          <p:cNvPr id="22" name="Rectangle 21"/>
          <p:cNvSpPr/>
          <p:nvPr/>
        </p:nvSpPr>
        <p:spPr>
          <a:xfrm>
            <a:off x="3048000" y="3444240"/>
            <a:ext cx="1219200" cy="365760"/>
          </a:xfrm>
          <a:prstGeom prst="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Callout 22"/>
          <p:cNvSpPr/>
          <p:nvPr/>
        </p:nvSpPr>
        <p:spPr>
          <a:xfrm>
            <a:off x="4572000" y="2119855"/>
            <a:ext cx="2895600" cy="1478280"/>
          </a:xfrm>
          <a:prstGeom prst="wedgeEllipseCallout">
            <a:avLst>
              <a:gd name="adj1" fmla="val -64254"/>
              <a:gd name="adj2" fmla="val 45821"/>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Candara" panose="020E0502030303020204" pitchFamily="34" charset="0"/>
              </a:rPr>
              <a:t>Column </a:t>
            </a:r>
            <a:r>
              <a:rPr lang="en-US" sz="2200" dirty="0">
                <a:solidFill>
                  <a:schemeClr val="tx1"/>
                </a:solidFill>
                <a:latin typeface="Candara" panose="020E0502030303020204" pitchFamily="34" charset="0"/>
              </a:rPr>
              <a:t>s</a:t>
            </a:r>
            <a:r>
              <a:rPr lang="en-US" sz="2200" dirty="0" smtClean="0">
                <a:solidFill>
                  <a:schemeClr val="tx1"/>
                </a:solidFill>
                <a:latin typeface="Candara" panose="020E0502030303020204" pitchFamily="34" charset="0"/>
              </a:rPr>
              <a:t>hould dependent on Primary Key</a:t>
            </a:r>
            <a:endParaRPr lang="en-US" sz="22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254641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animBg="1"/>
      <p:bldP spid="21" grpId="0" animBg="1"/>
      <p:bldP spid="22"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r>
              <a:rPr lang="en-US" dirty="0" smtClean="0"/>
              <a:t>) Continue…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8608567"/>
              </p:ext>
            </p:extLst>
          </p:nvPr>
        </p:nvGraphicFramePr>
        <p:xfrm>
          <a:off x="457200" y="3810000"/>
          <a:ext cx="5105400" cy="1828800"/>
        </p:xfrm>
        <a:graphic>
          <a:graphicData uri="http://schemas.openxmlformats.org/drawingml/2006/table">
            <a:tbl>
              <a:tblPr>
                <a:tableStyleId>{616DA210-FB5B-4158-B5E0-FEB733F419BA}</a:tableStyleId>
              </a:tblPr>
              <a:tblGrid>
                <a:gridCol w="1701800"/>
                <a:gridCol w="1701800"/>
                <a:gridCol w="1701800"/>
              </a:tblGrid>
              <a:tr h="320040">
                <a:tc>
                  <a:txBody>
                    <a:bodyPr/>
                    <a:lstStyle/>
                    <a:p>
                      <a:r>
                        <a:rPr lang="en-US" dirty="0" smtClean="0">
                          <a:latin typeface="Candara" panose="020E0502030303020204" pitchFamily="34" charset="0"/>
                        </a:rPr>
                        <a:t>College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Student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Age</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Adam</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Adam</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MIT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Alex</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14</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BMCC</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Stuart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17</a:t>
                      </a:r>
                      <a:endParaRPr lang="en-US" dirty="0">
                        <a:latin typeface="Candara" panose="020E0502030303020204" pitchFamily="34" charset="0"/>
                      </a:endParaRPr>
                    </a:p>
                  </a:txBody>
                  <a:tcPr anchor="ctr"/>
                </a:tc>
              </a:tr>
            </a:tbl>
          </a:graphicData>
        </a:graphic>
      </p:graphicFrame>
      <p:sp>
        <p:nvSpPr>
          <p:cNvPr id="9" name="TextBox 8"/>
          <p:cNvSpPr txBox="1"/>
          <p:nvPr/>
        </p:nvSpPr>
        <p:spPr>
          <a:xfrm>
            <a:off x="457200" y="5791200"/>
            <a:ext cx="4468659" cy="461665"/>
          </a:xfrm>
          <a:prstGeom prst="rect">
            <a:avLst/>
          </a:prstGeom>
          <a:noFill/>
        </p:spPr>
        <p:txBody>
          <a:bodyPr wrap="none" rtlCol="0">
            <a:spAutoFit/>
          </a:bodyPr>
          <a:lstStyle/>
          <a:p>
            <a:r>
              <a:rPr lang="en-US" sz="2400" dirty="0">
                <a:latin typeface="Candara" panose="020E0502030303020204" pitchFamily="34" charset="0"/>
              </a:rPr>
              <a:t>Student Table </a:t>
            </a:r>
            <a:r>
              <a:rPr lang="en-US" sz="2400" dirty="0" smtClean="0">
                <a:latin typeface="Candara" panose="020E0502030303020204" pitchFamily="34" charset="0"/>
              </a:rPr>
              <a:t>in 1</a:t>
            </a:r>
            <a:r>
              <a:rPr lang="en-US" sz="2400" baseline="30000" dirty="0" smtClean="0">
                <a:latin typeface="Candara" panose="020E0502030303020204" pitchFamily="34" charset="0"/>
              </a:rPr>
              <a:t>st</a:t>
            </a:r>
            <a:r>
              <a:rPr lang="en-US" sz="2400" dirty="0" smtClean="0">
                <a:latin typeface="Candara" panose="020E0502030303020204" pitchFamily="34" charset="0"/>
              </a:rPr>
              <a:t> Normal Form </a:t>
            </a:r>
            <a:endParaRPr lang="en-US" sz="2400" dirty="0">
              <a:latin typeface="Candara" panose="020E0502030303020204" pitchFamily="34" charset="0"/>
            </a:endParaRPr>
          </a:p>
        </p:txBody>
      </p:sp>
      <p:sp>
        <p:nvSpPr>
          <p:cNvPr id="3" name="Rectangle 2"/>
          <p:cNvSpPr/>
          <p:nvPr/>
        </p:nvSpPr>
        <p:spPr>
          <a:xfrm>
            <a:off x="2192594" y="3810000"/>
            <a:ext cx="1676400" cy="182880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86200" y="3810000"/>
            <a:ext cx="1676400" cy="1828800"/>
          </a:xfrm>
          <a:prstGeom prst="rec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1752600" y="1905000"/>
            <a:ext cx="2133600" cy="1676400"/>
          </a:xfrm>
          <a:prstGeom prst="wedgeEllipseCallou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Part of Composite Key</a:t>
            </a:r>
            <a:endParaRPr lang="en-US" dirty="0">
              <a:solidFill>
                <a:schemeClr val="tx1"/>
              </a:solidFill>
            </a:endParaRPr>
          </a:p>
        </p:txBody>
      </p:sp>
      <p:sp>
        <p:nvSpPr>
          <p:cNvPr id="14" name="Oval Callout 13"/>
          <p:cNvSpPr/>
          <p:nvPr/>
        </p:nvSpPr>
        <p:spPr>
          <a:xfrm>
            <a:off x="4717026" y="1905000"/>
            <a:ext cx="2133600" cy="1676400"/>
          </a:xfrm>
          <a:prstGeom prst="wedgeEllipseCallou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Depending column</a:t>
            </a:r>
            <a:endParaRPr lang="en-US" dirty="0">
              <a:solidFill>
                <a:schemeClr val="tx1"/>
              </a:solidFill>
            </a:endParaRPr>
          </a:p>
        </p:txBody>
      </p:sp>
    </p:spTree>
    <p:extLst>
      <p:ext uri="{BB962C8B-B14F-4D97-AF65-F5344CB8AC3E}">
        <p14:creationId xmlns:p14="http://schemas.microsoft.com/office/powerpoint/2010/main" val="312668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13" grpId="0" animBg="1"/>
      <p:bldP spid="11"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r>
              <a:rPr lang="en-US" dirty="0" smtClean="0"/>
              <a:t>) Continue…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78400516"/>
              </p:ext>
            </p:extLst>
          </p:nvPr>
        </p:nvGraphicFramePr>
        <p:xfrm>
          <a:off x="457200" y="1752600"/>
          <a:ext cx="5105400" cy="1463040"/>
        </p:xfrm>
        <a:graphic>
          <a:graphicData uri="http://schemas.openxmlformats.org/drawingml/2006/table">
            <a:tbl>
              <a:tblPr>
                <a:tableStyleId>{616DA210-FB5B-4158-B5E0-FEB733F419BA}</a:tableStyleId>
              </a:tblPr>
              <a:tblGrid>
                <a:gridCol w="1701800"/>
                <a:gridCol w="1701800"/>
                <a:gridCol w="1701800"/>
              </a:tblGrid>
              <a:tr h="320040">
                <a:tc>
                  <a:txBody>
                    <a:bodyPr/>
                    <a:lstStyle/>
                    <a:p>
                      <a:r>
                        <a:rPr lang="en-US" dirty="0" smtClean="0">
                          <a:latin typeface="Candara" panose="020E0502030303020204" pitchFamily="34" charset="0"/>
                        </a:rPr>
                        <a:t>College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Student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Age</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Adam</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MIT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Alex</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14</a:t>
                      </a:r>
                      <a:endParaRPr lang="en-US" dirty="0">
                        <a:latin typeface="Candara" panose="020E0502030303020204" pitchFamily="34" charset="0"/>
                      </a:endParaRPr>
                    </a:p>
                  </a:txBody>
                  <a:tcPr anchor="ctr"/>
                </a:tc>
              </a:tr>
              <a:tr h="320040">
                <a:tc>
                  <a:txBody>
                    <a:bodyPr/>
                    <a:lstStyle/>
                    <a:p>
                      <a:r>
                        <a:rPr lang="en-US" dirty="0" smtClean="0">
                          <a:latin typeface="Candara" panose="020E0502030303020204" pitchFamily="34" charset="0"/>
                        </a:rPr>
                        <a:t>BMCC</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Stuart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17</a:t>
                      </a:r>
                      <a:endParaRPr lang="en-US" dirty="0">
                        <a:latin typeface="Candara" panose="020E0502030303020204" pitchFamily="34" charset="0"/>
                      </a:endParaRPr>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29441599"/>
              </p:ext>
            </p:extLst>
          </p:nvPr>
        </p:nvGraphicFramePr>
        <p:xfrm>
          <a:off x="457200" y="4191000"/>
          <a:ext cx="3048000" cy="1539240"/>
        </p:xfrm>
        <a:graphic>
          <a:graphicData uri="http://schemas.openxmlformats.org/drawingml/2006/table">
            <a:tbl>
              <a:tblPr>
                <a:tableStyleId>{5940675A-B579-460E-94D1-54222C63F5DA}</a:tableStyleId>
              </a:tblPr>
              <a:tblGrid>
                <a:gridCol w="1524000"/>
                <a:gridCol w="1524000"/>
              </a:tblGrid>
              <a:tr h="384810">
                <a:tc>
                  <a:txBody>
                    <a:bodyPr/>
                    <a:lstStyle/>
                    <a:p>
                      <a:r>
                        <a:rPr lang="en-US" dirty="0">
                          <a:latin typeface="Candara" panose="020E0502030303020204" pitchFamily="34" charset="0"/>
                        </a:rPr>
                        <a:t>Student</a:t>
                      </a:r>
                    </a:p>
                  </a:txBody>
                  <a:tcPr anchor="ctr"/>
                </a:tc>
                <a:tc>
                  <a:txBody>
                    <a:bodyPr/>
                    <a:lstStyle/>
                    <a:p>
                      <a:r>
                        <a:rPr lang="en-US">
                          <a:latin typeface="Candara" panose="020E0502030303020204" pitchFamily="34" charset="0"/>
                        </a:rPr>
                        <a:t>Age</a:t>
                      </a:r>
                    </a:p>
                  </a:txBody>
                  <a:tcPr anchor="ctr"/>
                </a:tc>
              </a:tr>
              <a:tr h="384810">
                <a:tc>
                  <a:txBody>
                    <a:bodyPr/>
                    <a:lstStyle/>
                    <a:p>
                      <a:r>
                        <a:rPr lang="en-US">
                          <a:latin typeface="Candara" panose="020E0502030303020204" pitchFamily="34" charset="0"/>
                        </a:rPr>
                        <a:t>Adam</a:t>
                      </a:r>
                    </a:p>
                  </a:txBody>
                  <a:tcPr anchor="ctr"/>
                </a:tc>
                <a:tc>
                  <a:txBody>
                    <a:bodyPr/>
                    <a:lstStyle/>
                    <a:p>
                      <a:r>
                        <a:rPr lang="en-US">
                          <a:latin typeface="Candara" panose="020E0502030303020204" pitchFamily="34" charset="0"/>
                        </a:rPr>
                        <a:t>15</a:t>
                      </a:r>
                    </a:p>
                  </a:txBody>
                  <a:tcPr anchor="ctr"/>
                </a:tc>
              </a:tr>
              <a:tr h="384810">
                <a:tc>
                  <a:txBody>
                    <a:bodyPr/>
                    <a:lstStyle/>
                    <a:p>
                      <a:r>
                        <a:rPr lang="en-US">
                          <a:latin typeface="Candara" panose="020E0502030303020204" pitchFamily="34" charset="0"/>
                        </a:rPr>
                        <a:t>Alex</a:t>
                      </a:r>
                    </a:p>
                  </a:txBody>
                  <a:tcPr anchor="ctr"/>
                </a:tc>
                <a:tc>
                  <a:txBody>
                    <a:bodyPr/>
                    <a:lstStyle/>
                    <a:p>
                      <a:r>
                        <a:rPr lang="en-US" dirty="0">
                          <a:latin typeface="Candara" panose="020E0502030303020204" pitchFamily="34" charset="0"/>
                        </a:rPr>
                        <a:t>14</a:t>
                      </a:r>
                    </a:p>
                  </a:txBody>
                  <a:tcPr anchor="ctr"/>
                </a:tc>
              </a:tr>
              <a:tr h="384810">
                <a:tc>
                  <a:txBody>
                    <a:bodyPr/>
                    <a:lstStyle/>
                    <a:p>
                      <a:r>
                        <a:rPr lang="en-US">
                          <a:latin typeface="Candara" panose="020E0502030303020204" pitchFamily="34" charset="0"/>
                        </a:rPr>
                        <a:t>Stuart</a:t>
                      </a:r>
                    </a:p>
                  </a:txBody>
                  <a:tcPr anchor="ctr"/>
                </a:tc>
                <a:tc>
                  <a:txBody>
                    <a:bodyPr/>
                    <a:lstStyle/>
                    <a:p>
                      <a:r>
                        <a:rPr lang="en-US" dirty="0">
                          <a:latin typeface="Candara" panose="020E0502030303020204" pitchFamily="34" charset="0"/>
                        </a:rPr>
                        <a:t>17</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64788840"/>
              </p:ext>
            </p:extLst>
          </p:nvPr>
        </p:nvGraphicFramePr>
        <p:xfrm>
          <a:off x="4038600" y="4191000"/>
          <a:ext cx="4724400" cy="1828800"/>
        </p:xfrm>
        <a:graphic>
          <a:graphicData uri="http://schemas.openxmlformats.org/drawingml/2006/table">
            <a:tbl>
              <a:tblPr>
                <a:tableStyleId>{5940675A-B579-460E-94D1-54222C63F5DA}</a:tableStyleId>
              </a:tblPr>
              <a:tblGrid>
                <a:gridCol w="1574800"/>
                <a:gridCol w="1574800"/>
                <a:gridCol w="1574800"/>
              </a:tblGrid>
              <a:tr h="292894">
                <a:tc>
                  <a:txBody>
                    <a:bodyPr/>
                    <a:lstStyle/>
                    <a:p>
                      <a:r>
                        <a:rPr lang="en-US" dirty="0" smtClean="0">
                          <a:latin typeface="Candara" panose="020E0502030303020204" pitchFamily="34" charset="0"/>
                        </a:rPr>
                        <a:t>College</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Student</a:t>
                      </a:r>
                    </a:p>
                  </a:txBody>
                  <a:tcPr anchor="ctr"/>
                </a:tc>
                <a:tc>
                  <a:txBody>
                    <a:bodyPr/>
                    <a:lstStyle/>
                    <a:p>
                      <a:r>
                        <a:rPr lang="en-US" dirty="0">
                          <a:latin typeface="Candara" panose="020E0502030303020204" pitchFamily="34" charset="0"/>
                        </a:rPr>
                        <a:t>Subject</a:t>
                      </a:r>
                    </a:p>
                  </a:txBody>
                  <a:tcPr anchor="ctr"/>
                </a:tc>
              </a:tr>
              <a:tr h="292894">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Adam</a:t>
                      </a:r>
                    </a:p>
                  </a:txBody>
                  <a:tcPr anchor="ctr"/>
                </a:tc>
                <a:tc>
                  <a:txBody>
                    <a:bodyPr/>
                    <a:lstStyle/>
                    <a:p>
                      <a:r>
                        <a:rPr lang="en-US">
                          <a:latin typeface="Candara" panose="020E0502030303020204" pitchFamily="34" charset="0"/>
                        </a:rPr>
                        <a:t>Biology</a:t>
                      </a:r>
                    </a:p>
                  </a:txBody>
                  <a:tcPr anchor="ctr"/>
                </a:tc>
              </a:tr>
              <a:tr h="292894">
                <a:tc>
                  <a:txBody>
                    <a:bodyPr/>
                    <a:lstStyle/>
                    <a:p>
                      <a:r>
                        <a:rPr lang="en-US" dirty="0" smtClean="0">
                          <a:latin typeface="Candara" panose="020E0502030303020204" pitchFamily="34" charset="0"/>
                        </a:rPr>
                        <a:t>Fergusson</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Adam</a:t>
                      </a:r>
                    </a:p>
                  </a:txBody>
                  <a:tcPr anchor="ctr"/>
                </a:tc>
                <a:tc>
                  <a:txBody>
                    <a:bodyPr/>
                    <a:lstStyle/>
                    <a:p>
                      <a:r>
                        <a:rPr lang="en-US" dirty="0">
                          <a:latin typeface="Candara" panose="020E0502030303020204" pitchFamily="34" charset="0"/>
                        </a:rPr>
                        <a:t>Maths</a:t>
                      </a:r>
                    </a:p>
                  </a:txBody>
                  <a:tcPr anchor="ctr"/>
                </a:tc>
              </a:tr>
              <a:tr h="292894">
                <a:tc>
                  <a:txBody>
                    <a:bodyPr/>
                    <a:lstStyle/>
                    <a:p>
                      <a:r>
                        <a:rPr lang="en-US" dirty="0" smtClean="0">
                          <a:latin typeface="Candara" panose="020E0502030303020204" pitchFamily="34" charset="0"/>
                        </a:rPr>
                        <a:t>MIT</a:t>
                      </a:r>
                      <a:endParaRPr lang="en-US" dirty="0">
                        <a:latin typeface="Candara" panose="020E0502030303020204" pitchFamily="34" charset="0"/>
                      </a:endParaRPr>
                    </a:p>
                  </a:txBody>
                  <a:tcPr anchor="ctr"/>
                </a:tc>
                <a:tc>
                  <a:txBody>
                    <a:bodyPr/>
                    <a:lstStyle/>
                    <a:p>
                      <a:r>
                        <a:rPr lang="en-US">
                          <a:latin typeface="Candara" panose="020E0502030303020204" pitchFamily="34" charset="0"/>
                        </a:rPr>
                        <a:t>Alex</a:t>
                      </a:r>
                    </a:p>
                  </a:txBody>
                  <a:tcPr anchor="ctr"/>
                </a:tc>
                <a:tc>
                  <a:txBody>
                    <a:bodyPr/>
                    <a:lstStyle/>
                    <a:p>
                      <a:r>
                        <a:rPr lang="en-US" dirty="0">
                          <a:latin typeface="Candara" panose="020E0502030303020204" pitchFamily="34" charset="0"/>
                        </a:rPr>
                        <a:t>Maths</a:t>
                      </a:r>
                    </a:p>
                  </a:txBody>
                  <a:tcPr anchor="ctr"/>
                </a:tc>
              </a:tr>
              <a:tr h="292894">
                <a:tc>
                  <a:txBody>
                    <a:bodyPr/>
                    <a:lstStyle/>
                    <a:p>
                      <a:r>
                        <a:rPr lang="en-US" dirty="0" smtClean="0">
                          <a:latin typeface="Candara" panose="020E0502030303020204" pitchFamily="34" charset="0"/>
                        </a:rPr>
                        <a:t>BMCC</a:t>
                      </a:r>
                      <a:endParaRPr lang="en-US" dirty="0">
                        <a:latin typeface="Candara" panose="020E0502030303020204" pitchFamily="34" charset="0"/>
                      </a:endParaRPr>
                    </a:p>
                  </a:txBody>
                  <a:tcPr anchor="ctr"/>
                </a:tc>
                <a:tc>
                  <a:txBody>
                    <a:bodyPr/>
                    <a:lstStyle/>
                    <a:p>
                      <a:r>
                        <a:rPr lang="en-US">
                          <a:latin typeface="Candara" panose="020E0502030303020204" pitchFamily="34" charset="0"/>
                        </a:rPr>
                        <a:t>Stuart</a:t>
                      </a:r>
                    </a:p>
                  </a:txBody>
                  <a:tcPr anchor="ctr"/>
                </a:tc>
                <a:tc>
                  <a:txBody>
                    <a:bodyPr/>
                    <a:lstStyle/>
                    <a:p>
                      <a:r>
                        <a:rPr lang="en-US" dirty="0">
                          <a:latin typeface="Candara" panose="020E0502030303020204" pitchFamily="34" charset="0"/>
                        </a:rPr>
                        <a:t>Maths</a:t>
                      </a:r>
                    </a:p>
                  </a:txBody>
                  <a:tcPr anchor="ctr"/>
                </a:tc>
              </a:tr>
            </a:tbl>
          </a:graphicData>
        </a:graphic>
      </p:graphicFrame>
      <p:sp>
        <p:nvSpPr>
          <p:cNvPr id="9" name="TextBox 8"/>
          <p:cNvSpPr txBox="1"/>
          <p:nvPr/>
        </p:nvSpPr>
        <p:spPr>
          <a:xfrm>
            <a:off x="457200" y="1219200"/>
            <a:ext cx="4468659" cy="461665"/>
          </a:xfrm>
          <a:prstGeom prst="rect">
            <a:avLst/>
          </a:prstGeom>
          <a:noFill/>
        </p:spPr>
        <p:txBody>
          <a:bodyPr wrap="none" rtlCol="0">
            <a:spAutoFit/>
          </a:bodyPr>
          <a:lstStyle/>
          <a:p>
            <a:r>
              <a:rPr lang="en-US" sz="2400" dirty="0">
                <a:latin typeface="Candara" panose="020E0502030303020204" pitchFamily="34" charset="0"/>
              </a:rPr>
              <a:t>Student Table </a:t>
            </a:r>
            <a:r>
              <a:rPr lang="en-US" sz="2400" dirty="0" smtClean="0">
                <a:latin typeface="Candara" panose="020E0502030303020204" pitchFamily="34" charset="0"/>
              </a:rPr>
              <a:t>in 1</a:t>
            </a:r>
            <a:r>
              <a:rPr lang="en-US" sz="2400" baseline="30000" dirty="0" smtClean="0">
                <a:latin typeface="Candara" panose="020E0502030303020204" pitchFamily="34" charset="0"/>
              </a:rPr>
              <a:t>st</a:t>
            </a:r>
            <a:r>
              <a:rPr lang="en-US" sz="2400" dirty="0" smtClean="0">
                <a:latin typeface="Candara" panose="020E0502030303020204" pitchFamily="34" charset="0"/>
              </a:rPr>
              <a:t> Normal Form </a:t>
            </a:r>
            <a:endParaRPr lang="en-US" sz="2400" dirty="0">
              <a:latin typeface="Candara" panose="020E0502030303020204" pitchFamily="34" charset="0"/>
            </a:endParaRPr>
          </a:p>
        </p:txBody>
      </p:sp>
      <p:sp>
        <p:nvSpPr>
          <p:cNvPr id="10" name="TextBox 9"/>
          <p:cNvSpPr txBox="1"/>
          <p:nvPr/>
        </p:nvSpPr>
        <p:spPr>
          <a:xfrm>
            <a:off x="381000" y="3776246"/>
            <a:ext cx="3845925" cy="338554"/>
          </a:xfrm>
          <a:prstGeom prst="rect">
            <a:avLst/>
          </a:prstGeom>
          <a:noFill/>
        </p:spPr>
        <p:txBody>
          <a:bodyPr wrap="none" rtlCol="0">
            <a:spAutoFit/>
          </a:bodyPr>
          <a:lstStyle/>
          <a:p>
            <a:r>
              <a:rPr lang="en-US" sz="1600" b="1" dirty="0">
                <a:latin typeface="Candara" panose="020E0502030303020204" pitchFamily="34" charset="0"/>
              </a:rPr>
              <a:t>New Student Table following 2NF will be :</a:t>
            </a:r>
          </a:p>
        </p:txBody>
      </p:sp>
      <p:sp>
        <p:nvSpPr>
          <p:cNvPr id="12" name="TextBox 11"/>
          <p:cNvSpPr txBox="1"/>
          <p:nvPr/>
        </p:nvSpPr>
        <p:spPr>
          <a:xfrm>
            <a:off x="4343400" y="3759369"/>
            <a:ext cx="3783408" cy="338554"/>
          </a:xfrm>
          <a:prstGeom prst="rect">
            <a:avLst/>
          </a:prstGeom>
          <a:noFill/>
        </p:spPr>
        <p:txBody>
          <a:bodyPr wrap="none" rtlCol="0">
            <a:spAutoFit/>
          </a:bodyPr>
          <a:lstStyle/>
          <a:p>
            <a:r>
              <a:rPr lang="en-US" sz="1600" b="1" dirty="0">
                <a:latin typeface="Candara" panose="020E0502030303020204" pitchFamily="34" charset="0"/>
              </a:rPr>
              <a:t>New Subject </a:t>
            </a:r>
            <a:r>
              <a:rPr lang="en-US" sz="1600" b="1" dirty="0" smtClean="0">
                <a:latin typeface="Candara" panose="020E0502030303020204" pitchFamily="34" charset="0"/>
              </a:rPr>
              <a:t>Table </a:t>
            </a:r>
            <a:r>
              <a:rPr lang="en-US" sz="1600" b="1" dirty="0">
                <a:latin typeface="Candara" panose="020E0502030303020204" pitchFamily="34" charset="0"/>
              </a:rPr>
              <a:t>following 2NF will be :</a:t>
            </a:r>
          </a:p>
        </p:txBody>
      </p:sp>
    </p:spTree>
    <p:extLst>
      <p:ext uri="{BB962C8B-B14F-4D97-AF65-F5344CB8AC3E}">
        <p14:creationId xmlns:p14="http://schemas.microsoft.com/office/powerpoint/2010/main" val="119315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sz="quarter" idx="1"/>
          </p:nvPr>
        </p:nvSpPr>
        <p:spPr/>
        <p:txBody>
          <a:bodyPr/>
          <a:lstStyle/>
          <a:p>
            <a:r>
              <a:rPr lang="en-US" b="1" dirty="0"/>
              <a:t>Third Normal form</a:t>
            </a:r>
            <a:r>
              <a:rPr lang="en-US" dirty="0"/>
              <a:t> applies that every non-prime attribute of table must be dependent on primary key. The </a:t>
            </a:r>
            <a:r>
              <a:rPr lang="en-US" i="1" dirty="0"/>
              <a:t>transitive functional dependency</a:t>
            </a:r>
            <a:r>
              <a:rPr lang="en-US" dirty="0"/>
              <a:t> should be removed from the table. The table must be in </a:t>
            </a:r>
            <a:r>
              <a:rPr lang="en-US" b="1" dirty="0"/>
              <a:t>Second Normal form</a:t>
            </a:r>
            <a:r>
              <a:rPr lang="en-US" dirty="0"/>
              <a:t>. For example, consider a table with following fields.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58</a:t>
            </a:fld>
            <a:endParaRPr lang="en-US"/>
          </a:p>
        </p:txBody>
      </p:sp>
    </p:spTree>
    <p:extLst>
      <p:ext uri="{BB962C8B-B14F-4D97-AF65-F5344CB8AC3E}">
        <p14:creationId xmlns:p14="http://schemas.microsoft.com/office/powerpoint/2010/main" val="2151572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457200" y="1219200"/>
            <a:ext cx="8229600" cy="457200"/>
          </a:xfrm>
        </p:spPr>
        <p:txBody>
          <a:bodyPr>
            <a:normAutofit lnSpcReduction="10000"/>
          </a:bodyPr>
          <a:lstStyle/>
          <a:p>
            <a:r>
              <a:rPr lang="en-US" dirty="0" err="1"/>
              <a:t>Student_Detail</a:t>
            </a:r>
            <a:r>
              <a:rPr lang="en-US" dirty="0"/>
              <a:t> Table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17699840"/>
              </p:ext>
            </p:extLst>
          </p:nvPr>
        </p:nvGraphicFramePr>
        <p:xfrm>
          <a:off x="457200" y="2971800"/>
          <a:ext cx="8229599" cy="1828800"/>
        </p:xfrm>
        <a:graphic>
          <a:graphicData uri="http://schemas.openxmlformats.org/drawingml/2006/table">
            <a:tbl>
              <a:tblPr>
                <a:tableStyleId>{616DA210-FB5B-4158-B5E0-FEB733F419BA}</a:tableStyleId>
              </a:tblPr>
              <a:tblGrid>
                <a:gridCol w="914400"/>
                <a:gridCol w="1219200"/>
                <a:gridCol w="1447800"/>
                <a:gridCol w="1295400"/>
                <a:gridCol w="1219200"/>
                <a:gridCol w="957942"/>
                <a:gridCol w="1175657"/>
              </a:tblGrid>
              <a:tr h="0">
                <a:tc>
                  <a:txBody>
                    <a:bodyPr/>
                    <a:lstStyle/>
                    <a:p>
                      <a:r>
                        <a:rPr lang="en-US" dirty="0" err="1" smtClean="0">
                          <a:latin typeface="Candara" panose="020E0502030303020204" pitchFamily="34" charset="0"/>
                        </a:rPr>
                        <a:t>Std_id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Std_name</a:t>
                      </a:r>
                      <a:endParaRPr lang="en-US" dirty="0">
                        <a:latin typeface="Candara" panose="020E0502030303020204" pitchFamily="34" charset="0"/>
                      </a:endParaRPr>
                    </a:p>
                  </a:txBody>
                  <a:tcPr anchor="ctr"/>
                </a:tc>
                <a:tc>
                  <a:txBody>
                    <a:bodyPr/>
                    <a:lstStyle/>
                    <a:p>
                      <a:r>
                        <a:rPr lang="en-US" dirty="0">
                          <a:latin typeface="Candara" panose="020E0502030303020204" pitchFamily="34" charset="0"/>
                        </a:rPr>
                        <a:t>DOB</a:t>
                      </a:r>
                    </a:p>
                  </a:txBody>
                  <a:tcPr anchor="ctr"/>
                </a:tc>
                <a:tc>
                  <a:txBody>
                    <a:bodyPr/>
                    <a:lstStyle/>
                    <a:p>
                      <a:r>
                        <a:rPr lang="en-US" dirty="0">
                          <a:latin typeface="Candara" panose="020E0502030303020204" pitchFamily="34" charset="0"/>
                        </a:rPr>
                        <a:t>Street</a:t>
                      </a:r>
                    </a:p>
                  </a:txBody>
                  <a:tcPr anchor="ctr"/>
                </a:tc>
                <a:tc>
                  <a:txBody>
                    <a:bodyPr/>
                    <a:lstStyle/>
                    <a:p>
                      <a:r>
                        <a:rPr lang="en-US" dirty="0">
                          <a:latin typeface="Candara" panose="020E0502030303020204" pitchFamily="34" charset="0"/>
                        </a:rPr>
                        <a:t>city</a:t>
                      </a:r>
                    </a:p>
                  </a:txBody>
                  <a:tcPr anchor="ctr"/>
                </a:tc>
                <a:tc>
                  <a:txBody>
                    <a:bodyPr/>
                    <a:lstStyle/>
                    <a:p>
                      <a:r>
                        <a:rPr lang="en-US">
                          <a:latin typeface="Candara" panose="020E0502030303020204" pitchFamily="34" charset="0"/>
                        </a:rPr>
                        <a:t>State</a:t>
                      </a:r>
                    </a:p>
                  </a:txBody>
                  <a:tcPr anchor="ctr"/>
                </a:tc>
                <a:tc>
                  <a:txBody>
                    <a:bodyPr/>
                    <a:lstStyle/>
                    <a:p>
                      <a:r>
                        <a:rPr lang="en-US" dirty="0">
                          <a:latin typeface="Candara" panose="020E0502030303020204" pitchFamily="34" charset="0"/>
                        </a:rPr>
                        <a:t>Zip</a:t>
                      </a:r>
                    </a:p>
                  </a:txBody>
                  <a:tcPr anchor="ctr"/>
                </a:tc>
              </a:tr>
              <a:tr h="0">
                <a:tc>
                  <a:txBody>
                    <a:bodyPr/>
                    <a:lstStyle/>
                    <a:p>
                      <a:r>
                        <a:rPr lang="en-US" dirty="0" smtClean="0">
                          <a:latin typeface="Candara" panose="020E0502030303020204" pitchFamily="34" charset="0"/>
                        </a:rPr>
                        <a:t>1088</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Rahul</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01-Jan-1987</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G.G. Road</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Thane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1092</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Kiran</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08-Aug-1989</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Karve</a:t>
                      </a:r>
                      <a:r>
                        <a:rPr lang="en-US" dirty="0" smtClean="0">
                          <a:latin typeface="Candara" panose="020E0502030303020204" pitchFamily="34" charset="0"/>
                        </a:rPr>
                        <a:t> Road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2010</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Amit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19-Sep-1984</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G.G. Road</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Thane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2211</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Geeta</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01-Feb-2000</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Karve</a:t>
                      </a:r>
                      <a:r>
                        <a:rPr lang="en-US" dirty="0" smtClean="0">
                          <a:latin typeface="Candara" panose="020E0502030303020204" pitchFamily="34" charset="0"/>
                        </a:rPr>
                        <a:t> Road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r>
            </a:tbl>
          </a:graphicData>
        </a:graphic>
      </p:graphicFrame>
      <p:sp>
        <p:nvSpPr>
          <p:cNvPr id="8" name="Rectangle 7"/>
          <p:cNvSpPr/>
          <p:nvPr/>
        </p:nvSpPr>
        <p:spPr>
          <a:xfrm>
            <a:off x="457200" y="2971800"/>
            <a:ext cx="883920" cy="38100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685800" y="1905000"/>
            <a:ext cx="1371600" cy="914400"/>
          </a:xfrm>
          <a:prstGeom prst="wedgeEllipseCallout">
            <a:avLst>
              <a:gd name="adj1" fmla="val -25119"/>
              <a:gd name="adj2" fmla="val 66667"/>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Key</a:t>
            </a:r>
            <a:endParaRPr lang="en-US" dirty="0">
              <a:solidFill>
                <a:schemeClr val="tx1"/>
              </a:solidFill>
            </a:endParaRPr>
          </a:p>
        </p:txBody>
      </p:sp>
    </p:spTree>
    <p:extLst>
      <p:ext uri="{BB962C8B-B14F-4D97-AF65-F5344CB8AC3E}">
        <p14:creationId xmlns:p14="http://schemas.microsoft.com/office/powerpoint/2010/main" val="387495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a:t>Database Management System (DBMS)</a:t>
            </a:r>
          </a:p>
        </p:txBody>
      </p:sp>
      <p:sp>
        <p:nvSpPr>
          <p:cNvPr id="7" name="Content Placeholder 6"/>
          <p:cNvSpPr>
            <a:spLocks noGrp="1"/>
          </p:cNvSpPr>
          <p:nvPr>
            <p:ph sz="quarter" idx="1"/>
          </p:nvPr>
        </p:nvSpPr>
        <p:spPr/>
        <p:txBody>
          <a:bodyPr>
            <a:normAutofit fontScale="92500" lnSpcReduction="10000"/>
          </a:bodyPr>
          <a:lstStyle/>
          <a:p>
            <a:r>
              <a:rPr lang="en-US" dirty="0"/>
              <a:t>DBMS contains information about a particular enterprise</a:t>
            </a:r>
          </a:p>
          <a:p>
            <a:pPr lvl="1"/>
            <a:r>
              <a:rPr lang="en-US" dirty="0"/>
              <a:t>Collection of interrelated data</a:t>
            </a:r>
          </a:p>
          <a:p>
            <a:pPr lvl="1"/>
            <a:r>
              <a:rPr lang="en-US" dirty="0"/>
              <a:t>Set of programs to access the data </a:t>
            </a:r>
          </a:p>
          <a:p>
            <a:pPr lvl="1"/>
            <a:r>
              <a:rPr lang="en-US" dirty="0"/>
              <a:t>An environment that is both convenient and efficient to use</a:t>
            </a:r>
          </a:p>
          <a:p>
            <a:r>
              <a:rPr lang="en-US" dirty="0"/>
              <a:t>Database Applications:</a:t>
            </a:r>
          </a:p>
          <a:p>
            <a:pPr lvl="1"/>
            <a:r>
              <a:rPr lang="en-US" dirty="0"/>
              <a:t>Banking: all transactions</a:t>
            </a:r>
          </a:p>
          <a:p>
            <a:pPr lvl="1"/>
            <a:r>
              <a:rPr lang="en-US" dirty="0"/>
              <a:t>Airlines: reservations, schedules</a:t>
            </a:r>
          </a:p>
          <a:p>
            <a:pPr lvl="1"/>
            <a:r>
              <a:rPr lang="en-US" dirty="0"/>
              <a:t>Universities:  registration, grades</a:t>
            </a:r>
          </a:p>
          <a:p>
            <a:pPr lvl="1"/>
            <a:r>
              <a:rPr lang="en-US" dirty="0"/>
              <a:t>Sales: customers, products, purchases</a:t>
            </a:r>
          </a:p>
          <a:p>
            <a:pPr lvl="1"/>
            <a:r>
              <a:rPr lang="en-US" dirty="0"/>
              <a:t>Online retailers: order tracking, customized recommendations</a:t>
            </a:r>
          </a:p>
          <a:p>
            <a:pPr lvl="1"/>
            <a:r>
              <a:rPr lang="en-US" dirty="0"/>
              <a:t>Manufacturing: production, inventory, orders, supply chain</a:t>
            </a:r>
          </a:p>
          <a:p>
            <a:pPr lvl="1"/>
            <a:r>
              <a:rPr lang="en-US" dirty="0"/>
              <a:t>Human resources:  employee records, salaries, tax deductions</a:t>
            </a:r>
          </a:p>
          <a:p>
            <a:r>
              <a:rPr lang="en-US" dirty="0"/>
              <a:t>Databases touch all aspects of our lives</a:t>
            </a:r>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a:t>
            </a:fld>
            <a:endParaRPr lang="en-US"/>
          </a:p>
        </p:txBody>
      </p:sp>
    </p:spTree>
    <p:extLst>
      <p:ext uri="{BB962C8B-B14F-4D97-AF65-F5344CB8AC3E}">
        <p14:creationId xmlns:p14="http://schemas.microsoft.com/office/powerpoint/2010/main" val="2220223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
          </p:nvPr>
        </p:nvSpPr>
        <p:spPr>
          <a:xfrm>
            <a:off x="457200" y="1219200"/>
            <a:ext cx="8229600" cy="457200"/>
          </a:xfrm>
        </p:spPr>
        <p:txBody>
          <a:bodyPr>
            <a:normAutofit lnSpcReduction="10000"/>
          </a:bodyPr>
          <a:lstStyle/>
          <a:p>
            <a:r>
              <a:rPr lang="en-US" dirty="0" err="1"/>
              <a:t>Student_Detail</a:t>
            </a:r>
            <a:r>
              <a:rPr lang="en-US" dirty="0"/>
              <a:t> Table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52757096"/>
              </p:ext>
            </p:extLst>
          </p:nvPr>
        </p:nvGraphicFramePr>
        <p:xfrm>
          <a:off x="457200" y="2910840"/>
          <a:ext cx="8229599" cy="2103120"/>
        </p:xfrm>
        <a:graphic>
          <a:graphicData uri="http://schemas.openxmlformats.org/drawingml/2006/table">
            <a:tbl>
              <a:tblPr>
                <a:tableStyleId>{616DA210-FB5B-4158-B5E0-FEB733F419BA}</a:tableStyleId>
              </a:tblPr>
              <a:tblGrid>
                <a:gridCol w="990600"/>
                <a:gridCol w="1295400"/>
                <a:gridCol w="1371600"/>
                <a:gridCol w="1371600"/>
                <a:gridCol w="1295400"/>
                <a:gridCol w="838200"/>
                <a:gridCol w="1066799"/>
              </a:tblGrid>
              <a:tr h="0">
                <a:tc>
                  <a:txBody>
                    <a:bodyPr/>
                    <a:lstStyle/>
                    <a:p>
                      <a:r>
                        <a:rPr lang="en-US" dirty="0" err="1" smtClean="0">
                          <a:latin typeface="Candara" panose="020E0502030303020204" pitchFamily="34" charset="0"/>
                        </a:rPr>
                        <a:t>Std_id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Std_name</a:t>
                      </a:r>
                      <a:endParaRPr lang="en-US" dirty="0">
                        <a:latin typeface="Candara" panose="020E0502030303020204" pitchFamily="34" charset="0"/>
                      </a:endParaRPr>
                    </a:p>
                  </a:txBody>
                  <a:tcPr anchor="ctr"/>
                </a:tc>
                <a:tc>
                  <a:txBody>
                    <a:bodyPr/>
                    <a:lstStyle/>
                    <a:p>
                      <a:r>
                        <a:rPr lang="en-US">
                          <a:latin typeface="Candara" panose="020E0502030303020204" pitchFamily="34" charset="0"/>
                        </a:rPr>
                        <a:t>DOB</a:t>
                      </a:r>
                    </a:p>
                  </a:txBody>
                  <a:tcPr anchor="ctr"/>
                </a:tc>
                <a:tc>
                  <a:txBody>
                    <a:bodyPr/>
                    <a:lstStyle/>
                    <a:p>
                      <a:r>
                        <a:rPr lang="en-US" dirty="0">
                          <a:latin typeface="Candara" panose="020E0502030303020204" pitchFamily="34" charset="0"/>
                        </a:rPr>
                        <a:t>Street</a:t>
                      </a:r>
                    </a:p>
                  </a:txBody>
                  <a:tcPr anchor="ctr"/>
                </a:tc>
                <a:tc>
                  <a:txBody>
                    <a:bodyPr/>
                    <a:lstStyle/>
                    <a:p>
                      <a:r>
                        <a:rPr lang="en-US" dirty="0">
                          <a:latin typeface="Candara" panose="020E0502030303020204" pitchFamily="34" charset="0"/>
                        </a:rPr>
                        <a:t>city</a:t>
                      </a:r>
                    </a:p>
                  </a:txBody>
                  <a:tcPr anchor="ctr"/>
                </a:tc>
                <a:tc>
                  <a:txBody>
                    <a:bodyPr/>
                    <a:lstStyle/>
                    <a:p>
                      <a:r>
                        <a:rPr lang="en-US">
                          <a:latin typeface="Candara" panose="020E0502030303020204" pitchFamily="34" charset="0"/>
                        </a:rPr>
                        <a:t>State</a:t>
                      </a:r>
                    </a:p>
                  </a:txBody>
                  <a:tcPr anchor="ctr"/>
                </a:tc>
                <a:tc>
                  <a:txBody>
                    <a:bodyPr/>
                    <a:lstStyle/>
                    <a:p>
                      <a:r>
                        <a:rPr lang="en-US" dirty="0">
                          <a:latin typeface="Candara" panose="020E0502030303020204" pitchFamily="34" charset="0"/>
                        </a:rPr>
                        <a:t>Zip</a:t>
                      </a:r>
                    </a:p>
                  </a:txBody>
                  <a:tcPr anchor="ctr"/>
                </a:tc>
              </a:tr>
              <a:tr h="0">
                <a:tc>
                  <a:txBody>
                    <a:bodyPr/>
                    <a:lstStyle/>
                    <a:p>
                      <a:r>
                        <a:rPr lang="en-US" dirty="0" smtClean="0">
                          <a:latin typeface="Candara" panose="020E0502030303020204" pitchFamily="34" charset="0"/>
                        </a:rPr>
                        <a:t>1088</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Rahul</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01-Jan-1987</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G.G. Road</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Thane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1092</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Kiran</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08-Aug-1989</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Karve</a:t>
                      </a:r>
                      <a:r>
                        <a:rPr lang="en-US" dirty="0" smtClean="0">
                          <a:latin typeface="Candara" panose="020E0502030303020204" pitchFamily="34" charset="0"/>
                        </a:rPr>
                        <a:t> Road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2010</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Amit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19-Sep-1984</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G.G. </a:t>
                      </a:r>
                      <a:r>
                        <a:rPr lang="en-US" smtClean="0">
                          <a:latin typeface="Candara" panose="020E0502030303020204" pitchFamily="34" charset="0"/>
                        </a:rPr>
                        <a:t>Road</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Thane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2211</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Geeta</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01-Feb-2000</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Kare</a:t>
                      </a:r>
                      <a:r>
                        <a:rPr lang="en-US" dirty="0" smtClean="0">
                          <a:latin typeface="Candara" panose="020E0502030303020204" pitchFamily="34" charset="0"/>
                        </a:rPr>
                        <a:t> Road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r>
            </a:tbl>
          </a:graphicData>
        </a:graphic>
      </p:graphicFrame>
      <p:sp>
        <p:nvSpPr>
          <p:cNvPr id="8" name="Rectangle 7"/>
          <p:cNvSpPr/>
          <p:nvPr/>
        </p:nvSpPr>
        <p:spPr>
          <a:xfrm>
            <a:off x="7620000" y="2895600"/>
            <a:ext cx="1066800" cy="38100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1371600" y="1828800"/>
            <a:ext cx="4114800" cy="914400"/>
          </a:xfrm>
          <a:prstGeom prst="wedgeEllipseCallout">
            <a:avLst>
              <a:gd name="adj1" fmla="val 43902"/>
              <a:gd name="adj2" fmla="val 59525"/>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 city and state depends upon Zip</a:t>
            </a:r>
          </a:p>
        </p:txBody>
      </p:sp>
      <p:sp>
        <p:nvSpPr>
          <p:cNvPr id="10" name="Rectangle 9"/>
          <p:cNvSpPr/>
          <p:nvPr/>
        </p:nvSpPr>
        <p:spPr>
          <a:xfrm>
            <a:off x="4114800" y="2895600"/>
            <a:ext cx="3505200" cy="381000"/>
          </a:xfrm>
          <a:prstGeom prst="rec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6096000" y="1371600"/>
            <a:ext cx="3048000" cy="914400"/>
          </a:xfrm>
          <a:prstGeom prst="wedgeEllipseCallout">
            <a:avLst>
              <a:gd name="adj1" fmla="val 18754"/>
              <a:gd name="adj2" fmla="val 111311"/>
            </a:avLst>
          </a:prstGeom>
          <a:solidFill>
            <a:schemeClr val="accent1">
              <a:lumMod val="5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Transitive Dependency</a:t>
            </a:r>
            <a:endParaRPr lang="en-US" dirty="0">
              <a:solidFill>
                <a:schemeClr val="tx1"/>
              </a:solidFill>
            </a:endParaRPr>
          </a:p>
        </p:txBody>
      </p:sp>
    </p:spTree>
    <p:extLst>
      <p:ext uri="{BB962C8B-B14F-4D97-AF65-F5344CB8AC3E}">
        <p14:creationId xmlns:p14="http://schemas.microsoft.com/office/powerpoint/2010/main" val="27514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478971" y="4114800"/>
            <a:ext cx="2721429" cy="533400"/>
          </a:xfrm>
        </p:spPr>
        <p:txBody>
          <a:bodyPr/>
          <a:lstStyle/>
          <a:p>
            <a:r>
              <a:rPr lang="en-US" dirty="0"/>
              <a:t>Address Table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23336391"/>
              </p:ext>
            </p:extLst>
          </p:nvPr>
        </p:nvGraphicFramePr>
        <p:xfrm>
          <a:off x="1828800" y="1828800"/>
          <a:ext cx="6629400" cy="1828800"/>
        </p:xfrm>
        <a:graphic>
          <a:graphicData uri="http://schemas.openxmlformats.org/drawingml/2006/table">
            <a:tbl>
              <a:tblPr>
                <a:tableStyleId>{616DA210-FB5B-4158-B5E0-FEB733F419BA}</a:tableStyleId>
              </a:tblPr>
              <a:tblGrid>
                <a:gridCol w="1657350"/>
                <a:gridCol w="1657350"/>
                <a:gridCol w="1657350"/>
                <a:gridCol w="1657350"/>
              </a:tblGrid>
              <a:tr h="274320">
                <a:tc>
                  <a:txBody>
                    <a:bodyPr/>
                    <a:lstStyle/>
                    <a:p>
                      <a:r>
                        <a:rPr lang="en-US" dirty="0" err="1"/>
                        <a:t>Student_id</a:t>
                      </a:r>
                      <a:endParaRPr lang="en-US" dirty="0"/>
                    </a:p>
                  </a:txBody>
                  <a:tcPr anchor="ctr"/>
                </a:tc>
                <a:tc>
                  <a:txBody>
                    <a:bodyPr/>
                    <a:lstStyle/>
                    <a:p>
                      <a:r>
                        <a:rPr lang="en-US"/>
                        <a:t>Student_name</a:t>
                      </a:r>
                    </a:p>
                  </a:txBody>
                  <a:tcPr anchor="ctr"/>
                </a:tc>
                <a:tc>
                  <a:txBody>
                    <a:bodyPr/>
                    <a:lstStyle/>
                    <a:p>
                      <a:r>
                        <a:rPr lang="en-US"/>
                        <a:t>DOB</a:t>
                      </a:r>
                    </a:p>
                  </a:txBody>
                  <a:tcPr anchor="ctr"/>
                </a:tc>
                <a:tc>
                  <a:txBody>
                    <a:bodyPr/>
                    <a:lstStyle/>
                    <a:p>
                      <a:r>
                        <a:rPr lang="en-US" dirty="0"/>
                        <a:t>Zip</a:t>
                      </a:r>
                    </a:p>
                  </a:txBody>
                  <a:tcPr anchor="ctr"/>
                </a:tc>
              </a:tr>
              <a:tr h="274320">
                <a:tc>
                  <a:txBody>
                    <a:bodyPr/>
                    <a:lstStyle/>
                    <a:p>
                      <a:r>
                        <a:rPr lang="en-US" dirty="0" smtClean="0">
                          <a:latin typeface="Candara" panose="020E0502030303020204" pitchFamily="34" charset="0"/>
                        </a:rPr>
                        <a:t>1088</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Rahul</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01-Jan-1987</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r>
              <a:tr h="274320">
                <a:tc>
                  <a:txBody>
                    <a:bodyPr/>
                    <a:lstStyle/>
                    <a:p>
                      <a:r>
                        <a:rPr lang="en-US" dirty="0" smtClean="0">
                          <a:latin typeface="Candara" panose="020E0502030303020204" pitchFamily="34" charset="0"/>
                        </a:rPr>
                        <a:t>1092</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Kiran</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08-Aug-1989</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r>
              <a:tr h="274320">
                <a:tc>
                  <a:txBody>
                    <a:bodyPr/>
                    <a:lstStyle/>
                    <a:p>
                      <a:r>
                        <a:rPr lang="en-US" dirty="0" smtClean="0">
                          <a:latin typeface="Candara" panose="020E0502030303020204" pitchFamily="34" charset="0"/>
                        </a:rPr>
                        <a:t>2010</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Amit</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19-Sep-1984</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r>
              <a:tr h="274320">
                <a:tc>
                  <a:txBody>
                    <a:bodyPr/>
                    <a:lstStyle/>
                    <a:p>
                      <a:r>
                        <a:rPr lang="en-US" dirty="0" smtClean="0">
                          <a:latin typeface="Candara" panose="020E0502030303020204" pitchFamily="34" charset="0"/>
                        </a:rPr>
                        <a:t>2211</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Geeta</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01-Feb-2000</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r>
            </a:tbl>
          </a:graphicData>
        </a:graphic>
      </p:graphicFrame>
      <p:sp>
        <p:nvSpPr>
          <p:cNvPr id="7" name="Content Placeholder 2"/>
          <p:cNvSpPr txBox="1">
            <a:spLocks/>
          </p:cNvSpPr>
          <p:nvPr/>
        </p:nvSpPr>
        <p:spPr>
          <a:xfrm>
            <a:off x="457200" y="12192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New </a:t>
            </a:r>
            <a:r>
              <a:rPr lang="en-US" dirty="0" err="1" smtClean="0"/>
              <a:t>Student_Detail</a:t>
            </a:r>
            <a:r>
              <a:rPr lang="en-US" dirty="0" smtClean="0"/>
              <a:t> Table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05141614"/>
              </p:ext>
            </p:extLst>
          </p:nvPr>
        </p:nvGraphicFramePr>
        <p:xfrm>
          <a:off x="3124200" y="3889534"/>
          <a:ext cx="5334000" cy="1097280"/>
        </p:xfrm>
        <a:graphic>
          <a:graphicData uri="http://schemas.openxmlformats.org/drawingml/2006/table">
            <a:tbl>
              <a:tblPr>
                <a:tableStyleId>{616DA210-FB5B-4158-B5E0-FEB733F419BA}</a:tableStyleId>
              </a:tblPr>
              <a:tblGrid>
                <a:gridCol w="1333500"/>
                <a:gridCol w="1333500"/>
                <a:gridCol w="1333500"/>
                <a:gridCol w="1333500"/>
              </a:tblGrid>
              <a:tr h="0">
                <a:tc>
                  <a:txBody>
                    <a:bodyPr/>
                    <a:lstStyle/>
                    <a:p>
                      <a:r>
                        <a:rPr lang="en-US" dirty="0"/>
                        <a:t>Zip</a:t>
                      </a:r>
                    </a:p>
                  </a:txBody>
                  <a:tcPr anchor="ctr"/>
                </a:tc>
                <a:tc>
                  <a:txBody>
                    <a:bodyPr/>
                    <a:lstStyle/>
                    <a:p>
                      <a:r>
                        <a:rPr lang="en-US"/>
                        <a:t>Street</a:t>
                      </a:r>
                    </a:p>
                  </a:txBody>
                  <a:tcPr anchor="ctr"/>
                </a:tc>
                <a:tc>
                  <a:txBody>
                    <a:bodyPr/>
                    <a:lstStyle/>
                    <a:p>
                      <a:r>
                        <a:rPr lang="en-US"/>
                        <a:t>city</a:t>
                      </a:r>
                    </a:p>
                  </a:txBody>
                  <a:tcPr anchor="ctr"/>
                </a:tc>
                <a:tc>
                  <a:txBody>
                    <a:bodyPr/>
                    <a:lstStyle/>
                    <a:p>
                      <a:r>
                        <a:rPr lang="en-US" dirty="0" smtClean="0"/>
                        <a:t>State</a:t>
                      </a:r>
                      <a:endParaRPr lang="en-US" dirty="0"/>
                    </a:p>
                  </a:txBody>
                  <a:tcPr anchor="ctr"/>
                </a:tc>
              </a:tr>
              <a:tr h="0">
                <a:tc>
                  <a:txBody>
                    <a:bodyPr/>
                    <a:lstStyle/>
                    <a:p>
                      <a:r>
                        <a:rPr lang="en-US" dirty="0" smtClean="0">
                          <a:latin typeface="Candara" panose="020E0502030303020204" pitchFamily="34" charset="0"/>
                        </a:rPr>
                        <a:t>400601</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G.G. Road</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Thane</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r>
              <a:tr h="0">
                <a:tc>
                  <a:txBody>
                    <a:bodyPr/>
                    <a:lstStyle/>
                    <a:p>
                      <a:r>
                        <a:rPr lang="en-US" dirty="0" smtClean="0">
                          <a:latin typeface="Candara" panose="020E0502030303020204" pitchFamily="34" charset="0"/>
                        </a:rPr>
                        <a:t>4210202</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Karve</a:t>
                      </a:r>
                      <a:r>
                        <a:rPr lang="en-US" dirty="0" smtClean="0">
                          <a:latin typeface="Candara" panose="020E0502030303020204" pitchFamily="34" charset="0"/>
                        </a:rPr>
                        <a:t> Road</a:t>
                      </a:r>
                      <a:endParaRPr lang="en-US" dirty="0">
                        <a:latin typeface="Candara" panose="020E0502030303020204" pitchFamily="34" charset="0"/>
                      </a:endParaRPr>
                    </a:p>
                  </a:txBody>
                  <a:tcPr anchor="ctr"/>
                </a:tc>
                <a:tc>
                  <a:txBody>
                    <a:bodyPr/>
                    <a:lstStyle/>
                    <a:p>
                      <a:r>
                        <a:rPr lang="en-US" dirty="0" err="1" smtClean="0">
                          <a:latin typeface="Candara" panose="020E0502030303020204" pitchFamily="34" charset="0"/>
                        </a:rPr>
                        <a:t>Dombivali</a:t>
                      </a:r>
                      <a:endParaRPr lang="en-US" dirty="0">
                        <a:latin typeface="Candara" panose="020E0502030303020204" pitchFamily="34" charset="0"/>
                      </a:endParaRPr>
                    </a:p>
                  </a:txBody>
                  <a:tcPr anchor="ctr"/>
                </a:tc>
                <a:tc>
                  <a:txBody>
                    <a:bodyPr/>
                    <a:lstStyle/>
                    <a:p>
                      <a:r>
                        <a:rPr lang="en-US" dirty="0" smtClean="0">
                          <a:latin typeface="Candara" panose="020E0502030303020204" pitchFamily="34" charset="0"/>
                        </a:rPr>
                        <a:t>MH</a:t>
                      </a:r>
                      <a:endParaRPr lang="en-US" dirty="0">
                        <a:latin typeface="Candara" panose="020E0502030303020204" pitchFamily="34" charset="0"/>
                      </a:endParaRPr>
                    </a:p>
                  </a:txBody>
                  <a:tcPr anchor="ctr"/>
                </a:tc>
              </a:tr>
            </a:tbl>
          </a:graphicData>
        </a:graphic>
      </p:graphicFrame>
      <p:sp>
        <p:nvSpPr>
          <p:cNvPr id="9" name="Rectangle 8"/>
          <p:cNvSpPr/>
          <p:nvPr/>
        </p:nvSpPr>
        <p:spPr>
          <a:xfrm>
            <a:off x="457200" y="5017294"/>
            <a:ext cx="8305800" cy="1231106"/>
          </a:xfrm>
          <a:prstGeom prst="rect">
            <a:avLst/>
          </a:prstGeom>
        </p:spPr>
        <p:txBody>
          <a:bodyPr wrap="square">
            <a:spAutoFit/>
          </a:bodyPr>
          <a:lstStyle/>
          <a:p>
            <a:r>
              <a:rPr lang="en-US" sz="2400" dirty="0">
                <a:latin typeface="Candara" panose="020E0502030303020204" pitchFamily="34" charset="0"/>
              </a:rPr>
              <a:t>The advantage of removing </a:t>
            </a:r>
            <a:r>
              <a:rPr lang="en-US" sz="2400" dirty="0" smtClean="0">
                <a:latin typeface="Candara" panose="020E0502030303020204" pitchFamily="34" charset="0"/>
              </a:rPr>
              <a:t>transitive </a:t>
            </a:r>
            <a:r>
              <a:rPr lang="en-US" sz="2400" dirty="0">
                <a:latin typeface="Candara" panose="020E0502030303020204" pitchFamily="34" charset="0"/>
              </a:rPr>
              <a:t>dependency is, </a:t>
            </a:r>
          </a:p>
          <a:p>
            <a:pPr marL="274320" indent="-274320">
              <a:spcBef>
                <a:spcPts val="600"/>
              </a:spcBef>
              <a:buClr>
                <a:schemeClr val="accent1"/>
              </a:buClr>
              <a:buSzPct val="76000"/>
              <a:buFont typeface="Wingdings 3"/>
              <a:buChar char=""/>
            </a:pPr>
            <a:r>
              <a:rPr lang="en-US" sz="2000" dirty="0">
                <a:latin typeface="Candara" panose="020E0502030303020204" pitchFamily="34" charset="0"/>
              </a:rPr>
              <a:t>Amount of data duplication is reduced.</a:t>
            </a:r>
          </a:p>
          <a:p>
            <a:pPr marL="274320" indent="-274320">
              <a:spcBef>
                <a:spcPts val="600"/>
              </a:spcBef>
              <a:buClr>
                <a:schemeClr val="accent1"/>
              </a:buClr>
              <a:buSzPct val="76000"/>
              <a:buFont typeface="Wingdings 3"/>
              <a:buChar char=""/>
            </a:pPr>
            <a:r>
              <a:rPr lang="en-US" sz="2000" dirty="0">
                <a:latin typeface="Candara" panose="020E0502030303020204" pitchFamily="34" charset="0"/>
              </a:rPr>
              <a:t>Data integrity achieved.</a:t>
            </a:r>
          </a:p>
        </p:txBody>
      </p:sp>
    </p:spTree>
    <p:extLst>
      <p:ext uri="{BB962C8B-B14F-4D97-AF65-F5344CB8AC3E}">
        <p14:creationId xmlns:p14="http://schemas.microsoft.com/office/powerpoint/2010/main" val="42593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500"/>
                                        <p:tgtEl>
                                          <p:spTgt spid="9">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62</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9725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0919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continued…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63</a:t>
            </a:fld>
            <a:endParaRPr lang="en-US"/>
          </a:p>
        </p:txBody>
      </p:sp>
      <p:sp>
        <p:nvSpPr>
          <p:cNvPr id="3" name="TextBox 2"/>
          <p:cNvSpPr txBox="1"/>
          <p:nvPr/>
        </p:nvSpPr>
        <p:spPr>
          <a:xfrm>
            <a:off x="533400" y="1339334"/>
            <a:ext cx="4032864" cy="400110"/>
          </a:xfrm>
          <a:prstGeom prst="rect">
            <a:avLst/>
          </a:prstGeom>
          <a:noFill/>
        </p:spPr>
        <p:txBody>
          <a:bodyPr wrap="square" rtlCol="0">
            <a:spAutoFit/>
          </a:bodyPr>
          <a:lstStyle/>
          <a:p>
            <a:r>
              <a:rPr lang="en-US" sz="2000" b="1" dirty="0" smtClean="0"/>
              <a:t>Table in </a:t>
            </a:r>
            <a:r>
              <a:rPr lang="en-US" sz="2000" b="1" dirty="0" err="1" smtClean="0"/>
              <a:t>unnormalized</a:t>
            </a:r>
            <a:r>
              <a:rPr lang="en-US" sz="2000" b="1" dirty="0" smtClean="0"/>
              <a:t> form (UNF)</a:t>
            </a:r>
            <a:endParaRPr lang="en-US" sz="2000" b="1" dirty="0"/>
          </a:p>
        </p:txBody>
      </p:sp>
      <p:pic>
        <p:nvPicPr>
          <p:cNvPr id="6146" name="Picture 2" descr="Image of unnormalised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08" y="1739444"/>
            <a:ext cx="8385312" cy="412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031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continued…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64</a:t>
            </a:fld>
            <a:endParaRPr lang="en-US"/>
          </a:p>
        </p:txBody>
      </p:sp>
      <p:sp>
        <p:nvSpPr>
          <p:cNvPr id="3" name="TextBox 2"/>
          <p:cNvSpPr txBox="1"/>
          <p:nvPr/>
        </p:nvSpPr>
        <p:spPr>
          <a:xfrm>
            <a:off x="533400" y="1339334"/>
            <a:ext cx="8153400" cy="400110"/>
          </a:xfrm>
          <a:prstGeom prst="rect">
            <a:avLst/>
          </a:prstGeom>
          <a:noFill/>
        </p:spPr>
        <p:txBody>
          <a:bodyPr wrap="square" rtlCol="0">
            <a:spAutoFit/>
          </a:bodyPr>
          <a:lstStyle/>
          <a:p>
            <a:r>
              <a:rPr lang="en-US" sz="2000" b="1" dirty="0" smtClean="0"/>
              <a:t>Table after 1</a:t>
            </a:r>
            <a:r>
              <a:rPr lang="en-US" sz="2000" b="1" baseline="30000" dirty="0" smtClean="0"/>
              <a:t>st</a:t>
            </a:r>
            <a:r>
              <a:rPr lang="en-US" sz="2000" b="1" dirty="0" smtClean="0"/>
              <a:t> Normal Form (1NF)   Repeating Attributes Removed</a:t>
            </a:r>
            <a:endParaRPr lang="en-US"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19" y="1802921"/>
            <a:ext cx="8591550" cy="1308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80" y="3448664"/>
            <a:ext cx="8759620" cy="2647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08861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continued…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65</a:t>
            </a:fld>
            <a:endParaRPr lang="en-US"/>
          </a:p>
        </p:txBody>
      </p:sp>
      <p:sp>
        <p:nvSpPr>
          <p:cNvPr id="3" name="TextBox 2"/>
          <p:cNvSpPr txBox="1"/>
          <p:nvPr/>
        </p:nvSpPr>
        <p:spPr>
          <a:xfrm>
            <a:off x="533400" y="1339334"/>
            <a:ext cx="8153400" cy="400110"/>
          </a:xfrm>
          <a:prstGeom prst="rect">
            <a:avLst/>
          </a:prstGeom>
          <a:noFill/>
        </p:spPr>
        <p:txBody>
          <a:bodyPr wrap="square" rtlCol="0">
            <a:spAutoFit/>
          </a:bodyPr>
          <a:lstStyle/>
          <a:p>
            <a:r>
              <a:rPr lang="en-US" sz="2000" b="1" dirty="0" smtClean="0"/>
              <a:t>Table after 2</a:t>
            </a:r>
            <a:r>
              <a:rPr lang="en-US" sz="2000" b="1" baseline="30000" dirty="0" smtClean="0"/>
              <a:t>nd</a:t>
            </a:r>
            <a:r>
              <a:rPr lang="en-US" sz="2000" b="1" dirty="0" smtClean="0"/>
              <a:t> Normal Form (2NF) </a:t>
            </a:r>
            <a:r>
              <a:rPr lang="en-US" sz="2000" b="1" dirty="0"/>
              <a:t>Partial Key Dependencies </a:t>
            </a:r>
            <a:r>
              <a:rPr lang="en-US" sz="2000" b="1" dirty="0" smtClean="0"/>
              <a:t>Removed</a:t>
            </a:r>
            <a:endParaRPr lang="en-US"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77" y="1905000"/>
            <a:ext cx="826247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77" y="3338052"/>
            <a:ext cx="34194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1" y="3338052"/>
            <a:ext cx="4952999"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3812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continued…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66</a:t>
            </a:fld>
            <a:endParaRPr lang="en-US"/>
          </a:p>
        </p:txBody>
      </p:sp>
      <p:sp>
        <p:nvSpPr>
          <p:cNvPr id="3" name="TextBox 2"/>
          <p:cNvSpPr txBox="1"/>
          <p:nvPr/>
        </p:nvSpPr>
        <p:spPr>
          <a:xfrm>
            <a:off x="533400" y="1339334"/>
            <a:ext cx="8153400" cy="400110"/>
          </a:xfrm>
          <a:prstGeom prst="rect">
            <a:avLst/>
          </a:prstGeom>
          <a:noFill/>
        </p:spPr>
        <p:txBody>
          <a:bodyPr wrap="square" rtlCol="0">
            <a:spAutoFit/>
          </a:bodyPr>
          <a:lstStyle/>
          <a:p>
            <a:r>
              <a:rPr lang="en-US" sz="2000" b="1" dirty="0" smtClean="0"/>
              <a:t>Table after 3</a:t>
            </a:r>
            <a:r>
              <a:rPr lang="en-US" sz="2000" b="1" baseline="30000" dirty="0" smtClean="0"/>
              <a:t>rd</a:t>
            </a:r>
            <a:r>
              <a:rPr lang="en-US" sz="2000" b="1" dirty="0" smtClean="0"/>
              <a:t> Normal Form (3NF) 	Removed transitive dependency</a:t>
            </a: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19" y="1805812"/>
            <a:ext cx="8905568"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52110"/>
            <a:ext cx="5562600" cy="189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800600"/>
            <a:ext cx="69056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64" y="2747963"/>
            <a:ext cx="3237424" cy="121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7164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dirty="0" smtClean="0"/>
              <a:t>Module 4: Getting Started with Oracle</a:t>
            </a:r>
          </a:p>
        </p:txBody>
      </p:sp>
      <p:sp>
        <p:nvSpPr>
          <p:cNvPr id="2" name="Content Placeholder 1"/>
          <p:cNvSpPr>
            <a:spLocks noGrp="1"/>
          </p:cNvSpPr>
          <p:nvPr>
            <p:ph sz="quarter" idx="1"/>
          </p:nvPr>
        </p:nvSpPr>
        <p:spPr/>
        <p:txBody>
          <a:bodyPr/>
          <a:lstStyle/>
          <a:p>
            <a:r>
              <a:rPr lang="en-US" dirty="0"/>
              <a:t> Overview</a:t>
            </a:r>
          </a:p>
          <a:p>
            <a:pPr lvl="1"/>
            <a:r>
              <a:rPr lang="en-US" dirty="0"/>
              <a:t> Introduction to Databases</a:t>
            </a:r>
          </a:p>
          <a:p>
            <a:pPr lvl="1"/>
            <a:r>
              <a:rPr lang="en-US" dirty="0"/>
              <a:t> </a:t>
            </a:r>
            <a:r>
              <a:rPr lang="en-US" dirty="0" smtClean="0"/>
              <a:t>Introducing </a:t>
            </a:r>
            <a:r>
              <a:rPr lang="en-US" dirty="0"/>
              <a:t>SQL</a:t>
            </a:r>
          </a:p>
          <a:p>
            <a:pPr lvl="1"/>
            <a:r>
              <a:rPr lang="en-US" dirty="0"/>
              <a:t> </a:t>
            </a:r>
            <a:r>
              <a:rPr lang="en-US" dirty="0" smtClean="0"/>
              <a:t>SQL Developer with </a:t>
            </a:r>
            <a:r>
              <a:rPr lang="en-US" dirty="0"/>
              <a:t>Oracle </a:t>
            </a:r>
          </a:p>
        </p:txBody>
      </p:sp>
      <p:sp>
        <p:nvSpPr>
          <p:cNvPr id="3" name="Footer Placeholder 2"/>
          <p:cNvSpPr>
            <a:spLocks noGrp="1"/>
          </p:cNvSpPr>
          <p:nvPr>
            <p:ph type="ftr" sz="quarter" idx="11"/>
          </p:nvPr>
        </p:nvSpPr>
        <p:spPr/>
        <p:txBody>
          <a:bodyPr/>
          <a:lstStyle/>
          <a:p>
            <a:r>
              <a:rPr lang="en-US" smtClean="0"/>
              <a:t>Xoriant Soultions Pvt. Ltd.</a:t>
            </a:r>
            <a:endParaRPr lang="en-US"/>
          </a:p>
        </p:txBody>
      </p:sp>
      <p:sp>
        <p:nvSpPr>
          <p:cNvPr id="4" name="Slide Number Placeholder 3"/>
          <p:cNvSpPr>
            <a:spLocks noGrp="1"/>
          </p:cNvSpPr>
          <p:nvPr>
            <p:ph type="sldNum" sz="quarter" idx="12"/>
          </p:nvPr>
        </p:nvSpPr>
        <p:spPr/>
        <p:txBody>
          <a:bodyPr/>
          <a:lstStyle/>
          <a:p>
            <a:fld id="{1E218C5A-AA56-4136-94E6-BAA98D2AAD9B}" type="slidenum">
              <a:rPr lang="en-US" smtClean="0"/>
              <a:t>67</a:t>
            </a:fld>
            <a:endParaRPr lang="en-US"/>
          </a:p>
        </p:txBody>
      </p:sp>
    </p:spTree>
    <p:extLst>
      <p:ext uri="{BB962C8B-B14F-4D97-AF65-F5344CB8AC3E}">
        <p14:creationId xmlns:p14="http://schemas.microsoft.com/office/powerpoint/2010/main" val="42554201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Introduction to Databases</a:t>
            </a:r>
          </a:p>
        </p:txBody>
      </p:sp>
      <p:graphicFrame>
        <p:nvGraphicFramePr>
          <p:cNvPr id="458856" name="Group 104"/>
          <p:cNvGraphicFramePr>
            <a:graphicFrameLocks noGrp="1"/>
          </p:cNvGraphicFramePr>
          <p:nvPr>
            <p:ph sz="half" idx="4294967295"/>
            <p:extLst>
              <p:ext uri="{D42A27DB-BD31-4B8C-83A1-F6EECF244321}">
                <p14:modId xmlns:p14="http://schemas.microsoft.com/office/powerpoint/2010/main" val="1781102480"/>
              </p:ext>
            </p:extLst>
          </p:nvPr>
        </p:nvGraphicFramePr>
        <p:xfrm>
          <a:off x="457200" y="2590800"/>
          <a:ext cx="8305800" cy="3352934"/>
        </p:xfrm>
        <a:graphic>
          <a:graphicData uri="http://schemas.openxmlformats.org/drawingml/2006/table">
            <a:tbl>
              <a:tblPr/>
              <a:tblGrid>
                <a:gridCol w="914400"/>
                <a:gridCol w="990600"/>
                <a:gridCol w="1066800"/>
                <a:gridCol w="1066800"/>
                <a:gridCol w="1152525"/>
                <a:gridCol w="828675"/>
                <a:gridCol w="1371600"/>
                <a:gridCol w="914400"/>
              </a:tblGrid>
              <a:tr h="609600">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ndara" panose="020E0502030303020204" pitchFamily="34" charset="0"/>
                        </a:rPr>
                        <a:t>EMPNO </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ndara" panose="020E0502030303020204" pitchFamily="34" charset="0"/>
                        </a:rPr>
                        <a:t>ENAME </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rPr>
                        <a:t>JOB </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rPr>
                        <a:t>MANAGER</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ndara" panose="020E0502030303020204" pitchFamily="34" charset="0"/>
                        </a:rPr>
                        <a:t>HIREDATE </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rPr>
                        <a:t>SALARY </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ndara" panose="020E0502030303020204" pitchFamily="34" charset="0"/>
                        </a:rPr>
                        <a:t>COMMISSION </a:t>
                      </a:r>
                      <a:endParaRPr kumimoji="0" lang="en-US" altLang="en-US" sz="1400" b="0" i="0" u="none" strike="noStrike" cap="none" normalizeH="0" baseline="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ndara" panose="020E0502030303020204" pitchFamily="34" charset="0"/>
                        </a:rPr>
                        <a:t>DEPTNO </a:t>
                      </a:r>
                      <a:endParaRPr kumimoji="0" lang="en-US" altLang="en-US" sz="1400" b="0" i="0" u="none" strike="noStrike" cap="none" normalizeH="0" baseline="0" dirty="0" smtClean="0">
                        <a:ln>
                          <a:noFill/>
                        </a:ln>
                        <a:solidFill>
                          <a:schemeClr val="tx1"/>
                        </a:solidFill>
                        <a:effectLst/>
                        <a:latin typeface="Candara" panose="020E0502030303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43">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7369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SMITH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CLERK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7902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17-DEC-1980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800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7499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ALLEN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SALESMAN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20-FEB-1981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rPr>
                        <a:t>1600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300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7521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WARD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SALESMAN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22-FEB-1981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1250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500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7566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JONES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MANAGER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7839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02-APR-1981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2975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7654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MARTIN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SALESMAN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28-SEP-1981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1250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1400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43">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7698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BLAKE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MANAGER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7839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01-MAY-1981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2850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30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7782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CLARK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MANAGER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7839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09-JUN-1981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2450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10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46">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7788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SCOTT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ANALYST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rPr>
                        <a:t>7566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19-APR-1987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3000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ndara" panose="020E0502030303020204" pitchFamily="34" charset="0"/>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ndara" panose="020E0502030303020204" pitchFamily="34" charset="0"/>
                        </a:rPr>
                        <a:t>20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Oval Callout 1"/>
          <p:cNvSpPr/>
          <p:nvPr/>
        </p:nvSpPr>
        <p:spPr>
          <a:xfrm>
            <a:off x="2743200" y="1447800"/>
            <a:ext cx="5715000" cy="688848"/>
          </a:xfrm>
          <a:prstGeom prst="wedgeEllipseCallout">
            <a:avLst>
              <a:gd name="adj1" fmla="val -37476"/>
              <a:gd name="adj2" fmla="val 1109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latin typeface="Candara" panose="020E0502030303020204" pitchFamily="34" charset="0"/>
              </a:rPr>
              <a:t>Computerized record-keeping system</a:t>
            </a:r>
            <a:endParaRPr lang="en-US" sz="2000" dirty="0">
              <a:solidFill>
                <a:schemeClr val="tx1"/>
              </a:solidFill>
              <a:latin typeface="Candara" panose="020E0502030303020204" pitchFamily="34" charset="0"/>
            </a:endParaRPr>
          </a:p>
        </p:txBody>
      </p:sp>
      <p:sp>
        <p:nvSpPr>
          <p:cNvPr id="5" name="Footer Placeholder 4"/>
          <p:cNvSpPr>
            <a:spLocks noGrp="1"/>
          </p:cNvSpPr>
          <p:nvPr>
            <p:ph type="ftr" sz="quarter" idx="11"/>
          </p:nvPr>
        </p:nvSpPr>
        <p:spPr/>
        <p:txBody>
          <a:bodyPr/>
          <a:lstStyle/>
          <a:p>
            <a:r>
              <a:rPr lang="en-US" smtClean="0"/>
              <a:t>Xoriant Soultions Pvt. Ltd.</a:t>
            </a:r>
            <a:endParaRPr lang="en-US"/>
          </a:p>
        </p:txBody>
      </p:sp>
      <p:sp>
        <p:nvSpPr>
          <p:cNvPr id="6" name="Slide Number Placeholder 5"/>
          <p:cNvSpPr>
            <a:spLocks noGrp="1"/>
          </p:cNvSpPr>
          <p:nvPr>
            <p:ph type="sldNum" sz="quarter" idx="12"/>
          </p:nvPr>
        </p:nvSpPr>
        <p:spPr/>
        <p:txBody>
          <a:bodyPr/>
          <a:lstStyle/>
          <a:p>
            <a:fld id="{1E218C5A-AA56-4136-94E6-BAA98D2AAD9B}" type="slidenum">
              <a:rPr lang="en-US" smtClean="0"/>
              <a:t>68</a:t>
            </a:fld>
            <a:endParaRPr lang="en-US"/>
          </a:p>
        </p:txBody>
      </p:sp>
    </p:spTree>
    <p:extLst>
      <p:ext uri="{BB962C8B-B14F-4D97-AF65-F5344CB8AC3E}">
        <p14:creationId xmlns:p14="http://schemas.microsoft.com/office/powerpoint/2010/main" val="10708610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Introducing SQL</a:t>
            </a:r>
          </a:p>
        </p:txBody>
      </p:sp>
      <p:sp>
        <p:nvSpPr>
          <p:cNvPr id="2" name="Content Placeholder 1"/>
          <p:cNvSpPr>
            <a:spLocks noGrp="1"/>
          </p:cNvSpPr>
          <p:nvPr>
            <p:ph sz="quarter" idx="1"/>
          </p:nvPr>
        </p:nvSpPr>
        <p:spPr>
          <a:xfrm>
            <a:off x="457200" y="1459468"/>
            <a:ext cx="3657600" cy="978932"/>
          </a:xfrm>
          <a:ln>
            <a:solidFill>
              <a:schemeClr val="tx1"/>
            </a:solidFill>
          </a:ln>
        </p:spPr>
        <p:txBody>
          <a:bodyPr>
            <a:normAutofit/>
          </a:bodyPr>
          <a:lstStyle/>
          <a:p>
            <a:pPr marL="0" indent="0">
              <a:buNone/>
            </a:pPr>
            <a:r>
              <a:rPr lang="en-US" sz="2400" dirty="0" smtClean="0"/>
              <a:t>SQL statement entered </a:t>
            </a:r>
          </a:p>
          <a:p>
            <a:pPr marL="0" indent="0">
              <a:buNone/>
            </a:pPr>
            <a:r>
              <a:rPr lang="en-US" sz="2400" dirty="0">
                <a:solidFill>
                  <a:srgbClr val="0000CC"/>
                </a:solidFill>
              </a:rPr>
              <a:t>Select</a:t>
            </a:r>
            <a:r>
              <a:rPr lang="en-US" sz="2400" dirty="0"/>
              <a:t> * </a:t>
            </a:r>
            <a:r>
              <a:rPr lang="en-US" sz="2400" dirty="0">
                <a:solidFill>
                  <a:srgbClr val="0000CC"/>
                </a:solidFill>
              </a:rPr>
              <a:t>from</a:t>
            </a:r>
            <a:r>
              <a:rPr lang="en-US" sz="2400" dirty="0"/>
              <a:t> Emp</a:t>
            </a:r>
          </a:p>
          <a:p>
            <a:pPr lvl="1"/>
            <a:endParaRPr lang="en-US" dirty="0"/>
          </a:p>
        </p:txBody>
      </p:sp>
      <p:sp>
        <p:nvSpPr>
          <p:cNvPr id="6" name="Flowchart: Magnetic Disk 5"/>
          <p:cNvSpPr/>
          <p:nvPr/>
        </p:nvSpPr>
        <p:spPr>
          <a:xfrm>
            <a:off x="6781800" y="1398814"/>
            <a:ext cx="2057400" cy="2438400"/>
          </a:xfrm>
          <a:prstGeom prst="flowChartMagneticDisk">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Database</a:t>
            </a:r>
            <a:endParaRPr lang="en-US" sz="28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52800"/>
            <a:ext cx="5071984" cy="2838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Curved Connector 9"/>
          <p:cNvCxnSpPr>
            <a:stCxn id="2" idx="3"/>
            <a:endCxn id="6" idx="2"/>
          </p:cNvCxnSpPr>
          <p:nvPr/>
        </p:nvCxnSpPr>
        <p:spPr>
          <a:xfrm>
            <a:off x="4114800" y="1948934"/>
            <a:ext cx="2667000" cy="669080"/>
          </a:xfrm>
          <a:prstGeom prst="curvedConnector3">
            <a:avLst>
              <a:gd name="adj1" fmla="val 40816"/>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6" idx="3"/>
          </p:cNvCxnSpPr>
          <p:nvPr/>
        </p:nvCxnSpPr>
        <p:spPr>
          <a:xfrm rot="5400000">
            <a:off x="5959549" y="3406849"/>
            <a:ext cx="1420586" cy="2281316"/>
          </a:xfrm>
          <a:prstGeom prst="curvedConnector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8" name="Footer Placeholder 17"/>
          <p:cNvSpPr>
            <a:spLocks noGrp="1"/>
          </p:cNvSpPr>
          <p:nvPr>
            <p:ph type="ftr" sz="quarter" idx="11"/>
          </p:nvPr>
        </p:nvSpPr>
        <p:spPr/>
        <p:txBody>
          <a:bodyPr/>
          <a:lstStyle/>
          <a:p>
            <a:r>
              <a:rPr lang="en-US" smtClean="0"/>
              <a:t>Xoriant Soultions Pvt. Ltd.</a:t>
            </a:r>
            <a:endParaRPr lang="en-US"/>
          </a:p>
        </p:txBody>
      </p:sp>
      <p:sp>
        <p:nvSpPr>
          <p:cNvPr id="19" name="Slide Number Placeholder 18"/>
          <p:cNvSpPr>
            <a:spLocks noGrp="1"/>
          </p:cNvSpPr>
          <p:nvPr>
            <p:ph type="sldNum" sz="quarter" idx="12"/>
          </p:nvPr>
        </p:nvSpPr>
        <p:spPr/>
        <p:txBody>
          <a:bodyPr/>
          <a:lstStyle/>
          <a:p>
            <a:fld id="{1E218C5A-AA56-4136-94E6-BAA98D2AAD9B}" type="slidenum">
              <a:rPr lang="en-US" smtClean="0"/>
              <a:t>69</a:t>
            </a:fld>
            <a:endParaRPr lang="en-US"/>
          </a:p>
        </p:txBody>
      </p:sp>
    </p:spTree>
    <p:extLst>
      <p:ext uri="{BB962C8B-B14F-4D97-AF65-F5344CB8AC3E}">
        <p14:creationId xmlns:p14="http://schemas.microsoft.com/office/powerpoint/2010/main" val="338012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Level of Abstraction</a:t>
            </a:r>
            <a:endParaRPr lang="en-US" dirty="0"/>
          </a:p>
        </p:txBody>
      </p:sp>
      <p:sp>
        <p:nvSpPr>
          <p:cNvPr id="3" name="Content Placeholder 2"/>
          <p:cNvSpPr>
            <a:spLocks noGrp="1"/>
          </p:cNvSpPr>
          <p:nvPr>
            <p:ph sz="quarter" idx="1"/>
          </p:nvPr>
        </p:nvSpPr>
        <p:spPr/>
        <p:txBody>
          <a:bodyPr>
            <a:normAutofit lnSpcReduction="10000"/>
          </a:bodyPr>
          <a:lstStyle/>
          <a:p>
            <a:r>
              <a:rPr lang="en-US" b="1" dirty="0">
                <a:solidFill>
                  <a:schemeClr val="tx2"/>
                </a:solidFill>
              </a:rPr>
              <a:t>Physical level</a:t>
            </a:r>
            <a:r>
              <a:rPr lang="en-US" dirty="0"/>
              <a:t>: describes how a record (e.g., customer) is stored.</a:t>
            </a:r>
          </a:p>
          <a:p>
            <a:pPr>
              <a:tabLst>
                <a:tab pos="1820863" algn="l"/>
                <a:tab pos="3659188" algn="l"/>
                <a:tab pos="3943350" algn="l"/>
              </a:tabLst>
            </a:pPr>
            <a:r>
              <a:rPr lang="en-US" altLang="en-US" b="1" dirty="0">
                <a:solidFill>
                  <a:schemeClr val="tx2"/>
                </a:solidFill>
              </a:rPr>
              <a:t>Logical level:</a:t>
            </a:r>
            <a:r>
              <a:rPr lang="en-US" altLang="en-US" dirty="0"/>
              <a:t> describes data stored in database, and the relationships among the data.</a:t>
            </a:r>
          </a:p>
          <a:p>
            <a:pPr lvl="1">
              <a:buFont typeface="Monotype Sorts" pitchFamily="2" charset="2"/>
              <a:buNone/>
              <a:tabLst>
                <a:tab pos="1820863" algn="l"/>
                <a:tab pos="3659188" algn="l"/>
                <a:tab pos="3943350" algn="l"/>
              </a:tabLst>
            </a:pPr>
            <a:r>
              <a:rPr lang="en-US" altLang="en-US" b="1" dirty="0"/>
              <a:t>	type</a:t>
            </a:r>
            <a:r>
              <a:rPr lang="en-US" altLang="en-US" dirty="0"/>
              <a:t> </a:t>
            </a:r>
            <a:r>
              <a:rPr lang="en-US" altLang="en-US" i="1" dirty="0"/>
              <a:t>customer</a:t>
            </a:r>
            <a:r>
              <a:rPr lang="en-US" altLang="en-US" dirty="0"/>
              <a:t> = </a:t>
            </a:r>
            <a:r>
              <a:rPr lang="en-US" altLang="en-US" b="1" dirty="0"/>
              <a:t>record</a:t>
            </a:r>
            <a:endParaRPr lang="en-US" altLang="en-US" dirty="0"/>
          </a:p>
          <a:p>
            <a:pPr lvl="1">
              <a:buFontTx/>
              <a:buNone/>
              <a:tabLst>
                <a:tab pos="1820863" algn="l"/>
                <a:tab pos="3659188" algn="l"/>
                <a:tab pos="3943350" algn="l"/>
              </a:tabLst>
            </a:pPr>
            <a:r>
              <a:rPr lang="en-US" altLang="en-US" dirty="0"/>
              <a:t>		</a:t>
            </a:r>
            <a:r>
              <a:rPr lang="en-US" altLang="en-US" i="1" dirty="0" err="1"/>
              <a:t>customer_id</a:t>
            </a:r>
            <a:r>
              <a:rPr lang="en-US" altLang="en-US" dirty="0"/>
              <a:t> : string; </a:t>
            </a:r>
            <a:br>
              <a:rPr lang="en-US" altLang="en-US" dirty="0"/>
            </a:br>
            <a:r>
              <a:rPr lang="en-US" altLang="en-US" dirty="0"/>
              <a:t>	</a:t>
            </a:r>
            <a:r>
              <a:rPr lang="en-US" altLang="en-US" i="1" dirty="0" err="1"/>
              <a:t>customer_name</a:t>
            </a:r>
            <a:r>
              <a:rPr lang="en-US" altLang="en-US" dirty="0"/>
              <a:t> : string;</a:t>
            </a:r>
            <a:br>
              <a:rPr lang="en-US" altLang="en-US" dirty="0"/>
            </a:br>
            <a:r>
              <a:rPr lang="en-US" altLang="en-US" dirty="0"/>
              <a:t>	</a:t>
            </a:r>
            <a:r>
              <a:rPr lang="en-US" altLang="en-US" i="1" dirty="0" err="1"/>
              <a:t>customer</a:t>
            </a:r>
            <a:r>
              <a:rPr lang="en-US" altLang="en-US" dirty="0" err="1"/>
              <a:t>_</a:t>
            </a:r>
            <a:r>
              <a:rPr lang="en-US" altLang="en-US" i="1" dirty="0" err="1"/>
              <a:t>street</a:t>
            </a:r>
            <a:r>
              <a:rPr lang="en-US" altLang="en-US" dirty="0"/>
              <a:t> : string;</a:t>
            </a:r>
            <a:br>
              <a:rPr lang="en-US" altLang="en-US" dirty="0"/>
            </a:br>
            <a:r>
              <a:rPr lang="en-US" altLang="en-US" dirty="0"/>
              <a:t>	</a:t>
            </a:r>
            <a:r>
              <a:rPr lang="en-US" altLang="en-US" i="1" dirty="0" err="1"/>
              <a:t>customer_city</a:t>
            </a:r>
            <a:r>
              <a:rPr lang="en-US" altLang="en-US" dirty="0"/>
              <a:t> : string;</a:t>
            </a:r>
          </a:p>
          <a:p>
            <a:pPr lvl="4">
              <a:buFontTx/>
              <a:buNone/>
              <a:tabLst>
                <a:tab pos="1820863" algn="l"/>
                <a:tab pos="3659188" algn="l"/>
                <a:tab pos="3943350" algn="l"/>
              </a:tabLst>
            </a:pPr>
            <a:r>
              <a:rPr lang="en-US" altLang="en-US" sz="2300" dirty="0">
                <a:solidFill>
                  <a:schemeClr val="tx2"/>
                </a:solidFill>
              </a:rPr>
              <a:t>end;</a:t>
            </a:r>
          </a:p>
          <a:p>
            <a:r>
              <a:rPr lang="en-US" altLang="en-US" b="1" dirty="0">
                <a:solidFill>
                  <a:schemeClr val="tx2"/>
                </a:solidFill>
              </a:rPr>
              <a:t>View level:</a:t>
            </a:r>
            <a:r>
              <a:rPr lang="en-US" altLang="en-US" dirty="0"/>
              <a:t> application programs hide details of data types.  Views can also hide information (such as an employee’s salary) for security purposes. </a:t>
            </a:r>
          </a:p>
          <a:p>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a:t>
            </a:fld>
            <a:endParaRPr lang="en-US"/>
          </a:p>
        </p:txBody>
      </p:sp>
    </p:spTree>
    <p:extLst>
      <p:ext uri="{BB962C8B-B14F-4D97-AF65-F5344CB8AC3E}">
        <p14:creationId xmlns:p14="http://schemas.microsoft.com/office/powerpoint/2010/main" val="42802773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SQL Developer with Oracle </a:t>
            </a:r>
            <a:endParaRPr lang="en-US" altLang="en-US" dirty="0" smtClean="0"/>
          </a:p>
        </p:txBody>
      </p:sp>
      <p:sp>
        <p:nvSpPr>
          <p:cNvPr id="6148" name="Text Box 5"/>
          <p:cNvSpPr txBox="1">
            <a:spLocks noChangeArrowheads="1"/>
          </p:cNvSpPr>
          <p:nvPr/>
        </p:nvSpPr>
        <p:spPr bwMode="auto">
          <a:xfrm>
            <a:off x="457200" y="1981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endParaRPr lang="en-US" altLang="en-US" sz="2400" i="1"/>
          </a:p>
        </p:txBody>
      </p:sp>
      <p:pic>
        <p:nvPicPr>
          <p:cNvPr id="6" name="Picture 5"/>
          <p:cNvPicPr/>
          <p:nvPr/>
        </p:nvPicPr>
        <p:blipFill>
          <a:blip r:embed="rId3"/>
          <a:stretch>
            <a:fillRect/>
          </a:stretch>
        </p:blipFill>
        <p:spPr>
          <a:xfrm>
            <a:off x="457200" y="1752600"/>
            <a:ext cx="8229600" cy="4495799"/>
          </a:xfrm>
          <a:prstGeom prst="rect">
            <a:avLst/>
          </a:prstGeom>
        </p:spPr>
      </p:pic>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70</a:t>
            </a:fld>
            <a:endParaRPr lang="en-US"/>
          </a:p>
        </p:txBody>
      </p:sp>
    </p:spTree>
    <p:extLst>
      <p:ext uri="{BB962C8B-B14F-4D97-AF65-F5344CB8AC3E}">
        <p14:creationId xmlns:p14="http://schemas.microsoft.com/office/powerpoint/2010/main" val="1728988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Module 5: Data Retrieval &amp; Ordering Output</a:t>
            </a:r>
          </a:p>
        </p:txBody>
      </p:sp>
      <p:sp>
        <p:nvSpPr>
          <p:cNvPr id="4" name="Content Placeholder 3"/>
          <p:cNvSpPr>
            <a:spLocks noGrp="1"/>
          </p:cNvSpPr>
          <p:nvPr>
            <p:ph sz="quarter" idx="1"/>
          </p:nvPr>
        </p:nvSpPr>
        <p:spPr/>
        <p:txBody>
          <a:bodyPr/>
          <a:lstStyle/>
          <a:p>
            <a:r>
              <a:rPr lang="en-US" b="1" dirty="0"/>
              <a:t>Overview</a:t>
            </a:r>
          </a:p>
          <a:p>
            <a:pPr lvl="1"/>
            <a:r>
              <a:rPr lang="en-US" dirty="0" smtClean="0"/>
              <a:t>Simple </a:t>
            </a:r>
            <a:r>
              <a:rPr lang="en-US" dirty="0"/>
              <a:t>Data Retrieval</a:t>
            </a:r>
          </a:p>
          <a:p>
            <a:pPr lvl="1"/>
            <a:r>
              <a:rPr lang="en-US" dirty="0" smtClean="0"/>
              <a:t>Describing </a:t>
            </a:r>
            <a:r>
              <a:rPr lang="en-US" dirty="0"/>
              <a:t>Table Structure</a:t>
            </a:r>
          </a:p>
          <a:p>
            <a:pPr lvl="1"/>
            <a:r>
              <a:rPr lang="en-US" dirty="0" smtClean="0"/>
              <a:t>Conditional </a:t>
            </a:r>
            <a:r>
              <a:rPr lang="en-US" dirty="0"/>
              <a:t>Retrieval using Arithmetic, Relational, Logical      </a:t>
            </a:r>
            <a:r>
              <a:rPr lang="en-US" dirty="0" smtClean="0"/>
              <a:t>and </a:t>
            </a:r>
            <a:r>
              <a:rPr lang="en-US" dirty="0"/>
              <a:t>Special Operators</a:t>
            </a:r>
          </a:p>
          <a:p>
            <a:pPr lvl="1"/>
            <a:r>
              <a:rPr lang="en-US" dirty="0" smtClean="0"/>
              <a:t>The </a:t>
            </a:r>
            <a:r>
              <a:rPr lang="en-US" dirty="0"/>
              <a:t>ORDER BY clause.</a:t>
            </a:r>
          </a:p>
          <a:p>
            <a:pPr lvl="1"/>
            <a:r>
              <a:rPr lang="en-US" dirty="0" smtClean="0"/>
              <a:t>Aggregate </a:t>
            </a:r>
            <a:r>
              <a:rPr lang="en-US" dirty="0"/>
              <a:t>functions</a:t>
            </a:r>
          </a:p>
          <a:p>
            <a:pPr lvl="1"/>
            <a:r>
              <a:rPr lang="en-US" dirty="0" smtClean="0"/>
              <a:t>The </a:t>
            </a:r>
            <a:r>
              <a:rPr lang="en-US" dirty="0"/>
              <a:t>GROUP BY and HAVING clause</a:t>
            </a:r>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71</a:t>
            </a:fld>
            <a:endParaRPr lang="en-US"/>
          </a:p>
        </p:txBody>
      </p:sp>
    </p:spTree>
    <p:extLst>
      <p:ext uri="{BB962C8B-B14F-4D97-AF65-F5344CB8AC3E}">
        <p14:creationId xmlns:p14="http://schemas.microsoft.com/office/powerpoint/2010/main" val="22735763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Describing table</a:t>
            </a:r>
          </a:p>
        </p:txBody>
      </p:sp>
      <p:sp>
        <p:nvSpPr>
          <p:cNvPr id="6" name="Content Placeholder 5"/>
          <p:cNvSpPr>
            <a:spLocks noGrp="1"/>
          </p:cNvSpPr>
          <p:nvPr>
            <p:ph sz="quarter" idx="1"/>
          </p:nvPr>
        </p:nvSpPr>
        <p:spPr/>
        <p:txBody>
          <a:bodyPr>
            <a:normAutofit/>
          </a:bodyPr>
          <a:lstStyle/>
          <a:p>
            <a:pPr marL="0" indent="0">
              <a:buNone/>
            </a:pPr>
            <a:r>
              <a:rPr lang="en-US" dirty="0" smtClean="0">
                <a:solidFill>
                  <a:srgbClr val="0000CC"/>
                </a:solidFill>
              </a:rPr>
              <a:t>DESC</a:t>
            </a:r>
            <a:r>
              <a:rPr lang="en-US" dirty="0" smtClean="0"/>
              <a:t> </a:t>
            </a:r>
            <a:r>
              <a:rPr lang="en-US" dirty="0"/>
              <a:t>dept</a:t>
            </a:r>
          </a:p>
          <a:p>
            <a:pPr marL="0" indent="0">
              <a:buNone/>
            </a:pPr>
            <a:r>
              <a:rPr lang="en-US" dirty="0"/>
              <a:t> </a:t>
            </a:r>
            <a:r>
              <a:rPr lang="en-US" sz="2200" b="1" dirty="0"/>
              <a:t>Name                                                         </a:t>
            </a:r>
            <a:r>
              <a:rPr lang="en-US" sz="2200" b="1" dirty="0" smtClean="0"/>
              <a:t> Null               Type</a:t>
            </a:r>
            <a:endParaRPr lang="en-US" sz="2200" b="1" dirty="0"/>
          </a:p>
          <a:p>
            <a:pPr marL="0" indent="0">
              <a:buNone/>
            </a:pPr>
            <a:r>
              <a:rPr lang="en-US" sz="2200" dirty="0"/>
              <a:t> </a:t>
            </a:r>
            <a:r>
              <a:rPr lang="en-US" sz="2200" dirty="0" smtClean="0"/>
              <a:t>--------------------------------------------------------- ---------------- 	----------------------</a:t>
            </a:r>
            <a:endParaRPr lang="en-US" sz="2200" dirty="0"/>
          </a:p>
          <a:p>
            <a:pPr marL="0" indent="0">
              <a:buNone/>
            </a:pPr>
            <a:r>
              <a:rPr lang="en-US" sz="2200" dirty="0"/>
              <a:t> DEPTNO   </a:t>
            </a:r>
            <a:r>
              <a:rPr lang="en-US" sz="2200" dirty="0" smtClean="0"/>
              <a:t>                                              NOT NULL 	NUMBER(2</a:t>
            </a:r>
            <a:r>
              <a:rPr lang="en-US" sz="2200" dirty="0"/>
              <a:t>)</a:t>
            </a:r>
          </a:p>
          <a:p>
            <a:pPr marL="0" indent="0">
              <a:buNone/>
            </a:pPr>
            <a:r>
              <a:rPr lang="en-US" sz="2200" dirty="0"/>
              <a:t> DNAME   </a:t>
            </a:r>
            <a:r>
              <a:rPr lang="en-US" sz="2200" dirty="0" smtClean="0"/>
              <a:t>                                                               	VARCHAR2(14</a:t>
            </a:r>
            <a:r>
              <a:rPr lang="en-US" sz="2200" dirty="0"/>
              <a:t>)</a:t>
            </a:r>
          </a:p>
          <a:p>
            <a:pPr marL="0" indent="0">
              <a:buNone/>
            </a:pPr>
            <a:r>
              <a:rPr lang="en-US" sz="2200" dirty="0"/>
              <a:t> LOC                                                                                   VARCHAR2(13)</a:t>
            </a:r>
          </a:p>
          <a:p>
            <a:pPr marL="0" indent="0">
              <a:buNone/>
            </a:pPr>
            <a:r>
              <a:rPr lang="en-US" sz="2200" dirty="0"/>
              <a:t> BUDGET                                                                           NUMBER</a:t>
            </a:r>
          </a:p>
          <a:p>
            <a:endParaRPr lang="en-US" sz="2200" dirty="0"/>
          </a:p>
          <a:p>
            <a:endParaRPr lang="en-US" sz="2200"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72</a:t>
            </a:fld>
            <a:endParaRPr lang="en-US"/>
          </a:p>
        </p:txBody>
      </p:sp>
    </p:spTree>
    <p:extLst>
      <p:ext uri="{BB962C8B-B14F-4D97-AF65-F5344CB8AC3E}">
        <p14:creationId xmlns:p14="http://schemas.microsoft.com/office/powerpoint/2010/main" val="3324804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Data Retrieval</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a:t>
            </a:r>
            <a:endParaRPr lang="en-US" dirty="0"/>
          </a:p>
          <a:p>
            <a:pPr marL="0" indent="0">
              <a:buNone/>
            </a:pPr>
            <a:endParaRPr lang="en-US" dirty="0"/>
          </a:p>
          <a:p>
            <a:pPr marL="0" indent="0">
              <a:buNone/>
            </a:pPr>
            <a:r>
              <a:rPr lang="en-US" dirty="0" smtClean="0">
                <a:solidFill>
                  <a:srgbClr val="0000CC"/>
                </a:solidFill>
              </a:rPr>
              <a:t>SELECT</a:t>
            </a:r>
            <a:r>
              <a:rPr lang="en-US" dirty="0" smtClean="0"/>
              <a:t>  empno, ename </a:t>
            </a:r>
            <a:r>
              <a:rPr lang="en-US" dirty="0" smtClean="0">
                <a:solidFill>
                  <a:srgbClr val="0000CC"/>
                </a:solidFill>
              </a:rPr>
              <a:t>FROM</a:t>
            </a:r>
            <a:r>
              <a:rPr lang="en-US" dirty="0" smtClean="0"/>
              <a:t> emp;</a:t>
            </a:r>
          </a:p>
          <a:p>
            <a:pPr marL="0" indent="0">
              <a:buNone/>
            </a:pPr>
            <a:endParaRPr lang="en-US" dirty="0"/>
          </a:p>
          <a:p>
            <a:pPr marL="0" indent="0">
              <a:buNone/>
            </a:pPr>
            <a:r>
              <a:rPr lang="en-US" dirty="0" smtClean="0">
                <a:solidFill>
                  <a:srgbClr val="0000CC"/>
                </a:solidFill>
              </a:rPr>
              <a:t>SELECT</a:t>
            </a:r>
            <a:r>
              <a:rPr lang="en-US" dirty="0" smtClean="0"/>
              <a:t>  </a:t>
            </a:r>
            <a:r>
              <a:rPr lang="en-US" dirty="0">
                <a:solidFill>
                  <a:srgbClr val="0000CC"/>
                </a:solidFill>
              </a:rPr>
              <a:t>distinct</a:t>
            </a:r>
            <a:r>
              <a:rPr lang="en-US" dirty="0"/>
              <a:t> </a:t>
            </a:r>
            <a:r>
              <a:rPr lang="en-US" dirty="0" smtClean="0"/>
              <a:t>deptno </a:t>
            </a:r>
            <a:r>
              <a:rPr lang="en-US" dirty="0">
                <a:solidFill>
                  <a:srgbClr val="0000CC"/>
                </a:solidFill>
              </a:rPr>
              <a:t>FROM</a:t>
            </a:r>
            <a:r>
              <a:rPr lang="en-US" dirty="0"/>
              <a:t> </a:t>
            </a:r>
            <a:r>
              <a:rPr lang="en-US" dirty="0" smtClean="0"/>
              <a:t>emp;</a:t>
            </a:r>
            <a:endParaRPr lang="en-US" dirty="0"/>
          </a:p>
          <a:p>
            <a:endParaRPr lang="en-US" dirty="0"/>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73</a:t>
            </a:fld>
            <a:endParaRPr lang="en-US"/>
          </a:p>
        </p:txBody>
      </p:sp>
    </p:spTree>
    <p:extLst>
      <p:ext uri="{BB962C8B-B14F-4D97-AF65-F5344CB8AC3E}">
        <p14:creationId xmlns:p14="http://schemas.microsoft.com/office/powerpoint/2010/main" val="24572434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Conditional Retrieval</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sal </a:t>
            </a:r>
            <a:r>
              <a:rPr lang="en-US" dirty="0"/>
              <a:t>&gt; 3500;</a:t>
            </a:r>
          </a:p>
          <a:p>
            <a:endParaRPr lang="en-US" dirty="0"/>
          </a:p>
          <a:p>
            <a:pPr marL="0" indent="0">
              <a:buNone/>
            </a:pPr>
            <a:r>
              <a:rPr lang="en-US" dirty="0" smtClean="0">
                <a:solidFill>
                  <a:srgbClr val="0000CC"/>
                </a:solidFill>
              </a:rPr>
              <a:t>SELECT</a:t>
            </a:r>
            <a:r>
              <a:rPr lang="en-US" dirty="0" smtClean="0"/>
              <a:t>   empno, </a:t>
            </a:r>
            <a:r>
              <a:rPr lang="en-US" dirty="0"/>
              <a:t>e</a:t>
            </a:r>
            <a:r>
              <a:rPr lang="en-US" dirty="0" smtClean="0"/>
              <a:t>name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deptno </a:t>
            </a:r>
            <a:r>
              <a:rPr lang="en-US" dirty="0"/>
              <a:t>= </a:t>
            </a:r>
            <a:r>
              <a:rPr lang="en-US" dirty="0" smtClean="0"/>
              <a:t>20;</a:t>
            </a:r>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74</a:t>
            </a:fld>
            <a:endParaRPr lang="en-US"/>
          </a:p>
        </p:txBody>
      </p:sp>
    </p:spTree>
    <p:extLst>
      <p:ext uri="{BB962C8B-B14F-4D97-AF65-F5344CB8AC3E}">
        <p14:creationId xmlns:p14="http://schemas.microsoft.com/office/powerpoint/2010/main" val="37569959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solidFill>
                  <a:schemeClr val="tx1"/>
                </a:solidFill>
              </a:rPr>
              <a:t>Relational</a:t>
            </a:r>
            <a:r>
              <a:rPr lang="en-US" altLang="en-US" b="1" smtClean="0">
                <a:solidFill>
                  <a:schemeClr val="tx1"/>
                </a:solidFill>
              </a:rPr>
              <a:t> </a:t>
            </a:r>
            <a:r>
              <a:rPr lang="en-US" altLang="en-US" smtClean="0">
                <a:solidFill>
                  <a:schemeClr val="tx1"/>
                </a:solidFill>
              </a:rPr>
              <a:t>Operators</a:t>
            </a:r>
          </a:p>
        </p:txBody>
      </p:sp>
      <p:sp>
        <p:nvSpPr>
          <p:cNvPr id="9" name="Content Placeholder 8"/>
          <p:cNvSpPr>
            <a:spLocks noGrp="1"/>
          </p:cNvSpPr>
          <p:nvPr>
            <p:ph sz="quarter" idx="1"/>
          </p:nvPr>
        </p:nvSpPr>
        <p:spPr>
          <a:ln>
            <a:solidFill>
              <a:schemeClr val="accent1"/>
            </a:solidFill>
          </a:ln>
        </p:spPr>
        <p:txBody>
          <a:bodyPr>
            <a:normAutofit/>
          </a:bodyPr>
          <a:lstStyle/>
          <a:p>
            <a:r>
              <a:rPr lang="en-US" altLang="en-US" sz="2400" dirty="0"/>
              <a:t>=   	equal to</a:t>
            </a:r>
          </a:p>
          <a:p>
            <a:r>
              <a:rPr lang="en-US" altLang="en-US" sz="2400" dirty="0"/>
              <a:t>!=   	not equal to</a:t>
            </a:r>
          </a:p>
          <a:p>
            <a:r>
              <a:rPr lang="en-US" altLang="en-US" sz="2400" dirty="0"/>
              <a:t>^=   	not equal to</a:t>
            </a:r>
          </a:p>
          <a:p>
            <a:r>
              <a:rPr lang="en-US" altLang="en-US" sz="2400" dirty="0"/>
              <a:t>&lt;&gt;   	not equal to</a:t>
            </a:r>
          </a:p>
          <a:p>
            <a:r>
              <a:rPr lang="en-US" altLang="en-US" sz="2400" dirty="0"/>
              <a:t>&gt;   	greater than</a:t>
            </a:r>
          </a:p>
          <a:p>
            <a:r>
              <a:rPr lang="en-US" altLang="en-US" sz="2400" dirty="0"/>
              <a:t>&lt;   	less than</a:t>
            </a:r>
          </a:p>
          <a:p>
            <a:r>
              <a:rPr lang="en-US" altLang="en-US" sz="2400" dirty="0"/>
              <a:t>&gt;=   	greater than or equal to</a:t>
            </a:r>
          </a:p>
          <a:p>
            <a:r>
              <a:rPr lang="en-US" altLang="en-US" sz="2400" dirty="0"/>
              <a:t>&lt;=   	less than or equal </a:t>
            </a:r>
            <a:r>
              <a:rPr lang="en-US" altLang="en-US" sz="2400" dirty="0" smtClean="0"/>
              <a:t>to</a:t>
            </a:r>
            <a:endParaRPr lang="en-US" altLang="en-US" sz="2400" dirty="0"/>
          </a:p>
        </p:txBody>
      </p:sp>
      <p:sp>
        <p:nvSpPr>
          <p:cNvPr id="10" name="Content Placeholder 9"/>
          <p:cNvSpPr>
            <a:spLocks noGrp="1"/>
          </p:cNvSpPr>
          <p:nvPr>
            <p:ph sz="quarter" idx="2"/>
          </p:nvPr>
        </p:nvSpPr>
        <p:spPr>
          <a:ln>
            <a:solidFill>
              <a:schemeClr val="accent1"/>
            </a:solidFill>
          </a:ln>
        </p:spPr>
        <p:txBody>
          <a:bodyPr>
            <a:normAutofit/>
          </a:bodyPr>
          <a:lstStyle/>
          <a:p>
            <a:pPr marL="0" indent="0">
              <a:buNone/>
            </a:pPr>
            <a:r>
              <a:rPr lang="en-US" altLang="en-US" sz="2000" dirty="0" smtClean="0">
                <a:solidFill>
                  <a:srgbClr val="0000CC"/>
                </a:solidFill>
              </a:rPr>
              <a:t>SELECT</a:t>
            </a:r>
            <a:r>
              <a:rPr lang="en-US" altLang="en-US" sz="2000" dirty="0" smtClean="0"/>
              <a:t>  * </a:t>
            </a:r>
            <a:r>
              <a:rPr lang="en-US" altLang="en-US" sz="2000" dirty="0" smtClean="0">
                <a:solidFill>
                  <a:srgbClr val="0000CC"/>
                </a:solidFill>
              </a:rPr>
              <a:t>FROM</a:t>
            </a:r>
            <a:r>
              <a:rPr lang="en-US" altLang="en-US" sz="2000" dirty="0" smtClean="0"/>
              <a:t>  emp WHERE sal</a:t>
            </a:r>
            <a:r>
              <a:rPr lang="en-US" altLang="en-US" sz="2000" b="1" dirty="0" smtClean="0"/>
              <a:t>&gt;</a:t>
            </a:r>
            <a:r>
              <a:rPr lang="en-US" altLang="en-US" sz="2000" dirty="0" smtClean="0"/>
              <a:t> 3000;</a:t>
            </a:r>
          </a:p>
          <a:p>
            <a:pPr marL="0" indent="0" algn="just">
              <a:lnSpc>
                <a:spcPct val="120000"/>
              </a:lnSpc>
              <a:spcBef>
                <a:spcPct val="30000"/>
              </a:spcBef>
              <a:buNone/>
            </a:pPr>
            <a:r>
              <a:rPr lang="en-US" altLang="en-US" sz="2000" dirty="0" smtClean="0">
                <a:solidFill>
                  <a:srgbClr val="0000CC"/>
                </a:solidFill>
              </a:rPr>
              <a:t>SELECT</a:t>
            </a:r>
            <a:r>
              <a:rPr lang="en-US" altLang="en-US" sz="2000" dirty="0" smtClean="0"/>
              <a:t> ename </a:t>
            </a:r>
            <a:r>
              <a:rPr lang="en-US" altLang="en-US" sz="2000" dirty="0">
                <a:solidFill>
                  <a:srgbClr val="0000CC"/>
                </a:solidFill>
              </a:rPr>
              <a:t>FROM</a:t>
            </a:r>
            <a:r>
              <a:rPr lang="en-US" altLang="en-US" sz="2000" dirty="0"/>
              <a:t> </a:t>
            </a:r>
            <a:r>
              <a:rPr lang="en-US" altLang="en-US" sz="2000" dirty="0" smtClean="0"/>
              <a:t>emp </a:t>
            </a:r>
            <a:r>
              <a:rPr lang="en-US" altLang="en-US" sz="2000" dirty="0">
                <a:solidFill>
                  <a:srgbClr val="0000CC"/>
                </a:solidFill>
              </a:rPr>
              <a:t>WHERE</a:t>
            </a:r>
            <a:r>
              <a:rPr lang="en-US" altLang="en-US" sz="2000" dirty="0"/>
              <a:t> </a:t>
            </a:r>
            <a:r>
              <a:rPr lang="en-US" altLang="en-US" sz="2000" dirty="0" smtClean="0"/>
              <a:t>deptno</a:t>
            </a:r>
            <a:r>
              <a:rPr lang="en-US" altLang="en-US" sz="2000" b="1" dirty="0" smtClean="0"/>
              <a:t>!=</a:t>
            </a:r>
            <a:r>
              <a:rPr lang="en-US" altLang="en-US" sz="2000" dirty="0" smtClean="0"/>
              <a:t> 10;</a:t>
            </a:r>
            <a:endParaRPr lang="en-US" altLang="en-US" sz="2000" dirty="0"/>
          </a:p>
          <a:p>
            <a:pPr marL="0" indent="0" algn="just">
              <a:lnSpc>
                <a:spcPct val="120000"/>
              </a:lnSpc>
              <a:spcBef>
                <a:spcPct val="30000"/>
              </a:spcBef>
              <a:buNone/>
            </a:pPr>
            <a:r>
              <a:rPr lang="en-US" altLang="en-US" sz="2000" dirty="0" smtClean="0">
                <a:solidFill>
                  <a:srgbClr val="0000CC"/>
                </a:solidFill>
              </a:rPr>
              <a:t>SELECT</a:t>
            </a:r>
            <a:r>
              <a:rPr lang="en-US" altLang="en-US" sz="2000" dirty="0" smtClean="0"/>
              <a:t>  </a:t>
            </a:r>
            <a:r>
              <a:rPr lang="en-US" altLang="en-US" sz="2000" dirty="0"/>
              <a:t>* </a:t>
            </a:r>
            <a:r>
              <a:rPr lang="en-US" altLang="en-US" sz="2000" dirty="0">
                <a:solidFill>
                  <a:srgbClr val="0000CC"/>
                </a:solidFill>
              </a:rPr>
              <a:t>FROM</a:t>
            </a:r>
            <a:r>
              <a:rPr lang="en-US" altLang="en-US" sz="2000" dirty="0"/>
              <a:t>  employee </a:t>
            </a:r>
            <a:r>
              <a:rPr lang="en-US" altLang="en-US" sz="2000" dirty="0">
                <a:solidFill>
                  <a:srgbClr val="0000CC"/>
                </a:solidFill>
              </a:rPr>
              <a:t>WHERE</a:t>
            </a:r>
            <a:r>
              <a:rPr lang="en-US" altLang="en-US" sz="2000" dirty="0"/>
              <a:t> </a:t>
            </a:r>
            <a:r>
              <a:rPr lang="en-US" altLang="en-US" sz="2000" dirty="0" smtClean="0"/>
              <a:t>ename </a:t>
            </a:r>
            <a:r>
              <a:rPr lang="en-US" altLang="en-US" sz="2000" b="1" dirty="0"/>
              <a:t>=</a:t>
            </a:r>
            <a:r>
              <a:rPr lang="en-US" altLang="en-US" sz="2000" dirty="0"/>
              <a:t> ‘ALLEN’;</a:t>
            </a:r>
          </a:p>
          <a:p>
            <a:endParaRPr lang="en-US" sz="2400"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75</a:t>
            </a:fld>
            <a:endParaRPr lang="en-US"/>
          </a:p>
        </p:txBody>
      </p:sp>
    </p:spTree>
    <p:extLst>
      <p:ext uri="{BB962C8B-B14F-4D97-AF65-F5344CB8AC3E}">
        <p14:creationId xmlns:p14="http://schemas.microsoft.com/office/powerpoint/2010/main" val="1634235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Logical Operators</a:t>
            </a:r>
          </a:p>
        </p:txBody>
      </p:sp>
      <p:sp>
        <p:nvSpPr>
          <p:cNvPr id="4" name="Content Placeholder 3"/>
          <p:cNvSpPr>
            <a:spLocks noGrp="1"/>
          </p:cNvSpPr>
          <p:nvPr>
            <p:ph sz="quarter" idx="1"/>
          </p:nvPr>
        </p:nvSpPr>
        <p:spPr/>
        <p:txBody>
          <a:bodyPr>
            <a:normAutofit/>
          </a:bodyPr>
          <a:lstStyle/>
          <a:p>
            <a:r>
              <a:rPr lang="en-US" b="1" dirty="0"/>
              <a:t>The AND Operator</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smtClean="0">
                <a:solidFill>
                  <a:srgbClr val="0000CC"/>
                </a:solidFill>
              </a:rPr>
              <a:t>WHERE</a:t>
            </a:r>
            <a:r>
              <a:rPr lang="en-US" dirty="0" smtClean="0"/>
              <a:t> deptno </a:t>
            </a:r>
            <a:r>
              <a:rPr lang="en-US" dirty="0"/>
              <a:t>= </a:t>
            </a:r>
            <a:r>
              <a:rPr lang="en-US" dirty="0" smtClean="0"/>
              <a:t>10 </a:t>
            </a:r>
            <a:r>
              <a:rPr lang="en-US" dirty="0">
                <a:solidFill>
                  <a:srgbClr val="0000CC"/>
                </a:solidFill>
              </a:rPr>
              <a:t>AND</a:t>
            </a:r>
            <a:r>
              <a:rPr lang="en-US" dirty="0"/>
              <a:t> job </a:t>
            </a:r>
            <a:r>
              <a:rPr lang="en-US" dirty="0" smtClean="0"/>
              <a:t>= ‘</a:t>
            </a:r>
            <a:r>
              <a:rPr lang="en-US" dirty="0"/>
              <a:t>SALESMAN’;</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smtClean="0">
                <a:solidFill>
                  <a:srgbClr val="0000CC"/>
                </a:solidFill>
              </a:rPr>
              <a:t>WHERE</a:t>
            </a:r>
            <a:r>
              <a:rPr lang="en-US" dirty="0" smtClean="0"/>
              <a:t> sal </a:t>
            </a:r>
            <a:r>
              <a:rPr lang="en-US" dirty="0"/>
              <a:t>&gt;= 3000 </a:t>
            </a:r>
            <a:r>
              <a:rPr lang="en-US" dirty="0">
                <a:solidFill>
                  <a:srgbClr val="0000CC"/>
                </a:solidFill>
              </a:rPr>
              <a:t>AND</a:t>
            </a:r>
            <a:r>
              <a:rPr lang="en-US" dirty="0"/>
              <a:t> </a:t>
            </a:r>
            <a:r>
              <a:rPr lang="en-US" dirty="0" smtClean="0"/>
              <a:t>sal </a:t>
            </a:r>
            <a:r>
              <a:rPr lang="en-US" dirty="0"/>
              <a:t>&lt;= 4000</a:t>
            </a:r>
            <a:r>
              <a:rPr lang="en-US" dirty="0" smtClean="0"/>
              <a:t>;</a:t>
            </a:r>
            <a:endParaRPr lang="en-US" dirty="0"/>
          </a:p>
          <a:p>
            <a:r>
              <a:rPr lang="en-US" b="1" dirty="0"/>
              <a:t>The OR Operator</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smtClean="0">
                <a:solidFill>
                  <a:srgbClr val="0000CC"/>
                </a:solidFill>
              </a:rPr>
              <a:t>WHERE</a:t>
            </a:r>
            <a:r>
              <a:rPr lang="en-US" dirty="0" smtClean="0"/>
              <a:t> </a:t>
            </a:r>
            <a:r>
              <a:rPr lang="en-US" dirty="0"/>
              <a:t>deptno </a:t>
            </a:r>
            <a:r>
              <a:rPr lang="en-US" dirty="0" smtClean="0"/>
              <a:t>= 20 </a:t>
            </a:r>
            <a:r>
              <a:rPr lang="en-US" dirty="0">
                <a:solidFill>
                  <a:srgbClr val="0000CC"/>
                </a:solidFill>
              </a:rPr>
              <a:t>OR</a:t>
            </a:r>
            <a:r>
              <a:rPr lang="en-US" dirty="0"/>
              <a:t> deptno = 1</a:t>
            </a:r>
            <a:r>
              <a:rPr lang="en-US" dirty="0" smtClean="0"/>
              <a:t>0; </a:t>
            </a:r>
          </a:p>
          <a:p>
            <a:r>
              <a:rPr lang="en-US" b="1" dirty="0" smtClean="0"/>
              <a:t>The NOT Operator</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employee </a:t>
            </a:r>
            <a:r>
              <a:rPr lang="en-US" dirty="0">
                <a:solidFill>
                  <a:srgbClr val="0000CC"/>
                </a:solidFill>
              </a:rPr>
              <a:t>WHERE</a:t>
            </a:r>
            <a:r>
              <a:rPr lang="en-US" dirty="0"/>
              <a:t> </a:t>
            </a:r>
            <a:r>
              <a:rPr lang="en-US" dirty="0">
                <a:solidFill>
                  <a:srgbClr val="0000CC"/>
                </a:solidFill>
              </a:rPr>
              <a:t>NOT</a:t>
            </a:r>
            <a:r>
              <a:rPr lang="en-US" dirty="0"/>
              <a:t> </a:t>
            </a:r>
            <a:r>
              <a:rPr lang="en-US" dirty="0" smtClean="0"/>
              <a:t>deptno </a:t>
            </a:r>
            <a:r>
              <a:rPr lang="en-US" dirty="0"/>
              <a:t>= </a:t>
            </a:r>
            <a:r>
              <a:rPr lang="en-US" dirty="0" smtClean="0"/>
              <a:t>10;</a:t>
            </a:r>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76</a:t>
            </a:fld>
            <a:endParaRPr lang="en-US"/>
          </a:p>
        </p:txBody>
      </p:sp>
    </p:spTree>
    <p:extLst>
      <p:ext uri="{BB962C8B-B14F-4D97-AF65-F5344CB8AC3E}">
        <p14:creationId xmlns:p14="http://schemas.microsoft.com/office/powerpoint/2010/main" val="3164105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Range &amp; List Operators</a:t>
            </a:r>
          </a:p>
        </p:txBody>
      </p:sp>
      <p:sp>
        <p:nvSpPr>
          <p:cNvPr id="4" name="Content Placeholder 3"/>
          <p:cNvSpPr>
            <a:spLocks noGrp="1"/>
          </p:cNvSpPr>
          <p:nvPr>
            <p:ph sz="quarter" idx="1"/>
          </p:nvPr>
        </p:nvSpPr>
        <p:spPr/>
        <p:txBody>
          <a:bodyPr>
            <a:normAutofit/>
          </a:bodyPr>
          <a:lstStyle/>
          <a:p>
            <a:r>
              <a:rPr lang="en-US" b="1" dirty="0"/>
              <a:t>The BETWEEN operator</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smtClean="0">
                <a:solidFill>
                  <a:srgbClr val="0000CC"/>
                </a:solidFill>
              </a:rPr>
              <a:t>WHERE</a:t>
            </a:r>
            <a:r>
              <a:rPr lang="en-US" dirty="0" smtClean="0"/>
              <a:t> sal </a:t>
            </a:r>
            <a:r>
              <a:rPr lang="en-US" dirty="0">
                <a:solidFill>
                  <a:srgbClr val="0000CC"/>
                </a:solidFill>
              </a:rPr>
              <a:t>BETWEEN</a:t>
            </a:r>
            <a:r>
              <a:rPr lang="en-US" dirty="0"/>
              <a:t> 3000 </a:t>
            </a:r>
            <a:r>
              <a:rPr lang="en-US" dirty="0" smtClean="0">
                <a:solidFill>
                  <a:srgbClr val="0000CC"/>
                </a:solidFill>
              </a:rPr>
              <a:t>and</a:t>
            </a:r>
            <a:r>
              <a:rPr lang="en-US" dirty="0" smtClean="0"/>
              <a:t> </a:t>
            </a:r>
            <a:r>
              <a:rPr lang="en-US" dirty="0"/>
              <a:t>4000</a:t>
            </a:r>
            <a:r>
              <a:rPr lang="en-US" dirty="0" smtClean="0"/>
              <a:t>;</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hiredate </a:t>
            </a:r>
            <a:r>
              <a:rPr lang="en-US" dirty="0" smtClean="0">
                <a:solidFill>
                  <a:srgbClr val="0000CC"/>
                </a:solidFill>
              </a:rPr>
              <a:t>BETWEEN</a:t>
            </a:r>
            <a:r>
              <a:rPr lang="en-US" dirty="0" smtClean="0"/>
              <a:t> '01-JAN-80</a:t>
            </a:r>
            <a:r>
              <a:rPr lang="en-US" dirty="0"/>
              <a:t>'  </a:t>
            </a:r>
            <a:r>
              <a:rPr lang="en-US" dirty="0">
                <a:solidFill>
                  <a:srgbClr val="0000CC"/>
                </a:solidFill>
              </a:rPr>
              <a:t>and</a:t>
            </a:r>
            <a:r>
              <a:rPr lang="en-US" dirty="0"/>
              <a:t> '31-DEC-89‘</a:t>
            </a:r>
          </a:p>
          <a:p>
            <a:endParaRPr lang="en-US" dirty="0"/>
          </a:p>
          <a:p>
            <a:r>
              <a:rPr lang="en-US" b="1" dirty="0"/>
              <a:t>The IN operator</a:t>
            </a:r>
          </a:p>
          <a:p>
            <a:pPr lvl="1"/>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deptno </a:t>
            </a:r>
            <a:r>
              <a:rPr lang="en-US" dirty="0">
                <a:solidFill>
                  <a:srgbClr val="0000CC"/>
                </a:solidFill>
              </a:rPr>
              <a:t>IN</a:t>
            </a:r>
            <a:r>
              <a:rPr lang="en-US" dirty="0"/>
              <a:t> </a:t>
            </a:r>
            <a:r>
              <a:rPr lang="en-US" dirty="0" smtClean="0"/>
              <a:t>(10,20);</a:t>
            </a:r>
            <a:endParaRPr lang="en-US" dirty="0"/>
          </a:p>
          <a:p>
            <a:pPr lvl="1"/>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smtClean="0">
                <a:solidFill>
                  <a:srgbClr val="0000CC"/>
                </a:solidFill>
              </a:rPr>
              <a:t>WHERE</a:t>
            </a:r>
            <a:r>
              <a:rPr lang="en-US" dirty="0" smtClean="0"/>
              <a:t> deptno </a:t>
            </a:r>
            <a:r>
              <a:rPr lang="en-US" dirty="0" smtClean="0">
                <a:solidFill>
                  <a:srgbClr val="0000CC"/>
                </a:solidFill>
              </a:rPr>
              <a:t>NOT</a:t>
            </a:r>
            <a:r>
              <a:rPr lang="en-US" dirty="0" smtClean="0"/>
              <a:t> </a:t>
            </a:r>
            <a:r>
              <a:rPr lang="en-US" dirty="0">
                <a:solidFill>
                  <a:srgbClr val="0000CC"/>
                </a:solidFill>
              </a:rPr>
              <a:t>IN</a:t>
            </a:r>
            <a:r>
              <a:rPr lang="en-US" dirty="0"/>
              <a:t> </a:t>
            </a:r>
            <a:r>
              <a:rPr lang="en-US" dirty="0" smtClean="0"/>
              <a:t>(10,20);</a:t>
            </a:r>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77</a:t>
            </a:fld>
            <a:endParaRPr lang="en-US"/>
          </a:p>
        </p:txBody>
      </p:sp>
    </p:spTree>
    <p:extLst>
      <p:ext uri="{BB962C8B-B14F-4D97-AF65-F5344CB8AC3E}">
        <p14:creationId xmlns:p14="http://schemas.microsoft.com/office/powerpoint/2010/main" val="36735098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smtClean="0"/>
              <a:t>Wildcard &amp; is Null  Operators</a:t>
            </a:r>
          </a:p>
        </p:txBody>
      </p:sp>
      <p:sp>
        <p:nvSpPr>
          <p:cNvPr id="4" name="Content Placeholder 3"/>
          <p:cNvSpPr>
            <a:spLocks noGrp="1"/>
          </p:cNvSpPr>
          <p:nvPr>
            <p:ph sz="quarter" idx="1"/>
          </p:nvPr>
        </p:nvSpPr>
        <p:spPr/>
        <p:txBody>
          <a:bodyPr>
            <a:normAutofit/>
          </a:bodyPr>
          <a:lstStyle/>
          <a:p>
            <a:r>
              <a:rPr lang="en-US" dirty="0"/>
              <a:t>The LIKE </a:t>
            </a:r>
            <a:r>
              <a:rPr lang="en-US" dirty="0" smtClean="0"/>
              <a:t>operator</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ename </a:t>
            </a:r>
            <a:r>
              <a:rPr lang="en-US" dirty="0">
                <a:solidFill>
                  <a:srgbClr val="0000CC"/>
                </a:solidFill>
              </a:rPr>
              <a:t>LIKE</a:t>
            </a:r>
            <a:r>
              <a:rPr lang="en-US" dirty="0"/>
              <a:t> </a:t>
            </a:r>
            <a:r>
              <a:rPr lang="en-US" dirty="0" smtClean="0"/>
              <a:t>‘J%'; </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e</a:t>
            </a:r>
            <a:r>
              <a:rPr lang="en-US" dirty="0" smtClean="0"/>
              <a:t>name </a:t>
            </a:r>
            <a:r>
              <a:rPr lang="en-US" dirty="0">
                <a:solidFill>
                  <a:srgbClr val="0000CC"/>
                </a:solidFill>
              </a:rPr>
              <a:t>LIKE</a:t>
            </a:r>
            <a:r>
              <a:rPr lang="en-US" dirty="0"/>
              <a:t> </a:t>
            </a:r>
            <a:r>
              <a:rPr lang="en-US" dirty="0" smtClean="0"/>
              <a:t>'%AD';</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ename </a:t>
            </a:r>
            <a:r>
              <a:rPr lang="en-US" dirty="0" smtClean="0">
                <a:solidFill>
                  <a:srgbClr val="0000CC"/>
                </a:solidFill>
              </a:rPr>
              <a:t>LIKE</a:t>
            </a:r>
            <a:r>
              <a:rPr lang="en-US" dirty="0" smtClean="0"/>
              <a:t>  '%AD%';</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grade </a:t>
            </a:r>
            <a:r>
              <a:rPr lang="en-US" dirty="0">
                <a:solidFill>
                  <a:srgbClr val="0000CC"/>
                </a:solidFill>
              </a:rPr>
              <a:t>LIKE</a:t>
            </a:r>
            <a:r>
              <a:rPr lang="en-US" dirty="0"/>
              <a:t> </a:t>
            </a:r>
            <a:r>
              <a:rPr lang="en-US" dirty="0" smtClean="0"/>
              <a:t>‘A_</a:t>
            </a:r>
            <a:r>
              <a:rPr lang="en-US" dirty="0" smtClean="0">
                <a:solidFill>
                  <a:srgbClr val="FF0000"/>
                </a:solidFill>
              </a:rPr>
              <a:t>_</a:t>
            </a:r>
            <a:r>
              <a:rPr lang="en-US" dirty="0" smtClean="0"/>
              <a:t>_</a:t>
            </a:r>
            <a:r>
              <a:rPr lang="en-US" dirty="0" smtClean="0">
                <a:solidFill>
                  <a:srgbClr val="FF0000"/>
                </a:solidFill>
              </a:rPr>
              <a:t>_</a:t>
            </a:r>
            <a:r>
              <a:rPr lang="en-US" dirty="0" smtClean="0"/>
              <a:t>';</a:t>
            </a:r>
            <a:endParaRPr lang="en-US" dirty="0"/>
          </a:p>
          <a:p>
            <a:endParaRPr lang="en-US" dirty="0"/>
          </a:p>
          <a:p>
            <a:r>
              <a:rPr lang="en-US" dirty="0"/>
              <a:t>The IS NULL </a:t>
            </a:r>
            <a:r>
              <a:rPr lang="en-US" dirty="0" smtClean="0"/>
              <a:t>operator</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comm </a:t>
            </a:r>
            <a:r>
              <a:rPr lang="en-US" dirty="0">
                <a:solidFill>
                  <a:srgbClr val="0000CC"/>
                </a:solidFill>
              </a:rPr>
              <a:t>IS</a:t>
            </a:r>
            <a:r>
              <a:rPr lang="en-US" dirty="0"/>
              <a:t> </a:t>
            </a:r>
            <a:r>
              <a:rPr lang="en-US" dirty="0">
                <a:solidFill>
                  <a:srgbClr val="0000CC"/>
                </a:solidFill>
              </a:rPr>
              <a:t>NULL</a:t>
            </a:r>
            <a:r>
              <a:rPr lang="en-US" dirty="0"/>
              <a:t>;</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comm </a:t>
            </a:r>
            <a:r>
              <a:rPr lang="en-US" dirty="0">
                <a:solidFill>
                  <a:srgbClr val="0000CC"/>
                </a:solidFill>
              </a:rPr>
              <a:t>IS</a:t>
            </a:r>
            <a:r>
              <a:rPr lang="en-US" dirty="0"/>
              <a:t> </a:t>
            </a:r>
            <a:r>
              <a:rPr lang="en-US" dirty="0">
                <a:solidFill>
                  <a:srgbClr val="0000CC"/>
                </a:solidFill>
              </a:rPr>
              <a:t>NOT</a:t>
            </a:r>
            <a:r>
              <a:rPr lang="en-US" dirty="0"/>
              <a:t> </a:t>
            </a:r>
            <a:r>
              <a:rPr lang="en-US" dirty="0" smtClean="0">
                <a:solidFill>
                  <a:srgbClr val="0000CC"/>
                </a:solidFill>
              </a:rPr>
              <a:t>NULL</a:t>
            </a:r>
            <a:r>
              <a:rPr lang="en-US" dirty="0"/>
              <a:t>;</a:t>
            </a:r>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78</a:t>
            </a:fld>
            <a:endParaRPr lang="en-US"/>
          </a:p>
        </p:txBody>
      </p:sp>
    </p:spTree>
    <p:extLst>
      <p:ext uri="{BB962C8B-B14F-4D97-AF65-F5344CB8AC3E}">
        <p14:creationId xmlns:p14="http://schemas.microsoft.com/office/powerpoint/2010/main" val="42637338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Arithmetic Operators</a:t>
            </a:r>
          </a:p>
        </p:txBody>
      </p:sp>
      <p:sp>
        <p:nvSpPr>
          <p:cNvPr id="7" name="Content Placeholder 6"/>
          <p:cNvSpPr>
            <a:spLocks noGrp="1"/>
          </p:cNvSpPr>
          <p:nvPr>
            <p:ph sz="quarter" idx="1"/>
          </p:nvPr>
        </p:nvSpPr>
        <p:spPr>
          <a:xfrm>
            <a:off x="457200" y="1219200"/>
            <a:ext cx="3124200" cy="4937760"/>
          </a:xfrm>
          <a:noFill/>
          <a:ln>
            <a:solidFill>
              <a:schemeClr val="accent1"/>
            </a:solidFill>
          </a:ln>
        </p:spPr>
        <p:txBody>
          <a:bodyPr>
            <a:normAutofit/>
          </a:bodyPr>
          <a:lstStyle/>
          <a:p>
            <a:r>
              <a:rPr lang="en-US" dirty="0"/>
              <a:t>+	addition</a:t>
            </a:r>
          </a:p>
          <a:p>
            <a:r>
              <a:rPr lang="en-US" dirty="0"/>
              <a:t>-	subtraction</a:t>
            </a:r>
          </a:p>
          <a:p>
            <a:r>
              <a:rPr lang="en-US" dirty="0"/>
              <a:t>*	multiplication</a:t>
            </a:r>
          </a:p>
          <a:p>
            <a:r>
              <a:rPr lang="en-US" dirty="0"/>
              <a:t>/	division</a:t>
            </a:r>
          </a:p>
          <a:p>
            <a:endParaRPr lang="en-US" dirty="0"/>
          </a:p>
          <a:p>
            <a:endParaRPr lang="en-US" dirty="0"/>
          </a:p>
        </p:txBody>
      </p:sp>
      <p:sp>
        <p:nvSpPr>
          <p:cNvPr id="8" name="Content Placeholder 7"/>
          <p:cNvSpPr>
            <a:spLocks noGrp="1"/>
          </p:cNvSpPr>
          <p:nvPr>
            <p:ph sz="quarter" idx="2"/>
          </p:nvPr>
        </p:nvSpPr>
        <p:spPr>
          <a:xfrm>
            <a:off x="3733800" y="1216152"/>
            <a:ext cx="4940046" cy="4937760"/>
          </a:xfrm>
          <a:ln>
            <a:solidFill>
              <a:schemeClr val="accent1"/>
            </a:solidFill>
          </a:ln>
        </p:spPr>
        <p:txBody>
          <a:bodyPr>
            <a:normAutofit/>
          </a:bodyPr>
          <a:lstStyle/>
          <a:p>
            <a:pPr marL="0" indent="0">
              <a:buNone/>
            </a:pPr>
            <a:r>
              <a:rPr lang="en-US" sz="2400" dirty="0" smtClean="0">
                <a:solidFill>
                  <a:srgbClr val="0000CC"/>
                </a:solidFill>
              </a:rPr>
              <a:t>SELECT</a:t>
            </a:r>
            <a:r>
              <a:rPr lang="en-US" sz="2400" dirty="0" smtClean="0"/>
              <a:t>  </a:t>
            </a:r>
            <a:r>
              <a:rPr lang="en-US" sz="2400" dirty="0"/>
              <a:t>* </a:t>
            </a:r>
            <a:r>
              <a:rPr lang="en-US" sz="2400" dirty="0">
                <a:solidFill>
                  <a:srgbClr val="0000CC"/>
                </a:solidFill>
              </a:rPr>
              <a:t>FROM</a:t>
            </a:r>
            <a:r>
              <a:rPr lang="en-US" sz="2400" dirty="0"/>
              <a:t>  </a:t>
            </a:r>
            <a:r>
              <a:rPr lang="en-US" sz="2400" dirty="0" smtClean="0"/>
              <a:t>emp </a:t>
            </a:r>
            <a:r>
              <a:rPr lang="en-US" sz="2400" dirty="0" smtClean="0">
                <a:solidFill>
                  <a:srgbClr val="0000CC"/>
                </a:solidFill>
              </a:rPr>
              <a:t>WHERE</a:t>
            </a:r>
            <a:r>
              <a:rPr lang="en-US" sz="2400" dirty="0" smtClean="0"/>
              <a:t> sal + com &gt; 3000 </a:t>
            </a:r>
            <a:r>
              <a:rPr lang="en-US" sz="2400" dirty="0" smtClean="0">
                <a:solidFill>
                  <a:srgbClr val="0000CC"/>
                </a:solidFill>
              </a:rPr>
              <a:t>and</a:t>
            </a:r>
            <a:r>
              <a:rPr lang="en-US" sz="2400" dirty="0" smtClean="0"/>
              <a:t> comm </a:t>
            </a:r>
            <a:r>
              <a:rPr lang="en-US" sz="2400" dirty="0" smtClean="0">
                <a:solidFill>
                  <a:srgbClr val="0000CC"/>
                </a:solidFill>
              </a:rPr>
              <a:t>is</a:t>
            </a:r>
            <a:r>
              <a:rPr lang="en-US" sz="2400" dirty="0" smtClean="0"/>
              <a:t> </a:t>
            </a:r>
            <a:r>
              <a:rPr lang="en-US" sz="2400" dirty="0" smtClean="0">
                <a:solidFill>
                  <a:srgbClr val="0000CC"/>
                </a:solidFill>
              </a:rPr>
              <a:t>not</a:t>
            </a:r>
            <a:r>
              <a:rPr lang="en-US" sz="2400" dirty="0" smtClean="0"/>
              <a:t> </a:t>
            </a:r>
            <a:r>
              <a:rPr lang="en-US" sz="2400" dirty="0" smtClean="0">
                <a:solidFill>
                  <a:srgbClr val="0000CC"/>
                </a:solidFill>
              </a:rPr>
              <a:t>null</a:t>
            </a:r>
            <a:r>
              <a:rPr lang="en-US" sz="2400" dirty="0" smtClean="0"/>
              <a:t>;</a:t>
            </a:r>
            <a:endParaRPr lang="en-US" sz="2400" dirty="0"/>
          </a:p>
          <a:p>
            <a:pPr marL="0" indent="0">
              <a:buNone/>
            </a:pPr>
            <a:endParaRPr lang="en-US" sz="2400" dirty="0"/>
          </a:p>
          <a:p>
            <a:pPr marL="0" indent="0">
              <a:buNone/>
            </a:pPr>
            <a:r>
              <a:rPr lang="en-US" sz="2400" dirty="0" smtClean="0">
                <a:solidFill>
                  <a:srgbClr val="0000CC"/>
                </a:solidFill>
              </a:rPr>
              <a:t>SELECT</a:t>
            </a:r>
            <a:r>
              <a:rPr lang="en-US" sz="2400" dirty="0" smtClean="0"/>
              <a:t>  ename, sal + comm </a:t>
            </a:r>
            <a:r>
              <a:rPr lang="en-US" sz="2400" dirty="0" smtClean="0">
                <a:solidFill>
                  <a:srgbClr val="0000CC"/>
                </a:solidFill>
              </a:rPr>
              <a:t>FROM</a:t>
            </a:r>
            <a:r>
              <a:rPr lang="en-US" sz="2400" dirty="0" smtClean="0"/>
              <a:t> emp </a:t>
            </a:r>
            <a:r>
              <a:rPr lang="en-US" sz="2400" dirty="0">
                <a:solidFill>
                  <a:srgbClr val="0000CC"/>
                </a:solidFill>
              </a:rPr>
              <a:t>WHERE</a:t>
            </a:r>
            <a:r>
              <a:rPr lang="en-US" sz="2400" dirty="0"/>
              <a:t> comm </a:t>
            </a:r>
            <a:r>
              <a:rPr lang="en-US" sz="2400" dirty="0">
                <a:solidFill>
                  <a:srgbClr val="0000CC"/>
                </a:solidFill>
              </a:rPr>
              <a:t>is</a:t>
            </a:r>
            <a:r>
              <a:rPr lang="en-US" sz="2400" dirty="0"/>
              <a:t> </a:t>
            </a:r>
            <a:r>
              <a:rPr lang="en-US" sz="2400" dirty="0">
                <a:solidFill>
                  <a:srgbClr val="0000CC"/>
                </a:solidFill>
              </a:rPr>
              <a:t>not</a:t>
            </a:r>
            <a:r>
              <a:rPr lang="en-US" sz="2400" dirty="0"/>
              <a:t> </a:t>
            </a:r>
            <a:r>
              <a:rPr lang="en-US" sz="2400" dirty="0">
                <a:solidFill>
                  <a:srgbClr val="0000CC"/>
                </a:solidFill>
              </a:rPr>
              <a:t>null</a:t>
            </a:r>
            <a:r>
              <a:rPr lang="en-US" sz="2400" dirty="0" smtClean="0"/>
              <a:t>;</a:t>
            </a:r>
            <a:endParaRPr lang="en-US" sz="2400" dirty="0"/>
          </a:p>
          <a:p>
            <a:pPr marL="0" indent="0">
              <a:buNone/>
            </a:pPr>
            <a:endParaRPr lang="en-US" sz="2400" dirty="0"/>
          </a:p>
          <a:p>
            <a:pPr marL="0" indent="0">
              <a:buNone/>
            </a:pPr>
            <a:r>
              <a:rPr lang="en-US" sz="2400" dirty="0">
                <a:solidFill>
                  <a:srgbClr val="0000CC"/>
                </a:solidFill>
              </a:rPr>
              <a:t>SELECT</a:t>
            </a:r>
            <a:r>
              <a:rPr lang="en-US" sz="2400" dirty="0"/>
              <a:t>  ename, sal+ </a:t>
            </a:r>
            <a:r>
              <a:rPr lang="en-US" sz="2400" dirty="0" smtClean="0"/>
              <a:t>comm “</a:t>
            </a:r>
            <a:r>
              <a:rPr lang="en-US" sz="2400" dirty="0" smtClean="0">
                <a:solidFill>
                  <a:srgbClr val="C00000"/>
                </a:solidFill>
              </a:rPr>
              <a:t>Total Earning</a:t>
            </a:r>
            <a:r>
              <a:rPr lang="en-US" sz="2400" dirty="0" smtClean="0"/>
              <a:t>” </a:t>
            </a:r>
            <a:r>
              <a:rPr lang="en-US" sz="2400" dirty="0" smtClean="0">
                <a:solidFill>
                  <a:srgbClr val="0000CC"/>
                </a:solidFill>
              </a:rPr>
              <a:t>FROM</a:t>
            </a:r>
            <a:r>
              <a:rPr lang="en-US" sz="2400" dirty="0" smtClean="0"/>
              <a:t> </a:t>
            </a:r>
            <a:r>
              <a:rPr lang="en-US" sz="2400" dirty="0"/>
              <a:t>emp </a:t>
            </a:r>
            <a:r>
              <a:rPr lang="en-US" sz="2400" dirty="0">
                <a:solidFill>
                  <a:srgbClr val="0000CC"/>
                </a:solidFill>
              </a:rPr>
              <a:t>WHERE</a:t>
            </a:r>
            <a:r>
              <a:rPr lang="en-US" sz="2400" dirty="0"/>
              <a:t> comm </a:t>
            </a:r>
            <a:r>
              <a:rPr lang="en-US" sz="2400" dirty="0">
                <a:solidFill>
                  <a:srgbClr val="0000CC"/>
                </a:solidFill>
              </a:rPr>
              <a:t>is</a:t>
            </a:r>
            <a:r>
              <a:rPr lang="en-US" sz="2400" dirty="0"/>
              <a:t> </a:t>
            </a:r>
            <a:r>
              <a:rPr lang="en-US" sz="2400" dirty="0">
                <a:solidFill>
                  <a:srgbClr val="0000CC"/>
                </a:solidFill>
              </a:rPr>
              <a:t>not</a:t>
            </a:r>
            <a:r>
              <a:rPr lang="en-US" sz="2400" dirty="0"/>
              <a:t> </a:t>
            </a:r>
            <a:r>
              <a:rPr lang="en-US" sz="2400" dirty="0">
                <a:solidFill>
                  <a:srgbClr val="0000CC"/>
                </a:solidFill>
              </a:rPr>
              <a:t>null</a:t>
            </a:r>
            <a:r>
              <a:rPr lang="en-US" sz="2400" dirty="0"/>
              <a:t>;</a:t>
            </a:r>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pPr/>
              <a:t>79</a:t>
            </a:fld>
            <a:endParaRPr lang="en-US"/>
          </a:p>
        </p:txBody>
      </p:sp>
    </p:spTree>
    <p:extLst>
      <p:ext uri="{BB962C8B-B14F-4D97-AF65-F5344CB8AC3E}">
        <p14:creationId xmlns:p14="http://schemas.microsoft.com/office/powerpoint/2010/main" val="286151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solidFill>
                  <a:prstClr val="black"/>
                </a:solidFill>
              </a:rPr>
              <a:t>View of Data</a:t>
            </a:r>
            <a:endParaRPr lang="en-US" dirty="0"/>
          </a:p>
        </p:txBody>
      </p:sp>
      <p:sp>
        <p:nvSpPr>
          <p:cNvPr id="8" name="Content Placeholder 7"/>
          <p:cNvSpPr>
            <a:spLocks noGrp="1"/>
          </p:cNvSpPr>
          <p:nvPr>
            <p:ph sz="quarter" idx="1"/>
          </p:nvPr>
        </p:nvSpPr>
        <p:spPr>
          <a:xfrm>
            <a:off x="457200" y="1219200"/>
            <a:ext cx="8229600" cy="609600"/>
          </a:xfrm>
        </p:spPr>
        <p:txBody>
          <a:bodyPr/>
          <a:lstStyle/>
          <a:p>
            <a:r>
              <a:rPr lang="en-US" dirty="0"/>
              <a:t>An architecture for a database system </a:t>
            </a:r>
          </a:p>
          <a:p>
            <a:endParaRPr lang="en-US" dirty="0"/>
          </a:p>
        </p:txBody>
      </p:sp>
      <p:sp>
        <p:nvSpPr>
          <p:cNvPr id="5" name="Footer Placeholder 4"/>
          <p:cNvSpPr>
            <a:spLocks noGrp="1"/>
          </p:cNvSpPr>
          <p:nvPr>
            <p:ph type="ftr" sz="quarter" idx="11"/>
          </p:nvPr>
        </p:nvSpPr>
        <p:spPr/>
        <p:txBody>
          <a:bodyPr/>
          <a:lstStyle/>
          <a:p>
            <a:r>
              <a:rPr lang="en-US" smtClean="0"/>
              <a:t>Xoriant Soultions Pvt. Ltd.</a:t>
            </a:r>
            <a:endParaRPr lang="en-US"/>
          </a:p>
        </p:txBody>
      </p:sp>
      <p:sp>
        <p:nvSpPr>
          <p:cNvPr id="6" name="Slide Number Placeholder 5"/>
          <p:cNvSpPr>
            <a:spLocks noGrp="1"/>
          </p:cNvSpPr>
          <p:nvPr>
            <p:ph type="sldNum" sz="quarter" idx="12"/>
          </p:nvPr>
        </p:nvSpPr>
        <p:spPr/>
        <p:txBody>
          <a:bodyPr/>
          <a:lstStyle/>
          <a:p>
            <a:fld id="{1E218C5A-AA56-4136-94E6-BAA98D2AAD9B}" type="slidenum">
              <a:rPr lang="en-US" smtClean="0"/>
              <a:t>8</a:t>
            </a:fld>
            <a:endParaRPr lang="en-US"/>
          </a:p>
        </p:txBody>
      </p:sp>
      <p:grpSp>
        <p:nvGrpSpPr>
          <p:cNvPr id="19" name="Group 18"/>
          <p:cNvGrpSpPr/>
          <p:nvPr/>
        </p:nvGrpSpPr>
        <p:grpSpPr>
          <a:xfrm>
            <a:off x="533400" y="1905000"/>
            <a:ext cx="8153400" cy="4114800"/>
            <a:chOff x="533400" y="1905000"/>
            <a:chExt cx="8153400" cy="4114800"/>
          </a:xfrm>
        </p:grpSpPr>
        <p:cxnSp>
          <p:nvCxnSpPr>
            <p:cNvPr id="20" name="Straight Connector 19"/>
            <p:cNvCxnSpPr/>
            <p:nvPr/>
          </p:nvCxnSpPr>
          <p:spPr>
            <a:xfrm>
              <a:off x="4572000" y="3733800"/>
              <a:ext cx="0" cy="1524000"/>
            </a:xfrm>
            <a:prstGeom prst="line">
              <a:avLst/>
            </a:prstGeom>
            <a:noFill/>
            <a:ln w="34925" cap="rnd" cmpd="sng" algn="ctr">
              <a:solidFill>
                <a:srgbClr val="727CA3"/>
              </a:solidFill>
              <a:prstDash val="solid"/>
            </a:ln>
            <a:effectLst/>
          </p:spPr>
        </p:cxnSp>
        <p:sp>
          <p:nvSpPr>
            <p:cNvPr id="21" name="Rectangle 20"/>
            <p:cNvSpPr/>
            <p:nvPr/>
          </p:nvSpPr>
          <p:spPr>
            <a:xfrm>
              <a:off x="533400" y="1905000"/>
              <a:ext cx="8153400" cy="4114800"/>
            </a:xfrm>
            <a:prstGeom prst="rect">
              <a:avLst/>
            </a:prstGeom>
            <a:noFill/>
            <a:ln w="19050" cap="flat" cmpd="thickThin" algn="ctr">
              <a:solidFill>
                <a:srgbClr val="727CA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Rectangle 21"/>
            <p:cNvSpPr/>
            <p:nvPr/>
          </p:nvSpPr>
          <p:spPr>
            <a:xfrm>
              <a:off x="838200" y="2286000"/>
              <a:ext cx="7467600" cy="1447800"/>
            </a:xfrm>
            <a:prstGeom prst="rect">
              <a:avLst/>
            </a:prstGeom>
            <a:solidFill>
              <a:srgbClr val="464653">
                <a:lumMod val="40000"/>
                <a:lumOff val="60000"/>
              </a:srgbClr>
            </a:solidFill>
            <a:ln w="19050" cap="flat" cmpd="sng" algn="ctr">
              <a:solidFill>
                <a:srgbClr val="727CA3">
                  <a:shade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ndara" panose="020E0502030303020204" pitchFamily="34" charset="0"/>
                  <a:ea typeface="+mn-ea"/>
                  <a:cs typeface="+mn-cs"/>
                </a:rPr>
                <a:t>View Level</a:t>
              </a:r>
              <a:endParaRPr kumimoji="0" lang="en-US" sz="1800" b="0" i="0" u="none" strike="noStrike" kern="0" cap="none" spc="0" normalizeH="0" baseline="0" noProof="0" dirty="0">
                <a:ln>
                  <a:noFill/>
                </a:ln>
                <a:solidFill>
                  <a:sysClr val="windowText" lastClr="000000"/>
                </a:solidFill>
                <a:effectLst/>
                <a:uLnTx/>
                <a:uFillTx/>
                <a:latin typeface="Candara" panose="020E0502030303020204" pitchFamily="34" charset="0"/>
                <a:ea typeface="+mn-ea"/>
                <a:cs typeface="+mn-cs"/>
              </a:endParaRPr>
            </a:p>
          </p:txBody>
        </p:sp>
        <p:sp>
          <p:nvSpPr>
            <p:cNvPr id="23" name="Rectangle 22"/>
            <p:cNvSpPr/>
            <p:nvPr/>
          </p:nvSpPr>
          <p:spPr>
            <a:xfrm>
              <a:off x="1143000" y="3009900"/>
              <a:ext cx="1600200" cy="571500"/>
            </a:xfrm>
            <a:prstGeom prst="rect">
              <a:avLst/>
            </a:prstGeom>
            <a:solidFill>
              <a:srgbClr val="FFFFFF"/>
            </a:solidFill>
            <a:ln w="19050" cap="flat" cmpd="sng" algn="ctr">
              <a:solidFill>
                <a:srgbClr val="727CA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View 1</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4" name="Rectangle 23"/>
            <p:cNvSpPr/>
            <p:nvPr/>
          </p:nvSpPr>
          <p:spPr>
            <a:xfrm>
              <a:off x="3037114" y="3009900"/>
              <a:ext cx="1600200" cy="571500"/>
            </a:xfrm>
            <a:prstGeom prst="rect">
              <a:avLst/>
            </a:prstGeom>
            <a:solidFill>
              <a:srgbClr val="FFFFFF"/>
            </a:solidFill>
            <a:ln w="19050" cap="flat" cmpd="sng" algn="ctr">
              <a:solidFill>
                <a:srgbClr val="727CA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View 2</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5" name="Rectangle 24"/>
            <p:cNvSpPr/>
            <p:nvPr/>
          </p:nvSpPr>
          <p:spPr>
            <a:xfrm>
              <a:off x="6019800" y="3004457"/>
              <a:ext cx="1600200" cy="571500"/>
            </a:xfrm>
            <a:prstGeom prst="rect">
              <a:avLst/>
            </a:prstGeom>
            <a:solidFill>
              <a:srgbClr val="FFFFFF"/>
            </a:solidFill>
            <a:ln w="19050" cap="flat" cmpd="sng" algn="ctr">
              <a:solidFill>
                <a:srgbClr val="727CA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View n</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6" name="Rectangle 25"/>
            <p:cNvSpPr/>
            <p:nvPr/>
          </p:nvSpPr>
          <p:spPr>
            <a:xfrm>
              <a:off x="5181600" y="3009900"/>
              <a:ext cx="647700" cy="571500"/>
            </a:xfrm>
            <a:prstGeom prst="rect">
              <a:avLst/>
            </a:prstGeom>
            <a:solidFill>
              <a:srgbClr val="464653">
                <a:lumMod val="40000"/>
                <a:lumOff val="6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Calibri"/>
                  <a:ea typeface="+mn-ea"/>
                  <a:cs typeface="+mn-cs"/>
                </a:rPr>
                <a:t>….</a:t>
              </a:r>
              <a:endParaRPr kumimoji="0" lang="en-US" sz="2400" b="1"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7" name="Rectangle 26"/>
            <p:cNvSpPr/>
            <p:nvPr/>
          </p:nvSpPr>
          <p:spPr>
            <a:xfrm>
              <a:off x="3657600" y="4114800"/>
              <a:ext cx="1992086" cy="685800"/>
            </a:xfrm>
            <a:prstGeom prst="rect">
              <a:avLst/>
            </a:prstGeom>
            <a:solidFill>
              <a:srgbClr val="464653">
                <a:lumMod val="40000"/>
                <a:lumOff val="60000"/>
              </a:srgbClr>
            </a:solidFill>
            <a:ln w="19050" cap="flat" cmpd="sng" algn="ctr">
              <a:solidFill>
                <a:srgbClr val="727CA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Logical View</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8" name="Rectangle 27"/>
            <p:cNvSpPr/>
            <p:nvPr/>
          </p:nvSpPr>
          <p:spPr>
            <a:xfrm>
              <a:off x="3646714" y="5181600"/>
              <a:ext cx="1992086" cy="685800"/>
            </a:xfrm>
            <a:prstGeom prst="rect">
              <a:avLst/>
            </a:prstGeom>
            <a:solidFill>
              <a:srgbClr val="464653">
                <a:lumMod val="40000"/>
                <a:lumOff val="60000"/>
              </a:srgbClr>
            </a:solidFill>
            <a:ln w="19050" cap="flat" cmpd="sng" algn="ctr">
              <a:solidFill>
                <a:srgbClr val="727CA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Physical View</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Tree>
    <p:extLst>
      <p:ext uri="{BB962C8B-B14F-4D97-AF65-F5344CB8AC3E}">
        <p14:creationId xmlns:p14="http://schemas.microsoft.com/office/powerpoint/2010/main" val="32163522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t>Sorting Output</a:t>
            </a:r>
          </a:p>
        </p:txBody>
      </p:sp>
      <p:sp>
        <p:nvSpPr>
          <p:cNvPr id="4" name="Content Placeholder 3"/>
          <p:cNvSpPr>
            <a:spLocks noGrp="1"/>
          </p:cNvSpPr>
          <p:nvPr>
            <p:ph sz="quarter" idx="1"/>
          </p:nvPr>
        </p:nvSpPr>
        <p:spPr/>
        <p:txBody>
          <a:bodyPr>
            <a:normAutofit/>
          </a:bodyPr>
          <a:lstStyle/>
          <a:p>
            <a:r>
              <a:rPr lang="en-US" b="1" dirty="0" smtClean="0"/>
              <a:t>Ordering on single column</a:t>
            </a:r>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ORDER</a:t>
            </a:r>
            <a:r>
              <a:rPr lang="en-US" dirty="0"/>
              <a:t> </a:t>
            </a:r>
            <a:r>
              <a:rPr lang="en-US" dirty="0">
                <a:solidFill>
                  <a:srgbClr val="0000CC"/>
                </a:solidFill>
              </a:rPr>
              <a:t>BY</a:t>
            </a:r>
            <a:r>
              <a:rPr lang="en-US" dirty="0"/>
              <a:t> </a:t>
            </a:r>
            <a:r>
              <a:rPr lang="en-US" dirty="0" smtClean="0"/>
              <a:t>empno;</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deptno= 10 </a:t>
            </a:r>
            <a:r>
              <a:rPr lang="en-US" dirty="0">
                <a:solidFill>
                  <a:srgbClr val="0000CC"/>
                </a:solidFill>
              </a:rPr>
              <a:t>ORDER</a:t>
            </a:r>
            <a:r>
              <a:rPr lang="en-US" dirty="0"/>
              <a:t> </a:t>
            </a:r>
            <a:r>
              <a:rPr lang="en-US" dirty="0" smtClean="0">
                <a:solidFill>
                  <a:srgbClr val="0000CC"/>
                </a:solidFill>
              </a:rPr>
              <a:t>BY</a:t>
            </a:r>
            <a:r>
              <a:rPr lang="en-US" dirty="0" smtClean="0"/>
              <a:t> ename;</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ORDER</a:t>
            </a:r>
            <a:r>
              <a:rPr lang="en-US" dirty="0"/>
              <a:t> </a:t>
            </a:r>
            <a:r>
              <a:rPr lang="en-US" dirty="0">
                <a:solidFill>
                  <a:srgbClr val="0000CC"/>
                </a:solidFill>
              </a:rPr>
              <a:t>BY</a:t>
            </a:r>
            <a:r>
              <a:rPr lang="en-US" dirty="0"/>
              <a:t> </a:t>
            </a:r>
            <a:r>
              <a:rPr lang="en-US" dirty="0" smtClean="0"/>
              <a:t>sal </a:t>
            </a:r>
            <a:r>
              <a:rPr lang="en-US" dirty="0" smtClean="0">
                <a:solidFill>
                  <a:srgbClr val="0000CC"/>
                </a:solidFill>
              </a:rPr>
              <a:t>DESC</a:t>
            </a:r>
            <a:r>
              <a:rPr lang="en-US" dirty="0"/>
              <a:t>;</a:t>
            </a:r>
          </a:p>
          <a:p>
            <a:endParaRPr lang="en-US" dirty="0"/>
          </a:p>
          <a:p>
            <a:r>
              <a:rPr lang="en-US" b="1" dirty="0"/>
              <a:t>Ordering on multiple </a:t>
            </a:r>
            <a:r>
              <a:rPr lang="en-US" b="1" dirty="0" smtClean="0"/>
              <a:t>columns</a:t>
            </a:r>
            <a:endParaRPr lang="en-US" b="1"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ORDER</a:t>
            </a:r>
            <a:r>
              <a:rPr lang="en-US" dirty="0"/>
              <a:t> </a:t>
            </a:r>
            <a:r>
              <a:rPr lang="en-US" dirty="0">
                <a:solidFill>
                  <a:srgbClr val="0000CC"/>
                </a:solidFill>
              </a:rPr>
              <a:t>BY</a:t>
            </a:r>
            <a:r>
              <a:rPr lang="en-US" dirty="0"/>
              <a:t> </a:t>
            </a:r>
            <a:r>
              <a:rPr lang="en-US" dirty="0" smtClean="0"/>
              <a:t>depno, ename;</a:t>
            </a:r>
            <a:endParaRPr lang="en-US" dirty="0"/>
          </a:p>
          <a:p>
            <a:pPr marL="274320" lvl="1"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a:t>
            </a:r>
            <a:r>
              <a:rPr lang="en-US" dirty="0" smtClean="0"/>
              <a:t>emp </a:t>
            </a:r>
            <a:r>
              <a:rPr lang="en-US" dirty="0">
                <a:solidFill>
                  <a:srgbClr val="0000CC"/>
                </a:solidFill>
              </a:rPr>
              <a:t>ORDER</a:t>
            </a:r>
            <a:r>
              <a:rPr lang="en-US" dirty="0"/>
              <a:t> </a:t>
            </a:r>
            <a:r>
              <a:rPr lang="en-US" dirty="0">
                <a:solidFill>
                  <a:srgbClr val="0000CC"/>
                </a:solidFill>
              </a:rPr>
              <a:t>BY</a:t>
            </a:r>
            <a:r>
              <a:rPr lang="en-US" dirty="0"/>
              <a:t> </a:t>
            </a:r>
            <a:r>
              <a:rPr lang="en-US" dirty="0" smtClean="0"/>
              <a:t>deptno, job </a:t>
            </a:r>
            <a:r>
              <a:rPr lang="en-US" dirty="0" smtClean="0">
                <a:solidFill>
                  <a:srgbClr val="0000CC"/>
                </a:solidFill>
              </a:rPr>
              <a:t>DESC</a:t>
            </a:r>
            <a:r>
              <a:rPr lang="en-US" dirty="0"/>
              <a:t>;</a:t>
            </a:r>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80</a:t>
            </a:fld>
            <a:endParaRPr lang="en-US"/>
          </a:p>
        </p:txBody>
      </p:sp>
    </p:spTree>
    <p:extLst>
      <p:ext uri="{BB962C8B-B14F-4D97-AF65-F5344CB8AC3E}">
        <p14:creationId xmlns:p14="http://schemas.microsoft.com/office/powerpoint/2010/main" val="40994853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smtClean="0"/>
              <a:t>Aggregate Functions </a:t>
            </a:r>
          </a:p>
        </p:txBody>
      </p:sp>
      <p:sp>
        <p:nvSpPr>
          <p:cNvPr id="4" name="Content Placeholder 3"/>
          <p:cNvSpPr>
            <a:spLocks noGrp="1"/>
          </p:cNvSpPr>
          <p:nvPr>
            <p:ph sz="quarter" idx="1"/>
          </p:nvPr>
        </p:nvSpPr>
        <p:spPr/>
        <p:txBody>
          <a:bodyPr/>
          <a:lstStyle/>
          <a:p>
            <a:r>
              <a:rPr lang="en-US" dirty="0" smtClean="0">
                <a:solidFill>
                  <a:srgbClr val="0000CC"/>
                </a:solidFill>
              </a:rPr>
              <a:t>SELECT</a:t>
            </a:r>
            <a:r>
              <a:rPr lang="en-US" dirty="0" smtClean="0"/>
              <a:t>  </a:t>
            </a:r>
            <a:r>
              <a:rPr lang="en-US" dirty="0">
                <a:solidFill>
                  <a:srgbClr val="0000CC"/>
                </a:solidFill>
              </a:rPr>
              <a:t>COUNT</a:t>
            </a:r>
            <a:r>
              <a:rPr lang="en-US" dirty="0"/>
              <a:t> (*) </a:t>
            </a:r>
            <a:r>
              <a:rPr lang="en-US" dirty="0">
                <a:solidFill>
                  <a:srgbClr val="0000CC"/>
                </a:solidFill>
              </a:rPr>
              <a:t>FROM</a:t>
            </a:r>
            <a:r>
              <a:rPr lang="en-US" dirty="0"/>
              <a:t> </a:t>
            </a:r>
            <a:r>
              <a:rPr lang="en-US" dirty="0" smtClean="0"/>
              <a:t>emp;</a:t>
            </a:r>
            <a:endParaRPr lang="en-US" dirty="0"/>
          </a:p>
          <a:p>
            <a:r>
              <a:rPr lang="en-US" dirty="0" smtClean="0">
                <a:solidFill>
                  <a:srgbClr val="0000CC"/>
                </a:solidFill>
              </a:rPr>
              <a:t>SELECT</a:t>
            </a:r>
            <a:r>
              <a:rPr lang="en-US" dirty="0" smtClean="0"/>
              <a:t>  </a:t>
            </a:r>
            <a:r>
              <a:rPr lang="en-US" dirty="0">
                <a:solidFill>
                  <a:srgbClr val="0000CC"/>
                </a:solidFill>
              </a:rPr>
              <a:t>SUM</a:t>
            </a:r>
            <a:r>
              <a:rPr lang="en-US" dirty="0"/>
              <a:t> (</a:t>
            </a:r>
            <a:r>
              <a:rPr lang="en-US" dirty="0" smtClean="0"/>
              <a:t>sal) </a:t>
            </a:r>
            <a:r>
              <a:rPr lang="en-US" dirty="0">
                <a:solidFill>
                  <a:srgbClr val="0000CC"/>
                </a:solidFill>
              </a:rPr>
              <a:t>FROM</a:t>
            </a:r>
            <a:r>
              <a:rPr lang="en-US" dirty="0"/>
              <a:t> </a:t>
            </a:r>
            <a:r>
              <a:rPr lang="en-US" dirty="0" smtClean="0"/>
              <a:t>emp;</a:t>
            </a:r>
            <a:endParaRPr lang="en-US" dirty="0"/>
          </a:p>
          <a:p>
            <a:r>
              <a:rPr lang="en-US" dirty="0" smtClean="0">
                <a:solidFill>
                  <a:srgbClr val="0000CC"/>
                </a:solidFill>
              </a:rPr>
              <a:t>SELECT</a:t>
            </a:r>
            <a:r>
              <a:rPr lang="en-US" dirty="0" smtClean="0"/>
              <a:t>  </a:t>
            </a:r>
            <a:r>
              <a:rPr lang="en-US" dirty="0">
                <a:solidFill>
                  <a:srgbClr val="0000CC"/>
                </a:solidFill>
              </a:rPr>
              <a:t>AVG</a:t>
            </a:r>
            <a:r>
              <a:rPr lang="en-US" dirty="0"/>
              <a:t> </a:t>
            </a:r>
            <a:r>
              <a:rPr lang="en-US" dirty="0" smtClean="0"/>
              <a:t>(sal) </a:t>
            </a:r>
            <a:r>
              <a:rPr lang="en-US" dirty="0">
                <a:solidFill>
                  <a:srgbClr val="0000CC"/>
                </a:solidFill>
              </a:rPr>
              <a:t>FROM</a:t>
            </a:r>
            <a:r>
              <a:rPr lang="en-US" dirty="0"/>
              <a:t> </a:t>
            </a:r>
            <a:r>
              <a:rPr lang="en-US" dirty="0" smtClean="0"/>
              <a:t>emp;</a:t>
            </a:r>
            <a:endParaRPr lang="en-US" dirty="0"/>
          </a:p>
          <a:p>
            <a:r>
              <a:rPr lang="en-US" dirty="0" smtClean="0">
                <a:solidFill>
                  <a:srgbClr val="0000CC"/>
                </a:solidFill>
              </a:rPr>
              <a:t>SELECT</a:t>
            </a:r>
            <a:r>
              <a:rPr lang="en-US" dirty="0" smtClean="0"/>
              <a:t>  </a:t>
            </a:r>
            <a:r>
              <a:rPr lang="en-US" dirty="0">
                <a:solidFill>
                  <a:srgbClr val="0000CC"/>
                </a:solidFill>
              </a:rPr>
              <a:t>MAX</a:t>
            </a:r>
            <a:r>
              <a:rPr lang="en-US" dirty="0"/>
              <a:t> </a:t>
            </a:r>
            <a:r>
              <a:rPr lang="en-US" dirty="0" smtClean="0"/>
              <a:t>(sal) </a:t>
            </a:r>
            <a:r>
              <a:rPr lang="en-US" dirty="0">
                <a:solidFill>
                  <a:srgbClr val="0000CC"/>
                </a:solidFill>
              </a:rPr>
              <a:t>FROM</a:t>
            </a:r>
            <a:r>
              <a:rPr lang="en-US" dirty="0"/>
              <a:t> </a:t>
            </a:r>
            <a:r>
              <a:rPr lang="en-US" dirty="0" smtClean="0"/>
              <a:t>emp;</a:t>
            </a:r>
            <a:endParaRPr lang="en-US" dirty="0"/>
          </a:p>
          <a:p>
            <a:r>
              <a:rPr lang="en-US" dirty="0" smtClean="0">
                <a:solidFill>
                  <a:srgbClr val="0000CC"/>
                </a:solidFill>
              </a:rPr>
              <a:t>SELECT</a:t>
            </a:r>
            <a:r>
              <a:rPr lang="en-US" dirty="0" smtClean="0"/>
              <a:t>  </a:t>
            </a:r>
            <a:r>
              <a:rPr lang="en-US" dirty="0">
                <a:solidFill>
                  <a:srgbClr val="0000CC"/>
                </a:solidFill>
              </a:rPr>
              <a:t>MIN</a:t>
            </a:r>
            <a:r>
              <a:rPr lang="en-US" dirty="0"/>
              <a:t> </a:t>
            </a:r>
            <a:r>
              <a:rPr lang="en-US" dirty="0" smtClean="0"/>
              <a:t>(sal) </a:t>
            </a:r>
            <a:r>
              <a:rPr lang="en-US" dirty="0">
                <a:solidFill>
                  <a:srgbClr val="0000CC"/>
                </a:solidFill>
              </a:rPr>
              <a:t>FROM</a:t>
            </a:r>
            <a:r>
              <a:rPr lang="en-US" dirty="0"/>
              <a:t> </a:t>
            </a:r>
            <a:r>
              <a:rPr lang="en-US" dirty="0" smtClean="0"/>
              <a:t>emp;</a:t>
            </a:r>
            <a:endParaRPr lang="en-US" dirty="0"/>
          </a:p>
          <a:p>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employee </a:t>
            </a:r>
            <a:r>
              <a:rPr lang="en-US" dirty="0">
                <a:solidFill>
                  <a:srgbClr val="0000CC"/>
                </a:solidFill>
              </a:rPr>
              <a:t>WHERE</a:t>
            </a:r>
            <a:r>
              <a:rPr lang="en-US" dirty="0"/>
              <a:t> salary = (</a:t>
            </a:r>
            <a:r>
              <a:rPr lang="en-US" dirty="0">
                <a:solidFill>
                  <a:srgbClr val="0000CC"/>
                </a:solidFill>
              </a:rPr>
              <a:t>SELECT</a:t>
            </a:r>
            <a:r>
              <a:rPr lang="en-US" dirty="0"/>
              <a:t>  </a:t>
            </a:r>
            <a:r>
              <a:rPr lang="en-US" dirty="0">
                <a:solidFill>
                  <a:srgbClr val="0000CC"/>
                </a:solidFill>
              </a:rPr>
              <a:t>MIN</a:t>
            </a:r>
            <a:r>
              <a:rPr lang="en-US" dirty="0"/>
              <a:t> </a:t>
            </a:r>
            <a:r>
              <a:rPr lang="en-US" dirty="0" smtClean="0"/>
              <a:t>(</a:t>
            </a:r>
            <a:r>
              <a:rPr lang="en-US" dirty="0"/>
              <a:t>salary) </a:t>
            </a:r>
            <a:r>
              <a:rPr lang="en-US" dirty="0">
                <a:solidFill>
                  <a:srgbClr val="0000CC"/>
                </a:solidFill>
              </a:rPr>
              <a:t>FROM</a:t>
            </a:r>
            <a:r>
              <a:rPr lang="en-US" dirty="0"/>
              <a:t> </a:t>
            </a:r>
            <a:r>
              <a:rPr lang="en-US" dirty="0" smtClean="0"/>
              <a:t>employee</a:t>
            </a:r>
            <a:r>
              <a:rPr lang="en-US" dirty="0"/>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81</a:t>
            </a:fld>
            <a:endParaRPr lang="en-US"/>
          </a:p>
        </p:txBody>
      </p:sp>
    </p:spTree>
    <p:extLst>
      <p:ext uri="{BB962C8B-B14F-4D97-AF65-F5344CB8AC3E}">
        <p14:creationId xmlns:p14="http://schemas.microsoft.com/office/powerpoint/2010/main" val="2567367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The GROUP BY clause</a:t>
            </a:r>
          </a:p>
        </p:txBody>
      </p:sp>
      <p:sp>
        <p:nvSpPr>
          <p:cNvPr id="4" name="Content Placeholder 3"/>
          <p:cNvSpPr>
            <a:spLocks noGrp="1"/>
          </p:cNvSpPr>
          <p:nvPr>
            <p:ph sz="quarter" idx="1"/>
          </p:nvPr>
        </p:nvSpPr>
        <p:spPr/>
        <p:txBody>
          <a:bodyPr/>
          <a:lstStyle/>
          <a:p>
            <a:pPr marL="0" indent="0">
              <a:buNone/>
            </a:pPr>
            <a:r>
              <a:rPr lang="en-US" dirty="0">
                <a:solidFill>
                  <a:srgbClr val="0000CC"/>
                </a:solidFill>
              </a:rPr>
              <a:t>SELECT</a:t>
            </a:r>
            <a:r>
              <a:rPr lang="en-US" dirty="0"/>
              <a:t>  </a:t>
            </a:r>
            <a:r>
              <a:rPr lang="en-US" dirty="0" smtClean="0"/>
              <a:t>deptno, </a:t>
            </a:r>
            <a:r>
              <a:rPr lang="en-US" dirty="0">
                <a:solidFill>
                  <a:srgbClr val="0000CC"/>
                </a:solidFill>
              </a:rPr>
              <a:t>sum</a:t>
            </a:r>
            <a:r>
              <a:rPr lang="en-US" dirty="0"/>
              <a:t> (</a:t>
            </a:r>
            <a:r>
              <a:rPr lang="en-US" dirty="0" smtClean="0"/>
              <a:t>sal) </a:t>
            </a:r>
          </a:p>
          <a:p>
            <a:pPr marL="0" indent="0">
              <a:buNone/>
            </a:pPr>
            <a:r>
              <a:rPr lang="en-US" dirty="0" smtClean="0">
                <a:solidFill>
                  <a:srgbClr val="0000CC"/>
                </a:solidFill>
              </a:rPr>
              <a:t>FROM</a:t>
            </a:r>
            <a:r>
              <a:rPr lang="en-US" dirty="0" smtClean="0"/>
              <a:t> emp</a:t>
            </a:r>
          </a:p>
          <a:p>
            <a:pPr marL="0" indent="0">
              <a:buNone/>
            </a:pPr>
            <a:r>
              <a:rPr lang="en-US" dirty="0" smtClean="0">
                <a:solidFill>
                  <a:srgbClr val="0000CC"/>
                </a:solidFill>
              </a:rPr>
              <a:t>GROUP</a:t>
            </a:r>
            <a:r>
              <a:rPr lang="en-US" dirty="0" smtClean="0"/>
              <a:t> </a:t>
            </a:r>
            <a:r>
              <a:rPr lang="en-US" dirty="0">
                <a:solidFill>
                  <a:srgbClr val="0000CC"/>
                </a:solidFill>
              </a:rPr>
              <a:t>BY</a:t>
            </a:r>
            <a:r>
              <a:rPr lang="en-US" dirty="0"/>
              <a:t> </a:t>
            </a:r>
            <a:r>
              <a:rPr lang="en-US" dirty="0" smtClean="0"/>
              <a:t>deptno;</a:t>
            </a: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82</a:t>
            </a:fld>
            <a:endParaRPr lang="en-US"/>
          </a:p>
        </p:txBody>
      </p:sp>
    </p:spTree>
    <p:extLst>
      <p:ext uri="{BB962C8B-B14F-4D97-AF65-F5344CB8AC3E}">
        <p14:creationId xmlns:p14="http://schemas.microsoft.com/office/powerpoint/2010/main" val="2813580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The HAVING Clause</a:t>
            </a:r>
          </a:p>
        </p:txBody>
      </p:sp>
      <p:sp>
        <p:nvSpPr>
          <p:cNvPr id="4" name="Content Placeholder 3"/>
          <p:cNvSpPr>
            <a:spLocks noGrp="1"/>
          </p:cNvSpPr>
          <p:nvPr>
            <p:ph sz="quarter" idx="1"/>
          </p:nvPr>
        </p:nvSpPr>
        <p:spPr/>
        <p:txBody>
          <a:bodyPr/>
          <a:lstStyle/>
          <a:p>
            <a:pPr marL="0" indent="0">
              <a:buNone/>
            </a:pPr>
            <a:r>
              <a:rPr lang="en-US" dirty="0">
                <a:solidFill>
                  <a:srgbClr val="0000CC"/>
                </a:solidFill>
              </a:rPr>
              <a:t>SELECT</a:t>
            </a:r>
            <a:r>
              <a:rPr lang="en-US" dirty="0"/>
              <a:t>  </a:t>
            </a:r>
            <a:r>
              <a:rPr lang="en-US" dirty="0" smtClean="0"/>
              <a:t>deptno, </a:t>
            </a:r>
            <a:r>
              <a:rPr lang="en-US" dirty="0">
                <a:solidFill>
                  <a:srgbClr val="0000CC"/>
                </a:solidFill>
              </a:rPr>
              <a:t>sum</a:t>
            </a:r>
            <a:r>
              <a:rPr lang="en-US" dirty="0"/>
              <a:t> (</a:t>
            </a:r>
            <a:r>
              <a:rPr lang="en-US" dirty="0" smtClean="0"/>
              <a:t>sal) </a:t>
            </a:r>
            <a:r>
              <a:rPr lang="en-US" dirty="0">
                <a:solidFill>
                  <a:srgbClr val="0000CC"/>
                </a:solidFill>
              </a:rPr>
              <a:t>FROM</a:t>
            </a:r>
            <a:r>
              <a:rPr lang="en-US" dirty="0"/>
              <a:t> </a:t>
            </a:r>
            <a:r>
              <a:rPr lang="en-US" dirty="0" smtClean="0"/>
              <a:t>emp</a:t>
            </a:r>
            <a:endParaRPr lang="en-US" dirty="0"/>
          </a:p>
          <a:p>
            <a:pPr marL="0" indent="0">
              <a:buNone/>
            </a:pPr>
            <a:r>
              <a:rPr lang="en-US" dirty="0">
                <a:solidFill>
                  <a:srgbClr val="0000CC"/>
                </a:solidFill>
              </a:rPr>
              <a:t>GROUP</a:t>
            </a:r>
            <a:r>
              <a:rPr lang="en-US" dirty="0"/>
              <a:t> </a:t>
            </a:r>
            <a:r>
              <a:rPr lang="en-US" dirty="0">
                <a:solidFill>
                  <a:srgbClr val="0000CC"/>
                </a:solidFill>
              </a:rPr>
              <a:t>BY</a:t>
            </a:r>
            <a:r>
              <a:rPr lang="en-US" dirty="0"/>
              <a:t> </a:t>
            </a:r>
            <a:r>
              <a:rPr lang="en-US" dirty="0" smtClean="0"/>
              <a:t>deptno</a:t>
            </a:r>
            <a:endParaRPr lang="en-US" dirty="0"/>
          </a:p>
          <a:p>
            <a:pPr marL="0" indent="0">
              <a:buNone/>
            </a:pPr>
            <a:r>
              <a:rPr lang="en-US" b="1" dirty="0">
                <a:solidFill>
                  <a:srgbClr val="0000CC"/>
                </a:solidFill>
              </a:rPr>
              <a:t>HAVING</a:t>
            </a:r>
            <a:r>
              <a:rPr lang="en-US" dirty="0"/>
              <a:t> </a:t>
            </a:r>
            <a:r>
              <a:rPr lang="en-US" dirty="0">
                <a:solidFill>
                  <a:srgbClr val="0000CC"/>
                </a:solidFill>
              </a:rPr>
              <a:t>sum</a:t>
            </a:r>
            <a:r>
              <a:rPr lang="en-US" dirty="0"/>
              <a:t> (</a:t>
            </a:r>
            <a:r>
              <a:rPr lang="en-US" dirty="0" smtClean="0"/>
              <a:t>sal) </a:t>
            </a:r>
            <a:r>
              <a:rPr lang="en-US" dirty="0"/>
              <a:t>&gt; 7</a:t>
            </a:r>
            <a:r>
              <a:rPr lang="en-US" dirty="0" smtClean="0"/>
              <a:t>000</a:t>
            </a:r>
            <a:r>
              <a:rPr lang="en-US" dirty="0"/>
              <a:t>;</a:t>
            </a:r>
          </a:p>
          <a:p>
            <a:endParaRPr lang="en-US" dirty="0"/>
          </a:p>
          <a:p>
            <a:pPr marL="0" indent="0">
              <a:buNone/>
            </a:pPr>
            <a:r>
              <a:rPr lang="en-US" dirty="0">
                <a:solidFill>
                  <a:srgbClr val="0000CC"/>
                </a:solidFill>
              </a:rPr>
              <a:t>SELECT</a:t>
            </a:r>
            <a:r>
              <a:rPr lang="en-US" dirty="0"/>
              <a:t>  </a:t>
            </a:r>
            <a:r>
              <a:rPr lang="en-US" dirty="0" smtClean="0"/>
              <a:t>deptno, </a:t>
            </a:r>
            <a:r>
              <a:rPr lang="en-US" dirty="0">
                <a:solidFill>
                  <a:srgbClr val="0000CC"/>
                </a:solidFill>
              </a:rPr>
              <a:t>sum</a:t>
            </a:r>
            <a:r>
              <a:rPr lang="en-US" dirty="0"/>
              <a:t> (</a:t>
            </a:r>
            <a:r>
              <a:rPr lang="en-US" dirty="0" smtClean="0"/>
              <a:t>sal) </a:t>
            </a:r>
            <a:endParaRPr lang="en-US" dirty="0"/>
          </a:p>
          <a:p>
            <a:pPr marL="0" indent="0">
              <a:buNone/>
            </a:pPr>
            <a:r>
              <a:rPr lang="en-US" dirty="0">
                <a:solidFill>
                  <a:srgbClr val="0000CC"/>
                </a:solidFill>
              </a:rPr>
              <a:t>FROM</a:t>
            </a:r>
            <a:r>
              <a:rPr lang="en-US" dirty="0"/>
              <a:t> </a:t>
            </a:r>
            <a:r>
              <a:rPr lang="en-US" dirty="0" smtClean="0"/>
              <a:t>emp</a:t>
            </a:r>
            <a:endParaRPr lang="en-US" dirty="0"/>
          </a:p>
          <a:p>
            <a:pPr marL="0" indent="0">
              <a:buNone/>
            </a:pPr>
            <a:r>
              <a:rPr lang="en-US" dirty="0">
                <a:solidFill>
                  <a:srgbClr val="0000CC"/>
                </a:solidFill>
              </a:rPr>
              <a:t>WHERE</a:t>
            </a:r>
            <a:r>
              <a:rPr lang="en-US" dirty="0"/>
              <a:t> </a:t>
            </a:r>
            <a:r>
              <a:rPr lang="en-US" dirty="0" smtClean="0"/>
              <a:t>deptno </a:t>
            </a:r>
            <a:r>
              <a:rPr lang="en-US" dirty="0" smtClean="0">
                <a:solidFill>
                  <a:srgbClr val="0000CC"/>
                </a:solidFill>
              </a:rPr>
              <a:t>in</a:t>
            </a:r>
            <a:r>
              <a:rPr lang="en-US" dirty="0" smtClean="0"/>
              <a:t> (10, 30)</a:t>
            </a:r>
            <a:endParaRPr lang="en-US" dirty="0"/>
          </a:p>
          <a:p>
            <a:pPr marL="0" indent="0">
              <a:buNone/>
            </a:pPr>
            <a:r>
              <a:rPr lang="en-US" dirty="0">
                <a:solidFill>
                  <a:srgbClr val="0000CC"/>
                </a:solidFill>
              </a:rPr>
              <a:t>GROUP</a:t>
            </a:r>
            <a:r>
              <a:rPr lang="en-US" dirty="0"/>
              <a:t> </a:t>
            </a:r>
            <a:r>
              <a:rPr lang="en-US" dirty="0">
                <a:solidFill>
                  <a:srgbClr val="0000CC"/>
                </a:solidFill>
              </a:rPr>
              <a:t>BY</a:t>
            </a:r>
            <a:r>
              <a:rPr lang="en-US" dirty="0"/>
              <a:t> </a:t>
            </a:r>
            <a:r>
              <a:rPr lang="en-US" dirty="0" smtClean="0"/>
              <a:t>deptno</a:t>
            </a:r>
            <a:endParaRPr lang="en-US" dirty="0"/>
          </a:p>
          <a:p>
            <a:pPr marL="0" indent="0">
              <a:buNone/>
            </a:pPr>
            <a:r>
              <a:rPr lang="en-US" b="1" dirty="0">
                <a:solidFill>
                  <a:srgbClr val="0000CC"/>
                </a:solidFill>
              </a:rPr>
              <a:t>HAVING</a:t>
            </a:r>
            <a:r>
              <a:rPr lang="en-US" dirty="0"/>
              <a:t> </a:t>
            </a:r>
            <a:r>
              <a:rPr lang="en-US" dirty="0">
                <a:solidFill>
                  <a:srgbClr val="0000CC"/>
                </a:solidFill>
              </a:rPr>
              <a:t>sum</a:t>
            </a:r>
            <a:r>
              <a:rPr lang="en-US" dirty="0"/>
              <a:t> (</a:t>
            </a:r>
            <a:r>
              <a:rPr lang="en-US" dirty="0" smtClean="0"/>
              <a:t>sal) </a:t>
            </a:r>
            <a:r>
              <a:rPr lang="en-US" dirty="0"/>
              <a:t>&gt; 8</a:t>
            </a:r>
            <a:r>
              <a:rPr lang="en-US" dirty="0" smtClean="0"/>
              <a:t>000</a:t>
            </a:r>
            <a:endParaRPr lang="en-US" dirty="0"/>
          </a:p>
          <a:p>
            <a:pPr marL="0" indent="0">
              <a:buNone/>
            </a:pPr>
            <a:r>
              <a:rPr lang="en-US" dirty="0">
                <a:solidFill>
                  <a:srgbClr val="0000CC"/>
                </a:solidFill>
              </a:rPr>
              <a:t>ORDER</a:t>
            </a:r>
            <a:r>
              <a:rPr lang="en-US" dirty="0"/>
              <a:t> </a:t>
            </a:r>
            <a:r>
              <a:rPr lang="en-US" dirty="0">
                <a:solidFill>
                  <a:srgbClr val="0000CC"/>
                </a:solidFill>
              </a:rPr>
              <a:t>BY</a:t>
            </a:r>
            <a:r>
              <a:rPr lang="en-US" dirty="0"/>
              <a:t> </a:t>
            </a:r>
            <a:r>
              <a:rPr lang="en-US" dirty="0">
                <a:solidFill>
                  <a:srgbClr val="0000CC"/>
                </a:solidFill>
              </a:rPr>
              <a:t>sum</a:t>
            </a:r>
            <a:r>
              <a:rPr lang="en-US" dirty="0"/>
              <a:t> (</a:t>
            </a:r>
            <a:r>
              <a:rPr lang="en-US" dirty="0" smtClean="0"/>
              <a:t>sal) </a:t>
            </a:r>
            <a:r>
              <a:rPr lang="en-US" dirty="0">
                <a:solidFill>
                  <a:srgbClr val="0000CC"/>
                </a:solidFill>
              </a:rPr>
              <a:t>desc</a:t>
            </a:r>
            <a:r>
              <a:rPr lang="en-US" dirty="0"/>
              <a:t>;</a:t>
            </a:r>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83</a:t>
            </a:fld>
            <a:endParaRPr lang="en-US"/>
          </a:p>
        </p:txBody>
      </p:sp>
    </p:spTree>
    <p:extLst>
      <p:ext uri="{BB962C8B-B14F-4D97-AF65-F5344CB8AC3E}">
        <p14:creationId xmlns:p14="http://schemas.microsoft.com/office/powerpoint/2010/main" val="926984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t>Module 6: Creating Tables </a:t>
            </a:r>
          </a:p>
        </p:txBody>
      </p:sp>
      <p:sp>
        <p:nvSpPr>
          <p:cNvPr id="1980419" name="Rectangle 3"/>
          <p:cNvSpPr>
            <a:spLocks noGrp="1" noChangeArrowheads="1"/>
          </p:cNvSpPr>
          <p:nvPr>
            <p:ph sz="quarter" idx="1"/>
          </p:nvPr>
        </p:nvSpPr>
        <p:spPr/>
        <p:txBody>
          <a:bodyPr/>
          <a:lstStyle/>
          <a:p>
            <a:r>
              <a:rPr lang="en-US" altLang="en-US" dirty="0"/>
              <a:t>Overview</a:t>
            </a:r>
          </a:p>
          <a:p>
            <a:pPr marL="548640" lvl="2">
              <a:spcBef>
                <a:spcPts val="600"/>
              </a:spcBef>
              <a:buClr>
                <a:schemeClr val="accent1"/>
              </a:buClr>
            </a:pPr>
            <a:r>
              <a:rPr lang="en-US" altLang="en-US" dirty="0" smtClean="0"/>
              <a:t>Creating </a:t>
            </a:r>
            <a:r>
              <a:rPr lang="en-US" altLang="en-US" dirty="0"/>
              <a:t>a Table </a:t>
            </a:r>
          </a:p>
          <a:p>
            <a:pPr marL="548640" lvl="2">
              <a:spcBef>
                <a:spcPts val="600"/>
              </a:spcBef>
              <a:buClr>
                <a:schemeClr val="accent1"/>
              </a:buClr>
            </a:pPr>
            <a:r>
              <a:rPr lang="en-US" altLang="en-US" dirty="0" smtClean="0"/>
              <a:t>Data </a:t>
            </a:r>
            <a:r>
              <a:rPr lang="en-US" altLang="en-US" dirty="0"/>
              <a:t>Types</a:t>
            </a:r>
          </a:p>
          <a:p>
            <a:pPr marL="0" indent="0" eaLnBrk="1" hangingPunct="1">
              <a:lnSpc>
                <a:spcPct val="80000"/>
              </a:lnSpc>
              <a:buFontTx/>
              <a:buNone/>
            </a:pPr>
            <a:endParaRPr lang="en-US" altLang="en-US" sz="1400" dirty="0" smtClean="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84</a:t>
            </a:fld>
            <a:endParaRPr lang="en-US"/>
          </a:p>
        </p:txBody>
      </p:sp>
    </p:spTree>
    <p:extLst>
      <p:ext uri="{BB962C8B-B14F-4D97-AF65-F5344CB8AC3E}">
        <p14:creationId xmlns:p14="http://schemas.microsoft.com/office/powerpoint/2010/main" val="6927131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Creating Tables</a:t>
            </a:r>
          </a:p>
        </p:txBody>
      </p:sp>
      <p:sp>
        <p:nvSpPr>
          <p:cNvPr id="30723" name="Text Box 10"/>
          <p:cNvSpPr txBox="1">
            <a:spLocks noChangeArrowheads="1"/>
          </p:cNvSpPr>
          <p:nvPr/>
        </p:nvSpPr>
        <p:spPr bwMode="auto">
          <a:xfrm>
            <a:off x="381000" y="2819400"/>
            <a:ext cx="8077200" cy="278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en-US" altLang="en-US" sz="2400" dirty="0">
              <a:latin typeface="Candara" panose="020E0502030303020204" pitchFamily="34" charset="0"/>
            </a:endParaRPr>
          </a:p>
          <a:p>
            <a:pPr eaLnBrk="1" hangingPunct="1"/>
            <a:r>
              <a:rPr lang="en-US" altLang="en-US" sz="2400" dirty="0" smtClean="0">
                <a:solidFill>
                  <a:srgbClr val="0000CC"/>
                </a:solidFill>
                <a:latin typeface="Candara" panose="020E0502030303020204" pitchFamily="34" charset="0"/>
              </a:rPr>
              <a:t>CREATE</a:t>
            </a:r>
            <a:r>
              <a:rPr lang="en-US" altLang="en-US" sz="2400" b="1" dirty="0" smtClean="0">
                <a:latin typeface="Candara" panose="020E0502030303020204" pitchFamily="34" charset="0"/>
              </a:rPr>
              <a:t> </a:t>
            </a:r>
            <a:r>
              <a:rPr lang="en-US" altLang="en-US" sz="2400" dirty="0">
                <a:solidFill>
                  <a:srgbClr val="0000CC"/>
                </a:solidFill>
                <a:latin typeface="Candara" panose="020E0502030303020204" pitchFamily="34" charset="0"/>
              </a:rPr>
              <a:t>TABLE </a:t>
            </a:r>
            <a:r>
              <a:rPr lang="en-US" altLang="en-US" sz="2400" dirty="0">
                <a:latin typeface="Candara" panose="020E0502030303020204" pitchFamily="34" charset="0"/>
              </a:rPr>
              <a:t>dept (</a:t>
            </a:r>
          </a:p>
          <a:p>
            <a:pPr eaLnBrk="1" hangingPunct="1"/>
            <a:r>
              <a:rPr lang="en-US" altLang="en-US" sz="2400" dirty="0" smtClean="0">
                <a:latin typeface="Candara" panose="020E0502030303020204" pitchFamily="34" charset="0"/>
              </a:rPr>
              <a:t>	deptno </a:t>
            </a:r>
            <a:r>
              <a:rPr lang="en-US" altLang="en-US" sz="2400" dirty="0">
                <a:latin typeface="Candara" panose="020E0502030303020204" pitchFamily="34" charset="0"/>
              </a:rPr>
              <a:t>varchar2 (4),</a:t>
            </a:r>
          </a:p>
          <a:p>
            <a:pPr eaLnBrk="1" hangingPunct="1"/>
            <a:r>
              <a:rPr lang="en-US" altLang="en-US" sz="2400" dirty="0">
                <a:latin typeface="Candara" panose="020E0502030303020204" pitchFamily="34" charset="0"/>
              </a:rPr>
              <a:t>	</a:t>
            </a:r>
            <a:r>
              <a:rPr lang="en-US" altLang="en-US" sz="2400" dirty="0" err="1" smtClean="0">
                <a:latin typeface="Candara" panose="020E0502030303020204" pitchFamily="34" charset="0"/>
              </a:rPr>
              <a:t>dname</a:t>
            </a:r>
            <a:r>
              <a:rPr lang="en-US" altLang="en-US" sz="2400" dirty="0" smtClean="0">
                <a:latin typeface="Candara" panose="020E0502030303020204" pitchFamily="34" charset="0"/>
              </a:rPr>
              <a:t> </a:t>
            </a:r>
            <a:r>
              <a:rPr lang="en-US" altLang="en-US" sz="2400" dirty="0">
                <a:latin typeface="Candara" panose="020E0502030303020204" pitchFamily="34" charset="0"/>
              </a:rPr>
              <a:t>varchar2 (20</a:t>
            </a:r>
            <a:r>
              <a:rPr lang="en-US" altLang="en-US" sz="2400" dirty="0" smtClean="0">
                <a:latin typeface="Candara" panose="020E0502030303020204" pitchFamily="34" charset="0"/>
              </a:rPr>
              <a:t>),</a:t>
            </a:r>
          </a:p>
          <a:p>
            <a:pPr eaLnBrk="1" hangingPunct="1"/>
            <a:r>
              <a:rPr lang="en-US" altLang="en-US" sz="2400" dirty="0">
                <a:latin typeface="Candara" panose="020E0502030303020204" pitchFamily="34" charset="0"/>
              </a:rPr>
              <a:t>	</a:t>
            </a:r>
            <a:r>
              <a:rPr lang="en-US" altLang="en-US" sz="2400" dirty="0" err="1" smtClean="0">
                <a:latin typeface="Candara" panose="020E0502030303020204" pitchFamily="34" charset="0"/>
              </a:rPr>
              <a:t>loc</a:t>
            </a:r>
            <a:r>
              <a:rPr lang="en-US" altLang="en-US" sz="2400" dirty="0" smtClean="0">
                <a:latin typeface="Candara" panose="020E0502030303020204" pitchFamily="34" charset="0"/>
              </a:rPr>
              <a:t> varchar2(20) </a:t>
            </a:r>
          </a:p>
          <a:p>
            <a:pPr eaLnBrk="1" hangingPunct="1"/>
            <a:r>
              <a:rPr lang="en-US" altLang="en-US" sz="2400" dirty="0" smtClean="0">
                <a:latin typeface="Candara" panose="020E0502030303020204" pitchFamily="34" charset="0"/>
              </a:rPr>
              <a:t>);</a:t>
            </a:r>
            <a:endParaRPr lang="en-US" altLang="en-US" sz="2400" dirty="0">
              <a:latin typeface="Candara" panose="020E0502030303020204" pitchFamily="34" charset="0"/>
            </a:endParaRPr>
          </a:p>
          <a:p>
            <a:pPr algn="just" eaLnBrk="1" hangingPunct="1">
              <a:spcBef>
                <a:spcPct val="30000"/>
              </a:spcBef>
            </a:pPr>
            <a:endParaRPr lang="en-US" altLang="en-US" sz="2400" i="1" dirty="0">
              <a:latin typeface="Candara" panose="020E0502030303020204" pitchFamily="34" charset="0"/>
            </a:endParaRPr>
          </a:p>
        </p:txBody>
      </p:sp>
      <p:sp>
        <p:nvSpPr>
          <p:cNvPr id="30724" name="Text Box 11"/>
          <p:cNvSpPr txBox="1">
            <a:spLocks noChangeArrowheads="1"/>
          </p:cNvSpPr>
          <p:nvPr/>
        </p:nvSpPr>
        <p:spPr bwMode="auto">
          <a:xfrm>
            <a:off x="457200" y="1454150"/>
            <a:ext cx="8153400" cy="831850"/>
          </a:xfrm>
          <a:prstGeom prst="rect">
            <a:avLst/>
          </a:prstGeom>
          <a:solidFill>
            <a:schemeClr val="accent2">
              <a:lumMod val="50000"/>
              <a:alpha val="39000"/>
            </a:schemeClr>
          </a:solidFill>
          <a:ln w="9525">
            <a:noFill/>
            <a:miter lim="800000"/>
            <a:headEnd/>
            <a:tailEnd/>
          </a:ln>
          <a:effec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altLang="en-US" sz="2400" dirty="0">
                <a:latin typeface="Candara" panose="020E0502030303020204" pitchFamily="34" charset="0"/>
              </a:rPr>
              <a:t>CREATE TABLE </a:t>
            </a:r>
            <a:r>
              <a:rPr lang="en-US" altLang="en-US" sz="2400" dirty="0" err="1">
                <a:latin typeface="Candara" panose="020E0502030303020204" pitchFamily="34" charset="0"/>
              </a:rPr>
              <a:t>tablename</a:t>
            </a:r>
            <a:r>
              <a:rPr lang="en-US" altLang="en-US" sz="2400" dirty="0">
                <a:latin typeface="Candara" panose="020E0502030303020204" pitchFamily="34" charset="0"/>
              </a:rPr>
              <a:t> (</a:t>
            </a:r>
          </a:p>
          <a:p>
            <a:pPr eaLnBrk="1" hangingPunct="1"/>
            <a:r>
              <a:rPr lang="en-US" altLang="en-US" sz="2400" dirty="0">
                <a:latin typeface="Candara" panose="020E0502030303020204" pitchFamily="34" charset="0"/>
              </a:rPr>
              <a:t>		column-name data-type [other clauses]... );</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85</a:t>
            </a:fld>
            <a:endParaRPr lang="en-US"/>
          </a:p>
        </p:txBody>
      </p:sp>
    </p:spTree>
    <p:extLst>
      <p:ext uri="{BB962C8B-B14F-4D97-AF65-F5344CB8AC3E}">
        <p14:creationId xmlns:p14="http://schemas.microsoft.com/office/powerpoint/2010/main" val="11967108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Data Types</a:t>
            </a:r>
          </a:p>
        </p:txBody>
      </p:sp>
      <p:graphicFrame>
        <p:nvGraphicFramePr>
          <p:cNvPr id="822467" name="Group 195"/>
          <p:cNvGraphicFramePr>
            <a:graphicFrameLocks noGrp="1"/>
          </p:cNvGraphicFramePr>
          <p:nvPr>
            <p:ph idx="1"/>
            <p:extLst>
              <p:ext uri="{D42A27DB-BD31-4B8C-83A1-F6EECF244321}">
                <p14:modId xmlns:p14="http://schemas.microsoft.com/office/powerpoint/2010/main" val="378981909"/>
              </p:ext>
            </p:extLst>
          </p:nvPr>
        </p:nvGraphicFramePr>
        <p:xfrm>
          <a:off x="533400" y="1454016"/>
          <a:ext cx="8077200" cy="4579126"/>
        </p:xfrm>
        <a:graphic>
          <a:graphicData uri="http://schemas.openxmlformats.org/drawingml/2006/table">
            <a:tbl>
              <a:tblPr/>
              <a:tblGrid>
                <a:gridCol w="1600200"/>
                <a:gridCol w="4191000"/>
                <a:gridCol w="2286000"/>
              </a:tblGrid>
              <a:tr h="66073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ndara" panose="020E0502030303020204" pitchFamily="34" charset="0"/>
                          <a:cs typeface="Times New Roman" pitchFamily="18" charset="0"/>
                        </a:rPr>
                        <a:t>Data Type</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ndara" panose="020E0502030303020204" pitchFamily="34" charset="0"/>
                          <a:cs typeface="Times New Roman" pitchFamily="18" charset="0"/>
                        </a:rPr>
                        <a:t>Description</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3220">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char (n)</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Fixed-length character data. Max 2000 bytes</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deptno char (4)</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4726">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varchar (n)</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Variable-length character data. Max 4000 bytes</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deptno varchar2 (4)</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9679">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varchar2 (n)</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Variable-length character data. Max size is 4000 bytes</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deptno </a:t>
                      </a:r>
                      <a:r>
                        <a:rPr kumimoji="0" lang="en-US" altLang="en-US" sz="18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varchar</a:t>
                      </a: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 (4)</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1739">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number (p, s)</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Numeric data, ‘p’ is the total length and “s” is the number of decimal places. </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reading number (5, 2). Maximum value: 99.99</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99484">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Date</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Date and time. Range is 01/01/4712 BC to 31/12/4712 AD.</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hiredate date</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3"/>
          </p:nvPr>
        </p:nvSpPr>
        <p:spPr/>
        <p:txBody>
          <a:bodyPr/>
          <a:lstStyle/>
          <a:p>
            <a:r>
              <a:rPr lang="en-US" smtClean="0"/>
              <a:t>Xoriant Soultions Pvt. Ltd.</a:t>
            </a:r>
            <a:endParaRPr lang="en-US"/>
          </a:p>
        </p:txBody>
      </p:sp>
      <p:sp>
        <p:nvSpPr>
          <p:cNvPr id="3" name="Slide Number Placeholder 2"/>
          <p:cNvSpPr>
            <a:spLocks noGrp="1"/>
          </p:cNvSpPr>
          <p:nvPr>
            <p:ph type="sldNum" sz="quarter" idx="4"/>
          </p:nvPr>
        </p:nvSpPr>
        <p:spPr/>
        <p:txBody>
          <a:bodyPr/>
          <a:lstStyle/>
          <a:p>
            <a:fld id="{1E218C5A-AA56-4136-94E6-BAA98D2AAD9B}" type="slidenum">
              <a:rPr lang="en-US" smtClean="0"/>
              <a:t>86</a:t>
            </a:fld>
            <a:endParaRPr lang="en-US"/>
          </a:p>
        </p:txBody>
      </p:sp>
    </p:spTree>
    <p:extLst>
      <p:ext uri="{BB962C8B-B14F-4D97-AF65-F5344CB8AC3E}">
        <p14:creationId xmlns:p14="http://schemas.microsoft.com/office/powerpoint/2010/main" val="14168995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8"/>
          <p:cNvSpPr>
            <a:spLocks noGrp="1" noChangeArrowheads="1"/>
          </p:cNvSpPr>
          <p:nvPr>
            <p:ph type="title"/>
          </p:nvPr>
        </p:nvSpPr>
        <p:spPr/>
        <p:txBody>
          <a:bodyPr/>
          <a:lstStyle/>
          <a:p>
            <a:pPr eaLnBrk="1" hangingPunct="1"/>
            <a:r>
              <a:rPr lang="en-US" altLang="en-US" smtClean="0"/>
              <a:t>Data Types</a:t>
            </a:r>
          </a:p>
        </p:txBody>
      </p:sp>
      <p:graphicFrame>
        <p:nvGraphicFramePr>
          <p:cNvPr id="2068542" name="Group 62"/>
          <p:cNvGraphicFramePr>
            <a:graphicFrameLocks noGrp="1"/>
          </p:cNvGraphicFramePr>
          <p:nvPr>
            <p:ph sz="quarter" idx="1"/>
            <p:extLst>
              <p:ext uri="{D42A27DB-BD31-4B8C-83A1-F6EECF244321}">
                <p14:modId xmlns:p14="http://schemas.microsoft.com/office/powerpoint/2010/main" val="4160854561"/>
              </p:ext>
            </p:extLst>
          </p:nvPr>
        </p:nvGraphicFramePr>
        <p:xfrm>
          <a:off x="457200" y="1295401"/>
          <a:ext cx="8229600" cy="4876799"/>
        </p:xfrm>
        <a:graphic>
          <a:graphicData uri="http://schemas.openxmlformats.org/drawingml/2006/table">
            <a:tbl>
              <a:tblPr/>
              <a:tblGrid>
                <a:gridCol w="1319842"/>
                <a:gridCol w="4580626"/>
                <a:gridCol w="2329132"/>
              </a:tblGrid>
              <a:tr h="654071">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ndara" panose="020E0502030303020204" pitchFamily="34" charset="0"/>
                          <a:cs typeface="Times New Roman" pitchFamily="18" charset="0"/>
                        </a:rPr>
                        <a:t>Data Type</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ndara" panose="020E0502030303020204" pitchFamily="34" charset="0"/>
                          <a:cs typeface="Times New Roman" pitchFamily="18" charset="0"/>
                        </a:rPr>
                        <a:t>Description</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ndara" panose="020E0502030303020204" pitchFamily="34" charset="0"/>
                          <a:cs typeface="Times New Roman" pitchFamily="18" charset="0"/>
                        </a:rPr>
                        <a:t>Example</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92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long </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Variable-length character data. Max 2 GB </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remarks long </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92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raw (n)</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Binary format data. Max size 2000 bytes</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esc_seqraw (15)</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616">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Long raw </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Same as raw, but maximum size is 2 GB.</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picture long raw </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097">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BLOB</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Stores binary large objects up to 4GB</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616">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CLOB</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Stores character large objects up to 4GB.</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31545">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ndara" panose="020E0502030303020204" pitchFamily="34" charset="0"/>
                          <a:cs typeface="Times New Roman" pitchFamily="18" charset="0"/>
                        </a:rPr>
                        <a:t>BFILE</a:t>
                      </a:r>
                      <a:endParaRPr kumimoji="0" lang="en-US" altLang="en-US" sz="1800" b="0" i="0" u="none" strike="noStrike" cap="none" normalizeH="0" baseline="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marL="742950" indent="-285750">
                        <a:spcBef>
                          <a:spcPct val="20000"/>
                        </a:spcBef>
                        <a:buFont typeface="Wingdings" pitchFamily="2" charset="2"/>
                        <a:defRPr>
                          <a:solidFill>
                            <a:schemeClr val="tx1"/>
                          </a:solidFill>
                          <a:latin typeface="Times New Roman" pitchFamily="18" charset="0"/>
                        </a:defRPr>
                      </a:lvl2pPr>
                      <a:lvl3pPr marL="1143000" indent="-228600">
                        <a:spcBef>
                          <a:spcPct val="20000"/>
                        </a:spcBef>
                        <a:defRPr sz="1600">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ndara" panose="020E0502030303020204" pitchFamily="34" charset="0"/>
                          <a:cs typeface="Times New Roman" pitchFamily="18" charset="0"/>
                        </a:rPr>
                        <a:t>Enables access to binary file LOBs that are stored in the file system outside the Oracle database. Maximum file size up to 4GB.</a:t>
                      </a: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itchFamily="18" charset="0"/>
                        </a:defRPr>
                      </a:lvl1pPr>
                      <a:lvl2pPr>
                        <a:spcBef>
                          <a:spcPct val="20000"/>
                        </a:spcBef>
                        <a:buFont typeface="Wingdings" pitchFamily="2" charset="2"/>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a:txBody>
                  <a:tcPr marL="93165" marR="93165"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87</a:t>
            </a:fld>
            <a:endParaRPr lang="en-US"/>
          </a:p>
        </p:txBody>
      </p:sp>
    </p:spTree>
    <p:extLst>
      <p:ext uri="{BB962C8B-B14F-4D97-AF65-F5344CB8AC3E}">
        <p14:creationId xmlns:p14="http://schemas.microsoft.com/office/powerpoint/2010/main" val="24879587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en-US" dirty="0" smtClean="0"/>
              <a:t>Module 7: Inserting, Modifying &amp; Deleting Data</a:t>
            </a:r>
            <a:r>
              <a:rPr lang="en-US" altLang="en-US" sz="2800" dirty="0" smtClean="0"/>
              <a:t> </a:t>
            </a:r>
          </a:p>
        </p:txBody>
      </p:sp>
      <p:sp>
        <p:nvSpPr>
          <p:cNvPr id="4" name="Content Placeholder 3"/>
          <p:cNvSpPr>
            <a:spLocks noGrp="1"/>
          </p:cNvSpPr>
          <p:nvPr>
            <p:ph sz="quarter" idx="1"/>
          </p:nvPr>
        </p:nvSpPr>
        <p:spPr/>
        <p:txBody>
          <a:bodyPr/>
          <a:lstStyle/>
          <a:p>
            <a:r>
              <a:rPr lang="en-US" dirty="0"/>
              <a:t> Overview</a:t>
            </a:r>
          </a:p>
          <a:p>
            <a:pPr lvl="1"/>
            <a:r>
              <a:rPr lang="en-US" dirty="0" smtClean="0"/>
              <a:t>Inserting </a:t>
            </a:r>
            <a:r>
              <a:rPr lang="en-US" dirty="0"/>
              <a:t>Data into a Table</a:t>
            </a:r>
          </a:p>
          <a:p>
            <a:pPr lvl="1"/>
            <a:r>
              <a:rPr lang="en-US" dirty="0" smtClean="0"/>
              <a:t>Inserting </a:t>
            </a:r>
            <a:r>
              <a:rPr lang="en-US" dirty="0"/>
              <a:t>Data into a Table using Sub query</a:t>
            </a:r>
          </a:p>
          <a:p>
            <a:pPr lvl="1"/>
            <a:r>
              <a:rPr lang="en-US" dirty="0" smtClean="0"/>
              <a:t>Modifying </a:t>
            </a:r>
            <a:r>
              <a:rPr lang="en-US" dirty="0"/>
              <a:t>Data in a Table</a:t>
            </a:r>
          </a:p>
          <a:p>
            <a:pPr lvl="1"/>
            <a:r>
              <a:rPr lang="en-US" dirty="0" smtClean="0"/>
              <a:t>Deleting </a:t>
            </a:r>
            <a:r>
              <a:rPr lang="en-US" dirty="0"/>
              <a:t>Data from a </a:t>
            </a:r>
            <a:r>
              <a:rPr lang="en-US" dirty="0" smtClean="0"/>
              <a:t>Table</a:t>
            </a:r>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88</a:t>
            </a:fld>
            <a:endParaRPr lang="en-US"/>
          </a:p>
        </p:txBody>
      </p:sp>
    </p:spTree>
    <p:extLst>
      <p:ext uri="{BB962C8B-B14F-4D97-AF65-F5344CB8AC3E}">
        <p14:creationId xmlns:p14="http://schemas.microsoft.com/office/powerpoint/2010/main" val="16233485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Inserting Data into a Table</a:t>
            </a:r>
          </a:p>
        </p:txBody>
      </p:sp>
      <p:sp>
        <p:nvSpPr>
          <p:cNvPr id="5" name="Content Placeholder 4"/>
          <p:cNvSpPr>
            <a:spLocks noGrp="1"/>
          </p:cNvSpPr>
          <p:nvPr>
            <p:ph sz="quarter" idx="1"/>
          </p:nvPr>
        </p:nvSpPr>
        <p:spPr>
          <a:xfrm>
            <a:off x="457200" y="1219200"/>
            <a:ext cx="8229600" cy="2209800"/>
          </a:xfrm>
        </p:spPr>
        <p:txBody>
          <a:bodyPr>
            <a:normAutofit fontScale="77500" lnSpcReduction="20000"/>
          </a:bodyPr>
          <a:lstStyle/>
          <a:p>
            <a:pPr marL="0" indent="0">
              <a:spcBef>
                <a:spcPct val="50000"/>
              </a:spcBef>
              <a:buNone/>
            </a:pPr>
            <a:r>
              <a:rPr lang="en-US" altLang="en-US" sz="3600" dirty="0" smtClean="0">
                <a:solidFill>
                  <a:srgbClr val="0000CC"/>
                </a:solidFill>
              </a:rPr>
              <a:t>desc</a:t>
            </a:r>
            <a:r>
              <a:rPr lang="en-US" altLang="en-US" sz="3600" dirty="0" smtClean="0"/>
              <a:t> </a:t>
            </a:r>
            <a:r>
              <a:rPr lang="en-US" altLang="en-US" sz="3600" dirty="0"/>
              <a:t>dept;</a:t>
            </a:r>
          </a:p>
          <a:p>
            <a:pPr marL="0" indent="0">
              <a:lnSpc>
                <a:spcPct val="120000"/>
              </a:lnSpc>
              <a:buNone/>
            </a:pPr>
            <a:r>
              <a:rPr lang="en-US" altLang="en-US" dirty="0"/>
              <a:t>Name			</a:t>
            </a:r>
            <a:r>
              <a:rPr lang="en-US" altLang="en-US" dirty="0" smtClean="0"/>
              <a:t>Null</a:t>
            </a:r>
            <a:r>
              <a:rPr lang="en-US" altLang="en-US" dirty="0"/>
              <a:t>?	</a:t>
            </a:r>
            <a:r>
              <a:rPr lang="en-US" altLang="en-US" dirty="0" smtClean="0"/>
              <a:t>	Type</a:t>
            </a:r>
            <a:endParaRPr lang="en-US" altLang="en-US" dirty="0"/>
          </a:p>
          <a:p>
            <a:pPr marL="0" indent="0">
              <a:buNone/>
            </a:pPr>
            <a:r>
              <a:rPr lang="en-US" altLang="en-US" dirty="0"/>
              <a:t>-------------			---------------------	------------------</a:t>
            </a:r>
          </a:p>
          <a:p>
            <a:pPr marL="0" indent="0">
              <a:buNone/>
            </a:pPr>
            <a:r>
              <a:rPr lang="en-US" altLang="en-US" dirty="0" smtClean="0"/>
              <a:t>DEPTNO</a:t>
            </a:r>
            <a:r>
              <a:rPr lang="en-US" altLang="en-US" dirty="0"/>
              <a:t>			NOT NULL       VARCHAR2(4)</a:t>
            </a:r>
          </a:p>
          <a:p>
            <a:pPr marL="0" indent="0">
              <a:buNone/>
            </a:pPr>
            <a:r>
              <a:rPr lang="en-US" altLang="en-US" dirty="0" smtClean="0"/>
              <a:t>DNAME</a:t>
            </a:r>
            <a:r>
              <a:rPr lang="en-US" altLang="en-US" dirty="0"/>
              <a:t>			NOT NULL       VARCHAR2(20</a:t>
            </a:r>
            <a:r>
              <a:rPr lang="en-US" altLang="en-US" dirty="0" smtClean="0"/>
              <a:t>)</a:t>
            </a:r>
          </a:p>
          <a:p>
            <a:pPr marL="0" indent="0">
              <a:buNone/>
            </a:pPr>
            <a:r>
              <a:rPr lang="en-US" altLang="en-US" dirty="0" smtClean="0"/>
              <a:t>LOC			NOT NULL</a:t>
            </a:r>
            <a:r>
              <a:rPr lang="en-US" altLang="en-US" dirty="0"/>
              <a:t> </a:t>
            </a:r>
            <a:r>
              <a:rPr lang="en-US" altLang="en-US" dirty="0" smtClean="0"/>
              <a:t>        VARCHAR2(20</a:t>
            </a:r>
            <a:r>
              <a:rPr lang="en-US" altLang="en-US" dirty="0"/>
              <a:t>) </a:t>
            </a:r>
            <a:r>
              <a:rPr lang="en-US" altLang="en-US" dirty="0" smtClean="0"/>
              <a:t>	</a:t>
            </a:r>
            <a:endParaRPr lang="en-US" altLang="en-US" sz="3600"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89</a:t>
            </a:fld>
            <a:endParaRPr lang="en-US"/>
          </a:p>
        </p:txBody>
      </p:sp>
      <p:sp>
        <p:nvSpPr>
          <p:cNvPr id="35844" name="Text Box 355"/>
          <p:cNvSpPr txBox="1">
            <a:spLocks noChangeArrowheads="1"/>
          </p:cNvSpPr>
          <p:nvPr/>
        </p:nvSpPr>
        <p:spPr bwMode="auto">
          <a:xfrm>
            <a:off x="533400" y="3571875"/>
            <a:ext cx="7696200" cy="466725"/>
          </a:xfrm>
          <a:prstGeom prst="rect">
            <a:avLst/>
          </a:prstGeom>
          <a:solidFill>
            <a:schemeClr val="accent2">
              <a:lumMod val="50000"/>
              <a:alpha val="34000"/>
            </a:schemeClr>
          </a:solidFill>
          <a:ln w="9525">
            <a:solidFill>
              <a:schemeClr val="tx1"/>
            </a:solidFill>
            <a:miter lim="800000"/>
            <a:headEnd/>
            <a:tailEnd/>
          </a:ln>
          <a:effec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altLang="en-US" sz="2400" dirty="0"/>
              <a:t>INSERT INTO table-name VALUES (value1, value2, ...);</a:t>
            </a:r>
          </a:p>
        </p:txBody>
      </p:sp>
      <p:sp>
        <p:nvSpPr>
          <p:cNvPr id="6" name="Rectangle 5"/>
          <p:cNvSpPr/>
          <p:nvPr/>
        </p:nvSpPr>
        <p:spPr>
          <a:xfrm>
            <a:off x="533400" y="4293072"/>
            <a:ext cx="7696200" cy="1902059"/>
          </a:xfrm>
          <a:prstGeom prst="rect">
            <a:avLst/>
          </a:prstGeom>
        </p:spPr>
        <p:txBody>
          <a:bodyPr wrap="square">
            <a:spAutoFit/>
          </a:bodyPr>
          <a:lstStyle/>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(10,'ACCOUNTING','NEW YORK');</a:t>
            </a:r>
          </a:p>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(20,'RESEARCH','DALLAS');</a:t>
            </a:r>
          </a:p>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(30,'SALES','CHICAGO');</a:t>
            </a:r>
          </a:p>
          <a:p>
            <a:pPr algn="just">
              <a:spcBef>
                <a:spcPct val="30000"/>
              </a:spcBef>
            </a:pPr>
            <a:r>
              <a:rPr lang="en-US" altLang="en-US" sz="2400" dirty="0">
                <a:solidFill>
                  <a:srgbClr val="0000CC"/>
                </a:solidFill>
              </a:rPr>
              <a:t>INSERT</a:t>
            </a:r>
            <a:r>
              <a:rPr lang="en-US" altLang="en-US" sz="2400" dirty="0"/>
              <a:t> </a:t>
            </a:r>
            <a:r>
              <a:rPr lang="en-US" altLang="en-US" sz="2400" dirty="0">
                <a:solidFill>
                  <a:srgbClr val="0000CC"/>
                </a:solidFill>
              </a:rPr>
              <a:t>INTO</a:t>
            </a:r>
            <a:r>
              <a:rPr lang="en-US" altLang="en-US" sz="2400" dirty="0"/>
              <a:t> DEPT </a:t>
            </a:r>
            <a:r>
              <a:rPr lang="en-US" altLang="en-US" sz="2400" dirty="0">
                <a:solidFill>
                  <a:srgbClr val="0000CC"/>
                </a:solidFill>
              </a:rPr>
              <a:t>VALUES</a:t>
            </a:r>
            <a:r>
              <a:rPr lang="en-US" altLang="en-US" sz="2400" dirty="0"/>
              <a:t> (40,'OPERATIONS','BOSTON');</a:t>
            </a:r>
          </a:p>
        </p:txBody>
      </p:sp>
    </p:spTree>
    <p:extLst>
      <p:ext uri="{BB962C8B-B14F-4D97-AF65-F5344CB8AC3E}">
        <p14:creationId xmlns:p14="http://schemas.microsoft.com/office/powerpoint/2010/main" val="419309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Instances and Schemas</a:t>
            </a:r>
            <a:endParaRPr lang="en-US" dirty="0"/>
          </a:p>
        </p:txBody>
      </p:sp>
      <p:sp>
        <p:nvSpPr>
          <p:cNvPr id="8" name="Content Placeholder 7"/>
          <p:cNvSpPr>
            <a:spLocks noGrp="1"/>
          </p:cNvSpPr>
          <p:nvPr>
            <p:ph sz="quarter" idx="1"/>
          </p:nvPr>
        </p:nvSpPr>
        <p:spPr/>
        <p:txBody>
          <a:bodyPr/>
          <a:lstStyle/>
          <a:p>
            <a:r>
              <a:rPr lang="en-US" b="1" dirty="0">
                <a:solidFill>
                  <a:schemeClr val="tx2">
                    <a:lumMod val="75000"/>
                  </a:schemeClr>
                </a:solidFill>
              </a:rPr>
              <a:t>Schema</a:t>
            </a:r>
            <a:r>
              <a:rPr lang="en-US" dirty="0">
                <a:solidFill>
                  <a:schemeClr val="tx2">
                    <a:lumMod val="40000"/>
                    <a:lumOff val="60000"/>
                  </a:schemeClr>
                </a:solidFill>
              </a:rPr>
              <a:t> </a:t>
            </a:r>
            <a:r>
              <a:rPr lang="en-US" dirty="0"/>
              <a:t>– the logical structure of the database </a:t>
            </a:r>
          </a:p>
          <a:p>
            <a:pPr lvl="1"/>
            <a:r>
              <a:rPr lang="en-US" dirty="0"/>
              <a:t>Example: The database consists of information about a set of customers and accounts and the relationship between them)</a:t>
            </a:r>
          </a:p>
          <a:p>
            <a:r>
              <a:rPr lang="en-US" b="1" dirty="0">
                <a:solidFill>
                  <a:schemeClr val="tx2">
                    <a:lumMod val="75000"/>
                  </a:schemeClr>
                </a:solidFill>
              </a:rPr>
              <a:t>Instance</a:t>
            </a:r>
            <a:r>
              <a:rPr lang="en-US" dirty="0"/>
              <a:t> – the actual content of the database at a particular point in time </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Xoriant Soultions Pvt. Ltd.</a:t>
            </a:r>
            <a:endParaRPr lang="en-US"/>
          </a:p>
        </p:txBody>
      </p:sp>
      <p:sp>
        <p:nvSpPr>
          <p:cNvPr id="6" name="Slide Number Placeholder 5"/>
          <p:cNvSpPr>
            <a:spLocks noGrp="1"/>
          </p:cNvSpPr>
          <p:nvPr>
            <p:ph type="sldNum" sz="quarter" idx="12"/>
          </p:nvPr>
        </p:nvSpPr>
        <p:spPr/>
        <p:txBody>
          <a:bodyPr/>
          <a:lstStyle/>
          <a:p>
            <a:fld id="{1E218C5A-AA56-4136-94E6-BAA98D2AAD9B}" type="slidenum">
              <a:rPr lang="en-US" smtClean="0"/>
              <a:t>9</a:t>
            </a:fld>
            <a:endParaRPr lang="en-US"/>
          </a:p>
        </p:txBody>
      </p:sp>
    </p:spTree>
    <p:extLst>
      <p:ext uri="{BB962C8B-B14F-4D97-AF65-F5344CB8AC3E}">
        <p14:creationId xmlns:p14="http://schemas.microsoft.com/office/powerpoint/2010/main" val="38289375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smtClean="0"/>
              <a:t>Customized Insertion</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INSERT</a:t>
            </a:r>
            <a:r>
              <a:rPr lang="en-US" dirty="0" smtClean="0"/>
              <a:t> </a:t>
            </a:r>
            <a:r>
              <a:rPr lang="en-US" dirty="0">
                <a:solidFill>
                  <a:srgbClr val="0000CC"/>
                </a:solidFill>
              </a:rPr>
              <a:t>INTO</a:t>
            </a:r>
            <a:r>
              <a:rPr lang="en-US" dirty="0"/>
              <a:t> </a:t>
            </a:r>
            <a:r>
              <a:rPr lang="en-US" dirty="0" smtClean="0"/>
              <a:t>emp </a:t>
            </a:r>
            <a:r>
              <a:rPr lang="en-US" dirty="0"/>
              <a:t>(</a:t>
            </a:r>
            <a:r>
              <a:rPr lang="en-US" dirty="0" smtClean="0"/>
              <a:t>empno, sal, ename</a:t>
            </a:r>
            <a:r>
              <a:rPr lang="en-US" dirty="0"/>
              <a:t>) </a:t>
            </a:r>
            <a:r>
              <a:rPr lang="en-US" dirty="0" smtClean="0">
                <a:solidFill>
                  <a:srgbClr val="0000CC"/>
                </a:solidFill>
              </a:rPr>
              <a:t>VALUES(1051</a:t>
            </a:r>
            <a:r>
              <a:rPr lang="en-US" dirty="0"/>
              <a:t>, </a:t>
            </a:r>
            <a:r>
              <a:rPr lang="en-US" dirty="0" smtClean="0"/>
              <a:t>5000, </a:t>
            </a:r>
            <a:r>
              <a:rPr lang="en-US" dirty="0"/>
              <a:t>'Sunil');</a:t>
            </a:r>
          </a:p>
          <a:p>
            <a:pPr marL="0" indent="0">
              <a:buNone/>
            </a:pPr>
            <a:endParaRPr lang="en-US" dirty="0" smtClean="0"/>
          </a:p>
          <a:p>
            <a:pPr marL="0" indent="0">
              <a:buNone/>
            </a:pPr>
            <a:r>
              <a:rPr lang="en-US" dirty="0" smtClean="0">
                <a:solidFill>
                  <a:srgbClr val="0000CC"/>
                </a:solidFill>
              </a:rPr>
              <a:t>INSERT</a:t>
            </a:r>
            <a:r>
              <a:rPr lang="en-US" dirty="0" smtClean="0"/>
              <a:t> </a:t>
            </a:r>
            <a:r>
              <a:rPr lang="en-US" dirty="0">
                <a:solidFill>
                  <a:srgbClr val="0000CC"/>
                </a:solidFill>
              </a:rPr>
              <a:t>INTO</a:t>
            </a:r>
            <a:r>
              <a:rPr lang="en-US" dirty="0"/>
              <a:t> </a:t>
            </a:r>
            <a:r>
              <a:rPr lang="en-US" dirty="0" smtClean="0"/>
              <a:t>RESEARCH_EMP</a:t>
            </a:r>
            <a:endParaRPr lang="en-US" dirty="0"/>
          </a:p>
          <a:p>
            <a:pPr marL="0" indent="0">
              <a:buNone/>
            </a:pPr>
            <a:r>
              <a:rPr lang="en-US" dirty="0" smtClean="0">
                <a:solidFill>
                  <a:srgbClr val="0000CC"/>
                </a:solidFill>
              </a:rPr>
              <a:t>SELECT</a:t>
            </a:r>
            <a:r>
              <a:rPr lang="en-US" dirty="0" smtClean="0"/>
              <a:t>  </a:t>
            </a:r>
            <a:r>
              <a:rPr lang="en-US" dirty="0"/>
              <a:t>* </a:t>
            </a:r>
            <a:r>
              <a:rPr lang="en-US" dirty="0">
                <a:solidFill>
                  <a:srgbClr val="0000CC"/>
                </a:solidFill>
              </a:rPr>
              <a:t>FROM</a:t>
            </a:r>
            <a:r>
              <a:rPr lang="en-US" dirty="0"/>
              <a:t>  employee </a:t>
            </a:r>
            <a:r>
              <a:rPr lang="en-US" dirty="0">
                <a:solidFill>
                  <a:srgbClr val="0000CC"/>
                </a:solidFill>
              </a:rPr>
              <a:t>WHERE</a:t>
            </a:r>
            <a:r>
              <a:rPr lang="en-US" dirty="0"/>
              <a:t> </a:t>
            </a:r>
            <a:r>
              <a:rPr lang="en-US" dirty="0" smtClean="0"/>
              <a:t>deptno=20;</a:t>
            </a:r>
          </a:p>
          <a:p>
            <a:pPr marL="0" indent="0">
              <a:buNone/>
            </a:pPr>
            <a:endParaRPr lang="en-US" dirty="0"/>
          </a:p>
          <a:p>
            <a:pPr marL="0" indent="0">
              <a:buNone/>
            </a:pPr>
            <a:r>
              <a:rPr lang="en-US" dirty="0" smtClean="0">
                <a:solidFill>
                  <a:srgbClr val="0000CC"/>
                </a:solidFill>
              </a:rPr>
              <a:t>Create</a:t>
            </a:r>
            <a:r>
              <a:rPr lang="en-US" dirty="0" smtClean="0"/>
              <a:t> </a:t>
            </a:r>
            <a:r>
              <a:rPr lang="en-US" dirty="0">
                <a:solidFill>
                  <a:srgbClr val="0000CC"/>
                </a:solidFill>
              </a:rPr>
              <a:t>table</a:t>
            </a:r>
            <a:r>
              <a:rPr lang="en-US" dirty="0"/>
              <a:t> </a:t>
            </a:r>
            <a:r>
              <a:rPr lang="en-US" dirty="0" smtClean="0"/>
              <a:t>RESEARCH_EMP</a:t>
            </a:r>
          </a:p>
          <a:p>
            <a:pPr marL="0" indent="0">
              <a:buNone/>
            </a:pPr>
            <a:r>
              <a:rPr lang="en-US" dirty="0" smtClean="0">
                <a:solidFill>
                  <a:srgbClr val="0000CC"/>
                </a:solidFill>
              </a:rPr>
              <a:t>As</a:t>
            </a:r>
          </a:p>
          <a:p>
            <a:pPr marL="0" indent="0">
              <a:buNone/>
            </a:pPr>
            <a:r>
              <a:rPr lang="en-US" dirty="0">
                <a:solidFill>
                  <a:srgbClr val="0000CC"/>
                </a:solidFill>
              </a:rPr>
              <a:t>SELECT</a:t>
            </a:r>
            <a:r>
              <a:rPr lang="en-US" dirty="0"/>
              <a:t>  * </a:t>
            </a:r>
            <a:r>
              <a:rPr lang="en-US" dirty="0">
                <a:solidFill>
                  <a:srgbClr val="0000CC"/>
                </a:solidFill>
              </a:rPr>
              <a:t>FROM</a:t>
            </a:r>
            <a:r>
              <a:rPr lang="en-US" dirty="0"/>
              <a:t>  employee </a:t>
            </a:r>
            <a:r>
              <a:rPr lang="en-US" dirty="0">
                <a:solidFill>
                  <a:srgbClr val="0000CC"/>
                </a:solidFill>
              </a:rPr>
              <a:t>WHERE</a:t>
            </a:r>
            <a:r>
              <a:rPr lang="en-US" dirty="0"/>
              <a:t> deptno=20;</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90</a:t>
            </a:fld>
            <a:endParaRPr lang="en-US"/>
          </a:p>
        </p:txBody>
      </p:sp>
    </p:spTree>
    <p:extLst>
      <p:ext uri="{BB962C8B-B14F-4D97-AF65-F5344CB8AC3E}">
        <p14:creationId xmlns:p14="http://schemas.microsoft.com/office/powerpoint/2010/main" val="14627312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Modifying and Deleting Data</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91</a:t>
            </a:fld>
            <a:endParaRPr lang="en-US"/>
          </a:p>
        </p:txBody>
      </p:sp>
      <p:sp>
        <p:nvSpPr>
          <p:cNvPr id="4" name="Content Placeholder 3"/>
          <p:cNvSpPr>
            <a:spLocks noGrp="1"/>
          </p:cNvSpPr>
          <p:nvPr>
            <p:ph sz="quarter" idx="1"/>
          </p:nvPr>
        </p:nvSpPr>
        <p:spPr/>
        <p:txBody>
          <a:bodyPr/>
          <a:lstStyle/>
          <a:p>
            <a:r>
              <a:rPr lang="en-US" dirty="0" smtClean="0">
                <a:solidFill>
                  <a:srgbClr val="0000CC"/>
                </a:solidFill>
              </a:rPr>
              <a:t>UPDATE</a:t>
            </a:r>
            <a:r>
              <a:rPr lang="en-US" dirty="0" smtClean="0"/>
              <a:t> emp </a:t>
            </a:r>
            <a:r>
              <a:rPr lang="en-US" dirty="0">
                <a:solidFill>
                  <a:srgbClr val="0000CC"/>
                </a:solidFill>
              </a:rPr>
              <a:t>SET</a:t>
            </a:r>
            <a:r>
              <a:rPr lang="en-US" dirty="0"/>
              <a:t> </a:t>
            </a:r>
            <a:r>
              <a:rPr lang="en-US" dirty="0" smtClean="0"/>
              <a:t>sal </a:t>
            </a:r>
            <a:r>
              <a:rPr lang="en-US" dirty="0"/>
              <a:t>= </a:t>
            </a:r>
            <a:r>
              <a:rPr lang="en-US" dirty="0" smtClean="0"/>
              <a:t>sal </a:t>
            </a:r>
            <a:r>
              <a:rPr lang="en-US" dirty="0"/>
              <a:t>+ 100;</a:t>
            </a:r>
          </a:p>
          <a:p>
            <a:r>
              <a:rPr lang="en-US" dirty="0" smtClean="0">
                <a:solidFill>
                  <a:srgbClr val="0000CC"/>
                </a:solidFill>
              </a:rPr>
              <a:t>UPDATE</a:t>
            </a:r>
            <a:r>
              <a:rPr lang="en-US" dirty="0" smtClean="0"/>
              <a:t> emp </a:t>
            </a:r>
            <a:r>
              <a:rPr lang="en-US" dirty="0">
                <a:solidFill>
                  <a:srgbClr val="0000CC"/>
                </a:solidFill>
              </a:rPr>
              <a:t>SET</a:t>
            </a:r>
            <a:r>
              <a:rPr lang="en-US" dirty="0"/>
              <a:t> </a:t>
            </a:r>
            <a:r>
              <a:rPr lang="en-US" dirty="0" smtClean="0"/>
              <a:t>sal </a:t>
            </a:r>
            <a:r>
              <a:rPr lang="en-US" dirty="0"/>
              <a:t>= </a:t>
            </a:r>
            <a:r>
              <a:rPr lang="en-US" dirty="0" smtClean="0"/>
              <a:t>sal </a:t>
            </a:r>
            <a:r>
              <a:rPr lang="en-US" dirty="0"/>
              <a:t>+ 200 </a:t>
            </a:r>
            <a:r>
              <a:rPr lang="en-US" dirty="0">
                <a:solidFill>
                  <a:srgbClr val="0000CC"/>
                </a:solidFill>
              </a:rPr>
              <a:t>WHERE</a:t>
            </a:r>
            <a:r>
              <a:rPr lang="en-US" dirty="0"/>
              <a:t> </a:t>
            </a:r>
            <a:r>
              <a:rPr lang="en-US" dirty="0" smtClean="0"/>
              <a:t>deptno= 10;</a:t>
            </a:r>
            <a:endParaRPr lang="en-US" dirty="0"/>
          </a:p>
          <a:p>
            <a:endParaRPr lang="en-US" dirty="0"/>
          </a:p>
          <a:p>
            <a:r>
              <a:rPr lang="en-US" dirty="0" smtClean="0">
                <a:solidFill>
                  <a:srgbClr val="0000CC"/>
                </a:solidFill>
              </a:rPr>
              <a:t>DELETE</a:t>
            </a:r>
            <a:r>
              <a:rPr lang="en-US" dirty="0" smtClean="0"/>
              <a:t> </a:t>
            </a:r>
            <a:r>
              <a:rPr lang="en-US" dirty="0">
                <a:solidFill>
                  <a:srgbClr val="0000CC"/>
                </a:solidFill>
              </a:rPr>
              <a:t>FROM</a:t>
            </a:r>
            <a:r>
              <a:rPr lang="en-US" dirty="0"/>
              <a:t> </a:t>
            </a:r>
            <a:r>
              <a:rPr lang="en-US" dirty="0" smtClean="0"/>
              <a:t>emp;</a:t>
            </a:r>
            <a:endParaRPr lang="en-US" dirty="0"/>
          </a:p>
          <a:p>
            <a:r>
              <a:rPr lang="en-US" dirty="0" smtClean="0">
                <a:solidFill>
                  <a:srgbClr val="0000CC"/>
                </a:solidFill>
              </a:rPr>
              <a:t>DELETE</a:t>
            </a:r>
            <a:r>
              <a:rPr lang="en-US" dirty="0" smtClean="0"/>
              <a:t> </a:t>
            </a:r>
            <a:r>
              <a:rPr lang="en-US" dirty="0">
                <a:solidFill>
                  <a:srgbClr val="0000CC"/>
                </a:solidFill>
              </a:rPr>
              <a:t>FROM</a:t>
            </a:r>
            <a:r>
              <a:rPr lang="en-US" dirty="0"/>
              <a:t> </a:t>
            </a:r>
            <a:r>
              <a:rPr lang="en-US" dirty="0" smtClean="0"/>
              <a:t>emp </a:t>
            </a:r>
            <a:r>
              <a:rPr lang="en-US" dirty="0">
                <a:solidFill>
                  <a:srgbClr val="0000CC"/>
                </a:solidFill>
              </a:rPr>
              <a:t>WHERE</a:t>
            </a:r>
            <a:r>
              <a:rPr lang="en-US" dirty="0"/>
              <a:t> </a:t>
            </a:r>
            <a:r>
              <a:rPr lang="en-US" dirty="0" smtClean="0"/>
              <a:t>deptno </a:t>
            </a:r>
            <a:r>
              <a:rPr lang="en-US" dirty="0"/>
              <a:t>= </a:t>
            </a:r>
            <a:r>
              <a:rPr lang="en-US" dirty="0" smtClean="0"/>
              <a:t>30;</a:t>
            </a:r>
            <a:endParaRPr lang="en-US" dirty="0"/>
          </a:p>
          <a:p>
            <a:endParaRPr lang="en-US" dirty="0"/>
          </a:p>
          <a:p>
            <a:endParaRPr lang="en-US" dirty="0"/>
          </a:p>
        </p:txBody>
      </p:sp>
    </p:spTree>
    <p:extLst>
      <p:ext uri="{BB962C8B-B14F-4D97-AF65-F5344CB8AC3E}">
        <p14:creationId xmlns:p14="http://schemas.microsoft.com/office/powerpoint/2010/main" val="14852841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Module 8: Modifying Table Structure</a:t>
            </a:r>
          </a:p>
        </p:txBody>
      </p:sp>
      <p:sp>
        <p:nvSpPr>
          <p:cNvPr id="5" name="Content Placeholder 4"/>
          <p:cNvSpPr>
            <a:spLocks noGrp="1"/>
          </p:cNvSpPr>
          <p:nvPr>
            <p:ph sz="quarter" idx="1"/>
          </p:nvPr>
        </p:nvSpPr>
        <p:spPr/>
        <p:txBody>
          <a:bodyPr>
            <a:normAutofit/>
          </a:bodyPr>
          <a:lstStyle/>
          <a:p>
            <a:r>
              <a:rPr lang="en-US" dirty="0"/>
              <a:t>Overview</a:t>
            </a:r>
          </a:p>
          <a:p>
            <a:pPr lvl="1"/>
            <a:r>
              <a:rPr lang="en-US" dirty="0"/>
              <a:t> Altering  Table structure</a:t>
            </a:r>
          </a:p>
          <a:p>
            <a:pPr lvl="1"/>
            <a:r>
              <a:rPr lang="en-US" dirty="0"/>
              <a:t> Dropping Column from a Table</a:t>
            </a:r>
          </a:p>
          <a:p>
            <a:pPr lvl="1"/>
            <a:r>
              <a:rPr lang="en-US" dirty="0"/>
              <a:t> Dropping a Table</a:t>
            </a:r>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92</a:t>
            </a:fld>
            <a:endParaRPr lang="en-US"/>
          </a:p>
        </p:txBody>
      </p:sp>
    </p:spTree>
    <p:extLst>
      <p:ext uri="{BB962C8B-B14F-4D97-AF65-F5344CB8AC3E}">
        <p14:creationId xmlns:p14="http://schemas.microsoft.com/office/powerpoint/2010/main" val="6545402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Modifying a Table Structure</a:t>
            </a:r>
          </a:p>
        </p:txBody>
      </p:sp>
      <p:sp>
        <p:nvSpPr>
          <p:cNvPr id="4" name="Content Placeholder 3"/>
          <p:cNvSpPr>
            <a:spLocks noGrp="1"/>
          </p:cNvSpPr>
          <p:nvPr>
            <p:ph sz="quarter" idx="1"/>
          </p:nvPr>
        </p:nvSpPr>
        <p:spPr/>
        <p:txBody>
          <a:bodyPr/>
          <a:lstStyle/>
          <a:p>
            <a:pPr marL="0" indent="0">
              <a:buNone/>
            </a:pPr>
            <a:r>
              <a:rPr lang="en-US" dirty="0" smtClean="0">
                <a:solidFill>
                  <a:srgbClr val="0000CC"/>
                </a:solidFill>
              </a:rPr>
              <a:t>ALTER</a:t>
            </a:r>
            <a:r>
              <a:rPr lang="en-US" dirty="0" smtClean="0"/>
              <a:t> </a:t>
            </a:r>
            <a:r>
              <a:rPr lang="en-US" dirty="0">
                <a:solidFill>
                  <a:srgbClr val="0000CC"/>
                </a:solidFill>
              </a:rPr>
              <a:t>table</a:t>
            </a:r>
            <a:r>
              <a:rPr lang="en-US" dirty="0"/>
              <a:t> </a:t>
            </a:r>
            <a:r>
              <a:rPr lang="en-US" dirty="0" smtClean="0"/>
              <a:t>emp </a:t>
            </a:r>
            <a:endParaRPr lang="en-US" dirty="0"/>
          </a:p>
          <a:p>
            <a:pPr marL="0" indent="0">
              <a:buNone/>
            </a:pPr>
            <a:r>
              <a:rPr lang="en-US" dirty="0" smtClean="0">
                <a:solidFill>
                  <a:srgbClr val="0000CC"/>
                </a:solidFill>
              </a:rPr>
              <a:t>ADD</a:t>
            </a:r>
            <a:r>
              <a:rPr lang="en-US" dirty="0" smtClean="0"/>
              <a:t> </a:t>
            </a:r>
            <a:r>
              <a:rPr lang="en-US" dirty="0"/>
              <a:t>(age number (2));</a:t>
            </a:r>
          </a:p>
          <a:p>
            <a:endParaRPr lang="en-US" dirty="0"/>
          </a:p>
          <a:p>
            <a:pPr marL="0" indent="0">
              <a:buNone/>
            </a:pPr>
            <a:r>
              <a:rPr lang="en-US" dirty="0" smtClean="0">
                <a:solidFill>
                  <a:srgbClr val="0000CC"/>
                </a:solidFill>
              </a:rPr>
              <a:t>ALTER</a:t>
            </a:r>
            <a:r>
              <a:rPr lang="en-US" dirty="0" smtClean="0"/>
              <a:t> </a:t>
            </a:r>
            <a:r>
              <a:rPr lang="en-US" dirty="0">
                <a:solidFill>
                  <a:srgbClr val="0000CC"/>
                </a:solidFill>
              </a:rPr>
              <a:t>table</a:t>
            </a:r>
            <a:r>
              <a:rPr lang="en-US" dirty="0"/>
              <a:t> </a:t>
            </a:r>
            <a:r>
              <a:rPr lang="en-US" dirty="0" smtClean="0"/>
              <a:t>emp</a:t>
            </a:r>
            <a:endParaRPr lang="en-US" dirty="0"/>
          </a:p>
          <a:p>
            <a:pPr marL="0" indent="0">
              <a:buNone/>
            </a:pPr>
            <a:r>
              <a:rPr lang="en-US" dirty="0" smtClean="0">
                <a:solidFill>
                  <a:srgbClr val="0000CC"/>
                </a:solidFill>
              </a:rPr>
              <a:t>MODIFY</a:t>
            </a:r>
            <a:r>
              <a:rPr lang="en-US" dirty="0" smtClean="0"/>
              <a:t> </a:t>
            </a:r>
            <a:r>
              <a:rPr lang="en-US" dirty="0"/>
              <a:t>(age number (3));</a:t>
            </a:r>
          </a:p>
          <a:p>
            <a:endParaRPr lang="en-US" dirty="0"/>
          </a:p>
          <a:p>
            <a:pPr marL="0" indent="0">
              <a:buNone/>
            </a:pPr>
            <a:r>
              <a:rPr lang="en-US" dirty="0" smtClean="0">
                <a:solidFill>
                  <a:srgbClr val="0000CC"/>
                </a:solidFill>
              </a:rPr>
              <a:t>ALTER</a:t>
            </a:r>
            <a:r>
              <a:rPr lang="en-US" dirty="0" smtClean="0"/>
              <a:t> </a:t>
            </a:r>
            <a:r>
              <a:rPr lang="en-US" dirty="0">
                <a:solidFill>
                  <a:srgbClr val="0000CC"/>
                </a:solidFill>
              </a:rPr>
              <a:t>table</a:t>
            </a:r>
            <a:r>
              <a:rPr lang="en-US" dirty="0"/>
              <a:t> </a:t>
            </a:r>
            <a:r>
              <a:rPr lang="en-US" dirty="0" smtClean="0"/>
              <a:t>emp </a:t>
            </a:r>
            <a:r>
              <a:rPr lang="en-US" dirty="0">
                <a:solidFill>
                  <a:srgbClr val="0000CC"/>
                </a:solidFill>
              </a:rPr>
              <a:t>DROP</a:t>
            </a:r>
            <a:r>
              <a:rPr lang="en-US" dirty="0"/>
              <a:t> </a:t>
            </a:r>
            <a:r>
              <a:rPr lang="en-US" dirty="0">
                <a:solidFill>
                  <a:srgbClr val="0000CC"/>
                </a:solidFill>
              </a:rPr>
              <a:t>column</a:t>
            </a:r>
            <a:r>
              <a:rPr lang="en-US" dirty="0"/>
              <a:t> </a:t>
            </a:r>
            <a:r>
              <a:rPr lang="en-US" dirty="0" smtClean="0"/>
              <a:t>age;</a:t>
            </a:r>
            <a:endParaRPr lang="en-US" dirty="0"/>
          </a:p>
          <a:p>
            <a:endParaRPr lang="en-US" dirty="0"/>
          </a:p>
          <a:p>
            <a:pPr marL="0" indent="0">
              <a:buNone/>
            </a:pPr>
            <a:r>
              <a:rPr lang="en-US" dirty="0" smtClean="0">
                <a:solidFill>
                  <a:srgbClr val="0000CC"/>
                </a:solidFill>
              </a:rPr>
              <a:t>ALTER</a:t>
            </a:r>
            <a:r>
              <a:rPr lang="en-US" dirty="0" smtClean="0"/>
              <a:t> </a:t>
            </a:r>
            <a:r>
              <a:rPr lang="en-US" dirty="0">
                <a:solidFill>
                  <a:srgbClr val="0000CC"/>
                </a:solidFill>
              </a:rPr>
              <a:t>table</a:t>
            </a:r>
            <a:r>
              <a:rPr lang="en-US" dirty="0"/>
              <a:t> employee </a:t>
            </a:r>
            <a:r>
              <a:rPr lang="en-US" dirty="0">
                <a:solidFill>
                  <a:srgbClr val="0000CC"/>
                </a:solidFill>
              </a:rPr>
              <a:t>DROP</a:t>
            </a:r>
            <a:r>
              <a:rPr lang="en-US" dirty="0"/>
              <a:t> </a:t>
            </a:r>
            <a:r>
              <a:rPr lang="en-US" dirty="0" smtClean="0"/>
              <a:t>(comm, age);</a:t>
            </a:r>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93</a:t>
            </a:fld>
            <a:endParaRPr lang="en-US"/>
          </a:p>
        </p:txBody>
      </p:sp>
    </p:spTree>
    <p:extLst>
      <p:ext uri="{BB962C8B-B14F-4D97-AF65-F5344CB8AC3E}">
        <p14:creationId xmlns:p14="http://schemas.microsoft.com/office/powerpoint/2010/main" val="10379703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smtClean="0"/>
              <a:t>Dropping a Table</a:t>
            </a:r>
          </a:p>
        </p:txBody>
      </p:sp>
      <p:sp>
        <p:nvSpPr>
          <p:cNvPr id="4" name="Content Placeholder 3"/>
          <p:cNvSpPr>
            <a:spLocks noGrp="1"/>
          </p:cNvSpPr>
          <p:nvPr>
            <p:ph sz="quarter" idx="1"/>
          </p:nvPr>
        </p:nvSpPr>
        <p:spPr>
          <a:xfrm>
            <a:off x="457200" y="2286000"/>
            <a:ext cx="8229600" cy="3870960"/>
          </a:xfrm>
        </p:spPr>
        <p:txBody>
          <a:bodyPr/>
          <a:lstStyle/>
          <a:p>
            <a:r>
              <a:rPr lang="en-US" dirty="0" smtClean="0">
                <a:solidFill>
                  <a:srgbClr val="0000CC"/>
                </a:solidFill>
              </a:rPr>
              <a:t>DROP</a:t>
            </a:r>
            <a:r>
              <a:rPr lang="en-US" dirty="0" smtClean="0"/>
              <a:t> </a:t>
            </a:r>
            <a:r>
              <a:rPr lang="en-US" dirty="0">
                <a:solidFill>
                  <a:srgbClr val="0000CC"/>
                </a:solidFill>
              </a:rPr>
              <a:t>table</a:t>
            </a:r>
            <a:r>
              <a:rPr lang="en-US" dirty="0"/>
              <a:t> dept;</a:t>
            </a:r>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94</a:t>
            </a:fld>
            <a:endParaRPr lang="en-US"/>
          </a:p>
        </p:txBody>
      </p:sp>
      <p:sp>
        <p:nvSpPr>
          <p:cNvPr id="40964" name="Text Box 5"/>
          <p:cNvSpPr txBox="1">
            <a:spLocks noChangeArrowheads="1"/>
          </p:cNvSpPr>
          <p:nvPr/>
        </p:nvSpPr>
        <p:spPr bwMode="auto">
          <a:xfrm>
            <a:off x="457200" y="11430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en-US" altLang="en-US"/>
          </a:p>
        </p:txBody>
      </p:sp>
      <p:sp>
        <p:nvSpPr>
          <p:cNvPr id="40965" name="Text Box 6"/>
          <p:cNvSpPr txBox="1">
            <a:spLocks noChangeArrowheads="1"/>
          </p:cNvSpPr>
          <p:nvPr/>
        </p:nvSpPr>
        <p:spPr bwMode="auto">
          <a:xfrm>
            <a:off x="549275" y="1306512"/>
            <a:ext cx="8229600" cy="4667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altLang="en-US" sz="2400"/>
              <a:t>DROP TABLE table-name;</a:t>
            </a:r>
          </a:p>
        </p:txBody>
      </p:sp>
    </p:spTree>
    <p:extLst>
      <p:ext uri="{BB962C8B-B14F-4D97-AF65-F5344CB8AC3E}">
        <p14:creationId xmlns:p14="http://schemas.microsoft.com/office/powerpoint/2010/main" val="2048176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Module 9: Integrity Constraints</a:t>
            </a:r>
          </a:p>
        </p:txBody>
      </p:sp>
      <p:sp>
        <p:nvSpPr>
          <p:cNvPr id="1986563" name="Rectangle 3"/>
          <p:cNvSpPr>
            <a:spLocks noGrp="1" noChangeArrowheads="1"/>
          </p:cNvSpPr>
          <p:nvPr>
            <p:ph sz="quarter" idx="1"/>
          </p:nvPr>
        </p:nvSpPr>
        <p:spPr/>
        <p:txBody>
          <a:bodyPr/>
          <a:lstStyle/>
          <a:p>
            <a:pPr marL="0" indent="0" eaLnBrk="1" hangingPunct="1">
              <a:lnSpc>
                <a:spcPct val="80000"/>
              </a:lnSpc>
              <a:buFontTx/>
              <a:buNone/>
            </a:pPr>
            <a:endParaRPr lang="en-US" altLang="en-US" sz="1400" dirty="0" smtClean="0"/>
          </a:p>
          <a:p>
            <a:pPr marL="0" indent="0" eaLnBrk="1" hangingPunct="1">
              <a:lnSpc>
                <a:spcPct val="80000"/>
              </a:lnSpc>
              <a:buFontTx/>
              <a:buNone/>
            </a:pPr>
            <a:endParaRPr lang="en-US" altLang="en-US" sz="1400" dirty="0" smtClean="0"/>
          </a:p>
          <a:p>
            <a:pPr marL="0" indent="0" eaLnBrk="1" hangingPunct="1">
              <a:lnSpc>
                <a:spcPct val="80000"/>
              </a:lnSpc>
              <a:buFontTx/>
              <a:buNone/>
            </a:pPr>
            <a:endParaRPr lang="en-US" altLang="en-US" sz="1400" dirty="0" smtClean="0"/>
          </a:p>
          <a:p>
            <a:pPr marL="0" indent="0" eaLnBrk="1" hangingPunct="1">
              <a:lnSpc>
                <a:spcPct val="80000"/>
              </a:lnSpc>
              <a:buFontTx/>
              <a:buNone/>
            </a:pPr>
            <a:endParaRPr lang="en-US" altLang="en-US" sz="1400" dirty="0" smtClean="0"/>
          </a:p>
          <a:p>
            <a:pPr marL="0" indent="0" eaLnBrk="1" hangingPunct="1">
              <a:lnSpc>
                <a:spcPct val="80000"/>
              </a:lnSpc>
              <a:buFontTx/>
              <a:buNone/>
            </a:pPr>
            <a:endParaRPr lang="en-US" altLang="en-US" sz="1400" dirty="0" smtClean="0"/>
          </a:p>
          <a:p>
            <a:pPr marL="0" indent="0" eaLnBrk="1" hangingPunct="1">
              <a:lnSpc>
                <a:spcPct val="80000"/>
              </a:lnSpc>
              <a:buFontTx/>
              <a:buNone/>
            </a:pPr>
            <a:endParaRPr lang="en-US" altLang="en-US" sz="1400" dirty="0" smtClean="0"/>
          </a:p>
          <a:p>
            <a:pPr marL="0" indent="0" eaLnBrk="1" hangingPunct="1">
              <a:lnSpc>
                <a:spcPct val="80000"/>
              </a:lnSpc>
              <a:buFontTx/>
              <a:buNone/>
            </a:pPr>
            <a:endParaRPr lang="en-US" altLang="en-US" sz="1400" dirty="0" smtClean="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95</a:t>
            </a:fld>
            <a:endParaRPr lang="en-US"/>
          </a:p>
        </p:txBody>
      </p:sp>
      <p:sp>
        <p:nvSpPr>
          <p:cNvPr id="8" name="Content Placeholder 4"/>
          <p:cNvSpPr txBox="1">
            <a:spLocks/>
          </p:cNvSpPr>
          <p:nvPr/>
        </p:nvSpPr>
        <p:spPr>
          <a:xfrm>
            <a:off x="533400" y="12954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en-US" sz="2400" dirty="0" smtClean="0"/>
              <a:t>Overview</a:t>
            </a:r>
          </a:p>
          <a:p>
            <a:pPr lvl="1"/>
            <a:r>
              <a:rPr lang="en-US" altLang="en-US" dirty="0"/>
              <a:t>Understanding Table and Column Constraints</a:t>
            </a:r>
          </a:p>
          <a:p>
            <a:pPr lvl="1"/>
            <a:r>
              <a:rPr lang="en-US" altLang="en-US" dirty="0"/>
              <a:t>Creating, Modifying and Dropping Column level constraints</a:t>
            </a:r>
          </a:p>
          <a:p>
            <a:pPr lvl="1"/>
            <a:r>
              <a:rPr lang="en-US" altLang="en-US" dirty="0"/>
              <a:t>Creating, Modifying and Dropping Table level constraints</a:t>
            </a:r>
          </a:p>
          <a:p>
            <a:pPr lvl="1"/>
            <a:r>
              <a:rPr lang="en-US" altLang="en-US" dirty="0"/>
              <a:t>Adding Constraints to Columns of an existing table</a:t>
            </a:r>
          </a:p>
          <a:p>
            <a:pPr lvl="1"/>
            <a:r>
              <a:rPr lang="en-US" altLang="en-US" dirty="0"/>
              <a:t>Enabling and Disabling Constraints</a:t>
            </a:r>
          </a:p>
          <a:p>
            <a:pPr lvl="1"/>
            <a:r>
              <a:rPr lang="en-US" altLang="en-US" dirty="0"/>
              <a:t>Dropping Columns and Tables having  </a:t>
            </a:r>
            <a:r>
              <a:rPr lang="en-US" altLang="en-US" dirty="0" smtClean="0"/>
              <a:t>constraints</a:t>
            </a:r>
          </a:p>
          <a:p>
            <a:pPr lvl="1"/>
            <a:r>
              <a:rPr lang="en-US" altLang="en-US" dirty="0" smtClean="0"/>
              <a:t>Creating, modifying &amp; Dropping Sequence </a:t>
            </a:r>
            <a:endParaRPr lang="en-US" altLang="en-US" dirty="0"/>
          </a:p>
          <a:p>
            <a:endParaRPr lang="en-US" dirty="0"/>
          </a:p>
        </p:txBody>
      </p:sp>
    </p:spTree>
    <p:extLst>
      <p:ext uri="{BB962C8B-B14F-4D97-AF65-F5344CB8AC3E}">
        <p14:creationId xmlns:p14="http://schemas.microsoft.com/office/powerpoint/2010/main" val="3225317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9865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Integrity Constraints</a:t>
            </a:r>
          </a:p>
        </p:txBody>
      </p:sp>
      <p:sp>
        <p:nvSpPr>
          <p:cNvPr id="4" name="Content Placeholder 3"/>
          <p:cNvSpPr>
            <a:spLocks noGrp="1"/>
          </p:cNvSpPr>
          <p:nvPr>
            <p:ph sz="quarter" idx="1"/>
          </p:nvPr>
        </p:nvSpPr>
        <p:spPr/>
        <p:txBody>
          <a:bodyPr/>
          <a:lstStyle/>
          <a:p>
            <a:r>
              <a:rPr lang="en-US" dirty="0" smtClean="0"/>
              <a:t>Not Null</a:t>
            </a:r>
            <a:endParaRPr lang="en-US" dirty="0"/>
          </a:p>
          <a:p>
            <a:r>
              <a:rPr lang="en-US" dirty="0" smtClean="0"/>
              <a:t>Unique</a:t>
            </a:r>
            <a:endParaRPr lang="en-US" dirty="0"/>
          </a:p>
          <a:p>
            <a:r>
              <a:rPr lang="en-US" dirty="0" smtClean="0"/>
              <a:t>Primary Key</a:t>
            </a:r>
          </a:p>
          <a:p>
            <a:r>
              <a:rPr lang="en-US" dirty="0" smtClean="0"/>
              <a:t>Check</a:t>
            </a:r>
          </a:p>
          <a:p>
            <a:r>
              <a:rPr lang="en-US" dirty="0" smtClean="0"/>
              <a:t>Foreign </a:t>
            </a:r>
            <a:r>
              <a:rPr lang="en-US" dirty="0"/>
              <a:t>Key</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96</a:t>
            </a:fld>
            <a:endParaRPr lang="en-US"/>
          </a:p>
        </p:txBody>
      </p:sp>
    </p:spTree>
    <p:extLst>
      <p:ext uri="{BB962C8B-B14F-4D97-AF65-F5344CB8AC3E}">
        <p14:creationId xmlns:p14="http://schemas.microsoft.com/office/powerpoint/2010/main" val="41508359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Column Constraints</a:t>
            </a:r>
          </a:p>
        </p:txBody>
      </p:sp>
      <p:sp>
        <p:nvSpPr>
          <p:cNvPr id="44035" name="Rectangle 4"/>
          <p:cNvSpPr>
            <a:spLocks noGrp="1" noChangeArrowheads="1"/>
          </p:cNvSpPr>
          <p:nvPr>
            <p:ph type="body" idx="1"/>
          </p:nvPr>
        </p:nvSpPr>
        <p:spPr/>
        <p:txBody>
          <a:bodyPr/>
          <a:lstStyle/>
          <a:p>
            <a:pPr eaLnBrk="1" hangingPunct="1">
              <a:buFontTx/>
              <a:buNone/>
            </a:pPr>
            <a:r>
              <a:rPr lang="en-US" altLang="en-US" dirty="0" smtClean="0">
                <a:solidFill>
                  <a:srgbClr val="0000CC"/>
                </a:solidFill>
              </a:rPr>
              <a:t>CREATE</a:t>
            </a:r>
            <a:r>
              <a:rPr lang="en-US" altLang="en-US" dirty="0" smtClean="0"/>
              <a:t> </a:t>
            </a:r>
            <a:r>
              <a:rPr lang="en-US" altLang="en-US" dirty="0" smtClean="0">
                <a:solidFill>
                  <a:srgbClr val="0000CC"/>
                </a:solidFill>
              </a:rPr>
              <a:t>TABLE</a:t>
            </a:r>
            <a:r>
              <a:rPr lang="en-US" altLang="en-US" dirty="0" smtClean="0"/>
              <a:t> employee (</a:t>
            </a:r>
          </a:p>
          <a:p>
            <a:pPr eaLnBrk="1" hangingPunct="1">
              <a:buFontTx/>
              <a:buNone/>
            </a:pPr>
            <a:r>
              <a:rPr lang="en-US" altLang="en-US" dirty="0" smtClean="0"/>
              <a:t>	      		empno number (5) </a:t>
            </a:r>
            <a:r>
              <a:rPr lang="en-US" altLang="en-US" b="1" dirty="0" smtClean="0">
                <a:solidFill>
                  <a:srgbClr val="0000CC"/>
                </a:solidFill>
              </a:rPr>
              <a:t>NOT</a:t>
            </a:r>
            <a:r>
              <a:rPr lang="en-US" altLang="en-US" dirty="0" smtClean="0">
                <a:solidFill>
                  <a:srgbClr val="0000CC"/>
                </a:solidFill>
              </a:rPr>
              <a:t> </a:t>
            </a:r>
            <a:r>
              <a:rPr lang="en-US" altLang="en-US" b="1" dirty="0" smtClean="0">
                <a:solidFill>
                  <a:srgbClr val="0000CC"/>
                </a:solidFill>
              </a:rPr>
              <a:t>NULL</a:t>
            </a:r>
            <a:r>
              <a:rPr lang="en-US" altLang="en-US" dirty="0" smtClean="0"/>
              <a:t>,</a:t>
            </a:r>
          </a:p>
          <a:p>
            <a:pPr eaLnBrk="1" hangingPunct="1">
              <a:buFontTx/>
              <a:buNone/>
            </a:pPr>
            <a:r>
              <a:rPr lang="en-US" altLang="en-US" dirty="0" smtClean="0"/>
              <a:t>	      		ename varchar2 (25) </a:t>
            </a:r>
            <a:r>
              <a:rPr lang="en-US" altLang="en-US" b="1" dirty="0" smtClean="0">
                <a:solidFill>
                  <a:srgbClr val="0000CC"/>
                </a:solidFill>
              </a:rPr>
              <a:t>NOT</a:t>
            </a:r>
            <a:r>
              <a:rPr lang="en-US" altLang="en-US" dirty="0" smtClean="0">
                <a:solidFill>
                  <a:srgbClr val="0000CC"/>
                </a:solidFill>
              </a:rPr>
              <a:t> </a:t>
            </a:r>
            <a:r>
              <a:rPr lang="en-US" altLang="en-US" b="1" dirty="0" smtClean="0">
                <a:solidFill>
                  <a:srgbClr val="0000CC"/>
                </a:solidFill>
              </a:rPr>
              <a:t>NULL</a:t>
            </a:r>
            <a:r>
              <a:rPr lang="en-US" altLang="en-US" dirty="0" smtClean="0"/>
              <a:t>,</a:t>
            </a:r>
          </a:p>
          <a:p>
            <a:pPr eaLnBrk="1" hangingPunct="1">
              <a:buFontTx/>
              <a:buNone/>
            </a:pPr>
            <a:r>
              <a:rPr lang="en-US" altLang="en-US" dirty="0" smtClean="0"/>
              <a:t>	      		deptno varchar2 (4) );</a:t>
            </a:r>
          </a:p>
          <a:p>
            <a:pPr eaLnBrk="1" hangingPunct="1">
              <a:buFontTx/>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97</a:t>
            </a:fld>
            <a:endParaRPr lang="en-US"/>
          </a:p>
        </p:txBody>
      </p:sp>
    </p:spTree>
    <p:extLst>
      <p:ext uri="{BB962C8B-B14F-4D97-AF65-F5344CB8AC3E}">
        <p14:creationId xmlns:p14="http://schemas.microsoft.com/office/powerpoint/2010/main" val="10227406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smtClean="0"/>
              <a:t>UNIQUE Constraints</a:t>
            </a:r>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98</a:t>
            </a:fld>
            <a:endParaRPr lang="en-US"/>
          </a:p>
        </p:txBody>
      </p:sp>
      <p:sp>
        <p:nvSpPr>
          <p:cNvPr id="4" name="Content Placeholder 3"/>
          <p:cNvSpPr>
            <a:spLocks noGrp="1"/>
          </p:cNvSpPr>
          <p:nvPr>
            <p:ph sz="quarter" idx="1"/>
          </p:nvPr>
        </p:nvSpPr>
        <p:spPr/>
        <p:txBody>
          <a:bodyPr/>
          <a:lstStyle/>
          <a:p>
            <a:pPr marL="0" indent="0">
              <a:buNone/>
            </a:pPr>
            <a:r>
              <a:rPr lang="en-US" sz="2400" dirty="0" smtClean="0">
                <a:solidFill>
                  <a:srgbClr val="0000CC"/>
                </a:solidFill>
              </a:rPr>
              <a:t>CREATE</a:t>
            </a:r>
            <a:r>
              <a:rPr lang="en-US" sz="2400" dirty="0" smtClean="0"/>
              <a:t> </a:t>
            </a:r>
            <a:r>
              <a:rPr lang="en-US" sz="2400" dirty="0">
                <a:solidFill>
                  <a:srgbClr val="0000CC"/>
                </a:solidFill>
              </a:rPr>
              <a:t>TABLE</a:t>
            </a:r>
            <a:r>
              <a:rPr lang="en-US" sz="2400" dirty="0"/>
              <a:t> </a:t>
            </a:r>
            <a:r>
              <a:rPr lang="en-US" sz="2400" dirty="0" smtClean="0"/>
              <a:t>emp(</a:t>
            </a:r>
          </a:p>
          <a:p>
            <a:pPr marL="0" indent="0">
              <a:buNone/>
            </a:pPr>
            <a:r>
              <a:rPr lang="en-US" sz="2400" dirty="0"/>
              <a:t>	</a:t>
            </a:r>
            <a:r>
              <a:rPr lang="en-US" sz="2400" dirty="0" smtClean="0"/>
              <a:t>empno </a:t>
            </a:r>
            <a:r>
              <a:rPr lang="en-US" sz="2400" dirty="0" smtClean="0">
                <a:solidFill>
                  <a:srgbClr val="0000CC"/>
                </a:solidFill>
              </a:rPr>
              <a:t>number</a:t>
            </a:r>
            <a:r>
              <a:rPr lang="en-US" sz="2400" dirty="0" smtClean="0"/>
              <a:t> (5)  </a:t>
            </a:r>
            <a:r>
              <a:rPr lang="en-US" sz="2400" dirty="0" smtClean="0">
                <a:solidFill>
                  <a:srgbClr val="0000CC"/>
                </a:solidFill>
              </a:rPr>
              <a:t>CONSTRAINT</a:t>
            </a:r>
            <a:r>
              <a:rPr lang="en-US" sz="2400" dirty="0" smtClean="0"/>
              <a:t> </a:t>
            </a:r>
            <a:r>
              <a:rPr lang="en-US" sz="2400" dirty="0" err="1" smtClean="0"/>
              <a:t>emp_uq</a:t>
            </a:r>
            <a:r>
              <a:rPr lang="en-US" sz="2400" dirty="0" smtClean="0"/>
              <a:t> </a:t>
            </a:r>
            <a:r>
              <a:rPr lang="en-US" sz="2400" dirty="0">
                <a:solidFill>
                  <a:srgbClr val="0000CC"/>
                </a:solidFill>
              </a:rPr>
              <a:t>UNIQUE</a:t>
            </a:r>
            <a:r>
              <a:rPr lang="en-US" sz="2400" dirty="0"/>
              <a:t>,</a:t>
            </a:r>
          </a:p>
          <a:p>
            <a:pPr marL="0" indent="0">
              <a:buNone/>
            </a:pPr>
            <a:r>
              <a:rPr lang="en-US" sz="2400" dirty="0" smtClean="0"/>
              <a:t>	ename </a:t>
            </a:r>
            <a:r>
              <a:rPr lang="en-US" sz="2400" dirty="0">
                <a:solidFill>
                  <a:srgbClr val="0000CC"/>
                </a:solidFill>
              </a:rPr>
              <a:t>varchar2</a:t>
            </a:r>
            <a:r>
              <a:rPr lang="en-US" sz="2400" dirty="0"/>
              <a:t> (</a:t>
            </a:r>
            <a:r>
              <a:rPr lang="en-US" sz="2400" dirty="0" smtClean="0"/>
              <a:t>25) </a:t>
            </a:r>
            <a:r>
              <a:rPr lang="en-US" sz="2400" dirty="0" smtClean="0">
                <a:solidFill>
                  <a:srgbClr val="0000CC"/>
                </a:solidFill>
              </a:rPr>
              <a:t>CONSTRAINT</a:t>
            </a:r>
            <a:r>
              <a:rPr lang="en-US" sz="2400" dirty="0" smtClean="0"/>
              <a:t> </a:t>
            </a:r>
            <a:r>
              <a:rPr lang="en-US" sz="2400" dirty="0" err="1" smtClean="0"/>
              <a:t>emp_null</a:t>
            </a:r>
            <a:r>
              <a:rPr lang="en-US" sz="2400" dirty="0" smtClean="0"/>
              <a:t> </a:t>
            </a:r>
            <a:r>
              <a:rPr lang="en-US" sz="2400" dirty="0">
                <a:solidFill>
                  <a:srgbClr val="0000CC"/>
                </a:solidFill>
              </a:rPr>
              <a:t>NOT</a:t>
            </a:r>
            <a:r>
              <a:rPr lang="en-US" sz="2400" dirty="0"/>
              <a:t> </a:t>
            </a:r>
            <a:r>
              <a:rPr lang="en-US" sz="2400" dirty="0" smtClean="0">
                <a:solidFill>
                  <a:srgbClr val="0000CC"/>
                </a:solidFill>
              </a:rPr>
              <a:t>NULL</a:t>
            </a:r>
            <a:r>
              <a:rPr lang="en-US" sz="2400" dirty="0" smtClean="0"/>
              <a:t> );</a:t>
            </a:r>
            <a:endParaRPr lang="en-US" sz="2400" dirty="0"/>
          </a:p>
          <a:p>
            <a:endParaRPr lang="en-US" sz="2400" dirty="0"/>
          </a:p>
          <a:p>
            <a:pPr marL="0" indent="0">
              <a:buNone/>
            </a:pPr>
            <a:r>
              <a:rPr lang="en-US" sz="2400" dirty="0" smtClean="0">
                <a:solidFill>
                  <a:srgbClr val="0000CC"/>
                </a:solidFill>
              </a:rPr>
              <a:t>SELECT</a:t>
            </a:r>
            <a:r>
              <a:rPr lang="en-US" sz="2400" dirty="0" smtClean="0"/>
              <a:t>  </a:t>
            </a:r>
            <a:r>
              <a:rPr lang="en-US" sz="2400" dirty="0" err="1"/>
              <a:t>constraint_name</a:t>
            </a:r>
            <a:r>
              <a:rPr lang="en-US" sz="2400" dirty="0"/>
              <a:t> </a:t>
            </a:r>
            <a:r>
              <a:rPr lang="en-US" sz="2400" dirty="0">
                <a:solidFill>
                  <a:srgbClr val="0000CC"/>
                </a:solidFill>
              </a:rPr>
              <a:t>FROM</a:t>
            </a:r>
            <a:r>
              <a:rPr lang="en-US" sz="2400" dirty="0"/>
              <a:t> USER_CONSTRAINTS 	</a:t>
            </a:r>
            <a:r>
              <a:rPr lang="en-US" sz="2400" dirty="0">
                <a:solidFill>
                  <a:srgbClr val="0000CC"/>
                </a:solidFill>
              </a:rPr>
              <a:t>WHERE</a:t>
            </a:r>
            <a:r>
              <a:rPr lang="en-US" sz="2400" dirty="0"/>
              <a:t> </a:t>
            </a:r>
            <a:r>
              <a:rPr lang="en-US" sz="2400" dirty="0" err="1"/>
              <a:t>table_name</a:t>
            </a:r>
            <a:r>
              <a:rPr lang="en-US" sz="2400" dirty="0"/>
              <a:t> = ‘</a:t>
            </a:r>
            <a:r>
              <a:rPr lang="en-US" sz="2400" dirty="0" smtClean="0"/>
              <a:t>EMP’;</a:t>
            </a:r>
            <a:endParaRPr lang="en-US" sz="24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057268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smtClean="0"/>
              <a:t>Primary key Constraint</a:t>
            </a:r>
          </a:p>
        </p:txBody>
      </p:sp>
      <p:sp>
        <p:nvSpPr>
          <p:cNvPr id="4" name="Content Placeholder 3"/>
          <p:cNvSpPr>
            <a:spLocks noGrp="1"/>
          </p:cNvSpPr>
          <p:nvPr>
            <p:ph sz="quarter" idx="1"/>
          </p:nvPr>
        </p:nvSpPr>
        <p:spPr>
          <a:xfrm>
            <a:off x="457200" y="1219200"/>
            <a:ext cx="8382000" cy="4937760"/>
          </a:xfrm>
        </p:spPr>
        <p:txBody>
          <a:bodyPr>
            <a:normAutofit lnSpcReduction="10000"/>
          </a:bodyPr>
          <a:lstStyle/>
          <a:p>
            <a:pPr marL="0" indent="0">
              <a:buNone/>
            </a:pPr>
            <a:r>
              <a:rPr lang="en-US" sz="2200" dirty="0" smtClean="0">
                <a:solidFill>
                  <a:srgbClr val="0000CC"/>
                </a:solidFill>
              </a:rPr>
              <a:t>CREATE</a:t>
            </a:r>
            <a:r>
              <a:rPr lang="en-US" sz="2200" dirty="0" smtClean="0"/>
              <a:t> </a:t>
            </a:r>
            <a:r>
              <a:rPr lang="en-US" sz="2200" dirty="0">
                <a:solidFill>
                  <a:srgbClr val="0000CC"/>
                </a:solidFill>
              </a:rPr>
              <a:t>TABLE</a:t>
            </a:r>
            <a:r>
              <a:rPr lang="en-US" sz="2200" dirty="0"/>
              <a:t> supplier (</a:t>
            </a:r>
          </a:p>
          <a:p>
            <a:pPr marL="0" indent="0">
              <a:buNone/>
            </a:pPr>
            <a:r>
              <a:rPr lang="en-US" sz="2200" dirty="0" smtClean="0"/>
              <a:t>	</a:t>
            </a:r>
            <a:r>
              <a:rPr lang="en-US" sz="2200" dirty="0" err="1" smtClean="0"/>
              <a:t>supp_code</a:t>
            </a:r>
            <a:r>
              <a:rPr lang="en-US" sz="2200" dirty="0" smtClean="0"/>
              <a:t> </a:t>
            </a:r>
            <a:r>
              <a:rPr lang="en-US" sz="2200" dirty="0">
                <a:solidFill>
                  <a:srgbClr val="0000CC"/>
                </a:solidFill>
              </a:rPr>
              <a:t>number</a:t>
            </a:r>
            <a:r>
              <a:rPr lang="en-US" sz="2200" dirty="0"/>
              <a:t> (4) </a:t>
            </a:r>
            <a:r>
              <a:rPr lang="en-US" sz="2200" dirty="0" smtClean="0">
                <a:solidFill>
                  <a:srgbClr val="0000CC"/>
                </a:solidFill>
              </a:rPr>
              <a:t>CONSTRAINT</a:t>
            </a:r>
            <a:r>
              <a:rPr lang="en-US" sz="2200" dirty="0" smtClean="0"/>
              <a:t> </a:t>
            </a:r>
            <a:r>
              <a:rPr lang="en-US" sz="2200" dirty="0" err="1" smtClean="0"/>
              <a:t>code_pk</a:t>
            </a:r>
            <a:r>
              <a:rPr lang="en-US" sz="2200" dirty="0" smtClean="0"/>
              <a:t> </a:t>
            </a:r>
            <a:r>
              <a:rPr lang="en-US" sz="2200" dirty="0">
                <a:solidFill>
                  <a:srgbClr val="0000CC"/>
                </a:solidFill>
              </a:rPr>
              <a:t>PRIMARY</a:t>
            </a:r>
            <a:r>
              <a:rPr lang="en-US" sz="2200" dirty="0"/>
              <a:t> </a:t>
            </a:r>
            <a:r>
              <a:rPr lang="en-US" sz="2200" dirty="0" smtClean="0">
                <a:solidFill>
                  <a:srgbClr val="0000CC"/>
                </a:solidFill>
              </a:rPr>
              <a:t>KEY</a:t>
            </a:r>
            <a:r>
              <a:rPr lang="en-US" sz="2200" dirty="0" smtClean="0"/>
              <a:t>,</a:t>
            </a:r>
          </a:p>
          <a:p>
            <a:pPr marL="0" indent="0">
              <a:buNone/>
            </a:pPr>
            <a:r>
              <a:rPr lang="en-US" sz="2200" dirty="0" smtClean="0"/>
              <a:t>	</a:t>
            </a:r>
            <a:r>
              <a:rPr lang="en-US" sz="2200" dirty="0" err="1" smtClean="0"/>
              <a:t>supp_name</a:t>
            </a:r>
            <a:r>
              <a:rPr lang="en-US" sz="2200" dirty="0" smtClean="0"/>
              <a:t> </a:t>
            </a:r>
            <a:r>
              <a:rPr lang="en-US" sz="2200" dirty="0">
                <a:solidFill>
                  <a:srgbClr val="0000CC"/>
                </a:solidFill>
              </a:rPr>
              <a:t>varchar2</a:t>
            </a:r>
            <a:r>
              <a:rPr lang="en-US" sz="2200" dirty="0"/>
              <a:t> (30) </a:t>
            </a:r>
            <a:r>
              <a:rPr lang="en-US" sz="2200" dirty="0" smtClean="0"/>
              <a:t> </a:t>
            </a:r>
            <a:r>
              <a:rPr lang="en-US" sz="2200" dirty="0" smtClean="0">
                <a:solidFill>
                  <a:srgbClr val="0000CC"/>
                </a:solidFill>
              </a:rPr>
              <a:t>CONSTRAINT</a:t>
            </a:r>
            <a:r>
              <a:rPr lang="en-US" sz="2200" dirty="0" smtClean="0"/>
              <a:t> </a:t>
            </a:r>
            <a:r>
              <a:rPr lang="en-US" sz="2200" dirty="0" err="1"/>
              <a:t>name_uq</a:t>
            </a:r>
            <a:r>
              <a:rPr lang="en-US" sz="2200" dirty="0"/>
              <a:t> </a:t>
            </a:r>
            <a:r>
              <a:rPr lang="en-US" sz="2200" dirty="0" smtClean="0">
                <a:solidFill>
                  <a:srgbClr val="0000CC"/>
                </a:solidFill>
              </a:rPr>
              <a:t>UNIQUE</a:t>
            </a:r>
          </a:p>
          <a:p>
            <a:pPr marL="0" indent="0">
              <a:buNone/>
            </a:pPr>
            <a:r>
              <a:rPr lang="en-US" sz="2200" dirty="0" smtClean="0"/>
              <a:t>);</a:t>
            </a:r>
            <a:endParaRPr lang="en-US" sz="2200" dirty="0"/>
          </a:p>
          <a:p>
            <a:pPr marL="0" indent="0">
              <a:buNone/>
            </a:pPr>
            <a:endParaRPr lang="en-US" sz="2200" dirty="0"/>
          </a:p>
          <a:p>
            <a:pPr marL="0" indent="0">
              <a:buNone/>
            </a:pPr>
            <a:r>
              <a:rPr lang="en-US" sz="2200" dirty="0" smtClean="0">
                <a:solidFill>
                  <a:srgbClr val="0000CC"/>
                </a:solidFill>
              </a:rPr>
              <a:t>CREATE</a:t>
            </a:r>
            <a:r>
              <a:rPr lang="en-US" sz="2200" dirty="0" smtClean="0"/>
              <a:t> </a:t>
            </a:r>
            <a:r>
              <a:rPr lang="en-US" sz="2200" dirty="0">
                <a:solidFill>
                  <a:srgbClr val="0000CC"/>
                </a:solidFill>
              </a:rPr>
              <a:t>TABLE</a:t>
            </a:r>
            <a:r>
              <a:rPr lang="en-US" sz="2200" dirty="0"/>
              <a:t> supplier (</a:t>
            </a:r>
          </a:p>
          <a:p>
            <a:pPr marL="0" indent="0">
              <a:buNone/>
            </a:pPr>
            <a:r>
              <a:rPr lang="en-US" sz="2200" dirty="0"/>
              <a:t>	</a:t>
            </a:r>
            <a:r>
              <a:rPr lang="en-US" sz="2200" dirty="0" err="1" smtClean="0"/>
              <a:t>supp_code</a:t>
            </a:r>
            <a:r>
              <a:rPr lang="en-US" sz="2200" dirty="0" smtClean="0"/>
              <a:t> </a:t>
            </a:r>
            <a:r>
              <a:rPr lang="en-US" sz="2200" dirty="0">
                <a:solidFill>
                  <a:srgbClr val="0000CC"/>
                </a:solidFill>
              </a:rPr>
              <a:t>number</a:t>
            </a:r>
            <a:r>
              <a:rPr lang="en-US" sz="2200" dirty="0"/>
              <a:t> (4) </a:t>
            </a:r>
          </a:p>
          <a:p>
            <a:pPr marL="0" indent="0">
              <a:buNone/>
            </a:pPr>
            <a:r>
              <a:rPr lang="en-US" sz="2200" dirty="0"/>
              <a:t>	</a:t>
            </a:r>
            <a:r>
              <a:rPr lang="en-US" sz="2200" dirty="0" smtClean="0">
                <a:solidFill>
                  <a:srgbClr val="0000CC"/>
                </a:solidFill>
              </a:rPr>
              <a:t>CONSTRAINT</a:t>
            </a:r>
            <a:r>
              <a:rPr lang="en-US" sz="2200" dirty="0" smtClean="0"/>
              <a:t>  </a:t>
            </a:r>
            <a:r>
              <a:rPr lang="en-US" sz="2200" dirty="0" err="1"/>
              <a:t>code_pk</a:t>
            </a:r>
            <a:r>
              <a:rPr lang="en-US" sz="2200" dirty="0"/>
              <a:t> </a:t>
            </a:r>
            <a:r>
              <a:rPr lang="en-US" sz="2200" dirty="0">
                <a:solidFill>
                  <a:srgbClr val="0000CC"/>
                </a:solidFill>
              </a:rPr>
              <a:t>PRIMARY</a:t>
            </a:r>
            <a:r>
              <a:rPr lang="en-US" sz="2200" dirty="0"/>
              <a:t> </a:t>
            </a:r>
            <a:r>
              <a:rPr lang="en-US" sz="2200" dirty="0">
                <a:solidFill>
                  <a:srgbClr val="0000CC"/>
                </a:solidFill>
              </a:rPr>
              <a:t>KEY</a:t>
            </a:r>
            <a:r>
              <a:rPr lang="en-US" sz="2200" dirty="0"/>
              <a:t>,</a:t>
            </a:r>
          </a:p>
          <a:p>
            <a:pPr marL="0" indent="0">
              <a:buNone/>
            </a:pPr>
            <a:r>
              <a:rPr lang="en-US" sz="2200" dirty="0"/>
              <a:t>	</a:t>
            </a:r>
            <a:r>
              <a:rPr lang="en-US" sz="2200" dirty="0" err="1" smtClean="0"/>
              <a:t>supp_name</a:t>
            </a:r>
            <a:r>
              <a:rPr lang="en-US" sz="2200" dirty="0" smtClean="0"/>
              <a:t> </a:t>
            </a:r>
            <a:r>
              <a:rPr lang="en-US" sz="2200" dirty="0">
                <a:solidFill>
                  <a:srgbClr val="0000CC"/>
                </a:solidFill>
              </a:rPr>
              <a:t>varchar2</a:t>
            </a:r>
            <a:r>
              <a:rPr lang="en-US" sz="2200" dirty="0"/>
              <a:t> (30) </a:t>
            </a:r>
          </a:p>
          <a:p>
            <a:pPr marL="0" indent="0">
              <a:buNone/>
            </a:pPr>
            <a:r>
              <a:rPr lang="en-US" sz="2200" dirty="0"/>
              <a:t>	</a:t>
            </a:r>
            <a:r>
              <a:rPr lang="en-US" sz="2200" dirty="0" smtClean="0">
                <a:solidFill>
                  <a:srgbClr val="0000CC"/>
                </a:solidFill>
              </a:rPr>
              <a:t>CONSTRAINT</a:t>
            </a:r>
            <a:r>
              <a:rPr lang="en-US" sz="2200" dirty="0" smtClean="0"/>
              <a:t>  </a:t>
            </a:r>
            <a:r>
              <a:rPr lang="en-US" sz="2200" dirty="0" err="1"/>
              <a:t>name_uq</a:t>
            </a:r>
            <a:r>
              <a:rPr lang="en-US" sz="2200" dirty="0"/>
              <a:t> </a:t>
            </a:r>
            <a:r>
              <a:rPr lang="en-US" sz="2200" dirty="0">
                <a:solidFill>
                  <a:srgbClr val="0000CC"/>
                </a:solidFill>
              </a:rPr>
              <a:t>UNIQUE</a:t>
            </a:r>
          </a:p>
          <a:p>
            <a:pPr marL="0" indent="0">
              <a:buNone/>
            </a:pPr>
            <a:r>
              <a:rPr lang="en-US" sz="2200" dirty="0"/>
              <a:t>	</a:t>
            </a:r>
            <a:r>
              <a:rPr lang="en-US" sz="2200" dirty="0" smtClean="0">
                <a:solidFill>
                  <a:srgbClr val="0000CC"/>
                </a:solidFill>
              </a:rPr>
              <a:t>CONSTRAINT</a:t>
            </a:r>
            <a:r>
              <a:rPr lang="en-US" sz="2200" dirty="0" smtClean="0"/>
              <a:t>  </a:t>
            </a:r>
            <a:r>
              <a:rPr lang="en-US" sz="2200" dirty="0" err="1"/>
              <a:t>name_null</a:t>
            </a:r>
            <a:r>
              <a:rPr lang="en-US" sz="2200" dirty="0"/>
              <a:t> </a:t>
            </a:r>
            <a:r>
              <a:rPr lang="en-US" sz="2200" dirty="0">
                <a:solidFill>
                  <a:srgbClr val="0000CC"/>
                </a:solidFill>
              </a:rPr>
              <a:t>NOT</a:t>
            </a:r>
            <a:r>
              <a:rPr lang="en-US" sz="2200" dirty="0"/>
              <a:t> </a:t>
            </a:r>
            <a:r>
              <a:rPr lang="en-US" sz="2200" dirty="0" smtClean="0">
                <a:solidFill>
                  <a:srgbClr val="0000CC"/>
                </a:solidFill>
              </a:rPr>
              <a:t>NULL</a:t>
            </a:r>
          </a:p>
          <a:p>
            <a:pPr marL="0" indent="0">
              <a:buNone/>
            </a:pPr>
            <a:r>
              <a:rPr lang="en-US" sz="2200" dirty="0" smtClean="0"/>
              <a:t>);</a:t>
            </a:r>
            <a:endParaRPr lang="en-US" sz="2200"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Xoriant Soultions Pvt. Ltd.</a:t>
            </a:r>
            <a:endParaRPr lang="en-US"/>
          </a:p>
        </p:txBody>
      </p:sp>
      <p:sp>
        <p:nvSpPr>
          <p:cNvPr id="3" name="Slide Number Placeholder 2"/>
          <p:cNvSpPr>
            <a:spLocks noGrp="1"/>
          </p:cNvSpPr>
          <p:nvPr>
            <p:ph type="sldNum" sz="quarter" idx="12"/>
          </p:nvPr>
        </p:nvSpPr>
        <p:spPr/>
        <p:txBody>
          <a:bodyPr/>
          <a:lstStyle/>
          <a:p>
            <a:fld id="{1E218C5A-AA56-4136-94E6-BAA98D2AAD9B}" type="slidenum">
              <a:rPr lang="en-US" smtClean="0"/>
              <a:t>99</a:t>
            </a:fld>
            <a:endParaRPr lang="en-US"/>
          </a:p>
        </p:txBody>
      </p:sp>
    </p:spTree>
    <p:extLst>
      <p:ext uri="{BB962C8B-B14F-4D97-AF65-F5344CB8AC3E}">
        <p14:creationId xmlns:p14="http://schemas.microsoft.com/office/powerpoint/2010/main" val="5742905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4595</TotalTime>
  <Words>7800</Words>
  <Application>Microsoft Office PowerPoint</Application>
  <PresentationFormat>On-screen Show (4:3)</PresentationFormat>
  <Paragraphs>1821</Paragraphs>
  <Slides>133</Slides>
  <Notes>71</Notes>
  <HiddenSlides>0</HiddenSlides>
  <MMClips>0</MMClips>
  <ScaleCrop>false</ScaleCrop>
  <HeadingPairs>
    <vt:vector size="4" baseType="variant">
      <vt:variant>
        <vt:lpstr>Theme</vt:lpstr>
      </vt:variant>
      <vt:variant>
        <vt:i4>1</vt:i4>
      </vt:variant>
      <vt:variant>
        <vt:lpstr>Slide Titles</vt:lpstr>
      </vt:variant>
      <vt:variant>
        <vt:i4>133</vt:i4>
      </vt:variant>
    </vt:vector>
  </HeadingPairs>
  <TitlesOfParts>
    <vt:vector size="134" baseType="lpstr">
      <vt:lpstr>Origin</vt:lpstr>
      <vt:lpstr>Introduction to RDBMS &amp; Oracle SQL</vt:lpstr>
      <vt:lpstr>Table of Content</vt:lpstr>
      <vt:lpstr>Module 1: DBMS &amp; RDBMS Concepts</vt:lpstr>
      <vt:lpstr>File System</vt:lpstr>
      <vt:lpstr>Disadvantage of File System</vt:lpstr>
      <vt:lpstr>Database Management System (DBMS)</vt:lpstr>
      <vt:lpstr>DBMS Level of Abstraction</vt:lpstr>
      <vt:lpstr>View of Data</vt:lpstr>
      <vt:lpstr>Instances and Schemas</vt:lpstr>
      <vt:lpstr>Data Models</vt:lpstr>
      <vt:lpstr>Data Models Continue…</vt:lpstr>
      <vt:lpstr>Data Manipulation Language (DML)</vt:lpstr>
      <vt:lpstr>Data Definition Language (DDL)</vt:lpstr>
      <vt:lpstr>Introduction to RDBMS</vt:lpstr>
      <vt:lpstr>Relational Database Model</vt:lpstr>
      <vt:lpstr>Sample Relational Database</vt:lpstr>
      <vt:lpstr>Relationship</vt:lpstr>
      <vt:lpstr>Keys</vt:lpstr>
      <vt:lpstr>Keys continue…</vt:lpstr>
      <vt:lpstr>Keys continue…</vt:lpstr>
      <vt:lpstr>Module 2: Building a Logical Database</vt:lpstr>
      <vt:lpstr>Database Design</vt:lpstr>
      <vt:lpstr>Data Modeling</vt:lpstr>
      <vt:lpstr>Modeling Methodology</vt:lpstr>
      <vt:lpstr>Entity relationship diagrams</vt:lpstr>
      <vt:lpstr>Entity</vt:lpstr>
      <vt:lpstr>Attributes</vt:lpstr>
      <vt:lpstr>Chain Notation Attribute</vt:lpstr>
      <vt:lpstr>Relationship Degree</vt:lpstr>
      <vt:lpstr>Relationship Degree Continue…</vt:lpstr>
      <vt:lpstr>Relationships among Tables</vt:lpstr>
      <vt:lpstr>One to One</vt:lpstr>
      <vt:lpstr>One to Many</vt:lpstr>
      <vt:lpstr>Many to Many</vt:lpstr>
      <vt:lpstr>Relationship Participation</vt:lpstr>
      <vt:lpstr>E-R Diagram Example</vt:lpstr>
      <vt:lpstr>Bank ERD exercise</vt:lpstr>
      <vt:lpstr>Bank ERD</vt:lpstr>
      <vt:lpstr>Company ERD exercise</vt:lpstr>
      <vt:lpstr>Company ERD</vt:lpstr>
      <vt:lpstr>Integrity Constraints</vt:lpstr>
      <vt:lpstr>Domain Integrity</vt:lpstr>
      <vt:lpstr>Integrity Constraints continue…</vt:lpstr>
      <vt:lpstr>Module 3: Database Normalization</vt:lpstr>
      <vt:lpstr>Introduction to Normalization</vt:lpstr>
      <vt:lpstr>Why Normalization?</vt:lpstr>
      <vt:lpstr>Why Normalization continued…</vt:lpstr>
      <vt:lpstr>Why Normalization continued…</vt:lpstr>
      <vt:lpstr>Normalization Rule</vt:lpstr>
      <vt:lpstr>First Normal Form (1NF) continued…</vt:lpstr>
      <vt:lpstr>First Normal Form (1NF) continued…</vt:lpstr>
      <vt:lpstr>PowerPoint Presentation</vt:lpstr>
      <vt:lpstr>First Normal Form (1NF) continued…</vt:lpstr>
      <vt:lpstr>Second Normal Form (2NF)</vt:lpstr>
      <vt:lpstr>Second Normal Form (2NF) Continue…</vt:lpstr>
      <vt:lpstr>Second Normal Form (2NF) Continue…</vt:lpstr>
      <vt:lpstr>Second Normal Form (2NF) Continue…</vt:lpstr>
      <vt:lpstr>Third Normal Form (3NF)</vt:lpstr>
      <vt:lpstr>Example</vt:lpstr>
      <vt:lpstr>Example </vt:lpstr>
      <vt:lpstr>Example</vt:lpstr>
      <vt:lpstr>Case study</vt:lpstr>
      <vt:lpstr>Case study continued…</vt:lpstr>
      <vt:lpstr>Case study continued…</vt:lpstr>
      <vt:lpstr>Case study continued…</vt:lpstr>
      <vt:lpstr>Case study continued…</vt:lpstr>
      <vt:lpstr>Module 4: Getting Started with Oracle</vt:lpstr>
      <vt:lpstr>Introduction to Databases</vt:lpstr>
      <vt:lpstr>Introducing SQL</vt:lpstr>
      <vt:lpstr>SQL Developer with Oracle </vt:lpstr>
      <vt:lpstr>Module 5: Data Retrieval &amp; Ordering Output</vt:lpstr>
      <vt:lpstr>Describing table</vt:lpstr>
      <vt:lpstr>Data Retrieval</vt:lpstr>
      <vt:lpstr>Conditional Retrieval</vt:lpstr>
      <vt:lpstr>Relational Operators</vt:lpstr>
      <vt:lpstr>Logical Operators</vt:lpstr>
      <vt:lpstr>Range &amp; List Operators</vt:lpstr>
      <vt:lpstr>Wildcard &amp; is Null  Operators</vt:lpstr>
      <vt:lpstr>Arithmetic Operators</vt:lpstr>
      <vt:lpstr>Sorting Output</vt:lpstr>
      <vt:lpstr>Aggregate Functions </vt:lpstr>
      <vt:lpstr>The GROUP BY clause</vt:lpstr>
      <vt:lpstr>The HAVING Clause</vt:lpstr>
      <vt:lpstr>Module 6: Creating Tables </vt:lpstr>
      <vt:lpstr>Creating Tables</vt:lpstr>
      <vt:lpstr>Data Types</vt:lpstr>
      <vt:lpstr>Data Types</vt:lpstr>
      <vt:lpstr>Module 7: Inserting, Modifying &amp; Deleting Data </vt:lpstr>
      <vt:lpstr>Inserting Data into a Table</vt:lpstr>
      <vt:lpstr>Customized Insertion</vt:lpstr>
      <vt:lpstr>Modifying and Deleting Data</vt:lpstr>
      <vt:lpstr>Module 8: Modifying Table Structure</vt:lpstr>
      <vt:lpstr>Modifying a Table Structure</vt:lpstr>
      <vt:lpstr>Dropping a Table</vt:lpstr>
      <vt:lpstr>Module 9: Integrity Constraints</vt:lpstr>
      <vt:lpstr>Integrity Constraints</vt:lpstr>
      <vt:lpstr>Column Constraints</vt:lpstr>
      <vt:lpstr>UNIQUE Constraints</vt:lpstr>
      <vt:lpstr>Primary key Constraint</vt:lpstr>
      <vt:lpstr>The CHECK Constraint</vt:lpstr>
      <vt:lpstr>The REFERENCES Constraint</vt:lpstr>
      <vt:lpstr>The REFERENCES Constraint</vt:lpstr>
      <vt:lpstr>Table Constraints</vt:lpstr>
      <vt:lpstr>Adding Constraints to Columns of an existing Table</vt:lpstr>
      <vt:lpstr>Enabling and Disabling Constraints</vt:lpstr>
      <vt:lpstr>Dropping a Constraint</vt:lpstr>
      <vt:lpstr>Sequences</vt:lpstr>
      <vt:lpstr>Sequences</vt:lpstr>
      <vt:lpstr>Using Sequence in SQL</vt:lpstr>
      <vt:lpstr>Good to know about Sequence</vt:lpstr>
      <vt:lpstr>Module 10: Built-In Functions</vt:lpstr>
      <vt:lpstr>Functions on Numeric data types</vt:lpstr>
      <vt:lpstr>Functions on Character data type</vt:lpstr>
      <vt:lpstr>Functions on Date data types</vt:lpstr>
      <vt:lpstr>Conversion Functions</vt:lpstr>
      <vt:lpstr>Formats with Date data types</vt:lpstr>
      <vt:lpstr>Formats with Date data types</vt:lpstr>
      <vt:lpstr>Format with Date data types</vt:lpstr>
      <vt:lpstr>TO_NUMBER() function</vt:lpstr>
      <vt:lpstr>TO_DATE() function</vt:lpstr>
      <vt:lpstr>Module 11: Joins &amp; Sub Queries</vt:lpstr>
      <vt:lpstr>SQL Joins</vt:lpstr>
      <vt:lpstr>Types of Joins</vt:lpstr>
      <vt:lpstr>Types of Joins continue…</vt:lpstr>
      <vt:lpstr>Types of Joins continue…</vt:lpstr>
      <vt:lpstr>SQL Inner Join (Equi Join)</vt:lpstr>
      <vt:lpstr>Outer Join</vt:lpstr>
      <vt:lpstr>Outer Join continue…</vt:lpstr>
      <vt:lpstr>Self Join</vt:lpstr>
      <vt:lpstr>SUBQUERIES</vt:lpstr>
      <vt:lpstr>Subquery Types</vt:lpstr>
      <vt:lpstr>Subquery Types</vt:lpstr>
      <vt:lpstr>SUBQUERIES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&amp; Oracle SQL</dc:title>
  <dc:creator>Onkar Deshpande Mumbai</dc:creator>
  <cp:lastModifiedBy>Onkar Deshpande Mumbai</cp:lastModifiedBy>
  <cp:revision>339</cp:revision>
  <dcterms:created xsi:type="dcterms:W3CDTF">2014-07-08T06:00:17Z</dcterms:created>
  <dcterms:modified xsi:type="dcterms:W3CDTF">2017-07-19T11:47:52Z</dcterms:modified>
</cp:coreProperties>
</file>