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69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0" r:id="rId11"/>
    <p:sldId id="266" r:id="rId12"/>
    <p:sldId id="267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70" d="100"/>
          <a:sy n="70" d="100"/>
        </p:scale>
        <p:origin x="4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D04-0F9F-4CDF-915E-B50C3E2F423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BF0F-CC40-4531-B487-219151C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9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D04-0F9F-4CDF-915E-B50C3E2F423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BF0F-CC40-4531-B487-219151C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0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D04-0F9F-4CDF-915E-B50C3E2F423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BF0F-CC40-4531-B487-219151C78C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046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D04-0F9F-4CDF-915E-B50C3E2F423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BF0F-CC40-4531-B487-219151C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48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D04-0F9F-4CDF-915E-B50C3E2F423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BF0F-CC40-4531-B487-219151C78C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527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D04-0F9F-4CDF-915E-B50C3E2F423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BF0F-CC40-4531-B487-219151C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61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D04-0F9F-4CDF-915E-B50C3E2F423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BF0F-CC40-4531-B487-219151C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3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D04-0F9F-4CDF-915E-B50C3E2F423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BF0F-CC40-4531-B487-219151C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6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D04-0F9F-4CDF-915E-B50C3E2F423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BF0F-CC40-4531-B487-219151C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6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D04-0F9F-4CDF-915E-B50C3E2F423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BF0F-CC40-4531-B487-219151C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D04-0F9F-4CDF-915E-B50C3E2F423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BF0F-CC40-4531-B487-219151C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D04-0F9F-4CDF-915E-B50C3E2F423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BF0F-CC40-4531-B487-219151C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1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D04-0F9F-4CDF-915E-B50C3E2F423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BF0F-CC40-4531-B487-219151C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D04-0F9F-4CDF-915E-B50C3E2F423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BF0F-CC40-4531-B487-219151C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D04-0F9F-4CDF-915E-B50C3E2F423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BF0F-CC40-4531-B487-219151C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0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BF0F-CC40-4531-B487-219151C78C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DD04-0F9F-4CDF-915E-B50C3E2F423D}" type="datetimeFigureOut">
              <a:rPr lang="en-US" smtClean="0"/>
              <a:t>8/21/2024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2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DD04-0F9F-4CDF-915E-B50C3E2F423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C5BF0F-CC40-4531-B487-219151C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5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6E9B50FD-4E6D-29EB-302E-457A350F40F0}"/>
              </a:ext>
            </a:extLst>
          </p:cNvPr>
          <p:cNvSpPr txBox="1">
            <a:spLocks/>
          </p:cNvSpPr>
          <p:nvPr/>
        </p:nvSpPr>
        <p:spPr>
          <a:xfrm>
            <a:off x="914400" y="1914054"/>
            <a:ext cx="10058400" cy="25939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b="1" dirty="0" smtClean="0"/>
              <a:t>Analytical CRM Development for a Bank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8607161" y="4105718"/>
            <a:ext cx="17315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Ankur Bhatia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01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9643" y="317826"/>
            <a:ext cx="66973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Financial Profile Analysis: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Customers with higher credit scores generally have higher average account balances and estimated salaries.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Financial profiles provide insights into the potential financial stability and satisfaction levels of different segments.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Comparative Analysis: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Fair credit score segment showed a decrease in exit rate from 15.72% in 2017 to 14.88% in 2018, indicating a positive impact of targeted campaigns.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comparing exit rates and financial profiles before and after campaign periods, we can identify which campaigns were successful.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Key Attributes of Successful Campaigns: </a:t>
            </a:r>
            <a:r>
              <a:rPr lang="en-US" dirty="0" smtClean="0"/>
              <a:t>Common elements of effective campaigns include targeted messaging, personalized offers, and tailored engagement strategies. Campaigns with these attributes showed lower exit rates and higher customer acquisition rates.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477" y="439276"/>
            <a:ext cx="4583577" cy="23053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477" y="3180417"/>
            <a:ext cx="4583577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AB043E-2D0D-5E8B-1488-987D69068E24}"/>
              </a:ext>
            </a:extLst>
          </p:cNvPr>
          <p:cNvSpPr/>
          <p:nvPr/>
        </p:nvSpPr>
        <p:spPr>
          <a:xfrm>
            <a:off x="357809" y="149087"/>
            <a:ext cx="10754139" cy="589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DASHBOARDS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8" y="1087395"/>
            <a:ext cx="5219207" cy="5263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879" y="1087395"/>
            <a:ext cx="6028754" cy="52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00" y="700216"/>
            <a:ext cx="5609689" cy="5733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19" y="700216"/>
            <a:ext cx="5947720" cy="57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0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AB043E-2D0D-5E8B-1488-987D69068E24}"/>
              </a:ext>
            </a:extLst>
          </p:cNvPr>
          <p:cNvSpPr/>
          <p:nvPr/>
        </p:nvSpPr>
        <p:spPr>
          <a:xfrm>
            <a:off x="357809" y="149087"/>
            <a:ext cx="10754139" cy="589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CONCLUSION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7795" y="889844"/>
            <a:ext cx="106341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bank has experienced a consistent churn rate over the years, despite a steady increase in customer acquisition.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Customers with lower credit scores and those using fewer products are more likely to churn.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Age groups Old and Middle have the highest churn rates, indicating specific retention challenges.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Improving customer engagement, enhancing customer service, and offering competitive products/services are key strategies to reduce churn.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Targeted marketing and personalized offers can help retain customers in critical age and credit score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Overall, by focusing on customer engagement, service enhancement, and targeted strategies for specific customer segments, the bank can reduce churn, improve customer retention, and foster long-term customer loyalty.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05" y="1028855"/>
            <a:ext cx="6195060" cy="46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291DB5E-DA0A-24FB-900D-AC6ECD3DD18B}"/>
              </a:ext>
            </a:extLst>
          </p:cNvPr>
          <p:cNvSpPr/>
          <p:nvPr/>
        </p:nvSpPr>
        <p:spPr>
          <a:xfrm>
            <a:off x="298174" y="99391"/>
            <a:ext cx="11770258" cy="884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INTRODUCTION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5D4AFF-D655-5C15-2B65-59F9BB9CFA29}"/>
              </a:ext>
            </a:extLst>
          </p:cNvPr>
          <p:cNvSpPr txBox="1"/>
          <p:nvPr/>
        </p:nvSpPr>
        <p:spPr>
          <a:xfrm>
            <a:off x="370703" y="1227439"/>
            <a:ext cx="890510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Customer churn, the rate at which customers stop using a company's products or services, is a crucial metric for banks</a:t>
            </a:r>
            <a:r>
              <a:rPr lang="en-US" sz="2400" b="0" i="0" dirty="0" smtClean="0">
                <a:effectLst/>
                <a:latin typeface="Söhne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 It directly impacts revenue and profitability</a:t>
            </a:r>
            <a:r>
              <a:rPr lang="en-US" sz="2400" b="0" i="0" dirty="0" smtClean="0">
                <a:effectLst/>
                <a:latin typeface="Söhne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 In this presentation, we will analyze our bank's customer churn rates, focusing on gender, recent years, customers with credit cards, number of products used, credit score-wise churn count, and geography-wise churn count</a:t>
            </a:r>
            <a:r>
              <a:rPr lang="en-US" sz="2400" b="0" i="0" dirty="0" smtClean="0">
                <a:effectLst/>
                <a:latin typeface="Söhne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 Our goal is to identify factors contributing to churn and propose strategies to improve customer retention and satisfaction.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817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C30A2E7-BFC2-3C8F-C204-D6BA2DC1B2BD}"/>
              </a:ext>
            </a:extLst>
          </p:cNvPr>
          <p:cNvSpPr/>
          <p:nvPr/>
        </p:nvSpPr>
        <p:spPr>
          <a:xfrm>
            <a:off x="109329" y="89456"/>
            <a:ext cx="11959103" cy="619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Churn </a:t>
            </a:r>
            <a:r>
              <a:rPr lang="en-IN" sz="3200" dirty="0" smtClean="0">
                <a:solidFill>
                  <a:schemeClr val="tx1"/>
                </a:solidFill>
              </a:rPr>
              <a:t>Churn Rate Trends</a:t>
            </a:r>
            <a:r>
              <a:rPr lang="en-IN" sz="3200" dirty="0" smtClean="0"/>
              <a:t> Trends</a:t>
            </a:r>
            <a:endParaRPr lang="en-IN" sz="3200" dirty="0"/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C7B4D4B4-25C5-A530-880E-A4991EB27EA2}"/>
              </a:ext>
            </a:extLst>
          </p:cNvPr>
          <p:cNvSpPr txBox="1">
            <a:spLocks/>
          </p:cNvSpPr>
          <p:nvPr/>
        </p:nvSpPr>
        <p:spPr>
          <a:xfrm>
            <a:off x="590185" y="881449"/>
            <a:ext cx="4789123" cy="489725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>
              <a:latin typeface="Söhne"/>
            </a:endParaRPr>
          </a:p>
          <a:p>
            <a:pPr marL="0" indent="0">
              <a:buNone/>
            </a:pPr>
            <a:r>
              <a:rPr lang="en-US" b="1" dirty="0" smtClean="0">
                <a:latin typeface="Söhne"/>
              </a:rPr>
              <a:t>Analysis:</a:t>
            </a:r>
          </a:p>
          <a:p>
            <a:r>
              <a:rPr lang="en-US" dirty="0" smtClean="0">
                <a:latin typeface="Söhne"/>
              </a:rPr>
              <a:t>Significant increase in 2017 Stabilized in 2018 and 2019</a:t>
            </a:r>
            <a:endParaRPr lang="en-US" b="1" dirty="0" smtClean="0">
              <a:latin typeface="Söhne"/>
            </a:endParaRPr>
          </a:p>
          <a:p>
            <a:pPr marL="0" indent="0">
              <a:buNone/>
            </a:pPr>
            <a:r>
              <a:rPr lang="en-US" b="1" dirty="0" smtClean="0">
                <a:latin typeface="Söhne"/>
              </a:rPr>
              <a:t>Recommendation:</a:t>
            </a:r>
          </a:p>
          <a:p>
            <a:r>
              <a:rPr lang="en-US" dirty="0" smtClean="0">
                <a:latin typeface="Söhne"/>
              </a:rPr>
              <a:t>Monitor closely for emerging trends.</a:t>
            </a:r>
          </a:p>
          <a:p>
            <a:r>
              <a:rPr lang="en-US" dirty="0" smtClean="0">
                <a:latin typeface="Söhne"/>
              </a:rPr>
              <a:t>Implement targeted strategies for stability</a:t>
            </a:r>
            <a:r>
              <a:rPr lang="en-US" b="1" dirty="0" smtClean="0">
                <a:latin typeface="Söhne"/>
              </a:rPr>
              <a:t>.</a:t>
            </a:r>
            <a:endParaRPr lang="en-US" dirty="0" smtClean="0">
              <a:latin typeface="Söhne"/>
            </a:endParaRPr>
          </a:p>
          <a:p>
            <a:pPr marL="0" indent="0">
              <a:buNone/>
            </a:pPr>
            <a:r>
              <a:rPr lang="en-IN" dirty="0" smtClean="0">
                <a:latin typeface="Söhne"/>
              </a:rPr>
              <a:t/>
            </a:r>
            <a:br>
              <a:rPr lang="en-IN" dirty="0" smtClean="0">
                <a:latin typeface="Söhne"/>
              </a:rPr>
            </a:b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52" y="3807397"/>
            <a:ext cx="724953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514D9A1-F5C3-4059-8249-6999BD001BE8}"/>
              </a:ext>
            </a:extLst>
          </p:cNvPr>
          <p:cNvSpPr/>
          <p:nvPr/>
        </p:nvSpPr>
        <p:spPr>
          <a:xfrm>
            <a:off x="109329" y="99309"/>
            <a:ext cx="11547211" cy="619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Churn Analysis by Age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DB163639-4715-4F71-749A-8B3E18BCCE6F}"/>
              </a:ext>
            </a:extLst>
          </p:cNvPr>
          <p:cNvSpPr txBox="1">
            <a:spLocks/>
          </p:cNvSpPr>
          <p:nvPr/>
        </p:nvSpPr>
        <p:spPr>
          <a:xfrm>
            <a:off x="143365" y="945316"/>
            <a:ext cx="4149363" cy="59126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Söhne"/>
              </a:rPr>
              <a:t>Age 0-30: </a:t>
            </a:r>
            <a:r>
              <a:rPr lang="en-US" sz="2000" dirty="0">
                <a:latin typeface="Söhne"/>
              </a:rPr>
              <a:t>837 customers, mostly inactive. </a:t>
            </a:r>
            <a:endParaRPr lang="en-US" sz="2000" dirty="0" smtClean="0"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Söhne"/>
              </a:rPr>
              <a:t>Age </a:t>
            </a:r>
            <a:r>
              <a:rPr lang="en-US" sz="2000" b="1" dirty="0">
                <a:latin typeface="Söhne"/>
              </a:rPr>
              <a:t>30-60: </a:t>
            </a:r>
            <a:r>
              <a:rPr lang="en-US" sz="2000" dirty="0">
                <a:latin typeface="Söhne"/>
              </a:rPr>
              <a:t>3,899 customers with balanced active (2,990) and inactive (2,948) members; high balances</a:t>
            </a:r>
            <a:r>
              <a:rPr lang="en-US" sz="2000" dirty="0" smtClean="0">
                <a:latin typeface="Söhne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Söhne"/>
              </a:rPr>
              <a:t> </a:t>
            </a:r>
            <a:r>
              <a:rPr lang="en-US" sz="2000" b="1" dirty="0">
                <a:latin typeface="Söhne"/>
              </a:rPr>
              <a:t>Age 60-90</a:t>
            </a:r>
            <a:r>
              <a:rPr lang="en-US" sz="2000" dirty="0">
                <a:latin typeface="Söhne"/>
              </a:rPr>
              <a:t>: 413 customers, mostly active. Age 90+: 2 customers, mainly active. </a:t>
            </a:r>
            <a:endParaRPr lang="en-US" sz="2000" dirty="0" smtClean="0"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Söhne"/>
              </a:rPr>
              <a:t>Conclusion</a:t>
            </a:r>
            <a:r>
              <a:rPr lang="en-US" sz="2000" dirty="0">
                <a:latin typeface="Söhne"/>
              </a:rPr>
              <a:t>: Higher inactivity in younger and older age groups; focus retention strategies here. Middle-aged customers have significant balances; maintain engagement.</a:t>
            </a:r>
            <a:endParaRPr lang="en-US" sz="2000" dirty="0" smtClean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100" dirty="0" smtClean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100" dirty="0" smtClean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100" dirty="0" smtClean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100" dirty="0" smtClean="0">
              <a:latin typeface="Söhne"/>
            </a:endParaRP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813" y="1041927"/>
            <a:ext cx="3677163" cy="22863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813" y="3650985"/>
            <a:ext cx="3677163" cy="235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2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1939" y="236204"/>
            <a:ext cx="245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Suggestions:</a:t>
            </a:r>
            <a:endParaRPr lang="en-US" sz="2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EC799424-5BC3-10F2-AB52-81D02745B373}"/>
              </a:ext>
            </a:extLst>
          </p:cNvPr>
          <p:cNvSpPr/>
          <p:nvPr/>
        </p:nvSpPr>
        <p:spPr>
          <a:xfrm>
            <a:off x="377794" y="452674"/>
            <a:ext cx="3030342" cy="2652386"/>
          </a:xfrm>
          <a:prstGeom prst="roundRect">
            <a:avLst/>
          </a:prstGeom>
          <a:solidFill>
            <a:srgbClr val="CC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Targeted Marketing and Communication</a:t>
            </a:r>
            <a:r>
              <a:rPr lang="en-IN" b="1" dirty="0">
                <a:solidFill>
                  <a:schemeClr val="tx1"/>
                </a:solidFill>
              </a:rPr>
              <a:t>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Develop campaigns focused on their financial goals.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Highlight services like retirement planning and investment options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D0AC83D4-3115-84A9-EC44-30244332F2A0}"/>
              </a:ext>
            </a:extLst>
          </p:cNvPr>
          <p:cNvSpPr/>
          <p:nvPr/>
        </p:nvSpPr>
        <p:spPr>
          <a:xfrm>
            <a:off x="7873224" y="452675"/>
            <a:ext cx="3061253" cy="2652384"/>
          </a:xfrm>
          <a:prstGeom prst="roundRect">
            <a:avLst/>
          </a:prstGeom>
          <a:solidFill>
            <a:srgbClr val="CC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Personalized Offers and Services: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Offer tailored product bundles and exclusive discounts.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5">
            <a:extLst>
              <a:ext uri="{FF2B5EF4-FFF2-40B4-BE49-F238E27FC236}">
                <a16:creationId xmlns="" xmlns:a16="http://schemas.microsoft.com/office/drawing/2014/main" id="{D0AC83D4-3115-84A9-EC44-30244332F2A0}"/>
              </a:ext>
            </a:extLst>
          </p:cNvPr>
          <p:cNvSpPr/>
          <p:nvPr/>
        </p:nvSpPr>
        <p:spPr>
          <a:xfrm>
            <a:off x="4203267" y="2346641"/>
            <a:ext cx="3061253" cy="2385391"/>
          </a:xfrm>
          <a:prstGeom prst="roundRect">
            <a:avLst/>
          </a:prstGeom>
          <a:solidFill>
            <a:srgbClr val="CC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Personalized Offers and Services: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Offer tailored product bundles and exclusive discounts.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6">
            <a:extLst>
              <a:ext uri="{FF2B5EF4-FFF2-40B4-BE49-F238E27FC236}">
                <a16:creationId xmlns="" xmlns:a16="http://schemas.microsoft.com/office/drawing/2014/main" id="{B852D3FC-E39A-AF65-D9D2-CEA2BAA3497F}"/>
              </a:ext>
            </a:extLst>
          </p:cNvPr>
          <p:cNvSpPr/>
          <p:nvPr/>
        </p:nvSpPr>
        <p:spPr>
          <a:xfrm>
            <a:off x="199874" y="3928595"/>
            <a:ext cx="3507422" cy="2213787"/>
          </a:xfrm>
          <a:prstGeom prst="roundRect">
            <a:avLst/>
          </a:prstGeom>
          <a:solidFill>
            <a:srgbClr val="CC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Improved Customer Service: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Enhance support for older customers.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Train reps to address their unique concerns.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7">
            <a:extLst>
              <a:ext uri="{FF2B5EF4-FFF2-40B4-BE49-F238E27FC236}">
                <a16:creationId xmlns="" xmlns:a16="http://schemas.microsoft.com/office/drawing/2014/main" id="{B6D36118-94E5-AC1C-FAF6-C3B58305E72F}"/>
              </a:ext>
            </a:extLst>
          </p:cNvPr>
          <p:cNvSpPr/>
          <p:nvPr/>
        </p:nvSpPr>
        <p:spPr>
          <a:xfrm>
            <a:off x="8037228" y="3928595"/>
            <a:ext cx="3104538" cy="2213788"/>
          </a:xfrm>
          <a:prstGeom prst="roundRect">
            <a:avLst/>
          </a:prstGeom>
          <a:solidFill>
            <a:srgbClr val="CC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Product Bundling and Cross-Selling:</a:t>
            </a:r>
          </a:p>
          <a:p>
            <a:pPr algn="ctr"/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Create bundled offerings to encourage multiple product usage.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96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415F435-CB55-B068-F526-671589193ABA}"/>
              </a:ext>
            </a:extLst>
          </p:cNvPr>
          <p:cNvSpPr/>
          <p:nvPr/>
        </p:nvSpPr>
        <p:spPr>
          <a:xfrm>
            <a:off x="364346" y="166995"/>
            <a:ext cx="11358098" cy="665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PRODUCT AFFINITY STUDY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DB163639-4715-4F71-749A-8B3E18BCCE6F}"/>
              </a:ext>
            </a:extLst>
          </p:cNvPr>
          <p:cNvSpPr txBox="1">
            <a:spLocks/>
          </p:cNvSpPr>
          <p:nvPr/>
        </p:nvSpPr>
        <p:spPr>
          <a:xfrm>
            <a:off x="143365" y="945316"/>
            <a:ext cx="4149363" cy="59126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100" dirty="0" smtClean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100" dirty="0" smtClean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100" dirty="0" smtClean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100" dirty="0" smtClean="0">
              <a:latin typeface="Söhne"/>
            </a:endParaRP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96563" y="1078808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/>
              <a:t>Commonly Used Products: </a:t>
            </a:r>
            <a:r>
              <a:rPr lang="en-US" sz="2400" dirty="0" smtClean="0"/>
              <a:t>Over 50% of customers use 1 or 2 products.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/>
              <a:t>Cross-Selling Potential: </a:t>
            </a:r>
            <a:r>
              <a:rPr lang="en-US" sz="2400" dirty="0" smtClean="0"/>
              <a:t>Targeted promotions for customers using 1 product.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/>
              <a:t>Active Customer Engagement: </a:t>
            </a:r>
            <a:r>
              <a:rPr lang="en-US" sz="2400" dirty="0" smtClean="0"/>
              <a:t>Focus on engaging active customers for cross-selling.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/>
              <a:t>Optimizing Cross-Selling Strategies: </a:t>
            </a:r>
            <a:r>
              <a:rPr lang="en-US" sz="2400" dirty="0" smtClean="0"/>
              <a:t>Tailored marketing campaigns and bundled product offerings.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761" y="1189689"/>
            <a:ext cx="4610743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415F435-CB55-B068-F526-671589193ABA}"/>
              </a:ext>
            </a:extLst>
          </p:cNvPr>
          <p:cNvSpPr/>
          <p:nvPr/>
        </p:nvSpPr>
        <p:spPr>
          <a:xfrm>
            <a:off x="364346" y="166995"/>
            <a:ext cx="11358098" cy="665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Geographic Market </a:t>
            </a:r>
            <a:r>
              <a:rPr lang="en-IN" sz="3200" dirty="0" err="1" smtClean="0">
                <a:solidFill>
                  <a:schemeClr val="tx1"/>
                </a:solidFill>
              </a:rPr>
              <a:t>Trends</a:t>
            </a:r>
            <a:r>
              <a:rPr lang="en-IN" sz="3200" dirty="0" err="1" smtClean="0"/>
              <a:t>Market</a:t>
            </a:r>
            <a:r>
              <a:rPr lang="en-IN" sz="3200" dirty="0" smtClean="0"/>
              <a:t> Trends</a:t>
            </a:r>
            <a:endParaRPr lang="en-IN" sz="3200" dirty="0"/>
          </a:p>
        </p:txBody>
      </p:sp>
      <p:sp>
        <p:nvSpPr>
          <p:cNvPr id="2" name="Rectangle 1"/>
          <p:cNvSpPr/>
          <p:nvPr/>
        </p:nvSpPr>
        <p:spPr>
          <a:xfrm>
            <a:off x="364346" y="1266735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Regional Distribution of Customers: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France: Highest number of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Germany and Spain: Potential growth opportunities.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Churn Rates: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Germany: Highest churn rate at 32.44%.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France and Spain: Retained over 80% of customers.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Economic Indicators: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Correlation with customer churn rates and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account activity.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574" y="1266735"/>
            <a:ext cx="5404870" cy="2086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89" y="3472260"/>
            <a:ext cx="5441255" cy="24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415F435-CB55-B068-F526-671589193ABA}"/>
              </a:ext>
            </a:extLst>
          </p:cNvPr>
          <p:cNvSpPr/>
          <p:nvPr/>
        </p:nvSpPr>
        <p:spPr>
          <a:xfrm>
            <a:off x="339633" y="175232"/>
            <a:ext cx="11358098" cy="665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Customer Lifetime Value Forecast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4844" y="1161186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Credit Card Usage and Exit Rates: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Lower exit rates among credit card holders.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Female customers have slightly higher exit rates.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Tenure and Financial Metrics: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Stable financial behavior over time.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Credit Score and Account Balance: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Higher credit scores linked to higher average balances.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Credit score not sole determinant of account balance.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060" y="2085164"/>
            <a:ext cx="3591426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415F435-CB55-B068-F526-671589193ABA}"/>
              </a:ext>
            </a:extLst>
          </p:cNvPr>
          <p:cNvSpPr/>
          <p:nvPr/>
        </p:nvSpPr>
        <p:spPr>
          <a:xfrm>
            <a:off x="364346" y="166995"/>
            <a:ext cx="11358098" cy="665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Marketing Campaign Effectiveness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4346" y="119207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Customer Segmentation: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Customers are segmented based on credit score ranges, including Bad, Fair, Poor, Excellent, and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segmentation allows for a more targeted approach in understanding customer behavior and preferences.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Campaign Effectiveness Over Time: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2016-2019 Exit Rate Variations: Highest exit rate in 2017 at 15.72%. Exit rate decreased to 13.82% in 2019.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Indicates fluctuations in customer churn in response to marketing efforts. Evaluating exit rates before and after campaign implementations to measure their direct impact.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903" y="2381568"/>
            <a:ext cx="4322984" cy="225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810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Söhne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14</cp:revision>
  <dcterms:created xsi:type="dcterms:W3CDTF">2024-05-17T11:14:29Z</dcterms:created>
  <dcterms:modified xsi:type="dcterms:W3CDTF">2024-08-21T17:58:01Z</dcterms:modified>
</cp:coreProperties>
</file>