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8" r:id="rId3"/>
    <p:sldId id="279" r:id="rId4"/>
    <p:sldId id="258" r:id="rId5"/>
    <p:sldId id="272" r:id="rId6"/>
    <p:sldId id="260" r:id="rId7"/>
    <p:sldId id="273" r:id="rId8"/>
    <p:sldId id="275" r:id="rId9"/>
    <p:sldId id="269" r:id="rId10"/>
    <p:sldId id="270" r:id="rId11"/>
    <p:sldId id="265" r:id="rId12"/>
    <p:sldId id="276" r:id="rId13"/>
    <p:sldId id="263" r:id="rId14"/>
    <p:sldId id="264" r:id="rId15"/>
    <p:sldId id="267" r:id="rId16"/>
    <p:sldId id="266" r:id="rId17"/>
    <p:sldId id="277" r:id="rId18"/>
    <p:sldId id="268" r:id="rId19"/>
    <p:sldId id="271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7ABD"/>
    <a:srgbClr val="FBF616"/>
    <a:srgbClr val="F6F6F6"/>
    <a:srgbClr val="F4F4F4"/>
    <a:srgbClr val="EFEFEF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8" autoAdjust="0"/>
    <p:restoredTop sz="94660"/>
  </p:normalViewPr>
  <p:slideViewPr>
    <p:cSldViewPr snapToGrid="0">
      <p:cViewPr varScale="1">
        <p:scale>
          <a:sx n="51" d="100"/>
          <a:sy n="51" d="100"/>
        </p:scale>
        <p:origin x="76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7F69-8754-41E8-906C-A7376102B433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8CB0-081D-464A-BC65-6777845DF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64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7F69-8754-41E8-906C-A7376102B433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8CB0-081D-464A-BC65-6777845DF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71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7F69-8754-41E8-906C-A7376102B433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8CB0-081D-464A-BC65-6777845DF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18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7F69-8754-41E8-906C-A7376102B433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8CB0-081D-464A-BC65-6777845DF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00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7F69-8754-41E8-906C-A7376102B433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8CB0-081D-464A-BC65-6777845DF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19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7F69-8754-41E8-906C-A7376102B433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8CB0-081D-464A-BC65-6777845DF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53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7F69-8754-41E8-906C-A7376102B433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8CB0-081D-464A-BC65-6777845DF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7F69-8754-41E8-906C-A7376102B433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8CB0-081D-464A-BC65-6777845DF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31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7F69-8754-41E8-906C-A7376102B433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8CB0-081D-464A-BC65-6777845DF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613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7F69-8754-41E8-906C-A7376102B433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8CB0-081D-464A-BC65-6777845DF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46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7F69-8754-41E8-906C-A7376102B433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58CB0-081D-464A-BC65-6777845DF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7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17F69-8754-41E8-906C-A7376102B433}" type="datetimeFigureOut">
              <a:rPr lang="zh-TW" altLang="en-US" smtClean="0"/>
              <a:t>2020/5/15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8CB0-081D-464A-BC65-6777845DFA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49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.moi.gov.tw/MoiOD/Data/DataDetail.aspx?oid=905908DA-0EF6-4B24-87B0-35B7EDA4CFD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microsoft.com/office/2007/relationships/hdphoto" Target="../media/hdphoto4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525"/>
                    </a14:imgEffect>
                    <a14:imgEffect>
                      <a14:brightnessContrast bright="-28000" contrast="-40000"/>
                    </a14:imgEffect>
                  </a14:imgLayer>
                </a14:imgProps>
              </a:ext>
            </a:extLst>
          </a:blip>
          <a:srcRect/>
          <a:stretch>
            <a:fillRect t="-26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800860" y="1338728"/>
            <a:ext cx="8590280" cy="4712447"/>
          </a:xfrm>
          <a:prstGeom prst="roundRect">
            <a:avLst/>
          </a:pr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30960" y="1503063"/>
            <a:ext cx="9530080" cy="297211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7200" b="1" dirty="0">
                <a:solidFill>
                  <a:schemeClr val="bg1"/>
                </a:solidFill>
              </a:rPr>
              <a:t>時間數列分析</a:t>
            </a:r>
            <a:br>
              <a:rPr lang="en-US" altLang="zh-TW" sz="7200" b="1" dirty="0">
                <a:solidFill>
                  <a:schemeClr val="bg1"/>
                </a:solidFill>
              </a:rPr>
            </a:br>
            <a:r>
              <a:rPr lang="zh-TW" altLang="en-US" sz="4000" b="1" dirty="0">
                <a:solidFill>
                  <a:schemeClr val="bg1"/>
                </a:solidFill>
              </a:rPr>
              <a:t>台灣出入境人數</a:t>
            </a:r>
            <a:br>
              <a:rPr lang="en-US" altLang="zh-TW" sz="4000" b="1" dirty="0">
                <a:solidFill>
                  <a:schemeClr val="bg1"/>
                </a:solidFill>
              </a:rPr>
            </a:br>
            <a:r>
              <a:rPr lang="zh-TW" altLang="en-US" sz="4000" b="1" dirty="0">
                <a:solidFill>
                  <a:schemeClr val="bg1"/>
                </a:solidFill>
              </a:rPr>
              <a:t>時間數列分析與預測</a:t>
            </a:r>
            <a:endParaRPr lang="zh-TW" altLang="en-US" sz="7200" b="1" dirty="0">
              <a:solidFill>
                <a:schemeClr val="bg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821239"/>
            <a:ext cx="9144000" cy="1655762"/>
          </a:xfrm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涂安庭 </a:t>
            </a:r>
            <a:r>
              <a:rPr lang="en-US" altLang="zh-TW" dirty="0">
                <a:solidFill>
                  <a:schemeClr val="bg1"/>
                </a:solidFill>
              </a:rPr>
              <a:t>05171113</a:t>
            </a:r>
          </a:p>
          <a:p>
            <a:r>
              <a:rPr lang="zh-TW" altLang="en-US" dirty="0">
                <a:solidFill>
                  <a:schemeClr val="bg1"/>
                </a:solidFill>
              </a:rPr>
              <a:t>黃姿瑜 </a:t>
            </a:r>
            <a:r>
              <a:rPr lang="en-US" altLang="zh-TW" dirty="0">
                <a:solidFill>
                  <a:schemeClr val="bg1"/>
                </a:solidFill>
              </a:rPr>
              <a:t>05171165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040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A1C5A95F-B4F7-4A76-A7F1-986AB8261B7D}"/>
              </a:ext>
            </a:extLst>
          </p:cNvPr>
          <p:cNvGrpSpPr/>
          <p:nvPr/>
        </p:nvGrpSpPr>
        <p:grpSpPr>
          <a:xfrm>
            <a:off x="0" y="-169134"/>
            <a:ext cx="12192000" cy="1613647"/>
            <a:chOff x="0" y="1"/>
            <a:chExt cx="12192000" cy="2336550"/>
          </a:xfrm>
        </p:grpSpPr>
        <p:pic>
          <p:nvPicPr>
            <p:cNvPr id="7" name="內容版面配置區 3">
              <a:extLst>
                <a:ext uri="{FF2B5EF4-FFF2-40B4-BE49-F238E27FC236}">
                  <a16:creationId xmlns:a16="http://schemas.microsoft.com/office/drawing/2014/main" id="{A4A714CE-8502-4071-8D6D-A98F751265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833" b="66044"/>
            <a:stretch/>
          </p:blipFill>
          <p:spPr>
            <a:xfrm>
              <a:off x="0" y="1"/>
              <a:ext cx="12192000" cy="2336550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F77FEAC3-713F-4099-8617-A45E8EB6737A}"/>
                </a:ext>
              </a:extLst>
            </p:cNvPr>
            <p:cNvSpPr txBox="1"/>
            <p:nvPr/>
          </p:nvSpPr>
          <p:spPr>
            <a:xfrm>
              <a:off x="595823" y="752777"/>
              <a:ext cx="3079817" cy="1203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800" dirty="0"/>
                <a:t>ACF &amp; PACF</a:t>
              </a:r>
              <a:endParaRPr lang="zh-TW" altLang="en-US" sz="4800" dirty="0"/>
            </a:p>
          </p:txBody>
        </p:sp>
      </p:grpSp>
      <p:pic>
        <p:nvPicPr>
          <p:cNvPr id="3" name="圖片 2" descr="一張含有 坐, 黑色, 大, 人 的圖片&#10;&#10;自動產生的描述">
            <a:extLst>
              <a:ext uri="{FF2B5EF4-FFF2-40B4-BE49-F238E27FC236}">
                <a16:creationId xmlns:a16="http://schemas.microsoft.com/office/drawing/2014/main" id="{6EB892EB-BBFB-40CA-ADBE-E250D6B99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086" y="1286755"/>
            <a:ext cx="7645828" cy="5571245"/>
          </a:xfrm>
          <a:prstGeom prst="rect">
            <a:avLst/>
          </a:prstGeom>
        </p:spPr>
      </p:pic>
      <p:sp>
        <p:nvSpPr>
          <p:cNvPr id="10" name="橢圓 9">
            <a:extLst>
              <a:ext uri="{FF2B5EF4-FFF2-40B4-BE49-F238E27FC236}">
                <a16:creationId xmlns:a16="http://schemas.microsoft.com/office/drawing/2014/main" id="{9E198616-C9F9-4094-B6F6-EB01BE68E56D}"/>
              </a:ext>
            </a:extLst>
          </p:cNvPr>
          <p:cNvSpPr/>
          <p:nvPr/>
        </p:nvSpPr>
        <p:spPr>
          <a:xfrm>
            <a:off x="3101788" y="4598894"/>
            <a:ext cx="717177" cy="12102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90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5824" y="1992904"/>
            <a:ext cx="3330388" cy="36665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n-NO" altLang="zh-TW" dirty="0"/>
              <a:t>Type 1: no drift no trend </a:t>
            </a:r>
          </a:p>
          <a:p>
            <a:pPr marL="0" indent="0">
              <a:buNone/>
            </a:pPr>
            <a:r>
              <a:rPr lang="nn-NO" altLang="zh-TW" dirty="0"/>
              <a:t>     lag     ADF p.value</a:t>
            </a:r>
          </a:p>
          <a:p>
            <a:pPr marL="0" indent="0">
              <a:buNone/>
            </a:pPr>
            <a:r>
              <a:rPr lang="nn-NO" altLang="zh-TW" dirty="0"/>
              <a:t>[1,]   0 -1.2900   0.218</a:t>
            </a:r>
          </a:p>
          <a:p>
            <a:pPr marL="0" indent="0">
              <a:buNone/>
            </a:pPr>
            <a:r>
              <a:rPr lang="nn-NO" altLang="zh-TW" dirty="0"/>
              <a:t>[2,]   1 -1.0197   0.314</a:t>
            </a:r>
          </a:p>
          <a:p>
            <a:pPr marL="0" indent="0">
              <a:buNone/>
            </a:pPr>
            <a:r>
              <a:rPr lang="nn-NO" altLang="zh-TW" dirty="0"/>
              <a:t>[3,]   2 -0.7886   0.397</a:t>
            </a:r>
          </a:p>
          <a:p>
            <a:pPr marL="0" indent="0">
              <a:buNone/>
            </a:pPr>
            <a:r>
              <a:rPr lang="nn-NO" altLang="zh-TW" dirty="0"/>
              <a:t>[4,]   3 -0.5504   0.482</a:t>
            </a:r>
          </a:p>
          <a:p>
            <a:pPr marL="0" indent="0">
              <a:buNone/>
            </a:pPr>
            <a:r>
              <a:rPr lang="nn-NO" altLang="zh-TW" dirty="0"/>
              <a:t>[5,]   4 -0.3784   0.535</a:t>
            </a:r>
          </a:p>
          <a:p>
            <a:pPr marL="0" indent="0">
              <a:buNone/>
            </a:pPr>
            <a:r>
              <a:rPr lang="nn-NO" altLang="zh-TW" dirty="0"/>
              <a:t>[6,]   5 -0.2434   0.574</a:t>
            </a:r>
          </a:p>
          <a:p>
            <a:pPr marL="0" indent="0">
              <a:buNone/>
            </a:pPr>
            <a:r>
              <a:rPr lang="nn-NO" altLang="zh-TW" dirty="0"/>
              <a:t>[7,]   6 -0.0906   0.618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105834" y="1992903"/>
            <a:ext cx="367553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Type 2: with drift no trend </a:t>
            </a:r>
          </a:p>
          <a:p>
            <a:r>
              <a:rPr lang="en-US" altLang="zh-TW" sz="2400" dirty="0"/>
              <a:t>     lag    ADF </a:t>
            </a:r>
            <a:r>
              <a:rPr lang="en-US" altLang="zh-TW" sz="2400" dirty="0" err="1"/>
              <a:t>p.value</a:t>
            </a:r>
            <a:endParaRPr lang="en-US" altLang="zh-TW" sz="2400" dirty="0"/>
          </a:p>
          <a:p>
            <a:r>
              <a:rPr lang="en-US" altLang="zh-TW" sz="2400" dirty="0"/>
              <a:t>[1,]   0 -13.60    0.01</a:t>
            </a:r>
          </a:p>
          <a:p>
            <a:r>
              <a:rPr lang="en-US" altLang="zh-TW" sz="2400" dirty="0"/>
              <a:t>[2,]   1 -11.41    0.01</a:t>
            </a:r>
          </a:p>
          <a:p>
            <a:r>
              <a:rPr lang="en-US" altLang="zh-TW" sz="2400" dirty="0"/>
              <a:t>[3,]   2  -9.99    0.01</a:t>
            </a:r>
          </a:p>
          <a:p>
            <a:r>
              <a:rPr lang="en-US" altLang="zh-TW" sz="2400" dirty="0"/>
              <a:t>[4,]   3  -8.13    0.01</a:t>
            </a:r>
          </a:p>
          <a:p>
            <a:r>
              <a:rPr lang="en-US" altLang="zh-TW" sz="2400" dirty="0"/>
              <a:t>[5,]   4  -6.76    0.01</a:t>
            </a:r>
          </a:p>
          <a:p>
            <a:r>
              <a:rPr lang="en-US" altLang="zh-TW" sz="2400" dirty="0"/>
              <a:t>[6,]   5  -5.67    0.01</a:t>
            </a:r>
          </a:p>
          <a:p>
            <a:r>
              <a:rPr lang="en-US" altLang="zh-TW" sz="2400" dirty="0"/>
              <a:t>[7,]   6  -4.36    0.01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7933764" y="1995641"/>
            <a:ext cx="37203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Type 3: with drift and trend </a:t>
            </a:r>
          </a:p>
          <a:p>
            <a:r>
              <a:rPr lang="en-US" altLang="zh-TW" sz="2400" dirty="0"/>
              <a:t>     lag    ADF </a:t>
            </a:r>
            <a:r>
              <a:rPr lang="en-US" altLang="zh-TW" sz="2400" dirty="0" err="1"/>
              <a:t>p.value</a:t>
            </a:r>
            <a:endParaRPr lang="en-US" altLang="zh-TW" sz="2400" dirty="0"/>
          </a:p>
          <a:p>
            <a:r>
              <a:rPr lang="en-US" altLang="zh-TW" sz="2400" dirty="0"/>
              <a:t>[1,]   0 -13.87    0.01</a:t>
            </a:r>
          </a:p>
          <a:p>
            <a:r>
              <a:rPr lang="en-US" altLang="zh-TW" sz="2400" dirty="0"/>
              <a:t>[2,]   1 -11.68    0.01</a:t>
            </a:r>
          </a:p>
          <a:p>
            <a:r>
              <a:rPr lang="en-US" altLang="zh-TW" sz="2400" dirty="0"/>
              <a:t>[3,]   2 -10.23    0.01</a:t>
            </a:r>
          </a:p>
          <a:p>
            <a:r>
              <a:rPr lang="en-US" altLang="zh-TW" sz="2400" dirty="0"/>
              <a:t>[4,]   3  -8.32    0.01</a:t>
            </a:r>
          </a:p>
          <a:p>
            <a:r>
              <a:rPr lang="en-US" altLang="zh-TW" sz="2400" dirty="0"/>
              <a:t>[5,]   4  -6.91    0.01</a:t>
            </a:r>
          </a:p>
          <a:p>
            <a:r>
              <a:rPr lang="en-US" altLang="zh-TW" sz="2400" dirty="0"/>
              <a:t>[6,]   5  -5.78    0.01</a:t>
            </a:r>
          </a:p>
          <a:p>
            <a:r>
              <a:rPr lang="en-US" altLang="zh-TW" sz="2400" dirty="0"/>
              <a:t>[7,]   6  -4.40    0.01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582377" y="5730852"/>
            <a:ext cx="7027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從</a:t>
            </a:r>
            <a:r>
              <a:rPr lang="en-US" altLang="zh-TW" sz="2400" dirty="0"/>
              <a:t>Dickey-Fuller</a:t>
            </a:r>
            <a:r>
              <a:rPr lang="zh-TW" altLang="en-US" sz="2400" dirty="0"/>
              <a:t>檢定可以知道我們的資料為第二型態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6B72B872-A0B5-42B7-8F16-C427F6356FF1}"/>
              </a:ext>
            </a:extLst>
          </p:cNvPr>
          <p:cNvGrpSpPr/>
          <p:nvPr/>
        </p:nvGrpSpPr>
        <p:grpSpPr>
          <a:xfrm>
            <a:off x="-1" y="-141341"/>
            <a:ext cx="12192000" cy="1613647"/>
            <a:chOff x="0" y="1"/>
            <a:chExt cx="12192000" cy="2336550"/>
          </a:xfrm>
        </p:grpSpPr>
        <p:pic>
          <p:nvPicPr>
            <p:cNvPr id="10" name="內容版面配置區 3">
              <a:extLst>
                <a:ext uri="{FF2B5EF4-FFF2-40B4-BE49-F238E27FC236}">
                  <a16:creationId xmlns:a16="http://schemas.microsoft.com/office/drawing/2014/main" id="{4346CC3C-B650-4DBA-AB04-8D7C3EC846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833" b="66044"/>
            <a:stretch/>
          </p:blipFill>
          <p:spPr>
            <a:xfrm>
              <a:off x="0" y="1"/>
              <a:ext cx="12192000" cy="2336550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0CC9C0A-2159-4BC2-AA5C-D094C4E287EA}"/>
                </a:ext>
              </a:extLst>
            </p:cNvPr>
            <p:cNvSpPr txBox="1"/>
            <p:nvPr/>
          </p:nvSpPr>
          <p:spPr>
            <a:xfrm>
              <a:off x="595823" y="752777"/>
              <a:ext cx="4534831" cy="1203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800" dirty="0"/>
                <a:t>Dickey-Fuller Test</a:t>
              </a:r>
              <a:endParaRPr lang="zh-TW" altLang="en-US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2918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3B21FA10-5E81-4C6A-8C95-AE7A3309E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48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模式估計與檢定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18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A1C5A95F-B4F7-4A76-A7F1-986AB8261B7D}"/>
              </a:ext>
            </a:extLst>
          </p:cNvPr>
          <p:cNvGrpSpPr/>
          <p:nvPr/>
        </p:nvGrpSpPr>
        <p:grpSpPr>
          <a:xfrm>
            <a:off x="0" y="-142240"/>
            <a:ext cx="12192000" cy="1613647"/>
            <a:chOff x="0" y="1"/>
            <a:chExt cx="12192000" cy="2336550"/>
          </a:xfrm>
        </p:grpSpPr>
        <p:pic>
          <p:nvPicPr>
            <p:cNvPr id="7" name="內容版面配置區 3">
              <a:extLst>
                <a:ext uri="{FF2B5EF4-FFF2-40B4-BE49-F238E27FC236}">
                  <a16:creationId xmlns:a16="http://schemas.microsoft.com/office/drawing/2014/main" id="{A4A714CE-8502-4071-8D6D-A98F751265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833" b="66044"/>
            <a:stretch/>
          </p:blipFill>
          <p:spPr>
            <a:xfrm>
              <a:off x="0" y="1"/>
              <a:ext cx="12192000" cy="2336550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F77FEAC3-713F-4099-8617-A45E8EB6737A}"/>
                </a:ext>
              </a:extLst>
            </p:cNvPr>
            <p:cNvSpPr txBox="1"/>
            <p:nvPr/>
          </p:nvSpPr>
          <p:spPr>
            <a:xfrm>
              <a:off x="304799" y="765756"/>
              <a:ext cx="8319247" cy="1203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800" dirty="0"/>
                <a:t>Arima(1,0,0)(1,0,0) </a:t>
              </a:r>
              <a:r>
                <a:rPr lang="en-US" altLang="zh-TW" sz="4800" baseline="-25000" dirty="0"/>
                <a:t>7</a:t>
              </a:r>
              <a:endParaRPr lang="zh-TW" altLang="en-US" sz="4800" dirty="0"/>
            </a:p>
          </p:txBody>
        </p:sp>
      </p:grp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50392F35-0AE3-4AF2-8834-F2843F745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50" y="1422056"/>
            <a:ext cx="7690299" cy="5435944"/>
          </a:xfrm>
        </p:spPr>
      </p:pic>
    </p:spTree>
    <p:extLst>
      <p:ext uri="{BB962C8B-B14F-4D97-AF65-F5344CB8AC3E}">
        <p14:creationId xmlns:p14="http://schemas.microsoft.com/office/powerpoint/2010/main" val="397121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9800662" y="3911548"/>
            <a:ext cx="2115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AIC=15676.61</a:t>
            </a:r>
            <a:endParaRPr lang="zh-TW" altLang="en-US" sz="2400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DC1A71D0-7D73-4019-A84B-B82A48EC1EB3}"/>
              </a:ext>
            </a:extLst>
          </p:cNvPr>
          <p:cNvGrpSpPr/>
          <p:nvPr/>
        </p:nvGrpSpPr>
        <p:grpSpPr>
          <a:xfrm>
            <a:off x="2328" y="-186885"/>
            <a:ext cx="12192000" cy="1613647"/>
            <a:chOff x="0" y="-98612"/>
            <a:chExt cx="12192000" cy="1613647"/>
          </a:xfrm>
        </p:grpSpPr>
        <p:pic>
          <p:nvPicPr>
            <p:cNvPr id="8" name="內容版面配置區 3">
              <a:extLst>
                <a:ext uri="{FF2B5EF4-FFF2-40B4-BE49-F238E27FC236}">
                  <a16:creationId xmlns:a16="http://schemas.microsoft.com/office/drawing/2014/main" id="{3590C6AF-5C73-4085-A258-ABDD697DFD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833" b="66044"/>
            <a:stretch/>
          </p:blipFill>
          <p:spPr>
            <a:xfrm>
              <a:off x="0" y="-98612"/>
              <a:ext cx="12192000" cy="1613647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837D8455-E00F-45D6-BADC-F19352A3C177}"/>
                </a:ext>
              </a:extLst>
            </p:cNvPr>
            <p:cNvSpPr txBox="1"/>
            <p:nvPr/>
          </p:nvSpPr>
          <p:spPr>
            <a:xfrm>
              <a:off x="595823" y="421263"/>
              <a:ext cx="52661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800" dirty="0"/>
                <a:t>Arima(4,0,0)(1,0,1) </a:t>
              </a:r>
              <a:r>
                <a:rPr lang="en-US" altLang="zh-TW" sz="4800" baseline="-25000" dirty="0"/>
                <a:t>7</a:t>
              </a:r>
              <a:endParaRPr lang="zh-TW" altLang="en-US" sz="4800" dirty="0"/>
            </a:p>
          </p:txBody>
        </p:sp>
      </p:grpSp>
      <p:pic>
        <p:nvPicPr>
          <p:cNvPr id="15" name="圖片 14">
            <a:extLst>
              <a:ext uri="{FF2B5EF4-FFF2-40B4-BE49-F238E27FC236}">
                <a16:creationId xmlns:a16="http://schemas.microsoft.com/office/drawing/2014/main" id="{70D39C82-AF07-40BF-8E55-3867A8BDC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512" y="1246094"/>
            <a:ext cx="7684992" cy="561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6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984222" y="3921760"/>
            <a:ext cx="19131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AIC=15674.14</a:t>
            </a:r>
            <a:endParaRPr lang="zh-TW" altLang="en-US" sz="2400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B187D157-3310-4302-9465-7798D6C6036B}"/>
              </a:ext>
            </a:extLst>
          </p:cNvPr>
          <p:cNvGrpSpPr/>
          <p:nvPr/>
        </p:nvGrpSpPr>
        <p:grpSpPr>
          <a:xfrm>
            <a:off x="0" y="-166462"/>
            <a:ext cx="12192000" cy="1613647"/>
            <a:chOff x="0" y="-166462"/>
            <a:chExt cx="10139082" cy="1613647"/>
          </a:xfrm>
        </p:grpSpPr>
        <p:pic>
          <p:nvPicPr>
            <p:cNvPr id="6" name="內容版面配置區 3">
              <a:extLst>
                <a:ext uri="{FF2B5EF4-FFF2-40B4-BE49-F238E27FC236}">
                  <a16:creationId xmlns:a16="http://schemas.microsoft.com/office/drawing/2014/main" id="{AA26D597-DCC7-46E3-AD11-9BF7F6A560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833" b="66044"/>
            <a:stretch/>
          </p:blipFill>
          <p:spPr>
            <a:xfrm>
              <a:off x="0" y="-166462"/>
              <a:ext cx="10139082" cy="1613647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C4D9350-729C-44DD-8F40-1F904613D42F}"/>
                </a:ext>
              </a:extLst>
            </p:cNvPr>
            <p:cNvSpPr txBox="1"/>
            <p:nvPr/>
          </p:nvSpPr>
          <p:spPr>
            <a:xfrm>
              <a:off x="595823" y="389272"/>
              <a:ext cx="52661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800" dirty="0"/>
                <a:t>Arima(4,0,0)(2,0,1) </a:t>
              </a:r>
              <a:r>
                <a:rPr lang="en-US" altLang="zh-TW" sz="4800" baseline="-25000" dirty="0"/>
                <a:t>7</a:t>
              </a:r>
              <a:endParaRPr lang="zh-TW" altLang="en-US" sz="4800" dirty="0"/>
            </a:p>
          </p:txBody>
        </p:sp>
      </p:grpSp>
      <p:pic>
        <p:nvPicPr>
          <p:cNvPr id="14" name="圖片 13">
            <a:extLst>
              <a:ext uri="{FF2B5EF4-FFF2-40B4-BE49-F238E27FC236}">
                <a16:creationId xmlns:a16="http://schemas.microsoft.com/office/drawing/2014/main" id="{6C44176E-3339-4825-86AF-04BED2274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632" y="1447185"/>
            <a:ext cx="7850736" cy="541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74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84" y="1619436"/>
            <a:ext cx="7640136" cy="5041339"/>
          </a:xfrm>
        </p:spPr>
      </p:pic>
      <p:sp>
        <p:nvSpPr>
          <p:cNvPr id="3" name="橢圓 2">
            <a:extLst>
              <a:ext uri="{FF2B5EF4-FFF2-40B4-BE49-F238E27FC236}">
                <a16:creationId xmlns:a16="http://schemas.microsoft.com/office/drawing/2014/main" id="{ACEB6E2B-BD68-4EE6-8D0F-D786D21E1BDC}"/>
              </a:ext>
            </a:extLst>
          </p:cNvPr>
          <p:cNvSpPr/>
          <p:nvPr/>
        </p:nvSpPr>
        <p:spPr>
          <a:xfrm>
            <a:off x="887725" y="4908176"/>
            <a:ext cx="7279341" cy="95922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DFF7182-74E9-4920-991E-2F9A5A950F37}"/>
              </a:ext>
            </a:extLst>
          </p:cNvPr>
          <p:cNvSpPr/>
          <p:nvPr/>
        </p:nvSpPr>
        <p:spPr>
          <a:xfrm>
            <a:off x="8337594" y="5214952"/>
            <a:ext cx="3719936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P-value</a:t>
            </a:r>
            <a:r>
              <a:rPr lang="zh-TW" altLang="en-US" sz="2400" dirty="0"/>
              <a:t>都大於</a:t>
            </a:r>
            <a:r>
              <a:rPr lang="en-US" altLang="zh-TW" sz="2400" dirty="0"/>
              <a:t>0.05</a:t>
            </a:r>
            <a:r>
              <a:rPr lang="zh-TW" altLang="en-US" sz="2400" dirty="0"/>
              <a:t>，即為白干擾。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481F2131-B184-4483-AF26-4DC8ACF79D2C}"/>
              </a:ext>
            </a:extLst>
          </p:cNvPr>
          <p:cNvGrpSpPr/>
          <p:nvPr/>
        </p:nvGrpSpPr>
        <p:grpSpPr>
          <a:xfrm>
            <a:off x="0" y="-74893"/>
            <a:ext cx="12192000" cy="1613647"/>
            <a:chOff x="0" y="-166462"/>
            <a:chExt cx="10139082" cy="1613647"/>
          </a:xfrm>
        </p:grpSpPr>
        <p:pic>
          <p:nvPicPr>
            <p:cNvPr id="16" name="內容版面配置區 3">
              <a:extLst>
                <a:ext uri="{FF2B5EF4-FFF2-40B4-BE49-F238E27FC236}">
                  <a16:creationId xmlns:a16="http://schemas.microsoft.com/office/drawing/2014/main" id="{0F601431-FAF2-48D3-A1DB-7040A1BDAF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833" b="66044"/>
            <a:stretch/>
          </p:blipFill>
          <p:spPr>
            <a:xfrm>
              <a:off x="0" y="-166462"/>
              <a:ext cx="10139082" cy="1613647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7AF66487-6440-480F-BEC1-54B431B2B05F}"/>
                </a:ext>
              </a:extLst>
            </p:cNvPr>
            <p:cNvSpPr txBox="1"/>
            <p:nvPr/>
          </p:nvSpPr>
          <p:spPr>
            <a:xfrm>
              <a:off x="527804" y="256245"/>
              <a:ext cx="27130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800" dirty="0"/>
                <a:t>常態性檢定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163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0440FD1-0AB6-4AE9-8440-709BA0881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54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預測結果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37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 descr="一張含有 螢幕擷取畫面 的圖片&#10;&#10;自動產生的描述">
            <a:extLst>
              <a:ext uri="{FF2B5EF4-FFF2-40B4-BE49-F238E27FC236}">
                <a16:creationId xmlns:a16="http://schemas.microsoft.com/office/drawing/2014/main" id="{60636993-4354-43F2-9D3C-2CC8EA2F6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" r="37" b="1"/>
          <a:stretch/>
        </p:blipFill>
        <p:spPr>
          <a:xfrm>
            <a:off x="986953" y="1321722"/>
            <a:ext cx="10218093" cy="555805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846A1735-3871-4DC7-8075-40B2F6A480CA}"/>
              </a:ext>
            </a:extLst>
          </p:cNvPr>
          <p:cNvGrpSpPr/>
          <p:nvPr/>
        </p:nvGrpSpPr>
        <p:grpSpPr>
          <a:xfrm>
            <a:off x="0" y="-161638"/>
            <a:ext cx="12192000" cy="1613647"/>
            <a:chOff x="0" y="-166462"/>
            <a:chExt cx="10139082" cy="1613647"/>
          </a:xfrm>
        </p:grpSpPr>
        <p:pic>
          <p:nvPicPr>
            <p:cNvPr id="13" name="內容版面配置區 3">
              <a:extLst>
                <a:ext uri="{FF2B5EF4-FFF2-40B4-BE49-F238E27FC236}">
                  <a16:creationId xmlns:a16="http://schemas.microsoft.com/office/drawing/2014/main" id="{A2A7D664-B4A0-41B2-974C-9D1D63F748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833" b="66044"/>
            <a:stretch/>
          </p:blipFill>
          <p:spPr>
            <a:xfrm>
              <a:off x="0" y="-166462"/>
              <a:ext cx="10139082" cy="1613647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73153790-6EC1-4041-94EA-8DB68C2C67C5}"/>
                </a:ext>
              </a:extLst>
            </p:cNvPr>
            <p:cNvSpPr txBox="1"/>
            <p:nvPr/>
          </p:nvSpPr>
          <p:spPr>
            <a:xfrm>
              <a:off x="527804" y="256245"/>
              <a:ext cx="117738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預測</a:t>
              </a:r>
              <a:endParaRPr lang="zh-TW" altLang="en-US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2918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D7891CD-341F-4615-BE14-E051A05E0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48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報告到此結束</a:t>
            </a:r>
            <a:br>
              <a:rPr lang="en-US" altLang="zh-TW" sz="48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</a:br>
            <a:r>
              <a:rPr lang="zh-TW" altLang="en-US" sz="48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謝謝大家</a:t>
            </a:r>
            <a:endParaRPr lang="en-US" altLang="zh-TW" sz="4800" b="1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1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流程圖: 接點 21">
            <a:extLst>
              <a:ext uri="{FF2B5EF4-FFF2-40B4-BE49-F238E27FC236}">
                <a16:creationId xmlns:a16="http://schemas.microsoft.com/office/drawing/2014/main" id="{43BE590C-80D5-4251-92FA-75AEC04169BF}"/>
              </a:ext>
            </a:extLst>
          </p:cNvPr>
          <p:cNvSpPr/>
          <p:nvPr/>
        </p:nvSpPr>
        <p:spPr>
          <a:xfrm>
            <a:off x="-1280268" y="711200"/>
            <a:ext cx="5335032" cy="4846320"/>
          </a:xfrm>
          <a:prstGeom prst="flowChartConnector">
            <a:avLst/>
          </a:prstGeom>
          <a:solidFill>
            <a:srgbClr val="317ABD"/>
          </a:solidFill>
          <a:ln>
            <a:noFill/>
          </a:ln>
          <a:effectLst>
            <a:outerShdw blurRad="50800" dist="38100" dir="5400000" algn="t" rotWithShape="0">
              <a:prstClr val="black">
                <a:alpha val="64000"/>
              </a:prstClr>
            </a:outerShd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EE2622C-349F-4C93-A356-C796D2B742EC}"/>
              </a:ext>
            </a:extLst>
          </p:cNvPr>
          <p:cNvSpPr txBox="1"/>
          <p:nvPr/>
        </p:nvSpPr>
        <p:spPr>
          <a:xfrm>
            <a:off x="192963" y="2580640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報告大綱</a:t>
            </a:r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29807316-53DF-4253-9972-3006B503C0B4}"/>
              </a:ext>
            </a:extLst>
          </p:cNvPr>
          <p:cNvGrpSpPr/>
          <p:nvPr/>
        </p:nvGrpSpPr>
        <p:grpSpPr>
          <a:xfrm>
            <a:off x="3655030" y="288959"/>
            <a:ext cx="3925337" cy="1200329"/>
            <a:chOff x="6248400" y="1107440"/>
            <a:chExt cx="3925337" cy="1306880"/>
          </a:xfrm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BADC3508-7F14-4413-B6F3-36677DB07360}"/>
                </a:ext>
              </a:extLst>
            </p:cNvPr>
            <p:cNvSpPr/>
            <p:nvPr/>
          </p:nvSpPr>
          <p:spPr>
            <a:xfrm>
              <a:off x="6248400" y="1107440"/>
              <a:ext cx="1259840" cy="12903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dirty="0"/>
                <a:t>0</a:t>
              </a:r>
              <a:r>
                <a:rPr lang="zh-TW" altLang="en-US" sz="4000" dirty="0"/>
                <a:t> </a:t>
              </a:r>
              <a:r>
                <a:rPr lang="en-US" altLang="zh-TW" sz="4000" dirty="0"/>
                <a:t>1</a:t>
              </a:r>
              <a:endParaRPr lang="zh-TW" altLang="en-US" sz="4000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A0970B71-202C-4D2A-A96B-BD36A335D7CC}"/>
                </a:ext>
              </a:extLst>
            </p:cNvPr>
            <p:cNvSpPr txBox="1"/>
            <p:nvPr/>
          </p:nvSpPr>
          <p:spPr>
            <a:xfrm>
              <a:off x="7176537" y="1213991"/>
              <a:ext cx="2997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資料來源</a:t>
              </a:r>
              <a:endPara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sz="3200" dirty="0">
                  <a:latin typeface="Blackadder ITC" panose="04020505051007020D02" pitchFamily="82" charset="0"/>
                  <a:ea typeface="標楷體" panose="03000509000000000000" pitchFamily="65" charset="-120"/>
                </a:rPr>
                <a:t>source</a:t>
              </a:r>
              <a:endParaRPr lang="zh-TW" altLang="en-US" sz="3200" dirty="0">
                <a:latin typeface="Blackadder ITC" panose="04020505051007020D02" pitchFamily="82" charset="0"/>
                <a:ea typeface="標楷體" panose="03000509000000000000" pitchFamily="65" charset="-120"/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3150395-C43F-454D-A1B1-41C3B9BEA898}"/>
              </a:ext>
            </a:extLst>
          </p:cNvPr>
          <p:cNvGrpSpPr/>
          <p:nvPr/>
        </p:nvGrpSpPr>
        <p:grpSpPr>
          <a:xfrm>
            <a:off x="6950447" y="1489288"/>
            <a:ext cx="5126428" cy="1261884"/>
            <a:chOff x="6248400" y="1107440"/>
            <a:chExt cx="4707831" cy="1356490"/>
          </a:xfrm>
        </p:grpSpPr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6000F75A-3454-4AFC-8EEC-90876BFCCA7E}"/>
                </a:ext>
              </a:extLst>
            </p:cNvPr>
            <p:cNvSpPr/>
            <p:nvPr/>
          </p:nvSpPr>
          <p:spPr>
            <a:xfrm>
              <a:off x="6248400" y="1107440"/>
              <a:ext cx="1157115" cy="12731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dirty="0"/>
                <a:t>0</a:t>
              </a:r>
              <a:r>
                <a:rPr lang="zh-TW" altLang="en-US" sz="4000" dirty="0"/>
                <a:t> </a:t>
              </a:r>
              <a:r>
                <a:rPr lang="en-US" altLang="zh-TW" sz="4000" dirty="0"/>
                <a:t>2</a:t>
              </a:r>
              <a:endParaRPr lang="zh-TW" altLang="en-US" sz="4000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5FF77DA4-0DAF-4128-8A13-84BA1E3DBF11}"/>
                </a:ext>
              </a:extLst>
            </p:cNvPr>
            <p:cNvSpPr txBox="1"/>
            <p:nvPr/>
          </p:nvSpPr>
          <p:spPr>
            <a:xfrm>
              <a:off x="7405368" y="1173610"/>
              <a:ext cx="3550863" cy="1290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>
                  <a:latin typeface="Blackadder ITC" panose="04020505051007020D02" pitchFamily="82" charset="0"/>
                  <a:ea typeface="標楷體" panose="03000509000000000000" pitchFamily="65" charset="-120"/>
                </a:rPr>
                <a:t>研究動機與目的</a:t>
              </a:r>
            </a:p>
            <a:p>
              <a:pPr algn="ctr"/>
              <a:r>
                <a:rPr lang="en-US" altLang="zh-TW" sz="3200" dirty="0">
                  <a:latin typeface="Blackadder ITC" panose="04020505051007020D02" pitchFamily="82" charset="0"/>
                  <a:ea typeface="標楷體" panose="03000509000000000000" pitchFamily="65" charset="-120"/>
                </a:rPr>
                <a:t>Motivation</a:t>
              </a: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181A102B-A07E-4D61-BBAE-44D857B079B5}"/>
              </a:ext>
            </a:extLst>
          </p:cNvPr>
          <p:cNvGrpSpPr/>
          <p:nvPr/>
        </p:nvGrpSpPr>
        <p:grpSpPr>
          <a:xfrm>
            <a:off x="7265406" y="4074105"/>
            <a:ext cx="3925337" cy="1200329"/>
            <a:chOff x="6248400" y="1107440"/>
            <a:chExt cx="3925337" cy="1290320"/>
          </a:xfrm>
        </p:grpSpPr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E9AB55D3-6881-4664-89CC-6033EF0F19EF}"/>
                </a:ext>
              </a:extLst>
            </p:cNvPr>
            <p:cNvSpPr/>
            <p:nvPr/>
          </p:nvSpPr>
          <p:spPr>
            <a:xfrm>
              <a:off x="6248400" y="1107440"/>
              <a:ext cx="1259840" cy="129032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dirty="0"/>
                <a:t>0</a:t>
              </a:r>
              <a:r>
                <a:rPr lang="zh-TW" altLang="en-US" sz="4000" dirty="0"/>
                <a:t> </a:t>
              </a:r>
              <a:r>
                <a:rPr lang="en-US" altLang="zh-TW" sz="4000" dirty="0"/>
                <a:t>4</a:t>
              </a:r>
              <a:endParaRPr lang="zh-TW" altLang="en-US" sz="4000" dirty="0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63A2ECBC-52D9-4DAC-8C3C-3EE34D11D27E}"/>
                </a:ext>
              </a:extLst>
            </p:cNvPr>
            <p:cNvSpPr txBox="1"/>
            <p:nvPr/>
          </p:nvSpPr>
          <p:spPr>
            <a:xfrm>
              <a:off x="7176537" y="1156568"/>
              <a:ext cx="2997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研究流程</a:t>
              </a:r>
              <a:r>
                <a:rPr lang="en-US" altLang="zh-TW" sz="3200" dirty="0">
                  <a:latin typeface="Blackadder ITC" panose="04020505051007020D02" pitchFamily="82" charset="0"/>
                  <a:ea typeface="標楷體" panose="03000509000000000000" pitchFamily="65" charset="-120"/>
                </a:rPr>
                <a:t>Process</a:t>
              </a:r>
              <a:endParaRPr lang="zh-TW" altLang="en-US" sz="3200" dirty="0">
                <a:latin typeface="Blackadder ITC" panose="04020505051007020D02" pitchFamily="82" charset="0"/>
                <a:ea typeface="標楷體" panose="03000509000000000000" pitchFamily="65" charset="-120"/>
              </a:endParaRP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D84E4F44-ED11-4B84-8AFC-1880DCB33BA4}"/>
              </a:ext>
            </a:extLst>
          </p:cNvPr>
          <p:cNvGrpSpPr/>
          <p:nvPr/>
        </p:nvGrpSpPr>
        <p:grpSpPr>
          <a:xfrm>
            <a:off x="4743187" y="5584166"/>
            <a:ext cx="4093977" cy="1201426"/>
            <a:chOff x="6248400" y="1107440"/>
            <a:chExt cx="4093977" cy="1290320"/>
          </a:xfrm>
        </p:grpSpPr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3AF2FA6E-C80B-4370-BCF4-E96557784725}"/>
                </a:ext>
              </a:extLst>
            </p:cNvPr>
            <p:cNvSpPr/>
            <p:nvPr/>
          </p:nvSpPr>
          <p:spPr>
            <a:xfrm>
              <a:off x="6248400" y="1107440"/>
              <a:ext cx="1259840" cy="129032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dirty="0"/>
                <a:t>0</a:t>
              </a:r>
              <a:r>
                <a:rPr lang="zh-TW" altLang="en-US" sz="4000" dirty="0"/>
                <a:t> </a:t>
              </a:r>
              <a:r>
                <a:rPr lang="en-US" altLang="zh-TW" sz="4000" dirty="0"/>
                <a:t>5</a:t>
              </a:r>
              <a:endParaRPr lang="zh-TW" altLang="en-US" sz="4000" dirty="0"/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DC11CCAC-9AF3-43E1-9096-54B10A65FB0C}"/>
                </a:ext>
              </a:extLst>
            </p:cNvPr>
            <p:cNvSpPr txBox="1"/>
            <p:nvPr/>
          </p:nvSpPr>
          <p:spPr>
            <a:xfrm>
              <a:off x="7345177" y="1213991"/>
              <a:ext cx="29972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分析與預測</a:t>
              </a:r>
              <a:endParaRPr lang="en-US" altLang="zh-TW" sz="4800" dirty="0">
                <a:latin typeface="Blackadder ITC" panose="04020505051007020D02" pitchFamily="82" charset="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sz="2400" dirty="0">
                  <a:latin typeface="Blackadder ITC" panose="04020505051007020D02" pitchFamily="82" charset="0"/>
                  <a:ea typeface="標楷體" panose="03000509000000000000" pitchFamily="65" charset="-120"/>
                </a:rPr>
                <a:t>Analysis</a:t>
              </a:r>
              <a:r>
                <a:rPr lang="zh-TW" altLang="en-US" sz="2400" dirty="0">
                  <a:latin typeface="Blackadder ITC" panose="04020505051007020D02" pitchFamily="82" charset="0"/>
                  <a:ea typeface="標楷體" panose="03000509000000000000" pitchFamily="65" charset="-120"/>
                </a:rPr>
                <a:t> </a:t>
              </a:r>
              <a:r>
                <a:rPr lang="en-US" altLang="zh-TW" sz="2400" dirty="0">
                  <a:latin typeface="Blackadder ITC" panose="04020505051007020D02" pitchFamily="82" charset="0"/>
                  <a:ea typeface="標楷體" panose="03000509000000000000" pitchFamily="65" charset="-120"/>
                </a:rPr>
                <a:t>&amp;</a:t>
              </a:r>
              <a:r>
                <a:rPr lang="zh-TW" altLang="en-US" sz="2400" dirty="0">
                  <a:latin typeface="Blackadder ITC" panose="04020505051007020D02" pitchFamily="82" charset="0"/>
                  <a:ea typeface="標楷體" panose="03000509000000000000" pitchFamily="65" charset="-120"/>
                </a:rPr>
                <a:t> </a:t>
              </a:r>
              <a:r>
                <a:rPr lang="en-US" altLang="zh-TW" sz="2400" dirty="0">
                  <a:latin typeface="Blackadder ITC" panose="04020505051007020D02" pitchFamily="82" charset="0"/>
                  <a:ea typeface="標楷體" panose="03000509000000000000" pitchFamily="65" charset="-120"/>
                </a:rPr>
                <a:t>prediction</a:t>
              </a:r>
              <a:r>
                <a:rPr lang="zh-TW" altLang="en-US" sz="2400" dirty="0">
                  <a:latin typeface="Blackadder ITC" panose="04020505051007020D02" pitchFamily="82" charset="0"/>
                  <a:ea typeface="標楷體" panose="03000509000000000000" pitchFamily="65" charset="-120"/>
                </a:rPr>
                <a:t>   </a:t>
              </a: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B72A00CE-8591-415A-882A-F492F88809CC}"/>
              </a:ext>
            </a:extLst>
          </p:cNvPr>
          <p:cNvGrpSpPr/>
          <p:nvPr/>
        </p:nvGrpSpPr>
        <p:grpSpPr>
          <a:xfrm>
            <a:off x="4352277" y="2915634"/>
            <a:ext cx="3936499" cy="1200329"/>
            <a:chOff x="6248400" y="1107440"/>
            <a:chExt cx="3936499" cy="1290320"/>
          </a:xfrm>
        </p:grpSpPr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4187938F-A129-4A3A-B577-33BA90F9E028}"/>
                </a:ext>
              </a:extLst>
            </p:cNvPr>
            <p:cNvSpPr/>
            <p:nvPr/>
          </p:nvSpPr>
          <p:spPr>
            <a:xfrm>
              <a:off x="6248400" y="1107440"/>
              <a:ext cx="1259840" cy="129032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dirty="0"/>
                <a:t>0</a:t>
              </a:r>
              <a:r>
                <a:rPr lang="zh-TW" altLang="en-US" sz="4000" dirty="0"/>
                <a:t> </a:t>
              </a:r>
              <a:r>
                <a:rPr lang="en-US" altLang="zh-TW" sz="4000" dirty="0"/>
                <a:t>3</a:t>
              </a:r>
              <a:endParaRPr lang="zh-TW" altLang="en-US" sz="4000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6B1BA7CB-39DF-4743-9766-30993B87A433}"/>
                </a:ext>
              </a:extLst>
            </p:cNvPr>
            <p:cNvSpPr txBox="1"/>
            <p:nvPr/>
          </p:nvSpPr>
          <p:spPr>
            <a:xfrm>
              <a:off x="7187699" y="1152435"/>
              <a:ext cx="2997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變數介紹</a:t>
              </a:r>
              <a:r>
                <a:rPr lang="en-US" altLang="zh-TW" sz="3200" dirty="0">
                  <a:latin typeface="Blackadder ITC" panose="04020505051007020D02" pitchFamily="82" charset="0"/>
                  <a:ea typeface="標楷體" panose="03000509000000000000" pitchFamily="65" charset="-120"/>
                </a:rPr>
                <a:t>variable</a:t>
              </a:r>
              <a:endParaRPr lang="zh-TW" altLang="en-US" sz="3200" dirty="0">
                <a:latin typeface="Blackadder ITC" panose="04020505051007020D02" pitchFamily="82" charset="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707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8">
            <a:extLst>
              <a:ext uri="{FF2B5EF4-FFF2-40B4-BE49-F238E27FC236}">
                <a16:creationId xmlns:a16="http://schemas.microsoft.com/office/drawing/2014/main" id="{B9E248E0-55F8-4E45-A07F-B49E0EEA9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92014">
            <a:off x="3109564" y="70484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D4DDE6C-75D9-48C3-83F3-72E1452E4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27" y="408618"/>
            <a:ext cx="5925211" cy="22812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6000" kern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研究動機與目的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27B27F-444D-409C-9DF4-446E05ABC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428" y="3002489"/>
            <a:ext cx="5925210" cy="3229423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kern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近期新型冠狀病毒肆虐全球，導致許多國家禁止外國人入境。因此我們想要了解過去台灣出入境的人數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和其</a:t>
            </a:r>
            <a:r>
              <a:rPr lang="zh-TW" altLang="en-US" kern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時間序列圖。並預測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台灣未來</a:t>
            </a:r>
            <a:r>
              <a:rPr lang="zh-TW" altLang="en-US" kern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的出入境人數。</a:t>
            </a:r>
          </a:p>
        </p:txBody>
      </p:sp>
      <p:pic>
        <p:nvPicPr>
          <p:cNvPr id="9" name="圖片 8" descr="一張含有 蛋糕, 室內, 裝飾, 靠近 的圖片&#10;&#10;自動產生的描述">
            <a:extLst>
              <a:ext uri="{FF2B5EF4-FFF2-40B4-BE49-F238E27FC236}">
                <a16:creationId xmlns:a16="http://schemas.microsoft.com/office/drawing/2014/main" id="{826AD549-BD0D-4A33-8D26-96E1867914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945" r="16668" b="1"/>
          <a:stretch/>
        </p:blipFill>
        <p:spPr>
          <a:xfrm>
            <a:off x="8610600" y="10"/>
            <a:ext cx="3581400" cy="3769196"/>
          </a:xfrm>
          <a:custGeom>
            <a:avLst/>
            <a:gdLst/>
            <a:ahLst/>
            <a:cxnLst/>
            <a:rect l="l" t="t" r="r" b="b"/>
            <a:pathLst>
              <a:path w="3581400" h="3769206">
                <a:moveTo>
                  <a:pt x="366014" y="0"/>
                </a:moveTo>
                <a:lnTo>
                  <a:pt x="3581400" y="0"/>
                </a:lnTo>
                <a:lnTo>
                  <a:pt x="3581400" y="3507525"/>
                </a:lnTo>
                <a:lnTo>
                  <a:pt x="3442408" y="3574481"/>
                </a:lnTo>
                <a:cubicBezTo>
                  <a:pt x="3145957" y="3699869"/>
                  <a:pt x="2820025" y="3769206"/>
                  <a:pt x="2477898" y="3769206"/>
                </a:cubicBezTo>
                <a:cubicBezTo>
                  <a:pt x="1109392" y="3769206"/>
                  <a:pt x="0" y="2659814"/>
                  <a:pt x="0" y="1291308"/>
                </a:cubicBezTo>
                <a:cubicBezTo>
                  <a:pt x="0" y="863650"/>
                  <a:pt x="108339" y="461296"/>
                  <a:pt x="299069" y="110194"/>
                </a:cubicBezTo>
                <a:close/>
              </a:path>
            </a:pathLst>
          </a:custGeom>
        </p:spPr>
      </p:pic>
      <p:pic>
        <p:nvPicPr>
          <p:cNvPr id="13" name="圖片 12" descr="一張含有 室外, 飛機, 飛行, 運輸 的圖片&#10;&#10;自動產生的描述">
            <a:extLst>
              <a:ext uri="{FF2B5EF4-FFF2-40B4-BE49-F238E27FC236}">
                <a16:creationId xmlns:a16="http://schemas.microsoft.com/office/drawing/2014/main" id="{06CC2A25-F35B-4BFA-BFC7-989314C787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4" r="2" b="6906"/>
          <a:stretch/>
        </p:blipFill>
        <p:spPr>
          <a:xfrm>
            <a:off x="6794980" y="3628567"/>
            <a:ext cx="5630471" cy="3229423"/>
          </a:xfrm>
          <a:custGeom>
            <a:avLst/>
            <a:gdLst/>
            <a:ahLst/>
            <a:cxnLst/>
            <a:rect l="l" t="t" r="r" b="b"/>
            <a:pathLst>
              <a:path w="7462838" h="4280399">
                <a:moveTo>
                  <a:pt x="3731419" y="0"/>
                </a:moveTo>
                <a:cubicBezTo>
                  <a:pt x="5792225" y="0"/>
                  <a:pt x="7462838" y="1670613"/>
                  <a:pt x="7462838" y="3731419"/>
                </a:cubicBezTo>
                <a:cubicBezTo>
                  <a:pt x="7462838" y="3828019"/>
                  <a:pt x="7459167" y="3923762"/>
                  <a:pt x="7451957" y="4018516"/>
                </a:cubicBezTo>
                <a:lnTo>
                  <a:pt x="7422046" y="4280399"/>
                </a:lnTo>
                <a:lnTo>
                  <a:pt x="40793" y="4280399"/>
                </a:lnTo>
                <a:lnTo>
                  <a:pt x="10881" y="4018516"/>
                </a:lnTo>
                <a:cubicBezTo>
                  <a:pt x="3671" y="3923762"/>
                  <a:pt x="0" y="3828019"/>
                  <a:pt x="0" y="3731419"/>
                </a:cubicBezTo>
                <a:cubicBezTo>
                  <a:pt x="0" y="1670613"/>
                  <a:pt x="1670614" y="0"/>
                  <a:pt x="373141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71895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4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51294" y="486184"/>
            <a:ext cx="5397237" cy="1325563"/>
          </a:xfrm>
        </p:spPr>
        <p:txBody>
          <a:bodyPr>
            <a:normAutofit/>
          </a:bodyPr>
          <a:lstStyle/>
          <a:p>
            <a:r>
              <a:rPr lang="zh-TW" altLang="en-US" b="1" dirty="0"/>
              <a:t>資料來源</a:t>
            </a:r>
          </a:p>
        </p:txBody>
      </p:sp>
      <p:pic>
        <p:nvPicPr>
          <p:cNvPr id="9" name="圖片 8" descr="一張含有 食物 的圖片&#10;&#10;自動產生的描述">
            <a:extLst>
              <a:ext uri="{FF2B5EF4-FFF2-40B4-BE49-F238E27FC236}">
                <a16:creationId xmlns:a16="http://schemas.microsoft.com/office/drawing/2014/main" id="{1C34991C-B5D1-4DA1-9CDE-7E28BA63C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28" y="1286386"/>
            <a:ext cx="4694896" cy="1573032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44" name="Freeform: Shape 36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圖片 16" descr="一張含有 畫畫 的圖片&#10;&#10;自動產生的描述">
            <a:extLst>
              <a:ext uri="{FF2B5EF4-FFF2-40B4-BE49-F238E27FC236}">
                <a16:creationId xmlns:a16="http://schemas.microsoft.com/office/drawing/2014/main" id="{FCC892C0-6C54-40B0-B2DA-9C7767A34B2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7" r="-240"/>
          <a:stretch/>
        </p:blipFill>
        <p:spPr>
          <a:xfrm>
            <a:off x="643469" y="3817503"/>
            <a:ext cx="2770093" cy="2733293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51294" y="1946684"/>
            <a:ext cx="5397237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內政資料開放平臺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網址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sz="2000" dirty="0">
                <a:hlinkClick r:id="rId4"/>
              </a:rPr>
              <a:t>https://data.moi.gov.tw/MoiOD/Data/DataDetail.aspx?oid=905908DA-0EF6-4B24-87B0-35B7EDA4CFD2</a:t>
            </a:r>
            <a:endParaRPr lang="zh-TW" altLang="en-US" sz="2000" dirty="0"/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sp>
        <p:nvSpPr>
          <p:cNvPr id="45" name="Arc 38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766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C9B9F33B-F0CC-4410-85D0-1B957DF43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76F6CCA-366D-4118-A019-2BC4D4058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zh-TW" altLang="en-US" b="1" dirty="0"/>
              <a:t>變數介紹</a:t>
            </a:r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55CB1B7E-4B0B-4E99-9560-9667270DA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F22490-AE0B-4CB5-806C-B0A226B71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04280" cy="1408434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日期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2018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2019</a:t>
            </a:r>
            <a:r>
              <a:rPr lang="zh-TW" altLang="en-US" dirty="0"/>
              <a:t> 年 日資料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入出境總人數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全台出入境總人數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631" y="2700688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 descr="一張含有 布 的圖片&#10;&#10;自動產生的描述">
            <a:extLst>
              <a:ext uri="{FF2B5EF4-FFF2-40B4-BE49-F238E27FC236}">
                <a16:creationId xmlns:a16="http://schemas.microsoft.com/office/drawing/2014/main" id="{C7F4EB29-EF07-4E42-B4F5-2784D7F8CF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8000" r="89778">
                        <a14:foregroundMark x1="27111" y1="71556" x2="41778" y2="77333"/>
                        <a14:foregroundMark x1="41778" y1="77333" x2="27111" y2="83556"/>
                        <a14:foregroundMark x1="27111" y1="83556" x2="10667" y2="82667"/>
                        <a14:foregroundMark x1="10667" y1="82667" x2="20000" y2="69778"/>
                        <a14:foregroundMark x1="20000" y1="69778" x2="27111" y2="71111"/>
                        <a14:foregroundMark x1="20444" y1="71111" x2="8000" y2="80444"/>
                        <a14:foregroundMark x1="8000" y1="80444" x2="9333" y2="83111"/>
                        <a14:foregroundMark x1="12000" y1="76000" x2="18667" y2="71111"/>
                        <a14:foregroundMark x1="11111" y1="75556" x2="19111" y2="70222"/>
                        <a14:foregroundMark x1="10667" y1="77778" x2="10222" y2="76000"/>
                        <a14:foregroundMark x1="38222" y1="80000" x2="41333" y2="78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8219558" y="852372"/>
            <a:ext cx="3096807" cy="3096807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196DE3D2-178D-4017-842D-87C88CE92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3881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55865" y="1026771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 descr="一張含有 水, 白色, 刀 的圖片&#10;&#10;自動產生的描述">
            <a:extLst>
              <a:ext uri="{FF2B5EF4-FFF2-40B4-BE49-F238E27FC236}">
                <a16:creationId xmlns:a16="http://schemas.microsoft.com/office/drawing/2014/main" id="{FF10BE50-FFDC-4B4E-9D51-853B759529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518" b="79911" l="893" r="99107">
                        <a14:foregroundMark x1="19668" y1="36122" x2="18029" y2="35254"/>
                        <a14:foregroundMark x1="29018" y1="41071" x2="22739" y2="37748"/>
                        <a14:foregroundMark x1="2857" y1="42841" x2="1808" y2="43777"/>
                        <a14:foregroundMark x1="8199" y1="38071" x2="3027" y2="42689"/>
                        <a14:foregroundMark x1="87054" y1="56250" x2="99107" y2="56250"/>
                        <a14:foregroundMark x1="2232" y1="33929" x2="7143" y2="33482"/>
                        <a14:foregroundMark x1="8482" y1="34821" x2="16964" y2="35714"/>
                        <a14:foregroundMark x1="18304" y1="35714" x2="27232" y2="37946"/>
                        <a14:foregroundMark x1="21429" y1="36161" x2="28125" y2="37054"/>
                        <a14:foregroundMark x1="32143" y1="42411" x2="37946" y2="43750"/>
                        <a14:backgroundMark x1="17574" y1="34821" x2="18304" y2="34821"/>
                        <a14:backgroundMark x1="12054" y1="66518" x2="0" y2="42411"/>
                        <a14:backgroundMark x1="620" y1="36607" x2="446" y2="36161"/>
                        <a14:backgroundMark x1="2968" y1="42644" x2="2442" y2="41293"/>
                        <a14:backgroundMark x1="3571" y1="44196" x2="3032" y2="428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858" r="-2" b="11659"/>
          <a:stretch/>
        </p:blipFill>
        <p:spPr>
          <a:xfrm>
            <a:off x="5733751" y="4583815"/>
            <a:ext cx="2946185" cy="2341653"/>
          </a:xfrm>
          <a:custGeom>
            <a:avLst/>
            <a:gdLst/>
            <a:ahLst/>
            <a:cxnLst/>
            <a:rect l="l" t="t" r="r" b="b"/>
            <a:pathLst>
              <a:path w="2733741" h="2172801">
                <a:moveTo>
                  <a:pt x="1366871" y="0"/>
                </a:moveTo>
                <a:cubicBezTo>
                  <a:pt x="2121772" y="0"/>
                  <a:pt x="2733741" y="595368"/>
                  <a:pt x="2733741" y="1329791"/>
                </a:cubicBezTo>
                <a:cubicBezTo>
                  <a:pt x="2733741" y="1605200"/>
                  <a:pt x="2647683" y="1861054"/>
                  <a:pt x="2500301" y="2073290"/>
                </a:cubicBezTo>
                <a:lnTo>
                  <a:pt x="2423813" y="2172801"/>
                </a:lnTo>
                <a:lnTo>
                  <a:pt x="309928" y="2172801"/>
                </a:lnTo>
                <a:lnTo>
                  <a:pt x="233440" y="2073290"/>
                </a:lnTo>
                <a:cubicBezTo>
                  <a:pt x="86058" y="1861054"/>
                  <a:pt x="0" y="1605200"/>
                  <a:pt x="0" y="1329791"/>
                </a:cubicBezTo>
                <a:cubicBezTo>
                  <a:pt x="0" y="595368"/>
                  <a:pt x="611969" y="0"/>
                  <a:pt x="1366871" y="0"/>
                </a:cubicBezTo>
                <a:close/>
              </a:path>
            </a:pathLst>
          </a:custGeom>
        </p:spPr>
      </p:pic>
      <p:sp>
        <p:nvSpPr>
          <p:cNvPr id="116" name="Arc 115">
            <a:extLst>
              <a:ext uri="{FF2B5EF4-FFF2-40B4-BE49-F238E27FC236}">
                <a16:creationId xmlns:a16="http://schemas.microsoft.com/office/drawing/2014/main" id="{034ACCCC-54D4-4F78-9B85-4A34FEBAA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54998">
            <a:off x="6055857" y="4209253"/>
            <a:ext cx="3868217" cy="3868217"/>
          </a:xfrm>
          <a:prstGeom prst="arc">
            <a:avLst>
              <a:gd name="adj1" fmla="val 16200000"/>
              <a:gd name="adj2" fmla="val 20479261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72413CFE-8B8A-45C9-B7BA-CF49986D4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5" name="圖片 14" descr="一張含有 地圖 的圖片&#10;&#10;自動產生的描述">
            <a:extLst>
              <a:ext uri="{FF2B5EF4-FFF2-40B4-BE49-F238E27FC236}">
                <a16:creationId xmlns:a16="http://schemas.microsoft.com/office/drawing/2014/main" id="{A559CEEE-4301-4634-86FC-AEE67E02F3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1764" y="3508692"/>
            <a:ext cx="3605330" cy="358793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008828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421909"/>
              </p:ext>
            </p:extLst>
          </p:nvPr>
        </p:nvGraphicFramePr>
        <p:xfrm>
          <a:off x="1098083" y="798896"/>
          <a:ext cx="4041808" cy="5678915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785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703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日期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入出境總人數</a:t>
                      </a:r>
                      <a:r>
                        <a:rPr lang="en-US" altLang="zh-TW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小計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0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20180401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177582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0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20180402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154486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0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20180403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155694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0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20180404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167151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0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20180405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156300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0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20180406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160034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0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20180407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173755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0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20180408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197218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00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20180409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170926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00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20180410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157104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0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20180411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152749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0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20180412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149138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00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20180413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155212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00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20180414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152251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00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20180415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165964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00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20180416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150936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00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20180417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157438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00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20180418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145260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00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20180419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149871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00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20180420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166240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559292" y="125129"/>
            <a:ext cx="2505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2018</a:t>
            </a:r>
            <a:r>
              <a:rPr lang="zh-TW" altLang="en-US" sz="3600" dirty="0"/>
              <a:t>年資料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288326"/>
              </p:ext>
            </p:extLst>
          </p:nvPr>
        </p:nvGraphicFramePr>
        <p:xfrm>
          <a:off x="5901087" y="771460"/>
          <a:ext cx="4696328" cy="566280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348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8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8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TW" alt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日期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TW" alt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入出境總人數</a:t>
                      </a:r>
                      <a:r>
                        <a:rPr lang="en-US" altLang="zh-TW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zh-TW" altLang="en-US" sz="16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小計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effectLst/>
                        </a:rPr>
                        <a:t>20191201</a:t>
                      </a:r>
                      <a:endParaRPr lang="en-US" altLang="zh-TW" sz="16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effectLst/>
                        </a:rPr>
                        <a:t>165606</a:t>
                      </a:r>
                      <a:endParaRPr lang="en-US" altLang="zh-TW" sz="1600" u="none" strike="noStrike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effectLst/>
                        </a:rPr>
                        <a:t>20191202</a:t>
                      </a:r>
                      <a:endParaRPr lang="en-US" altLang="zh-TW" sz="16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effectLst/>
                        </a:rPr>
                        <a:t>144685</a:t>
                      </a:r>
                      <a:endParaRPr lang="en-US" altLang="zh-TW" sz="16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effectLst/>
                        </a:rPr>
                        <a:t>20191203</a:t>
                      </a:r>
                      <a:endParaRPr lang="en-US" altLang="zh-TW" sz="16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effectLst/>
                        </a:rPr>
                        <a:t>139529</a:t>
                      </a:r>
                      <a:endParaRPr lang="en-US" altLang="zh-TW" sz="16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effectLst/>
                        </a:rPr>
                        <a:t>20191204</a:t>
                      </a:r>
                      <a:endParaRPr lang="en-US" altLang="zh-TW" sz="1600" u="none" strike="noStrike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effectLst/>
                        </a:rPr>
                        <a:t>142410</a:t>
                      </a:r>
                      <a:endParaRPr lang="en-US" altLang="zh-TW" sz="16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effectLst/>
                        </a:rPr>
                        <a:t>20191205</a:t>
                      </a:r>
                      <a:endParaRPr lang="en-US" altLang="zh-TW" sz="16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effectLst/>
                        </a:rPr>
                        <a:t>141130</a:t>
                      </a:r>
                      <a:endParaRPr lang="en-US" altLang="zh-TW" sz="16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effectLst/>
                        </a:rPr>
                        <a:t>20191206</a:t>
                      </a:r>
                      <a:endParaRPr lang="en-US" altLang="zh-TW" sz="16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effectLst/>
                        </a:rPr>
                        <a:t>158563</a:t>
                      </a:r>
                      <a:endParaRPr lang="en-US" altLang="zh-TW" sz="16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effectLst/>
                        </a:rPr>
                        <a:t>20191207</a:t>
                      </a:r>
                      <a:endParaRPr lang="en-US" altLang="zh-TW" sz="1600" u="none" strike="noStrike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effectLst/>
                        </a:rPr>
                        <a:t>146314</a:t>
                      </a:r>
                      <a:endParaRPr lang="en-US" altLang="zh-TW" sz="16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effectLst/>
                        </a:rPr>
                        <a:t>20191208</a:t>
                      </a:r>
                      <a:endParaRPr lang="en-US" altLang="zh-TW" sz="1600" u="none" strike="noStrike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effectLst/>
                        </a:rPr>
                        <a:t>162034</a:t>
                      </a:r>
                      <a:endParaRPr lang="en-US" altLang="zh-TW" sz="16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effectLst/>
                        </a:rPr>
                        <a:t>20191209</a:t>
                      </a:r>
                      <a:endParaRPr lang="en-US" altLang="zh-TW" sz="1600" u="none" strike="noStrike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effectLst/>
                        </a:rPr>
                        <a:t>148640</a:t>
                      </a:r>
                      <a:endParaRPr lang="en-US" altLang="zh-TW" sz="16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effectLst/>
                        </a:rPr>
                        <a:t>20191210</a:t>
                      </a:r>
                      <a:endParaRPr lang="en-US" altLang="zh-TW" sz="1600" u="none" strike="noStrike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effectLst/>
                        </a:rPr>
                        <a:t>140709</a:t>
                      </a:r>
                      <a:endParaRPr lang="en-US" altLang="zh-TW" sz="16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effectLst/>
                        </a:rPr>
                        <a:t>20191211</a:t>
                      </a:r>
                      <a:endParaRPr lang="en-US" altLang="zh-TW" sz="1600" u="none" strike="noStrike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effectLst/>
                        </a:rPr>
                        <a:t>136335</a:t>
                      </a:r>
                      <a:endParaRPr lang="en-US" altLang="zh-TW" sz="16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effectLst/>
                        </a:rPr>
                        <a:t>20191212</a:t>
                      </a:r>
                      <a:endParaRPr lang="en-US" altLang="zh-TW" sz="1600" u="none" strike="noStrike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effectLst/>
                        </a:rPr>
                        <a:t>143710</a:t>
                      </a:r>
                      <a:endParaRPr lang="en-US" altLang="zh-TW" sz="16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effectLst/>
                        </a:rPr>
                        <a:t>20191213</a:t>
                      </a:r>
                      <a:endParaRPr lang="en-US" altLang="zh-TW" sz="1600" u="none" strike="noStrike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effectLst/>
                        </a:rPr>
                        <a:t>159510</a:t>
                      </a:r>
                      <a:endParaRPr lang="en-US" altLang="zh-TW" sz="16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effectLst/>
                        </a:rPr>
                        <a:t>20191214</a:t>
                      </a:r>
                      <a:endParaRPr lang="en-US" altLang="zh-TW" sz="1600" u="none" strike="noStrike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effectLst/>
                        </a:rPr>
                        <a:t>153150</a:t>
                      </a:r>
                      <a:endParaRPr lang="en-US" altLang="zh-TW" sz="16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effectLst/>
                        </a:rPr>
                        <a:t>20191215</a:t>
                      </a:r>
                      <a:endParaRPr lang="en-US" altLang="zh-TW" sz="1600" u="none" strike="noStrike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effectLst/>
                        </a:rPr>
                        <a:t>166035</a:t>
                      </a:r>
                      <a:endParaRPr lang="en-US" altLang="zh-TW" sz="16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effectLst/>
                        </a:rPr>
                        <a:t>20191216</a:t>
                      </a:r>
                      <a:endParaRPr lang="en-US" altLang="zh-TW" sz="1600" u="none" strike="noStrike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effectLst/>
                        </a:rPr>
                        <a:t>152193</a:t>
                      </a:r>
                      <a:endParaRPr lang="en-US" altLang="zh-TW" sz="16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effectLst/>
                        </a:rPr>
                        <a:t>20191217</a:t>
                      </a:r>
                      <a:endParaRPr lang="en-US" altLang="zh-TW" sz="1600" u="none" strike="noStrike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effectLst/>
                        </a:rPr>
                        <a:t>144982</a:t>
                      </a:r>
                      <a:endParaRPr lang="en-US" altLang="zh-TW" sz="16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effectLst/>
                        </a:rPr>
                        <a:t>20191218</a:t>
                      </a:r>
                      <a:endParaRPr lang="en-US" altLang="zh-TW" sz="1600" u="none" strike="noStrike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effectLst/>
                        </a:rPr>
                        <a:t>144285</a:t>
                      </a:r>
                      <a:endParaRPr lang="en-US" altLang="zh-TW" sz="16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effectLst/>
                        </a:rPr>
                        <a:t>20191219</a:t>
                      </a:r>
                      <a:endParaRPr lang="en-US" altLang="zh-TW" sz="1600" u="none" strike="noStrike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effectLst/>
                        </a:rPr>
                        <a:t>147801</a:t>
                      </a:r>
                      <a:endParaRPr lang="en-US" altLang="zh-TW" sz="16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>
                          <a:effectLst/>
                        </a:rPr>
                        <a:t>20191220</a:t>
                      </a:r>
                      <a:endParaRPr lang="en-US" altLang="zh-TW" sz="1600" u="none" strike="noStrike" kern="12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600" u="none" strike="noStrike" kern="1200" dirty="0">
                          <a:effectLst/>
                        </a:rPr>
                        <a:t>168722</a:t>
                      </a:r>
                      <a:endParaRPr lang="en-US" altLang="zh-TW" sz="16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7007191" y="125128"/>
            <a:ext cx="2505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/>
              <a:t>2019</a:t>
            </a:r>
            <a:r>
              <a:rPr lang="zh-TW" altLang="en-US" sz="3600" dirty="0"/>
              <a:t>年資料</a:t>
            </a:r>
          </a:p>
        </p:txBody>
      </p:sp>
    </p:spTree>
    <p:extLst>
      <p:ext uri="{BB962C8B-B14F-4D97-AF65-F5344CB8AC3E}">
        <p14:creationId xmlns:p14="http://schemas.microsoft.com/office/powerpoint/2010/main" val="2633564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9D92A19-DDE9-44D1-9A35-E1C94403359D}"/>
              </a:ext>
            </a:extLst>
          </p:cNvPr>
          <p:cNvSpPr/>
          <p:nvPr/>
        </p:nvSpPr>
        <p:spPr>
          <a:xfrm>
            <a:off x="2530015" y="0"/>
            <a:ext cx="4339210" cy="68823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73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DB7CBB2-C4D6-4D56-BA95-A3977F806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5122" y="2109202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研究流程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DA79B19-8371-4BE1-A64A-CABC55939D29}"/>
              </a:ext>
            </a:extLst>
          </p:cNvPr>
          <p:cNvSpPr/>
          <p:nvPr/>
        </p:nvSpPr>
        <p:spPr>
          <a:xfrm>
            <a:off x="7719928" y="-5731"/>
            <a:ext cx="4035714" cy="4824208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046E7675-995C-4A05-B5B4-6F177B3CA167}"/>
              </a:ext>
            </a:extLst>
          </p:cNvPr>
          <p:cNvGrpSpPr/>
          <p:nvPr/>
        </p:nvGrpSpPr>
        <p:grpSpPr>
          <a:xfrm>
            <a:off x="3008680" y="558644"/>
            <a:ext cx="3236259" cy="6102132"/>
            <a:chOff x="3523557" y="558644"/>
            <a:chExt cx="3236259" cy="6102132"/>
          </a:xfrm>
        </p:grpSpPr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4DF70867-54D9-48F0-BFA6-7F0B60D98AB2}"/>
                </a:ext>
              </a:extLst>
            </p:cNvPr>
            <p:cNvSpPr/>
            <p:nvPr/>
          </p:nvSpPr>
          <p:spPr>
            <a:xfrm>
              <a:off x="3895595" y="558644"/>
              <a:ext cx="2492187" cy="8068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/>
                <a:t>繪製時間數列圖</a:t>
              </a:r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DD161324-28A4-4AA2-A0BC-F96583D3BE87}"/>
                </a:ext>
              </a:extLst>
            </p:cNvPr>
            <p:cNvSpPr/>
            <p:nvPr/>
          </p:nvSpPr>
          <p:spPr>
            <a:xfrm>
              <a:off x="4200392" y="1784175"/>
              <a:ext cx="1882591" cy="8068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/>
                <a:t>計算</a:t>
              </a:r>
              <a:r>
                <a:rPr lang="en-US" altLang="zh-TW" sz="2000" b="1" dirty="0"/>
                <a:t>ACF</a:t>
              </a:r>
              <a:r>
                <a:rPr lang="zh-TW" altLang="en-US" sz="2000" b="1" dirty="0"/>
                <a:t> </a:t>
              </a:r>
              <a:r>
                <a:rPr lang="en-US" altLang="zh-TW" sz="2000" b="1" dirty="0"/>
                <a:t>PACF</a:t>
              </a:r>
              <a:endParaRPr lang="zh-TW" altLang="en-US" sz="2000" b="1" dirty="0"/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70C2D0C1-5422-441D-8954-32E26DA881FC}"/>
                </a:ext>
              </a:extLst>
            </p:cNvPr>
            <p:cNvSpPr/>
            <p:nvPr/>
          </p:nvSpPr>
          <p:spPr>
            <a:xfrm>
              <a:off x="3663214" y="2870321"/>
              <a:ext cx="2956944" cy="8068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/>
                <a:t>是否需要差分為平穩型</a:t>
              </a:r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BCC6D939-423E-4110-A0E0-3A526A1B84BE}"/>
                </a:ext>
              </a:extLst>
            </p:cNvPr>
            <p:cNvSpPr/>
            <p:nvPr/>
          </p:nvSpPr>
          <p:spPr>
            <a:xfrm>
              <a:off x="3523557" y="5181998"/>
              <a:ext cx="3236259" cy="7226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/>
                <a:t>計算模式參數之初步</a:t>
              </a:r>
              <a:r>
                <a:rPr lang="zh-TW" altLang="en-US" sz="2000" b="1" i="1" dirty="0"/>
                <a:t>估計</a:t>
              </a:r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182E82C3-CAA0-4EF2-B61F-AB2353D993C6}"/>
                </a:ext>
              </a:extLst>
            </p:cNvPr>
            <p:cNvSpPr/>
            <p:nvPr/>
          </p:nvSpPr>
          <p:spPr>
            <a:xfrm>
              <a:off x="4134907" y="4095852"/>
              <a:ext cx="2013557" cy="7226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/>
                <a:t>暫定模式</a:t>
              </a:r>
            </a:p>
          </p:txBody>
        </p: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FD403CC0-E600-498C-ACA9-837C9F52C2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1863" y="2575035"/>
              <a:ext cx="1" cy="4187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單箭頭接點 33">
              <a:extLst>
                <a:ext uri="{FF2B5EF4-FFF2-40B4-BE49-F238E27FC236}">
                  <a16:creationId xmlns:a16="http://schemas.microsoft.com/office/drawing/2014/main" id="{5A735356-C504-49DF-BE22-386F5CF6C2E9}"/>
                </a:ext>
              </a:extLst>
            </p:cNvPr>
            <p:cNvCxnSpPr>
              <a:cxnSpLocks/>
              <a:stCxn id="19" idx="2"/>
              <a:endCxn id="21" idx="0"/>
            </p:cNvCxnSpPr>
            <p:nvPr/>
          </p:nvCxnSpPr>
          <p:spPr>
            <a:xfrm>
              <a:off x="5141686" y="3677145"/>
              <a:ext cx="0" cy="41870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E2AB315A-FE69-403C-A690-05805441E12A}"/>
                </a:ext>
              </a:extLst>
            </p:cNvPr>
            <p:cNvCxnSpPr>
              <a:cxnSpLocks/>
              <a:stCxn id="21" idx="2"/>
              <a:endCxn id="20" idx="0"/>
            </p:cNvCxnSpPr>
            <p:nvPr/>
          </p:nvCxnSpPr>
          <p:spPr>
            <a:xfrm>
              <a:off x="5141686" y="4818477"/>
              <a:ext cx="1" cy="36352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C736047D-3D70-49B7-9B45-779A56775C21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5132395" y="1337875"/>
              <a:ext cx="9293" cy="4463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單箭頭接點 64">
              <a:extLst>
                <a:ext uri="{FF2B5EF4-FFF2-40B4-BE49-F238E27FC236}">
                  <a16:creationId xmlns:a16="http://schemas.microsoft.com/office/drawing/2014/main" id="{016EAA3F-626D-4D65-9E7E-9E2297941D35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>
              <a:off x="5141687" y="5904623"/>
              <a:ext cx="0" cy="75615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A5F22EE5-E70A-4518-A559-4F07865C5152}"/>
              </a:ext>
            </a:extLst>
          </p:cNvPr>
          <p:cNvGrpSpPr/>
          <p:nvPr/>
        </p:nvGrpSpPr>
        <p:grpSpPr>
          <a:xfrm>
            <a:off x="7846812" y="455934"/>
            <a:ext cx="3314849" cy="6204842"/>
            <a:chOff x="7708387" y="197224"/>
            <a:chExt cx="3314849" cy="6204842"/>
          </a:xfrm>
        </p:grpSpPr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BFECFA6E-774F-4737-8A83-764E219D38B8}"/>
                </a:ext>
              </a:extLst>
            </p:cNvPr>
            <p:cNvSpPr/>
            <p:nvPr/>
          </p:nvSpPr>
          <p:spPr>
            <a:xfrm>
              <a:off x="8643108" y="561497"/>
              <a:ext cx="2380128" cy="80682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>
                  <a:solidFill>
                    <a:schemeClr val="tx1"/>
                  </a:solidFill>
                </a:rPr>
                <a:t>估計參數</a:t>
              </a:r>
              <a:r>
                <a:rPr lang="en-US" altLang="zh-TW" sz="2000" b="1" dirty="0">
                  <a:solidFill>
                    <a:schemeClr val="tx1"/>
                  </a:solidFill>
                </a:rPr>
                <a:t>&amp;</a:t>
              </a:r>
              <a:r>
                <a:rPr lang="zh-TW" altLang="en-US" sz="2000" b="1" dirty="0">
                  <a:solidFill>
                    <a:schemeClr val="tx1"/>
                  </a:solidFill>
                </a:rPr>
                <a:t>殘差</a:t>
              </a:r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6A077BB8-002B-4D98-A1C5-44FDF55197AE}"/>
                </a:ext>
              </a:extLst>
            </p:cNvPr>
            <p:cNvSpPr/>
            <p:nvPr/>
          </p:nvSpPr>
          <p:spPr>
            <a:xfrm>
              <a:off x="8643108" y="1763719"/>
              <a:ext cx="2380128" cy="80682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>
                  <a:solidFill>
                    <a:schemeClr val="tx1"/>
                  </a:solidFill>
                </a:rPr>
                <a:t>檢定模式是否合適</a:t>
              </a:r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EE1F606A-20AA-4FB6-AAD2-480FDF34553C}"/>
                </a:ext>
              </a:extLst>
            </p:cNvPr>
            <p:cNvSpPr/>
            <p:nvPr/>
          </p:nvSpPr>
          <p:spPr>
            <a:xfrm>
              <a:off x="7708387" y="3280075"/>
              <a:ext cx="1945341" cy="80682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b="1" dirty="0">
                  <a:solidFill>
                    <a:schemeClr val="tx1"/>
                  </a:solidFill>
                </a:rPr>
                <a:t>重新檢定模式</a:t>
              </a:r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8372D384-A7A2-4EDD-8D68-F5DE12A8FB51}"/>
                </a:ext>
              </a:extLst>
            </p:cNvPr>
            <p:cNvSpPr/>
            <p:nvPr/>
          </p:nvSpPr>
          <p:spPr>
            <a:xfrm>
              <a:off x="8877938" y="4796432"/>
              <a:ext cx="1945341" cy="160563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800" b="1" dirty="0">
                  <a:solidFill>
                    <a:schemeClr val="tx1"/>
                  </a:solidFill>
                </a:rPr>
                <a:t>預測</a:t>
              </a:r>
            </a:p>
          </p:txBody>
        </p: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9BA3504D-35F9-4E7F-98CE-F1C6030998B2}"/>
                </a:ext>
              </a:extLst>
            </p:cNvPr>
            <p:cNvCxnSpPr>
              <a:cxnSpLocks/>
              <a:stCxn id="22" idx="2"/>
              <a:endCxn id="24" idx="0"/>
            </p:cNvCxnSpPr>
            <p:nvPr/>
          </p:nvCxnSpPr>
          <p:spPr>
            <a:xfrm>
              <a:off x="9833172" y="2570543"/>
              <a:ext cx="17437" cy="22258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0C3F1FA1-F6A4-4DC0-B00F-13208A0E90AD}"/>
                </a:ext>
              </a:extLst>
            </p:cNvPr>
            <p:cNvCxnSpPr>
              <a:cxnSpLocks/>
              <a:stCxn id="22" idx="2"/>
              <a:endCxn id="23" idx="0"/>
            </p:cNvCxnSpPr>
            <p:nvPr/>
          </p:nvCxnSpPr>
          <p:spPr>
            <a:xfrm flipH="1">
              <a:off x="8681058" y="2570543"/>
              <a:ext cx="1152114" cy="7095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4F3A244F-FA52-4A66-B76B-2CFCBB3949CF}"/>
                </a:ext>
              </a:extLst>
            </p:cNvPr>
            <p:cNvCxnSpPr>
              <a:cxnSpLocks/>
              <a:stCxn id="10" idx="2"/>
              <a:endCxn id="22" idx="0"/>
            </p:cNvCxnSpPr>
            <p:nvPr/>
          </p:nvCxnSpPr>
          <p:spPr>
            <a:xfrm>
              <a:off x="9833172" y="1368321"/>
              <a:ext cx="0" cy="39539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id="{5BB2CB8D-81F2-4C9B-AE1E-465D05A56726}"/>
                </a:ext>
              </a:extLst>
            </p:cNvPr>
            <p:cNvCxnSpPr>
              <a:cxnSpLocks/>
            </p:cNvCxnSpPr>
            <p:nvPr/>
          </p:nvCxnSpPr>
          <p:spPr>
            <a:xfrm>
              <a:off x="9854217" y="197224"/>
              <a:ext cx="0" cy="3614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9E8AF501-CF0A-49EA-BFD5-C41058D18CD5}"/>
              </a:ext>
            </a:extLst>
          </p:cNvPr>
          <p:cNvSpPr txBox="1"/>
          <p:nvPr/>
        </p:nvSpPr>
        <p:spPr>
          <a:xfrm>
            <a:off x="8622602" y="-573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/>
              <a:t>模式估計與檢定</a:t>
            </a: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84938EDD-2D39-47ED-B4AF-BE50CEB214D0}"/>
              </a:ext>
            </a:extLst>
          </p:cNvPr>
          <p:cNvSpPr txBox="1"/>
          <p:nvPr/>
        </p:nvSpPr>
        <p:spPr>
          <a:xfrm>
            <a:off x="3909632" y="-573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/>
              <a:t>模式鑑定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CD6E33D-B01A-4162-B5F1-831B57008DF5}"/>
              </a:ext>
            </a:extLst>
          </p:cNvPr>
          <p:cNvSpPr txBox="1"/>
          <p:nvPr/>
        </p:nvSpPr>
        <p:spPr>
          <a:xfrm>
            <a:off x="10070739" y="373860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是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130F5EEE-7AC8-444E-9B74-6D08493863F7}"/>
              </a:ext>
            </a:extLst>
          </p:cNvPr>
          <p:cNvSpPr txBox="1"/>
          <p:nvPr/>
        </p:nvSpPr>
        <p:spPr>
          <a:xfrm>
            <a:off x="8719395" y="299092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否</a:t>
            </a:r>
          </a:p>
        </p:txBody>
      </p: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117B10A2-0A4D-43A8-9E9C-C6B162B7951D}"/>
              </a:ext>
            </a:extLst>
          </p:cNvPr>
          <p:cNvCxnSpPr>
            <a:cxnSpLocks/>
            <a:stCxn id="23" idx="1"/>
            <a:endCxn id="10" idx="1"/>
          </p:cNvCxnSpPr>
          <p:nvPr/>
        </p:nvCxnSpPr>
        <p:spPr>
          <a:xfrm rot="10800000" flipH="1">
            <a:off x="7846811" y="1223619"/>
            <a:ext cx="934721" cy="2718578"/>
          </a:xfrm>
          <a:prstGeom prst="bentConnector3">
            <a:avLst>
              <a:gd name="adj1" fmla="val -2445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820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4463A17-204C-4BB3-AF90-7868F001C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模式鑑定</a:t>
            </a:r>
            <a:endParaRPr lang="en-US" altLang="zh-TW" b="1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24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A1C5A95F-B4F7-4A76-A7F1-986AB8261B7D}"/>
              </a:ext>
            </a:extLst>
          </p:cNvPr>
          <p:cNvGrpSpPr/>
          <p:nvPr/>
        </p:nvGrpSpPr>
        <p:grpSpPr>
          <a:xfrm>
            <a:off x="0" y="-142240"/>
            <a:ext cx="12192000" cy="1613647"/>
            <a:chOff x="0" y="1"/>
            <a:chExt cx="12192000" cy="2336550"/>
          </a:xfrm>
        </p:grpSpPr>
        <p:pic>
          <p:nvPicPr>
            <p:cNvPr id="7" name="內容版面配置區 3">
              <a:extLst>
                <a:ext uri="{FF2B5EF4-FFF2-40B4-BE49-F238E27FC236}">
                  <a16:creationId xmlns:a16="http://schemas.microsoft.com/office/drawing/2014/main" id="{A4A714CE-8502-4071-8D6D-A98F751265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833" b="66044"/>
            <a:stretch/>
          </p:blipFill>
          <p:spPr>
            <a:xfrm>
              <a:off x="0" y="1"/>
              <a:ext cx="12192000" cy="2336550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F77FEAC3-713F-4099-8617-A45E8EB6737A}"/>
                </a:ext>
              </a:extLst>
            </p:cNvPr>
            <p:cNvSpPr txBox="1"/>
            <p:nvPr/>
          </p:nvSpPr>
          <p:spPr>
            <a:xfrm>
              <a:off x="551000" y="566636"/>
              <a:ext cx="3262432" cy="12032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800" dirty="0"/>
                <a:t>時間數列圖</a:t>
              </a:r>
            </a:p>
          </p:txBody>
        </p:sp>
      </p:grpSp>
      <p:pic>
        <p:nvPicPr>
          <p:cNvPr id="9" name="內容版面配置區 3">
            <a:extLst>
              <a:ext uri="{FF2B5EF4-FFF2-40B4-BE49-F238E27FC236}">
                <a16:creationId xmlns:a16="http://schemas.microsoft.com/office/drawing/2014/main" id="{ABBAF923-38F5-4293-B989-90439A6EA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12" y="1728507"/>
            <a:ext cx="9861176" cy="498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9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</TotalTime>
  <Words>548</Words>
  <Application>Microsoft Office PowerPoint</Application>
  <PresentationFormat>寬螢幕</PresentationFormat>
  <Paragraphs>168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標楷體</vt:lpstr>
      <vt:lpstr>Arial</vt:lpstr>
      <vt:lpstr>Blackadder ITC</vt:lpstr>
      <vt:lpstr>Calibri</vt:lpstr>
      <vt:lpstr>Calibri Light</vt:lpstr>
      <vt:lpstr>Times New Roman</vt:lpstr>
      <vt:lpstr>Office 佈景主題</vt:lpstr>
      <vt:lpstr>時間數列分析 台灣出入境人數 時間數列分析與預測</vt:lpstr>
      <vt:lpstr>PowerPoint 簡報</vt:lpstr>
      <vt:lpstr>研究動機與目的</vt:lpstr>
      <vt:lpstr>資料來源</vt:lpstr>
      <vt:lpstr>變數介紹</vt:lpstr>
      <vt:lpstr>PowerPoint 簡報</vt:lpstr>
      <vt:lpstr>研究流程</vt:lpstr>
      <vt:lpstr>模式鑑定</vt:lpstr>
      <vt:lpstr>PowerPoint 簡報</vt:lpstr>
      <vt:lpstr>PowerPoint 簡報</vt:lpstr>
      <vt:lpstr>PowerPoint 簡報</vt:lpstr>
      <vt:lpstr>模式估計與檢定</vt:lpstr>
      <vt:lpstr>PowerPoint 簡報</vt:lpstr>
      <vt:lpstr>PowerPoint 簡報</vt:lpstr>
      <vt:lpstr>PowerPoint 簡報</vt:lpstr>
      <vt:lpstr>PowerPoint 簡報</vt:lpstr>
      <vt:lpstr>預測結果</vt:lpstr>
      <vt:lpstr>PowerPoint 簡報</vt:lpstr>
      <vt:lpstr>報告到此結束 謝謝大家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時間序列分析 台灣出入境人數 時間序列分析與預測</dc:title>
  <dc:creator>姿瑜 黃</dc:creator>
  <cp:lastModifiedBy>姿瑜 黃</cp:lastModifiedBy>
  <cp:revision>9</cp:revision>
  <dcterms:created xsi:type="dcterms:W3CDTF">2020-05-04T06:16:04Z</dcterms:created>
  <dcterms:modified xsi:type="dcterms:W3CDTF">2020-05-15T08:31:40Z</dcterms:modified>
</cp:coreProperties>
</file>