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notesSlides/notesSlide1.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10"/>
  </p:notesMasterIdLst>
  <p:handoutMasterIdLst>
    <p:handoutMasterId r:id="rId11"/>
  </p:handoutMasterIdLst>
  <p:sldIdLst>
    <p:sldId id="258" r:id="rId2"/>
    <p:sldId id="259" r:id="rId3"/>
    <p:sldId id="261" r:id="rId4"/>
    <p:sldId id="262" r:id="rId5"/>
    <p:sldId id="263" r:id="rId6"/>
    <p:sldId id="264" r:id="rId7"/>
    <p:sldId id="260" r:id="rId8"/>
    <p:sldId id="265" r:id="rId9"/>
  </p:sldIdLst>
  <p:sldSz cx="12192000" cy="6858000"/>
  <p:notesSz cx="6950075" cy="9236075"/>
  <p:custShowLst>
    <p:custShow name="Format Guide Workshop" id="0">
      <p:sldLst/>
    </p:custShow>
  </p:custShowLst>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2" autoAdjust="0"/>
    <p:restoredTop sz="96323" autoAdjust="0"/>
  </p:normalViewPr>
  <p:slideViewPr>
    <p:cSldViewPr snapToGrid="0">
      <p:cViewPr varScale="1">
        <p:scale>
          <a:sx n="61" d="100"/>
          <a:sy n="61" d="100"/>
        </p:scale>
        <p:origin x="68" y="23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8/27/2019</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8/27/2019</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183265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2083EA5-5832-4409-A33A-4E85F4E015C7}" type="slidenum">
              <a:rPr lang="en-IN" smtClean="0"/>
              <a:t>6</a:t>
            </a:fld>
            <a:endParaRPr lang="en-IN"/>
          </a:p>
        </p:txBody>
      </p:sp>
    </p:spTree>
    <p:extLst>
      <p:ext uri="{BB962C8B-B14F-4D97-AF65-F5344CB8AC3E}">
        <p14:creationId xmlns:p14="http://schemas.microsoft.com/office/powerpoint/2010/main" val="96356373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3"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0"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35"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197"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2"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1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7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4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09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108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Financial Analytics_temp.pptx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Financial Analytics_temp.pptx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oleObject" Target="../embeddings/oleObject1.bin"/><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1"/>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6" name="think-cell Slide" r:id="rId72" imgW="270" imgH="270" progId="TCLayout.ActiveDocument.1">
                  <p:embed/>
                </p:oleObj>
              </mc:Choice>
              <mc:Fallback>
                <p:oleObj name="think-cell Slide" r:id="rId72" imgW="270" imgH="270" progId="TCLayout.ActiveDocument.1">
                  <p:embed/>
                  <p:pic>
                    <p:nvPicPr>
                      <p:cNvPr id="0" name=""/>
                      <p:cNvPicPr/>
                      <p:nvPr/>
                    </p:nvPicPr>
                    <p:blipFill>
                      <a:blip r:embed="rId73"/>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 id="2147485185" r:id="rId6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10.emf"/><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xml"/><Relationship Id="rId4"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vmlDrawing" Target="../drawings/vmlDrawing20.vml"/><Relationship Id="rId6" Type="http://schemas.openxmlformats.org/officeDocument/2006/relationships/image" Target="../media/image10.emf"/><Relationship Id="rId5" Type="http://schemas.openxmlformats.org/officeDocument/2006/relationships/oleObject" Target="../embeddings/oleObject20.bin"/><Relationship Id="rId4"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11.png"/><Relationship Id="rId2" Type="http://schemas.openxmlformats.org/officeDocument/2006/relationships/tags" Target="../tags/tag86.xml"/><Relationship Id="rId1" Type="http://schemas.openxmlformats.org/officeDocument/2006/relationships/vmlDrawing" Target="../drawings/vmlDrawing21.vml"/><Relationship Id="rId6" Type="http://schemas.openxmlformats.org/officeDocument/2006/relationships/image" Target="../media/image10.emf"/><Relationship Id="rId5" Type="http://schemas.openxmlformats.org/officeDocument/2006/relationships/oleObject" Target="../embeddings/oleObject21.bin"/><Relationship Id="rId4"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hyperlink" Target="https://www.datascience.com/blog/predictive-analytics-in-pharma-industry" TargetMode="External"/><Relationship Id="rId2" Type="http://schemas.openxmlformats.org/officeDocument/2006/relationships/tags" Target="../tags/tag88.xml"/><Relationship Id="rId1" Type="http://schemas.openxmlformats.org/officeDocument/2006/relationships/vmlDrawing" Target="../drawings/vmlDrawing22.vml"/><Relationship Id="rId6" Type="http://schemas.openxmlformats.org/officeDocument/2006/relationships/image" Target="../media/image10.emf"/><Relationship Id="rId5" Type="http://schemas.openxmlformats.org/officeDocument/2006/relationships/oleObject" Target="../embeddings/oleObject22.bin"/><Relationship Id="rId4"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12.png"/><Relationship Id="rId2" Type="http://schemas.openxmlformats.org/officeDocument/2006/relationships/tags" Target="../tags/tag90.xml"/><Relationship Id="rId1" Type="http://schemas.openxmlformats.org/officeDocument/2006/relationships/vmlDrawing" Target="../drawings/vmlDrawing23.vml"/><Relationship Id="rId6" Type="http://schemas.openxmlformats.org/officeDocument/2006/relationships/image" Target="../media/image10.emf"/><Relationship Id="rId5" Type="http://schemas.openxmlformats.org/officeDocument/2006/relationships/oleObject" Target="../embeddings/oleObject23.bin"/><Relationship Id="rId4"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tags" Target="../tags/tag93.xml"/><Relationship Id="rId7" Type="http://schemas.openxmlformats.org/officeDocument/2006/relationships/image" Target="../media/image10.emf"/><Relationship Id="rId2" Type="http://schemas.openxmlformats.org/officeDocument/2006/relationships/tags" Target="../tags/tag92.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2.xml"/><Relationship Id="rId4"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vmlDrawing" Target="../drawings/vmlDrawing25.vml"/><Relationship Id="rId6" Type="http://schemas.openxmlformats.org/officeDocument/2006/relationships/image" Target="../media/image10.emf"/><Relationship Id="rId5" Type="http://schemas.openxmlformats.org/officeDocument/2006/relationships/oleObject" Target="../embeddings/oleObject25.bin"/><Relationship Id="rId4"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4938215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0"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b="1"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b="1" dirty="0"/>
              <a:t>F</a:t>
            </a:r>
            <a:r>
              <a:rPr lang="en-US" b="1" dirty="0" smtClean="0"/>
              <a:t>inancial </a:t>
            </a:r>
            <a:r>
              <a:rPr lang="en-US" b="1" dirty="0"/>
              <a:t>A</a:t>
            </a:r>
            <a:r>
              <a:rPr lang="en-US" b="1" dirty="0" smtClean="0"/>
              <a:t>nalytics</a:t>
            </a:r>
            <a:endParaRPr lang="en-US" dirty="0"/>
          </a:p>
        </p:txBody>
      </p:sp>
      <p:sp>
        <p:nvSpPr>
          <p:cNvPr id="5" name="TextBox 4"/>
          <p:cNvSpPr txBox="1"/>
          <p:nvPr/>
        </p:nvSpPr>
        <p:spPr>
          <a:xfrm>
            <a:off x="630000" y="1629103"/>
            <a:ext cx="10374331" cy="122971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In the Banking and Financial Services sector, through data analytics, institutions can monitor and assess large amounts of customer data and create personalized/customized products and services specific to individual consumers.</a:t>
            </a:r>
            <a:endParaRPr lang="en-US" dirty="0" smtClean="0">
              <a:solidFill>
                <a:srgbClr val="575757"/>
              </a:solidFill>
            </a:endParaRPr>
          </a:p>
        </p:txBody>
      </p:sp>
      <p:sp>
        <p:nvSpPr>
          <p:cNvPr id="6" name="TextBox 5"/>
          <p:cNvSpPr txBox="1"/>
          <p:nvPr/>
        </p:nvSpPr>
        <p:spPr>
          <a:xfrm>
            <a:off x="761381" y="3967655"/>
            <a:ext cx="4945738" cy="104578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For example</a:t>
            </a:r>
            <a:r>
              <a:rPr lang="en-US" dirty="0" smtClean="0">
                <a:solidFill>
                  <a:srgbClr val="575757"/>
                </a:solidFill>
              </a:rPr>
              <a:t>,</a:t>
            </a:r>
          </a:p>
          <a:p>
            <a:pPr marL="285750" indent="-285750">
              <a:buFont typeface="Arial" panose="020B0604020202020204" pitchFamily="34" charset="0"/>
              <a:buChar char="•"/>
            </a:pPr>
            <a:r>
              <a:rPr lang="en-US" dirty="0" smtClean="0">
                <a:solidFill>
                  <a:srgbClr val="575757"/>
                </a:solidFill>
              </a:rPr>
              <a:t>When </a:t>
            </a:r>
            <a:r>
              <a:rPr lang="en-US" dirty="0">
                <a:solidFill>
                  <a:srgbClr val="575757"/>
                </a:solidFill>
              </a:rPr>
              <a:t>a customer buys a vehicle, the bank sends promotional offers of insurance to cover the customer’s vehicle. </a:t>
            </a: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If a </a:t>
            </a:r>
            <a:r>
              <a:rPr lang="en-US" dirty="0">
                <a:solidFill>
                  <a:srgbClr val="575757"/>
                </a:solidFill>
              </a:rPr>
              <a:t>customer got a large bill, the bank could offer an EMI conversion or a loan to cover the cost.</a:t>
            </a:r>
            <a:endParaRPr lang="en-US" dirty="0" smtClean="0">
              <a:solidFill>
                <a:srgbClr val="575757"/>
              </a:solidFill>
            </a:endParaRPr>
          </a:p>
        </p:txBody>
      </p:sp>
      <p:cxnSp>
        <p:nvCxnSpPr>
          <p:cNvPr id="8" name="Straight Connector 7"/>
          <p:cNvCxnSpPr/>
          <p:nvPr/>
        </p:nvCxnSpPr>
        <p:spPr>
          <a:xfrm>
            <a:off x="6621517" y="3615559"/>
            <a:ext cx="10511" cy="2333296"/>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15338" y="4135820"/>
            <a:ext cx="4945738" cy="104578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To gain competitive advantage, banks should recognize the importance of data science, incorporate it in their decision-making process, and develop strategies based on the actionable insights from their customers data. </a:t>
            </a:r>
            <a:endParaRPr lang="en-US" dirty="0" smtClean="0">
              <a:solidFill>
                <a:srgbClr val="575757"/>
              </a:solidFill>
            </a:endParaRP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r>
              <a:rPr lang="en-US" dirty="0" smtClean="0">
                <a:solidFill>
                  <a:srgbClr val="575757"/>
                </a:solidFill>
              </a:rPr>
              <a:t>Start </a:t>
            </a:r>
            <a:r>
              <a:rPr lang="en-US" dirty="0">
                <a:solidFill>
                  <a:srgbClr val="575757"/>
                </a:solidFill>
              </a:rPr>
              <a:t>with small, doable steps to integrate data analytics into operating models and stay ahead of competition.</a:t>
            </a:r>
            <a:endParaRPr lang="en-US" dirty="0" smtClean="0">
              <a:solidFill>
                <a:srgbClr val="575757"/>
              </a:solidFill>
            </a:endParaRPr>
          </a:p>
        </p:txBody>
      </p:sp>
    </p:spTree>
    <p:extLst>
      <p:ext uri="{BB962C8B-B14F-4D97-AF65-F5344CB8AC3E}">
        <p14:creationId xmlns:p14="http://schemas.microsoft.com/office/powerpoint/2010/main" val="40866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4997836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4"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Financial Analytics Applications</a:t>
            </a:r>
            <a:endParaRPr lang="en-US" dirty="0"/>
          </a:p>
        </p:txBody>
      </p:sp>
      <p:sp>
        <p:nvSpPr>
          <p:cNvPr id="4" name="Text Placeholder 3"/>
          <p:cNvSpPr>
            <a:spLocks noGrp="1"/>
          </p:cNvSpPr>
          <p:nvPr>
            <p:ph type="body" sz="quarter" idx="10"/>
          </p:nvPr>
        </p:nvSpPr>
        <p:spPr>
          <a:xfrm>
            <a:off x="629400" y="1507559"/>
            <a:ext cx="5088228" cy="4430786"/>
          </a:xfrm>
        </p:spPr>
        <p:txBody>
          <a:bodyPr/>
          <a:lstStyle/>
          <a:p>
            <a:pPr marL="285750" indent="-285750">
              <a:buFont typeface="Arial" panose="020B0604020202020204" pitchFamily="34" charset="0"/>
              <a:buChar char="•"/>
            </a:pPr>
            <a:r>
              <a:rPr lang="en-US" sz="1800" dirty="0"/>
              <a:t>Fraud </a:t>
            </a:r>
            <a:r>
              <a:rPr lang="en-US" sz="1800" dirty="0" smtClean="0"/>
              <a:t>Detection</a:t>
            </a:r>
          </a:p>
          <a:p>
            <a:pPr>
              <a:buNone/>
            </a:pPr>
            <a:endParaRPr lang="en-US" sz="1800" dirty="0" smtClean="0"/>
          </a:p>
          <a:p>
            <a:pPr marL="285750" indent="-285750">
              <a:buFont typeface="Arial" panose="020B0604020202020204" pitchFamily="34" charset="0"/>
              <a:buChar char="•"/>
            </a:pPr>
            <a:r>
              <a:rPr lang="en-US" sz="1800" dirty="0"/>
              <a:t>Application screening</a:t>
            </a:r>
            <a:endParaRPr lang="en-US" sz="1800" b="1" dirty="0"/>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a:t>Customer acquisition &amp; retention</a:t>
            </a:r>
            <a:endParaRPr lang="en-US" sz="1800" b="1" dirty="0"/>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a:t>Knowing customer </a:t>
            </a:r>
            <a:r>
              <a:rPr lang="en-US" sz="1800" dirty="0" smtClean="0"/>
              <a:t>habits</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dirty="0" smtClean="0"/>
              <a:t>Cross-selling</a:t>
            </a:r>
            <a:endParaRPr lang="en-US" sz="1800" b="1" dirty="0" smtClean="0"/>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smtClean="0"/>
              <a:t>Up Sell</a:t>
            </a:r>
            <a:endParaRPr lang="en-US" sz="1800" b="1" dirty="0"/>
          </a:p>
          <a:p>
            <a:pPr marL="285750" indent="-285750">
              <a:buFont typeface="Arial" panose="020B0604020202020204" pitchFamily="34" charset="0"/>
              <a:buChar char="•"/>
            </a:pPr>
            <a:endParaRPr lang="en-US" sz="1800" b="1" dirty="0" smtClean="0"/>
          </a:p>
          <a:p>
            <a:pPr marL="285750" indent="-285750">
              <a:buFont typeface="Arial" panose="020B0604020202020204" pitchFamily="34" charset="0"/>
              <a:buChar char="•"/>
            </a:pPr>
            <a:r>
              <a:rPr lang="en-US" sz="1800" dirty="0"/>
              <a:t>Collections</a:t>
            </a:r>
            <a:endParaRPr lang="en-US" sz="1800" b="1" dirty="0"/>
          </a:p>
          <a:p>
            <a:pPr marL="285750" indent="-285750">
              <a:buFont typeface="Arial" panose="020B0604020202020204" pitchFamily="34" charset="0"/>
              <a:buChar char="•"/>
            </a:pPr>
            <a:endParaRPr lang="en-US" sz="1800" b="1" dirty="0" smtClean="0"/>
          </a:p>
        </p:txBody>
      </p:sp>
      <p:sp>
        <p:nvSpPr>
          <p:cNvPr id="8" name="Text Placeholder 3"/>
          <p:cNvSpPr txBox="1">
            <a:spLocks/>
          </p:cNvSpPr>
          <p:nvPr/>
        </p:nvSpPr>
        <p:spPr>
          <a:xfrm>
            <a:off x="6475122" y="1407711"/>
            <a:ext cx="5088228" cy="4430786"/>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Tx/>
              <a:buFont typeface="Arial" panose="020B0604020202020204" pitchFamily="34" charset="0"/>
              <a:buChar char="​"/>
              <a:defRPr lang="en-US" sz="1600" b="1" kern="120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buNone/>
            </a:pPr>
            <a:endParaRPr lang="en-US" sz="1800" b="1" dirty="0" smtClean="0"/>
          </a:p>
          <a:p>
            <a:pPr marL="285750" indent="-285750">
              <a:buFont typeface="Arial" panose="020B0604020202020204" pitchFamily="34" charset="0"/>
              <a:buChar char="•"/>
            </a:pPr>
            <a:r>
              <a:rPr lang="en-US" sz="1800" dirty="0" smtClean="0"/>
              <a:t>Better cash/liquidity planning</a:t>
            </a:r>
          </a:p>
          <a:p>
            <a:pPr marL="285750" indent="-285750">
              <a:buFont typeface="Arial" panose="020B0604020202020204" pitchFamily="34" charset="0"/>
              <a:buChar char="•"/>
            </a:pPr>
            <a:endParaRPr lang="en-US" sz="1800" b="1" dirty="0" smtClean="0"/>
          </a:p>
          <a:p>
            <a:pPr marL="285750" indent="-285750">
              <a:buFont typeface="Arial" panose="020B0604020202020204" pitchFamily="34" charset="0"/>
              <a:buChar char="•"/>
            </a:pPr>
            <a:r>
              <a:rPr lang="en-US" sz="1800" dirty="0" smtClean="0"/>
              <a:t>Marketing optimization</a:t>
            </a:r>
            <a:endParaRPr lang="en-US" sz="1800" b="1" dirty="0" smtClean="0"/>
          </a:p>
          <a:p>
            <a:pPr marL="285750" indent="-285750">
              <a:buFont typeface="Arial" panose="020B0604020202020204" pitchFamily="34" charset="0"/>
              <a:buChar char="•"/>
            </a:pPr>
            <a:endParaRPr lang="en-US" sz="1800" b="1" dirty="0" smtClean="0"/>
          </a:p>
          <a:p>
            <a:pPr marL="285750" indent="-285750">
              <a:buFont typeface="Arial" panose="020B0604020202020204" pitchFamily="34" charset="0"/>
              <a:buChar char="•"/>
            </a:pPr>
            <a:r>
              <a:rPr lang="en-US" sz="1800" dirty="0" smtClean="0"/>
              <a:t>Customer Lifetime Value (LTV)</a:t>
            </a:r>
            <a:endParaRPr lang="en-US" sz="1800" b="1" dirty="0" smtClean="0"/>
          </a:p>
          <a:p>
            <a:pPr marL="285750" indent="-285750">
              <a:buFont typeface="Arial" panose="020B0604020202020204" pitchFamily="34" charset="0"/>
              <a:buChar char="•"/>
            </a:pPr>
            <a:endParaRPr lang="en-US" sz="1800" b="1" dirty="0" smtClean="0"/>
          </a:p>
          <a:p>
            <a:pPr marL="285750" indent="-285750">
              <a:buFont typeface="Arial" panose="020B0604020202020204" pitchFamily="34" charset="0"/>
              <a:buChar char="•"/>
            </a:pPr>
            <a:endParaRPr lang="en-US" sz="1800" b="1" dirty="0" smtClean="0"/>
          </a:p>
          <a:p>
            <a:pPr marL="285750" indent="-285750">
              <a:buFont typeface="Arial" panose="020B0604020202020204" pitchFamily="34" charset="0"/>
              <a:buChar char="•"/>
            </a:pPr>
            <a:r>
              <a:rPr lang="en-US" sz="1800" dirty="0" smtClean="0"/>
              <a:t>Feedback management</a:t>
            </a:r>
            <a:endParaRPr lang="en-US" sz="1800" b="1" dirty="0" smtClean="0"/>
          </a:p>
          <a:p>
            <a:pPr marL="285750" indent="-285750">
              <a:buFont typeface="Arial" panose="020B0604020202020204" pitchFamily="34" charset="0"/>
              <a:buChar char="•"/>
            </a:pPr>
            <a:endParaRPr lang="en-US" sz="1800" b="1" dirty="0" smtClean="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1446539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4300587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8"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smtClean="0"/>
              <a:t>Type of Analytics</a:t>
            </a:r>
            <a:endParaRPr lang="en-US" dirty="0"/>
          </a:p>
        </p:txBody>
      </p:sp>
      <p:pic>
        <p:nvPicPr>
          <p:cNvPr id="97282" name="Picture 2" descr="4 types of data analytics"/>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2534444" y="1905794"/>
            <a:ext cx="71247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599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6945107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11"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smtClean="0"/>
              <a:t>Types of analytics cont..</a:t>
            </a:r>
            <a:endParaRPr lang="en-US" dirty="0"/>
          </a:p>
        </p:txBody>
      </p:sp>
      <p:sp>
        <p:nvSpPr>
          <p:cNvPr id="3" name="Content Placeholder 2"/>
          <p:cNvSpPr>
            <a:spLocks noGrp="1"/>
          </p:cNvSpPr>
          <p:nvPr>
            <p:ph idx="1"/>
          </p:nvPr>
        </p:nvSpPr>
        <p:spPr/>
        <p:txBody>
          <a:bodyPr/>
          <a:lstStyle/>
          <a:p>
            <a:pPr>
              <a:buNone/>
            </a:pPr>
            <a:r>
              <a:rPr lang="en-US" dirty="0" smtClean="0"/>
              <a:t>Descriptive </a:t>
            </a:r>
            <a:r>
              <a:rPr lang="en-US" dirty="0"/>
              <a:t>analytics are the backbone of reporting—it's impossible to have BI tools and dashboards without it. It addresses your basic how many, when, where, and what questions. Once again, this can be further separated into two categories: </a:t>
            </a:r>
            <a:r>
              <a:rPr lang="en-US" i="1" dirty="0"/>
              <a:t>ad hoc reporting</a:t>
            </a:r>
            <a:r>
              <a:rPr lang="en-US" dirty="0"/>
              <a:t> and</a:t>
            </a:r>
            <a:r>
              <a:rPr lang="en-US" b="1" dirty="0"/>
              <a:t> </a:t>
            </a:r>
            <a:r>
              <a:rPr lang="en-US" i="1" dirty="0"/>
              <a:t>canned reports</a:t>
            </a:r>
            <a:r>
              <a:rPr lang="en-US" dirty="0"/>
              <a:t>. A canned report is one that has been designed previously and contains information around a given subject. An example of this a monthly report sent by your ad agency or ad team that details performance metrics on your latest ad efforts.</a:t>
            </a:r>
          </a:p>
          <a:p>
            <a:r>
              <a:rPr lang="en-US" dirty="0"/>
              <a:t>Ad hoc reports, on the other hand, are designed by you and usually aren't scheduled but are more in-the-moment. They're useful for obtaining more in-depth information about a specific query.</a:t>
            </a:r>
          </a:p>
          <a:p>
            <a:endParaRPr lang="en-US" dirty="0" smtClean="0">
              <a:hlinkClick r:id="rId7"/>
            </a:endParaRPr>
          </a:p>
          <a:p>
            <a:r>
              <a:rPr lang="en-US" dirty="0"/>
              <a:t>Diagnostic data analytics is the process of examining data to understand cause and event, or why something happened. Techniques like drill-down, data discovery, data mining, and correlations are often employed.</a:t>
            </a:r>
            <a:endParaRPr lang="en-US" dirty="0">
              <a:hlinkClick r:id="rId7"/>
            </a:endParaRPr>
          </a:p>
          <a:p>
            <a:endParaRPr lang="en-US" dirty="0" smtClean="0"/>
          </a:p>
          <a:p>
            <a:r>
              <a:rPr lang="en-US" dirty="0" smtClean="0"/>
              <a:t>Predictive analytics may </a:t>
            </a:r>
            <a:r>
              <a:rPr lang="en-US" dirty="0"/>
              <a:t>be the most commonly used category of data analytics as it is used to identify trends, correlations, and causation. The category can be further broken down into predictive modeling and statistical modeling. But, it's important to know that these two really go hand in hand.</a:t>
            </a:r>
          </a:p>
          <a:p>
            <a:endParaRPr lang="en-US" dirty="0"/>
          </a:p>
          <a:p>
            <a:r>
              <a:rPr lang="en-US" dirty="0"/>
              <a:t>Prescriptive analytics is where AI and big data meet to help predict outcomes and what actions to take. This category of analytics can be further broken down into </a:t>
            </a:r>
            <a:r>
              <a:rPr lang="en-US" i="1" dirty="0"/>
              <a:t>optimization</a:t>
            </a:r>
            <a:r>
              <a:rPr lang="en-US" dirty="0"/>
              <a:t> and </a:t>
            </a:r>
            <a:r>
              <a:rPr lang="en-US" i="1" dirty="0"/>
              <a:t>random testing</a:t>
            </a:r>
            <a:r>
              <a:rPr lang="en-US" dirty="0"/>
              <a:t>. Using advancements in machine learning, prescriptive analytics can help answer questions like "What if we try this?" and "What is the best action" without spending the time actually trying out each variable. Basically, it can help you test the right variables and even suggest new variables with a higher chance of generating a positive outcome.</a:t>
            </a:r>
          </a:p>
        </p:txBody>
      </p:sp>
    </p:spTree>
    <p:extLst>
      <p:ext uri="{BB962C8B-B14F-4D97-AF65-F5344CB8AC3E}">
        <p14:creationId xmlns:p14="http://schemas.microsoft.com/office/powerpoint/2010/main" val="1066078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7587596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5"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smtClean="0"/>
              <a:t>Type of Banks</a:t>
            </a:r>
            <a:endParaRPr lang="en-US" dirty="0"/>
          </a:p>
        </p:txBody>
      </p:sp>
      <p:pic>
        <p:nvPicPr>
          <p:cNvPr id="99330" name="Picture 2" descr="Image result for Type of banks"/>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2833290" y="1825625"/>
            <a:ext cx="652700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207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0354" name="Picture 2" descr="Image result for Type of Retail banks B2B vs B2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6511" y="1688182"/>
            <a:ext cx="7761768" cy="4346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75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25526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5"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5" name="Oval 4"/>
          <p:cNvSpPr/>
          <p:nvPr/>
        </p:nvSpPr>
        <p:spPr>
          <a:xfrm>
            <a:off x="5943600" y="1447800"/>
            <a:ext cx="2743200" cy="2895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Oval 3"/>
          <p:cNvSpPr/>
          <p:nvPr/>
        </p:nvSpPr>
        <p:spPr>
          <a:xfrm>
            <a:off x="3810000" y="1295400"/>
            <a:ext cx="2743200" cy="2895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Oval 5"/>
          <p:cNvSpPr/>
          <p:nvPr/>
        </p:nvSpPr>
        <p:spPr>
          <a:xfrm>
            <a:off x="4800600" y="3505200"/>
            <a:ext cx="2743200" cy="2895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Freeform 6"/>
          <p:cNvSpPr/>
          <p:nvPr/>
        </p:nvSpPr>
        <p:spPr>
          <a:xfrm>
            <a:off x="4710176" y="1882648"/>
            <a:ext cx="2830576" cy="2871216"/>
          </a:xfrm>
          <a:custGeom>
            <a:avLst/>
            <a:gdLst>
              <a:gd name="connsiteX0" fmla="*/ 160528 w 2830576"/>
              <a:gd name="connsiteY0" fmla="*/ 2247392 h 2871216"/>
              <a:gd name="connsiteX1" fmla="*/ 2586736 w 2830576"/>
              <a:gd name="connsiteY1" fmla="*/ 2503424 h 2871216"/>
              <a:gd name="connsiteX2" fmla="*/ 1623568 w 2830576"/>
              <a:gd name="connsiteY2" fmla="*/ 40640 h 2871216"/>
              <a:gd name="connsiteX3" fmla="*/ 160528 w 2830576"/>
              <a:gd name="connsiteY3" fmla="*/ 2247392 h 2871216"/>
            </a:gdLst>
            <a:ahLst/>
            <a:cxnLst>
              <a:cxn ang="0">
                <a:pos x="connsiteX0" y="connsiteY0"/>
              </a:cxn>
              <a:cxn ang="0">
                <a:pos x="connsiteX1" y="connsiteY1"/>
              </a:cxn>
              <a:cxn ang="0">
                <a:pos x="connsiteX2" y="connsiteY2"/>
              </a:cxn>
              <a:cxn ang="0">
                <a:pos x="connsiteX3" y="connsiteY3"/>
              </a:cxn>
            </a:cxnLst>
            <a:rect l="l" t="t" r="r" b="b"/>
            <a:pathLst>
              <a:path w="2830576" h="2871216">
                <a:moveTo>
                  <a:pt x="160528" y="2247392"/>
                </a:moveTo>
                <a:cubicBezTo>
                  <a:pt x="321056" y="2657856"/>
                  <a:pt x="2342896" y="2871216"/>
                  <a:pt x="2586736" y="2503424"/>
                </a:cubicBezTo>
                <a:cubicBezTo>
                  <a:pt x="2830576" y="2135632"/>
                  <a:pt x="2032000" y="81280"/>
                  <a:pt x="1623568" y="40640"/>
                </a:cubicBezTo>
                <a:cubicBezTo>
                  <a:pt x="1215136" y="0"/>
                  <a:pt x="0" y="1836928"/>
                  <a:pt x="160528" y="2247392"/>
                </a:cubicBezTo>
                <a:close/>
              </a:path>
            </a:pathLst>
          </a:custGeom>
          <a:solidFill>
            <a:schemeClr val="tx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Finnancial</a:t>
            </a:r>
            <a:endParaRPr lang="en-US" dirty="0"/>
          </a:p>
          <a:p>
            <a:pPr algn="ctr"/>
            <a:r>
              <a:rPr lang="en-US" dirty="0"/>
              <a:t>Analytics </a:t>
            </a:r>
          </a:p>
          <a:p>
            <a:pPr algn="ctr"/>
            <a:r>
              <a:rPr lang="en-US" dirty="0"/>
              <a:t>Consultant</a:t>
            </a:r>
          </a:p>
          <a:p>
            <a:pPr algn="ctr"/>
            <a:r>
              <a:rPr lang="en-US" dirty="0"/>
              <a:t>EXPERT</a:t>
            </a:r>
            <a:endParaRPr lang="en-IN" dirty="0"/>
          </a:p>
        </p:txBody>
      </p:sp>
      <p:sp>
        <p:nvSpPr>
          <p:cNvPr id="9" name="TextBox 8"/>
          <p:cNvSpPr txBox="1"/>
          <p:nvPr/>
        </p:nvSpPr>
        <p:spPr>
          <a:xfrm>
            <a:off x="838200" y="1425445"/>
            <a:ext cx="4343400" cy="2031325"/>
          </a:xfrm>
          <a:prstGeom prst="rect">
            <a:avLst/>
          </a:prstGeom>
          <a:noFill/>
        </p:spPr>
        <p:txBody>
          <a:bodyPr wrap="square" rtlCol="0">
            <a:spAutoFit/>
          </a:bodyPr>
          <a:lstStyle/>
          <a:p>
            <a:r>
              <a:rPr lang="en-US" dirty="0"/>
              <a:t>Data Understanding</a:t>
            </a:r>
          </a:p>
          <a:p>
            <a:pPr>
              <a:buFont typeface="Arial" pitchFamily="34" charset="0"/>
              <a:buChar char="•"/>
            </a:pPr>
            <a:r>
              <a:rPr lang="en-US" dirty="0"/>
              <a:t>OT</a:t>
            </a:r>
          </a:p>
          <a:p>
            <a:pPr>
              <a:buFont typeface="Arial" pitchFamily="34" charset="0"/>
              <a:buChar char="•"/>
            </a:pPr>
            <a:r>
              <a:rPr lang="en-US" dirty="0"/>
              <a:t>Missing Values Treatment</a:t>
            </a:r>
          </a:p>
          <a:p>
            <a:r>
              <a:rPr lang="en-US" dirty="0"/>
              <a:t>Algorithms</a:t>
            </a:r>
          </a:p>
          <a:p>
            <a:pPr>
              <a:buFont typeface="Arial" pitchFamily="34" charset="0"/>
              <a:buChar char="•"/>
            </a:pPr>
            <a:r>
              <a:rPr lang="en-US" dirty="0"/>
              <a:t>Logistic </a:t>
            </a:r>
          </a:p>
          <a:p>
            <a:pPr>
              <a:buFont typeface="Arial" pitchFamily="34" charset="0"/>
              <a:buChar char="•"/>
            </a:pPr>
            <a:r>
              <a:rPr lang="en-US" dirty="0"/>
              <a:t>Linear</a:t>
            </a:r>
          </a:p>
          <a:p>
            <a:pPr>
              <a:buFont typeface="Arial" pitchFamily="34" charset="0"/>
              <a:buChar char="•"/>
            </a:pPr>
            <a:r>
              <a:rPr lang="en-US" dirty="0"/>
              <a:t>K-means</a:t>
            </a:r>
          </a:p>
        </p:txBody>
      </p:sp>
      <p:sp>
        <p:nvSpPr>
          <p:cNvPr id="10" name="TextBox 9"/>
          <p:cNvSpPr txBox="1"/>
          <p:nvPr/>
        </p:nvSpPr>
        <p:spPr>
          <a:xfrm>
            <a:off x="8915400" y="1972270"/>
            <a:ext cx="2743200" cy="923330"/>
          </a:xfrm>
          <a:prstGeom prst="rect">
            <a:avLst/>
          </a:prstGeom>
          <a:noFill/>
        </p:spPr>
        <p:txBody>
          <a:bodyPr wrap="square" rtlCol="0">
            <a:spAutoFit/>
          </a:bodyPr>
          <a:lstStyle/>
          <a:p>
            <a:r>
              <a:rPr lang="en-US" dirty="0" err="1" smtClean="0"/>
              <a:t>Finnancial</a:t>
            </a:r>
            <a:r>
              <a:rPr lang="en-US" dirty="0" smtClean="0"/>
              <a:t> Concepts</a:t>
            </a:r>
            <a:endParaRPr lang="en-US" dirty="0"/>
          </a:p>
          <a:p>
            <a:r>
              <a:rPr lang="en-US" dirty="0"/>
              <a:t>e.g. </a:t>
            </a:r>
            <a:r>
              <a:rPr lang="en-US" dirty="0" smtClean="0"/>
              <a:t>Cash Flow, Cross sell, </a:t>
            </a:r>
            <a:r>
              <a:rPr lang="en-US" dirty="0" err="1" smtClean="0"/>
              <a:t>profitablity</a:t>
            </a:r>
            <a:r>
              <a:rPr lang="en-US" dirty="0" smtClean="0"/>
              <a:t> </a:t>
            </a:r>
            <a:r>
              <a:rPr lang="en-US" dirty="0"/>
              <a:t>etc.</a:t>
            </a:r>
            <a:endParaRPr lang="en-IN" dirty="0"/>
          </a:p>
        </p:txBody>
      </p:sp>
      <p:sp>
        <p:nvSpPr>
          <p:cNvPr id="11" name="TextBox 10"/>
          <p:cNvSpPr txBox="1"/>
          <p:nvPr/>
        </p:nvSpPr>
        <p:spPr>
          <a:xfrm>
            <a:off x="8001000" y="5181600"/>
            <a:ext cx="2286000" cy="923330"/>
          </a:xfrm>
          <a:prstGeom prst="rect">
            <a:avLst/>
          </a:prstGeom>
          <a:noFill/>
        </p:spPr>
        <p:txBody>
          <a:bodyPr wrap="square" rtlCol="0">
            <a:spAutoFit/>
          </a:bodyPr>
          <a:lstStyle/>
          <a:p>
            <a:r>
              <a:rPr lang="en-US" dirty="0"/>
              <a:t>Technical – R</a:t>
            </a:r>
          </a:p>
          <a:p>
            <a:r>
              <a:rPr lang="en-US" dirty="0"/>
              <a:t>Python</a:t>
            </a:r>
          </a:p>
          <a:p>
            <a:r>
              <a:rPr lang="en-US" dirty="0"/>
              <a:t>Syntax / Logics etc.</a:t>
            </a:r>
            <a:endParaRPr lang="en-IN" dirty="0"/>
          </a:p>
        </p:txBody>
      </p:sp>
      <p:sp>
        <p:nvSpPr>
          <p:cNvPr id="2" name="Title 1"/>
          <p:cNvSpPr>
            <a:spLocks noGrp="1"/>
          </p:cNvSpPr>
          <p:nvPr>
            <p:ph type="title" idx="4294967295"/>
          </p:nvPr>
        </p:nvSpPr>
        <p:spPr>
          <a:xfrm>
            <a:off x="1258888" y="622300"/>
            <a:ext cx="10933112" cy="332399"/>
          </a:xfrm>
        </p:spPr>
        <p:txBody>
          <a:bodyPr/>
          <a:lstStyle/>
          <a:p>
            <a:r>
              <a:rPr lang="en-US" dirty="0" smtClean="0"/>
              <a:t>Finance meets Analytics</a:t>
            </a:r>
            <a:endParaRPr lang="en-US" dirty="0"/>
          </a:p>
        </p:txBody>
      </p:sp>
    </p:spTree>
    <p:extLst>
      <p:ext uri="{BB962C8B-B14F-4D97-AF65-F5344CB8AC3E}">
        <p14:creationId xmlns:p14="http://schemas.microsoft.com/office/powerpoint/2010/main" val="2597010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700477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78"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idx="4294967295"/>
          </p:nvPr>
        </p:nvSpPr>
        <p:spPr>
          <a:xfrm>
            <a:off x="1258888" y="622300"/>
            <a:ext cx="10933112" cy="471488"/>
          </a:xfrm>
        </p:spPr>
        <p:txBody>
          <a:bodyPr/>
          <a:lstStyle/>
          <a:p>
            <a:r>
              <a:rPr lang="en-US" dirty="0" smtClean="0"/>
              <a:t>Organizations using Analytics</a:t>
            </a:r>
            <a:endParaRPr lang="en-US" dirty="0"/>
          </a:p>
        </p:txBody>
      </p:sp>
      <p:sp>
        <p:nvSpPr>
          <p:cNvPr id="5" name="TextBox 4"/>
          <p:cNvSpPr txBox="1"/>
          <p:nvPr/>
        </p:nvSpPr>
        <p:spPr>
          <a:xfrm>
            <a:off x="1103585" y="2806262"/>
            <a:ext cx="10951780" cy="154502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The 10 companies that employ the maximum number of financial analytics professionals in India </a:t>
            </a:r>
            <a:r>
              <a:rPr lang="en-US" dirty="0" smtClean="0">
                <a:solidFill>
                  <a:srgbClr val="575757"/>
                </a:solidFill>
              </a:rPr>
              <a:t>are :</a:t>
            </a:r>
          </a:p>
          <a:p>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HSBC</a:t>
            </a:r>
            <a:endParaRPr lang="en-US" dirty="0">
              <a:solidFill>
                <a:srgbClr val="575757"/>
              </a:solidFill>
            </a:endParaRPr>
          </a:p>
          <a:p>
            <a:pPr marL="285750" indent="-285750">
              <a:buFont typeface="Arial" panose="020B0604020202020204" pitchFamily="34" charset="0"/>
              <a:buChar char="•"/>
            </a:pPr>
            <a:r>
              <a:rPr lang="en-US" dirty="0" smtClean="0">
                <a:solidFill>
                  <a:srgbClr val="575757"/>
                </a:solidFill>
              </a:rPr>
              <a:t>American Express</a:t>
            </a:r>
          </a:p>
          <a:p>
            <a:pPr marL="285750" indent="-285750">
              <a:buFont typeface="Arial" panose="020B0604020202020204" pitchFamily="34" charset="0"/>
              <a:buChar char="•"/>
            </a:pPr>
            <a:r>
              <a:rPr lang="en-US" dirty="0" err="1" smtClean="0">
                <a:solidFill>
                  <a:srgbClr val="575757"/>
                </a:solidFill>
              </a:rPr>
              <a:t>ICICI</a:t>
            </a:r>
            <a:r>
              <a:rPr lang="en-US" dirty="0" smtClean="0">
                <a:solidFill>
                  <a:srgbClr val="575757"/>
                </a:solidFill>
              </a:rPr>
              <a:t> Bank</a:t>
            </a:r>
          </a:p>
          <a:p>
            <a:pPr marL="285750" indent="-285750">
              <a:buFont typeface="Arial" panose="020B0604020202020204" pitchFamily="34" charset="0"/>
              <a:buChar char="•"/>
            </a:pPr>
            <a:r>
              <a:rPr lang="en-US" dirty="0" smtClean="0">
                <a:solidFill>
                  <a:srgbClr val="575757"/>
                </a:solidFill>
              </a:rPr>
              <a:t>Moody’s </a:t>
            </a:r>
            <a:r>
              <a:rPr lang="en-US" dirty="0">
                <a:solidFill>
                  <a:srgbClr val="575757"/>
                </a:solidFill>
              </a:rPr>
              <a:t>Analytics Knowledge </a:t>
            </a:r>
            <a:r>
              <a:rPr lang="en-US" dirty="0" smtClean="0">
                <a:solidFill>
                  <a:srgbClr val="575757"/>
                </a:solidFill>
              </a:rPr>
              <a:t>Services</a:t>
            </a:r>
          </a:p>
          <a:p>
            <a:pPr marL="285750" indent="-285750">
              <a:buFont typeface="Arial" panose="020B0604020202020204" pitchFamily="34" charset="0"/>
              <a:buChar char="•"/>
            </a:pPr>
            <a:r>
              <a:rPr lang="en-US" dirty="0" smtClean="0">
                <a:solidFill>
                  <a:srgbClr val="575757"/>
                </a:solidFill>
              </a:rPr>
              <a:t>Citi</a:t>
            </a:r>
          </a:p>
          <a:p>
            <a:pPr marL="285750" indent="-285750">
              <a:buFont typeface="Arial" panose="020B0604020202020204" pitchFamily="34" charset="0"/>
              <a:buChar char="•"/>
            </a:pPr>
            <a:r>
              <a:rPr lang="en-US" dirty="0" smtClean="0">
                <a:solidFill>
                  <a:srgbClr val="575757"/>
                </a:solidFill>
              </a:rPr>
              <a:t>JPMorgan </a:t>
            </a:r>
            <a:r>
              <a:rPr lang="en-US" dirty="0">
                <a:solidFill>
                  <a:srgbClr val="575757"/>
                </a:solidFill>
              </a:rPr>
              <a:t>Chase &amp; Co</a:t>
            </a:r>
            <a:r>
              <a:rPr lang="en-US" dirty="0" smtClean="0">
                <a:solidFill>
                  <a:srgbClr val="575757"/>
                </a:solidFill>
              </a:rPr>
              <a:t>.</a:t>
            </a:r>
          </a:p>
          <a:p>
            <a:pPr marL="285750" indent="-285750">
              <a:buFont typeface="Arial" panose="020B0604020202020204" pitchFamily="34" charset="0"/>
              <a:buChar char="•"/>
            </a:pPr>
            <a:r>
              <a:rPr lang="en-US" dirty="0" err="1" smtClean="0">
                <a:solidFill>
                  <a:srgbClr val="575757"/>
                </a:solidFill>
              </a:rPr>
              <a:t>HDFC</a:t>
            </a:r>
            <a:r>
              <a:rPr lang="en-US" dirty="0" smtClean="0">
                <a:solidFill>
                  <a:srgbClr val="575757"/>
                </a:solidFill>
              </a:rPr>
              <a:t> Bank</a:t>
            </a:r>
          </a:p>
          <a:p>
            <a:pPr marL="285750" indent="-285750">
              <a:buFont typeface="Arial" panose="020B0604020202020204" pitchFamily="34" charset="0"/>
              <a:buChar char="•"/>
            </a:pPr>
            <a:r>
              <a:rPr lang="en-US" dirty="0" smtClean="0">
                <a:solidFill>
                  <a:srgbClr val="575757"/>
                </a:solidFill>
              </a:rPr>
              <a:t>Axis Bank</a:t>
            </a:r>
          </a:p>
          <a:p>
            <a:pPr marL="285750" indent="-285750">
              <a:buFont typeface="Arial" panose="020B0604020202020204" pitchFamily="34" charset="0"/>
              <a:buChar char="•"/>
            </a:pPr>
            <a:r>
              <a:rPr lang="en-US" dirty="0" err="1" smtClean="0">
                <a:solidFill>
                  <a:srgbClr val="575757"/>
                </a:solidFill>
              </a:rPr>
              <a:t>EY</a:t>
            </a:r>
            <a:endParaRPr lang="en-US" dirty="0">
              <a:solidFill>
                <a:srgbClr val="575757"/>
              </a:solidFill>
            </a:endParaRPr>
          </a:p>
          <a:p>
            <a:pPr marL="285750" indent="-285750">
              <a:buFont typeface="Arial" panose="020B0604020202020204" pitchFamily="34" charset="0"/>
              <a:buChar char="•"/>
            </a:pPr>
            <a:r>
              <a:rPr lang="en-US" dirty="0" smtClean="0">
                <a:solidFill>
                  <a:srgbClr val="575757"/>
                </a:solidFill>
              </a:rPr>
              <a:t>Barclays</a:t>
            </a:r>
            <a:endParaRPr lang="en-US" dirty="0">
              <a:solidFill>
                <a:srgbClr val="575757"/>
              </a:solidFill>
            </a:endParaRPr>
          </a:p>
          <a:p>
            <a:endParaRPr lang="en-US" dirty="0" err="1" smtClean="0">
              <a:solidFill>
                <a:srgbClr val="575757"/>
              </a:solidFill>
            </a:endParaRPr>
          </a:p>
        </p:txBody>
      </p:sp>
    </p:spTree>
    <p:extLst>
      <p:ext uri="{BB962C8B-B14F-4D97-AF65-F5344CB8AC3E}">
        <p14:creationId xmlns:p14="http://schemas.microsoft.com/office/powerpoint/2010/main" val="24676389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MTe.EVLaTLShuuct6XG6u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lW1acsxsT6izRIK.fkQlc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FPHrwZ6NQMiZPikVx7e83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cj_droOhRyeJyvx9TOFB3g"/>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ME1vNBEKSOGWHGmV_1d3m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e1JAPgQpTvq4YP4UKqtVh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kfaCCn4ZTVe8wJeo5cww3g"/>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116</TotalTime>
  <Words>304</Words>
  <Application>Microsoft Office PowerPoint</Application>
  <PresentationFormat>Widescreen</PresentationFormat>
  <Paragraphs>74</Paragraphs>
  <Slides>8</Slides>
  <Notes>2</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8</vt:i4>
      </vt:variant>
      <vt:variant>
        <vt:lpstr>Custom Shows</vt:lpstr>
      </vt:variant>
      <vt:variant>
        <vt:i4>1</vt:i4>
      </vt:variant>
    </vt:vector>
  </HeadingPairs>
  <TitlesOfParts>
    <vt:vector size="13" baseType="lpstr">
      <vt:lpstr>Arial</vt:lpstr>
      <vt:lpstr>Trebuchet MS</vt:lpstr>
      <vt:lpstr>BCG Grid 16:9</vt:lpstr>
      <vt:lpstr>think-cell Slide</vt:lpstr>
      <vt:lpstr>Financial Analytics</vt:lpstr>
      <vt:lpstr>Financial Analytics Applications</vt:lpstr>
      <vt:lpstr>Type of Analytics</vt:lpstr>
      <vt:lpstr>Types of analytics cont..</vt:lpstr>
      <vt:lpstr>Type of Banks</vt:lpstr>
      <vt:lpstr>PowerPoint Presentation</vt:lpstr>
      <vt:lpstr>Finance meets Analytics</vt:lpstr>
      <vt:lpstr>Organizations using Analytics</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Gaurav (IKA)</dc:creator>
  <cp:lastModifiedBy>Sharma, Gaurav (IKA)</cp:lastModifiedBy>
  <cp:revision>7</cp:revision>
  <cp:lastPrinted>2016-04-06T18:59:25Z</cp:lastPrinted>
  <dcterms:created xsi:type="dcterms:W3CDTF">2019-08-27T15:32:03Z</dcterms:created>
  <dcterms:modified xsi:type="dcterms:W3CDTF">2019-08-27T17:29:01Z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