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app0.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package/2006/relationships/metadata/extended-properties" Target="docProps/app0.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5" r:id="rId1"/>
  </p:sldMasterIdLst>
  <p:notesMasterIdLst>
    <p:notesMasterId r:id="rId35"/>
  </p:notesMasterIdLst>
  <p:sldIdLst>
    <p:sldId id="268" r:id="rId2"/>
    <p:sldId id="256" r:id="rId3"/>
    <p:sldId id="267" r:id="rId4"/>
    <p:sldId id="281" r:id="rId5"/>
    <p:sldId id="283" r:id="rId6"/>
    <p:sldId id="269" r:id="rId7"/>
    <p:sldId id="270" r:id="rId8"/>
    <p:sldId id="282" r:id="rId9"/>
    <p:sldId id="290" r:id="rId10"/>
    <p:sldId id="280" r:id="rId11"/>
    <p:sldId id="271" r:id="rId12"/>
    <p:sldId id="291" r:id="rId13"/>
    <p:sldId id="272" r:id="rId14"/>
    <p:sldId id="258" r:id="rId15"/>
    <p:sldId id="259" r:id="rId16"/>
    <p:sldId id="260" r:id="rId17"/>
    <p:sldId id="273" r:id="rId18"/>
    <p:sldId id="261" r:id="rId19"/>
    <p:sldId id="262" r:id="rId20"/>
    <p:sldId id="274" r:id="rId21"/>
    <p:sldId id="275" r:id="rId22"/>
    <p:sldId id="276" r:id="rId23"/>
    <p:sldId id="265" r:id="rId24"/>
    <p:sldId id="266" r:id="rId25"/>
    <p:sldId id="287" r:id="rId26"/>
    <p:sldId id="279" r:id="rId27"/>
    <p:sldId id="288" r:id="rId28"/>
    <p:sldId id="289" r:id="rId29"/>
    <p:sldId id="286" r:id="rId30"/>
    <p:sldId id="284" r:id="rId31"/>
    <p:sldId id="285" r:id="rId32"/>
    <p:sldId id="278" r:id="rId33"/>
    <p:sldId id="277" r:id="rId3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3" autoAdjust="0"/>
    <p:restoredTop sz="94711" autoAdjust="0"/>
  </p:normalViewPr>
  <p:slideViewPr>
    <p:cSldViewPr snapToGrid="0" snapToObjects="1">
      <p:cViewPr varScale="1">
        <p:scale>
          <a:sx n="77" d="100"/>
          <a:sy n="77" d="100"/>
        </p:scale>
        <p:origin x="1546" y="6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C46E3A-5622-46EE-86D8-004A7A3ACC4C}" type="datetimeFigureOut">
              <a:rPr lang="fr-FR" smtClean="0"/>
              <a:t>06/10/2023</a:t>
            </a:fld>
            <a:endParaRPr lang="fr-FR"/>
          </a:p>
        </p:txBody>
      </p:sp>
      <p:sp>
        <p:nvSpPr>
          <p:cNvPr id="4" name="Espace réservé de l'image des diapositives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7F3501A-9E94-42E2-BE96-77DF49E19157}" type="slidenum">
              <a:rPr lang="fr-FR" smtClean="0"/>
              <a:t>‹N°›</a:t>
            </a:fld>
            <a:endParaRPr lang="fr-FR"/>
          </a:p>
        </p:txBody>
      </p:sp>
    </p:spTree>
    <p:extLst>
      <p:ext uri="{BB962C8B-B14F-4D97-AF65-F5344CB8AC3E}">
        <p14:creationId xmlns:p14="http://schemas.microsoft.com/office/powerpoint/2010/main" val="40579118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87F3501A-9E94-42E2-BE96-77DF49E19157}" type="slidenum">
              <a:rPr lang="fr-FR" smtClean="0"/>
              <a:t>3</a:t>
            </a:fld>
            <a:endParaRPr lang="fr-FR"/>
          </a:p>
        </p:txBody>
      </p:sp>
    </p:spTree>
    <p:extLst>
      <p:ext uri="{BB962C8B-B14F-4D97-AF65-F5344CB8AC3E}">
        <p14:creationId xmlns:p14="http://schemas.microsoft.com/office/powerpoint/2010/main" val="3579712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69DC8D9-96F8-4A48-B0C1-A2069DDDAB29}"/>
              </a:ext>
            </a:extLst>
          </p:cNvPr>
          <p:cNvSpPr>
            <a:spLocks noGrp="1"/>
          </p:cNvSpPr>
          <p:nvPr>
            <p:ph type="ctrTitle"/>
          </p:nvPr>
        </p:nvSpPr>
        <p:spPr>
          <a:xfrm>
            <a:off x="1143000" y="1122363"/>
            <a:ext cx="6858000" cy="2387600"/>
          </a:xfrm>
        </p:spPr>
        <p:txBody>
          <a:bodyPr anchor="b"/>
          <a:lstStyle>
            <a:lvl1pPr algn="ctr">
              <a:defRPr sz="4500"/>
            </a:lvl1pPr>
          </a:lstStyle>
          <a:p>
            <a:r>
              <a:rPr lang="fr-FR"/>
              <a:t>Modifiez le style du titre</a:t>
            </a:r>
          </a:p>
        </p:txBody>
      </p:sp>
      <p:sp>
        <p:nvSpPr>
          <p:cNvPr id="3" name="Sous-titre 2">
            <a:extLst>
              <a:ext uri="{FF2B5EF4-FFF2-40B4-BE49-F238E27FC236}">
                <a16:creationId xmlns:a16="http://schemas.microsoft.com/office/drawing/2014/main" id="{B624AA89-9619-4A7D-AB35-C53BD59FA6A8}"/>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1E0C78FE-40E7-4BE3-B201-1928DE338CE2}"/>
              </a:ext>
            </a:extLst>
          </p:cNvPr>
          <p:cNvSpPr>
            <a:spLocks noGrp="1"/>
          </p:cNvSpPr>
          <p:nvPr>
            <p:ph type="dt" sz="half" idx="10"/>
          </p:nvPr>
        </p:nvSpPr>
        <p:spPr/>
        <p:txBody>
          <a:bodyPr/>
          <a:lstStyle/>
          <a:p>
            <a:fld id="{A3EB3818-1B90-4158-B1A5-27B1D44B64EC}" type="datetime1">
              <a:rPr lang="en-US" smtClean="0"/>
              <a:t>10/6/2023</a:t>
            </a:fld>
            <a:endParaRPr lang="en-US"/>
          </a:p>
        </p:txBody>
      </p:sp>
      <p:sp>
        <p:nvSpPr>
          <p:cNvPr id="5" name="Espace réservé du pied de page 4">
            <a:extLst>
              <a:ext uri="{FF2B5EF4-FFF2-40B4-BE49-F238E27FC236}">
                <a16:creationId xmlns:a16="http://schemas.microsoft.com/office/drawing/2014/main" id="{872DAD3A-8A1A-4487-AD89-6B69D26CCA79}"/>
              </a:ext>
            </a:extLst>
          </p:cNvPr>
          <p:cNvSpPr>
            <a:spLocks noGrp="1"/>
          </p:cNvSpPr>
          <p:nvPr>
            <p:ph type="ftr" sz="quarter" idx="11"/>
          </p:nvPr>
        </p:nvSpPr>
        <p:spPr/>
        <p:txBody>
          <a:bodyPr/>
          <a:lstStyle/>
          <a:p>
            <a:endParaRPr lang="en-US"/>
          </a:p>
        </p:txBody>
      </p:sp>
      <p:sp>
        <p:nvSpPr>
          <p:cNvPr id="6" name="Espace réservé du numéro de diapositive 5">
            <a:extLst>
              <a:ext uri="{FF2B5EF4-FFF2-40B4-BE49-F238E27FC236}">
                <a16:creationId xmlns:a16="http://schemas.microsoft.com/office/drawing/2014/main" id="{4D2A7392-BD1C-4AC3-989E-B479AB673545}"/>
              </a:ext>
            </a:extLst>
          </p:cNvPr>
          <p:cNvSpPr>
            <a:spLocks noGrp="1"/>
          </p:cNvSpPr>
          <p:nvPr>
            <p:ph type="sldNum" sz="quarter" idx="12"/>
          </p:nvPr>
        </p:nvSpPr>
        <p:spPr/>
        <p:txBody>
          <a:bodyPr/>
          <a:lstStyle/>
          <a:p>
            <a:fld id="{C5EF2332-01BF-834F-8236-50238282D533}" type="slidenum">
              <a:rPr lang="en-US" smtClean="0"/>
              <a:t>‹N°›</a:t>
            </a:fld>
            <a:endParaRPr lang="en-US"/>
          </a:p>
        </p:txBody>
      </p:sp>
    </p:spTree>
    <p:extLst>
      <p:ext uri="{BB962C8B-B14F-4D97-AF65-F5344CB8AC3E}">
        <p14:creationId xmlns:p14="http://schemas.microsoft.com/office/powerpoint/2010/main" val="40246517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AF09233-843F-44EA-9C4C-FD0EAA740AFD}"/>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D1030174-0ABA-486E-8175-CE86B4599C90}"/>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334B337E-F638-4CA7-9D90-7C660D8CFC00}"/>
              </a:ext>
            </a:extLst>
          </p:cNvPr>
          <p:cNvSpPr>
            <a:spLocks noGrp="1"/>
          </p:cNvSpPr>
          <p:nvPr>
            <p:ph type="dt" sz="half" idx="10"/>
          </p:nvPr>
        </p:nvSpPr>
        <p:spPr/>
        <p:txBody>
          <a:bodyPr/>
          <a:lstStyle/>
          <a:p>
            <a:fld id="{7A300B8D-6D17-4FF1-98BF-AC3069D33654}" type="datetime1">
              <a:rPr lang="en-US" smtClean="0"/>
              <a:t>10/6/2023</a:t>
            </a:fld>
            <a:endParaRPr lang="en-US"/>
          </a:p>
        </p:txBody>
      </p:sp>
      <p:sp>
        <p:nvSpPr>
          <p:cNvPr id="5" name="Espace réservé du pied de page 4">
            <a:extLst>
              <a:ext uri="{FF2B5EF4-FFF2-40B4-BE49-F238E27FC236}">
                <a16:creationId xmlns:a16="http://schemas.microsoft.com/office/drawing/2014/main" id="{F338571D-B224-4A1D-8939-B0253236B23A}"/>
              </a:ext>
            </a:extLst>
          </p:cNvPr>
          <p:cNvSpPr>
            <a:spLocks noGrp="1"/>
          </p:cNvSpPr>
          <p:nvPr>
            <p:ph type="ftr" sz="quarter" idx="11"/>
          </p:nvPr>
        </p:nvSpPr>
        <p:spPr/>
        <p:txBody>
          <a:bodyPr/>
          <a:lstStyle/>
          <a:p>
            <a:endParaRPr lang="en-US"/>
          </a:p>
        </p:txBody>
      </p:sp>
      <p:sp>
        <p:nvSpPr>
          <p:cNvPr id="6" name="Espace réservé du numéro de diapositive 5">
            <a:extLst>
              <a:ext uri="{FF2B5EF4-FFF2-40B4-BE49-F238E27FC236}">
                <a16:creationId xmlns:a16="http://schemas.microsoft.com/office/drawing/2014/main" id="{687AF9B9-1FE6-4CFF-9B89-C948CFBF8932}"/>
              </a:ext>
            </a:extLst>
          </p:cNvPr>
          <p:cNvSpPr>
            <a:spLocks noGrp="1"/>
          </p:cNvSpPr>
          <p:nvPr>
            <p:ph type="sldNum" sz="quarter" idx="12"/>
          </p:nvPr>
        </p:nvSpPr>
        <p:spPr/>
        <p:txBody>
          <a:bodyPr/>
          <a:lstStyle/>
          <a:p>
            <a:fld id="{C5EF2332-01BF-834F-8236-50238282D533}" type="slidenum">
              <a:rPr lang="en-US" smtClean="0"/>
              <a:t>‹N°›</a:t>
            </a:fld>
            <a:endParaRPr lang="en-US"/>
          </a:p>
        </p:txBody>
      </p:sp>
    </p:spTree>
    <p:extLst>
      <p:ext uri="{BB962C8B-B14F-4D97-AF65-F5344CB8AC3E}">
        <p14:creationId xmlns:p14="http://schemas.microsoft.com/office/powerpoint/2010/main" val="32496494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3E818CD1-08E2-4D4D-823D-B46B041C2CD9}"/>
              </a:ext>
            </a:extLst>
          </p:cNvPr>
          <p:cNvSpPr>
            <a:spLocks noGrp="1"/>
          </p:cNvSpPr>
          <p:nvPr>
            <p:ph type="title" orient="vert"/>
          </p:nvPr>
        </p:nvSpPr>
        <p:spPr>
          <a:xfrm>
            <a:off x="6543675" y="365125"/>
            <a:ext cx="1971675"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110E3008-388D-4CFB-99E4-B47FD45928FC}"/>
              </a:ext>
            </a:extLst>
          </p:cNvPr>
          <p:cNvSpPr>
            <a:spLocks noGrp="1"/>
          </p:cNvSpPr>
          <p:nvPr>
            <p:ph type="body" orient="vert" idx="1"/>
          </p:nvPr>
        </p:nvSpPr>
        <p:spPr>
          <a:xfrm>
            <a:off x="628650" y="365125"/>
            <a:ext cx="5800725"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6C4745E6-1DF2-4023-A122-4E713260193A}"/>
              </a:ext>
            </a:extLst>
          </p:cNvPr>
          <p:cNvSpPr>
            <a:spLocks noGrp="1"/>
          </p:cNvSpPr>
          <p:nvPr>
            <p:ph type="dt" sz="half" idx="10"/>
          </p:nvPr>
        </p:nvSpPr>
        <p:spPr/>
        <p:txBody>
          <a:bodyPr/>
          <a:lstStyle/>
          <a:p>
            <a:fld id="{A2788371-CC59-442D-B653-4AEB0B5D481A}" type="datetime1">
              <a:rPr lang="en-US" smtClean="0"/>
              <a:t>10/6/2023</a:t>
            </a:fld>
            <a:endParaRPr lang="en-US"/>
          </a:p>
        </p:txBody>
      </p:sp>
      <p:sp>
        <p:nvSpPr>
          <p:cNvPr id="5" name="Espace réservé du pied de page 4">
            <a:extLst>
              <a:ext uri="{FF2B5EF4-FFF2-40B4-BE49-F238E27FC236}">
                <a16:creationId xmlns:a16="http://schemas.microsoft.com/office/drawing/2014/main" id="{58929035-4695-4B65-88AD-88B2C829603F}"/>
              </a:ext>
            </a:extLst>
          </p:cNvPr>
          <p:cNvSpPr>
            <a:spLocks noGrp="1"/>
          </p:cNvSpPr>
          <p:nvPr>
            <p:ph type="ftr" sz="quarter" idx="11"/>
          </p:nvPr>
        </p:nvSpPr>
        <p:spPr/>
        <p:txBody>
          <a:bodyPr/>
          <a:lstStyle/>
          <a:p>
            <a:endParaRPr lang="en-US"/>
          </a:p>
        </p:txBody>
      </p:sp>
      <p:sp>
        <p:nvSpPr>
          <p:cNvPr id="6" name="Espace réservé du numéro de diapositive 5">
            <a:extLst>
              <a:ext uri="{FF2B5EF4-FFF2-40B4-BE49-F238E27FC236}">
                <a16:creationId xmlns:a16="http://schemas.microsoft.com/office/drawing/2014/main" id="{5063D59F-1C3B-48D6-A32A-1ACECAC03A44}"/>
              </a:ext>
            </a:extLst>
          </p:cNvPr>
          <p:cNvSpPr>
            <a:spLocks noGrp="1"/>
          </p:cNvSpPr>
          <p:nvPr>
            <p:ph type="sldNum" sz="quarter" idx="12"/>
          </p:nvPr>
        </p:nvSpPr>
        <p:spPr/>
        <p:txBody>
          <a:bodyPr/>
          <a:lstStyle/>
          <a:p>
            <a:fld id="{C5EF2332-01BF-834F-8236-50238282D533}" type="slidenum">
              <a:rPr lang="en-US" smtClean="0"/>
              <a:t>‹N°›</a:t>
            </a:fld>
            <a:endParaRPr lang="en-US"/>
          </a:p>
        </p:txBody>
      </p:sp>
    </p:spTree>
    <p:extLst>
      <p:ext uri="{BB962C8B-B14F-4D97-AF65-F5344CB8AC3E}">
        <p14:creationId xmlns:p14="http://schemas.microsoft.com/office/powerpoint/2010/main" val="12259514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2E53F44-7D8F-47FD-B23F-4C4FF48A2B4D}"/>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795FD91D-569B-4992-8D4E-96C2B0BA3C68}"/>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ACD2B242-BF22-439A-82C7-9484CB910553}"/>
              </a:ext>
            </a:extLst>
          </p:cNvPr>
          <p:cNvSpPr>
            <a:spLocks noGrp="1"/>
          </p:cNvSpPr>
          <p:nvPr>
            <p:ph type="dt" sz="half" idx="10"/>
          </p:nvPr>
        </p:nvSpPr>
        <p:spPr/>
        <p:txBody>
          <a:bodyPr/>
          <a:lstStyle/>
          <a:p>
            <a:fld id="{98BA254C-2D85-48EB-A4CA-9F8D7AAAB627}" type="datetime1">
              <a:rPr lang="en-US" smtClean="0"/>
              <a:t>10/6/2023</a:t>
            </a:fld>
            <a:endParaRPr lang="en-US"/>
          </a:p>
        </p:txBody>
      </p:sp>
      <p:sp>
        <p:nvSpPr>
          <p:cNvPr id="5" name="Espace réservé du pied de page 4">
            <a:extLst>
              <a:ext uri="{FF2B5EF4-FFF2-40B4-BE49-F238E27FC236}">
                <a16:creationId xmlns:a16="http://schemas.microsoft.com/office/drawing/2014/main" id="{0C3D5C75-9B51-4A7A-9D72-73244A4DDE00}"/>
              </a:ext>
            </a:extLst>
          </p:cNvPr>
          <p:cNvSpPr>
            <a:spLocks noGrp="1"/>
          </p:cNvSpPr>
          <p:nvPr>
            <p:ph type="ftr" sz="quarter" idx="11"/>
          </p:nvPr>
        </p:nvSpPr>
        <p:spPr/>
        <p:txBody>
          <a:bodyPr/>
          <a:lstStyle/>
          <a:p>
            <a:endParaRPr lang="en-US"/>
          </a:p>
        </p:txBody>
      </p:sp>
      <p:sp>
        <p:nvSpPr>
          <p:cNvPr id="6" name="Espace réservé du numéro de diapositive 5">
            <a:extLst>
              <a:ext uri="{FF2B5EF4-FFF2-40B4-BE49-F238E27FC236}">
                <a16:creationId xmlns:a16="http://schemas.microsoft.com/office/drawing/2014/main" id="{BD316D90-CD15-43FC-BAF6-29014A2360C8}"/>
              </a:ext>
            </a:extLst>
          </p:cNvPr>
          <p:cNvSpPr>
            <a:spLocks noGrp="1"/>
          </p:cNvSpPr>
          <p:nvPr>
            <p:ph type="sldNum" sz="quarter" idx="12"/>
          </p:nvPr>
        </p:nvSpPr>
        <p:spPr/>
        <p:txBody>
          <a:bodyPr/>
          <a:lstStyle/>
          <a:p>
            <a:fld id="{C5EF2332-01BF-834F-8236-50238282D533}" type="slidenum">
              <a:rPr lang="en-US" smtClean="0"/>
              <a:t>‹N°›</a:t>
            </a:fld>
            <a:endParaRPr lang="en-US"/>
          </a:p>
        </p:txBody>
      </p:sp>
    </p:spTree>
    <p:extLst>
      <p:ext uri="{BB962C8B-B14F-4D97-AF65-F5344CB8AC3E}">
        <p14:creationId xmlns:p14="http://schemas.microsoft.com/office/powerpoint/2010/main" val="3182797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6F86BF-17C0-4438-97D2-CEA4DCFAF4F7}"/>
              </a:ext>
            </a:extLst>
          </p:cNvPr>
          <p:cNvSpPr>
            <a:spLocks noGrp="1"/>
          </p:cNvSpPr>
          <p:nvPr>
            <p:ph type="title"/>
          </p:nvPr>
        </p:nvSpPr>
        <p:spPr>
          <a:xfrm>
            <a:off x="623888" y="1709739"/>
            <a:ext cx="7886700" cy="2852737"/>
          </a:xfrm>
        </p:spPr>
        <p:txBody>
          <a:bodyPr anchor="b"/>
          <a:lstStyle>
            <a:lvl1pPr>
              <a:defRPr sz="4500"/>
            </a:lvl1pPr>
          </a:lstStyle>
          <a:p>
            <a:r>
              <a:rPr lang="fr-FR"/>
              <a:t>Modifiez le style du titre</a:t>
            </a:r>
          </a:p>
        </p:txBody>
      </p:sp>
      <p:sp>
        <p:nvSpPr>
          <p:cNvPr id="3" name="Espace réservé du texte 2">
            <a:extLst>
              <a:ext uri="{FF2B5EF4-FFF2-40B4-BE49-F238E27FC236}">
                <a16:creationId xmlns:a16="http://schemas.microsoft.com/office/drawing/2014/main" id="{E50A4699-8EED-4404-9708-C220ED3FF169}"/>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B219992A-4716-4900-8C09-C673C4FD0ED7}"/>
              </a:ext>
            </a:extLst>
          </p:cNvPr>
          <p:cNvSpPr>
            <a:spLocks noGrp="1"/>
          </p:cNvSpPr>
          <p:nvPr>
            <p:ph type="dt" sz="half" idx="10"/>
          </p:nvPr>
        </p:nvSpPr>
        <p:spPr/>
        <p:txBody>
          <a:bodyPr/>
          <a:lstStyle/>
          <a:p>
            <a:fld id="{37D7895B-5D3E-4842-A1FB-1478C8F4EE91}" type="datetime1">
              <a:rPr lang="en-US" smtClean="0"/>
              <a:t>10/6/2023</a:t>
            </a:fld>
            <a:endParaRPr lang="en-US"/>
          </a:p>
        </p:txBody>
      </p:sp>
      <p:sp>
        <p:nvSpPr>
          <p:cNvPr id="5" name="Espace réservé du pied de page 4">
            <a:extLst>
              <a:ext uri="{FF2B5EF4-FFF2-40B4-BE49-F238E27FC236}">
                <a16:creationId xmlns:a16="http://schemas.microsoft.com/office/drawing/2014/main" id="{841A66F3-CC16-4934-9A06-77910E76C46D}"/>
              </a:ext>
            </a:extLst>
          </p:cNvPr>
          <p:cNvSpPr>
            <a:spLocks noGrp="1"/>
          </p:cNvSpPr>
          <p:nvPr>
            <p:ph type="ftr" sz="quarter" idx="11"/>
          </p:nvPr>
        </p:nvSpPr>
        <p:spPr/>
        <p:txBody>
          <a:bodyPr/>
          <a:lstStyle/>
          <a:p>
            <a:endParaRPr lang="en-US"/>
          </a:p>
        </p:txBody>
      </p:sp>
      <p:sp>
        <p:nvSpPr>
          <p:cNvPr id="6" name="Espace réservé du numéro de diapositive 5">
            <a:extLst>
              <a:ext uri="{FF2B5EF4-FFF2-40B4-BE49-F238E27FC236}">
                <a16:creationId xmlns:a16="http://schemas.microsoft.com/office/drawing/2014/main" id="{CA621A45-E7C9-4ED4-A29A-CB2579AD65E9}"/>
              </a:ext>
            </a:extLst>
          </p:cNvPr>
          <p:cNvSpPr>
            <a:spLocks noGrp="1"/>
          </p:cNvSpPr>
          <p:nvPr>
            <p:ph type="sldNum" sz="quarter" idx="12"/>
          </p:nvPr>
        </p:nvSpPr>
        <p:spPr/>
        <p:txBody>
          <a:bodyPr/>
          <a:lstStyle/>
          <a:p>
            <a:fld id="{C5EF2332-01BF-834F-8236-50238282D533}" type="slidenum">
              <a:rPr lang="en-US" smtClean="0"/>
              <a:t>‹N°›</a:t>
            </a:fld>
            <a:endParaRPr lang="en-US"/>
          </a:p>
        </p:txBody>
      </p:sp>
    </p:spTree>
    <p:extLst>
      <p:ext uri="{BB962C8B-B14F-4D97-AF65-F5344CB8AC3E}">
        <p14:creationId xmlns:p14="http://schemas.microsoft.com/office/powerpoint/2010/main" val="17124341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9CEF458-20DF-4D2F-B678-F33BCD25CF60}"/>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6BA20053-74B8-40B9-AE5D-0D8542C60DD4}"/>
              </a:ext>
            </a:extLst>
          </p:cNvPr>
          <p:cNvSpPr>
            <a:spLocks noGrp="1"/>
          </p:cNvSpPr>
          <p:nvPr>
            <p:ph sz="half" idx="1"/>
          </p:nvPr>
        </p:nvSpPr>
        <p:spPr>
          <a:xfrm>
            <a:off x="628650" y="1825625"/>
            <a:ext cx="38862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1EA7882C-5CFB-4F6A-AA6C-18058660B64D}"/>
              </a:ext>
            </a:extLst>
          </p:cNvPr>
          <p:cNvSpPr>
            <a:spLocks noGrp="1"/>
          </p:cNvSpPr>
          <p:nvPr>
            <p:ph sz="half" idx="2"/>
          </p:nvPr>
        </p:nvSpPr>
        <p:spPr>
          <a:xfrm>
            <a:off x="4629150" y="1825625"/>
            <a:ext cx="38862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9FCB36EA-93B4-4DA9-8C9D-242714553837}"/>
              </a:ext>
            </a:extLst>
          </p:cNvPr>
          <p:cNvSpPr>
            <a:spLocks noGrp="1"/>
          </p:cNvSpPr>
          <p:nvPr>
            <p:ph type="dt" sz="half" idx="10"/>
          </p:nvPr>
        </p:nvSpPr>
        <p:spPr/>
        <p:txBody>
          <a:bodyPr/>
          <a:lstStyle/>
          <a:p>
            <a:fld id="{A5425B7E-8067-451D-B45E-F30C80B72638}" type="datetime1">
              <a:rPr lang="en-US" smtClean="0"/>
              <a:t>10/6/2023</a:t>
            </a:fld>
            <a:endParaRPr lang="en-US"/>
          </a:p>
        </p:txBody>
      </p:sp>
      <p:sp>
        <p:nvSpPr>
          <p:cNvPr id="6" name="Espace réservé du pied de page 5">
            <a:extLst>
              <a:ext uri="{FF2B5EF4-FFF2-40B4-BE49-F238E27FC236}">
                <a16:creationId xmlns:a16="http://schemas.microsoft.com/office/drawing/2014/main" id="{C6237F75-6084-4ABB-A6DB-17B258E4E436}"/>
              </a:ext>
            </a:extLst>
          </p:cNvPr>
          <p:cNvSpPr>
            <a:spLocks noGrp="1"/>
          </p:cNvSpPr>
          <p:nvPr>
            <p:ph type="ftr" sz="quarter" idx="11"/>
          </p:nvPr>
        </p:nvSpPr>
        <p:spPr/>
        <p:txBody>
          <a:bodyPr/>
          <a:lstStyle/>
          <a:p>
            <a:endParaRPr lang="en-US"/>
          </a:p>
        </p:txBody>
      </p:sp>
      <p:sp>
        <p:nvSpPr>
          <p:cNvPr id="7" name="Espace réservé du numéro de diapositive 6">
            <a:extLst>
              <a:ext uri="{FF2B5EF4-FFF2-40B4-BE49-F238E27FC236}">
                <a16:creationId xmlns:a16="http://schemas.microsoft.com/office/drawing/2014/main" id="{0D583336-3D97-4E2D-B102-6458CDCED22A}"/>
              </a:ext>
            </a:extLst>
          </p:cNvPr>
          <p:cNvSpPr>
            <a:spLocks noGrp="1"/>
          </p:cNvSpPr>
          <p:nvPr>
            <p:ph type="sldNum" sz="quarter" idx="12"/>
          </p:nvPr>
        </p:nvSpPr>
        <p:spPr/>
        <p:txBody>
          <a:bodyPr/>
          <a:lstStyle/>
          <a:p>
            <a:fld id="{C5EF2332-01BF-834F-8236-50238282D533}" type="slidenum">
              <a:rPr lang="en-US" smtClean="0"/>
              <a:t>‹N°›</a:t>
            </a:fld>
            <a:endParaRPr lang="en-US"/>
          </a:p>
        </p:txBody>
      </p:sp>
    </p:spTree>
    <p:extLst>
      <p:ext uri="{BB962C8B-B14F-4D97-AF65-F5344CB8AC3E}">
        <p14:creationId xmlns:p14="http://schemas.microsoft.com/office/powerpoint/2010/main" val="7166032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6FCB2AF-F68B-4FCF-9957-74FED95E80F4}"/>
              </a:ext>
            </a:extLst>
          </p:cNvPr>
          <p:cNvSpPr>
            <a:spLocks noGrp="1"/>
          </p:cNvSpPr>
          <p:nvPr>
            <p:ph type="title"/>
          </p:nvPr>
        </p:nvSpPr>
        <p:spPr>
          <a:xfrm>
            <a:off x="629841" y="365126"/>
            <a:ext cx="78867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A8EF59E1-4DFF-4028-88F8-0F41E3C17869}"/>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4033C569-8822-4750-8C2E-49D41D4958EF}"/>
              </a:ext>
            </a:extLst>
          </p:cNvPr>
          <p:cNvSpPr>
            <a:spLocks noGrp="1"/>
          </p:cNvSpPr>
          <p:nvPr>
            <p:ph sz="half" idx="2"/>
          </p:nvPr>
        </p:nvSpPr>
        <p:spPr>
          <a:xfrm>
            <a:off x="629842" y="2505075"/>
            <a:ext cx="3868340"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CE1FA450-CB2A-4D4E-8DFE-B7526FF08530}"/>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C297FCFE-A212-471D-8E16-C1EA46905D50}"/>
              </a:ext>
            </a:extLst>
          </p:cNvPr>
          <p:cNvSpPr>
            <a:spLocks noGrp="1"/>
          </p:cNvSpPr>
          <p:nvPr>
            <p:ph sz="quarter" idx="4"/>
          </p:nvPr>
        </p:nvSpPr>
        <p:spPr>
          <a:xfrm>
            <a:off x="4629150" y="2505075"/>
            <a:ext cx="3887391"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B978678B-5BE6-4750-BB7D-B930624EBCFC}"/>
              </a:ext>
            </a:extLst>
          </p:cNvPr>
          <p:cNvSpPr>
            <a:spLocks noGrp="1"/>
          </p:cNvSpPr>
          <p:nvPr>
            <p:ph type="dt" sz="half" idx="10"/>
          </p:nvPr>
        </p:nvSpPr>
        <p:spPr/>
        <p:txBody>
          <a:bodyPr/>
          <a:lstStyle/>
          <a:p>
            <a:fld id="{BC082732-B3DA-436B-96BA-0507F5B96F71}" type="datetime1">
              <a:rPr lang="en-US" smtClean="0"/>
              <a:t>10/6/2023</a:t>
            </a:fld>
            <a:endParaRPr lang="en-US"/>
          </a:p>
        </p:txBody>
      </p:sp>
      <p:sp>
        <p:nvSpPr>
          <p:cNvPr id="8" name="Espace réservé du pied de page 7">
            <a:extLst>
              <a:ext uri="{FF2B5EF4-FFF2-40B4-BE49-F238E27FC236}">
                <a16:creationId xmlns:a16="http://schemas.microsoft.com/office/drawing/2014/main" id="{55004544-53FE-41AB-8D2E-D6CA13D32A4C}"/>
              </a:ext>
            </a:extLst>
          </p:cNvPr>
          <p:cNvSpPr>
            <a:spLocks noGrp="1"/>
          </p:cNvSpPr>
          <p:nvPr>
            <p:ph type="ftr" sz="quarter" idx="11"/>
          </p:nvPr>
        </p:nvSpPr>
        <p:spPr/>
        <p:txBody>
          <a:bodyPr/>
          <a:lstStyle/>
          <a:p>
            <a:endParaRPr lang="en-US"/>
          </a:p>
        </p:txBody>
      </p:sp>
      <p:sp>
        <p:nvSpPr>
          <p:cNvPr id="9" name="Espace réservé du numéro de diapositive 8">
            <a:extLst>
              <a:ext uri="{FF2B5EF4-FFF2-40B4-BE49-F238E27FC236}">
                <a16:creationId xmlns:a16="http://schemas.microsoft.com/office/drawing/2014/main" id="{59AF2592-F9F6-400C-A267-ED1C413805C4}"/>
              </a:ext>
            </a:extLst>
          </p:cNvPr>
          <p:cNvSpPr>
            <a:spLocks noGrp="1"/>
          </p:cNvSpPr>
          <p:nvPr>
            <p:ph type="sldNum" sz="quarter" idx="12"/>
          </p:nvPr>
        </p:nvSpPr>
        <p:spPr/>
        <p:txBody>
          <a:bodyPr/>
          <a:lstStyle/>
          <a:p>
            <a:fld id="{C5EF2332-01BF-834F-8236-50238282D533}" type="slidenum">
              <a:rPr lang="en-US" smtClean="0"/>
              <a:t>‹N°›</a:t>
            </a:fld>
            <a:endParaRPr lang="en-US"/>
          </a:p>
        </p:txBody>
      </p:sp>
    </p:spTree>
    <p:extLst>
      <p:ext uri="{BB962C8B-B14F-4D97-AF65-F5344CB8AC3E}">
        <p14:creationId xmlns:p14="http://schemas.microsoft.com/office/powerpoint/2010/main" val="16764534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2294FCE-E8A1-4D37-8AC5-481FD89A520F}"/>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0F6B42C5-F996-49C3-8F43-A6440E96B285}"/>
              </a:ext>
            </a:extLst>
          </p:cNvPr>
          <p:cNvSpPr>
            <a:spLocks noGrp="1"/>
          </p:cNvSpPr>
          <p:nvPr>
            <p:ph type="dt" sz="half" idx="10"/>
          </p:nvPr>
        </p:nvSpPr>
        <p:spPr/>
        <p:txBody>
          <a:bodyPr/>
          <a:lstStyle/>
          <a:p>
            <a:fld id="{83DDCD71-AA6C-41E4-85AF-37B2CB42321D}" type="datetime1">
              <a:rPr lang="en-US" smtClean="0"/>
              <a:t>10/6/2023</a:t>
            </a:fld>
            <a:endParaRPr lang="en-US"/>
          </a:p>
        </p:txBody>
      </p:sp>
      <p:sp>
        <p:nvSpPr>
          <p:cNvPr id="4" name="Espace réservé du pied de page 3">
            <a:extLst>
              <a:ext uri="{FF2B5EF4-FFF2-40B4-BE49-F238E27FC236}">
                <a16:creationId xmlns:a16="http://schemas.microsoft.com/office/drawing/2014/main" id="{0FAB3845-6F3B-48B0-88A2-E96A901E6A35}"/>
              </a:ext>
            </a:extLst>
          </p:cNvPr>
          <p:cNvSpPr>
            <a:spLocks noGrp="1"/>
          </p:cNvSpPr>
          <p:nvPr>
            <p:ph type="ftr" sz="quarter" idx="11"/>
          </p:nvPr>
        </p:nvSpPr>
        <p:spPr/>
        <p:txBody>
          <a:bodyPr/>
          <a:lstStyle/>
          <a:p>
            <a:endParaRPr lang="en-US"/>
          </a:p>
        </p:txBody>
      </p:sp>
      <p:sp>
        <p:nvSpPr>
          <p:cNvPr id="5" name="Espace réservé du numéro de diapositive 4">
            <a:extLst>
              <a:ext uri="{FF2B5EF4-FFF2-40B4-BE49-F238E27FC236}">
                <a16:creationId xmlns:a16="http://schemas.microsoft.com/office/drawing/2014/main" id="{19F9E62F-3E69-4D93-9D3E-C3D6FBF447B2}"/>
              </a:ext>
            </a:extLst>
          </p:cNvPr>
          <p:cNvSpPr>
            <a:spLocks noGrp="1"/>
          </p:cNvSpPr>
          <p:nvPr>
            <p:ph type="sldNum" sz="quarter" idx="12"/>
          </p:nvPr>
        </p:nvSpPr>
        <p:spPr/>
        <p:txBody>
          <a:bodyPr/>
          <a:lstStyle/>
          <a:p>
            <a:fld id="{C5EF2332-01BF-834F-8236-50238282D533}" type="slidenum">
              <a:rPr lang="en-US" smtClean="0"/>
              <a:t>‹N°›</a:t>
            </a:fld>
            <a:endParaRPr lang="en-US"/>
          </a:p>
        </p:txBody>
      </p:sp>
    </p:spTree>
    <p:extLst>
      <p:ext uri="{BB962C8B-B14F-4D97-AF65-F5344CB8AC3E}">
        <p14:creationId xmlns:p14="http://schemas.microsoft.com/office/powerpoint/2010/main" val="38202918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C2957BCC-937B-4EFE-A367-A70F3D3DF783}"/>
              </a:ext>
            </a:extLst>
          </p:cNvPr>
          <p:cNvSpPr>
            <a:spLocks noGrp="1"/>
          </p:cNvSpPr>
          <p:nvPr>
            <p:ph type="dt" sz="half" idx="10"/>
          </p:nvPr>
        </p:nvSpPr>
        <p:spPr/>
        <p:txBody>
          <a:bodyPr/>
          <a:lstStyle/>
          <a:p>
            <a:fld id="{EDC96225-3D86-4D57-A1D2-DCC8C5D8B8F9}" type="datetime1">
              <a:rPr lang="en-US" smtClean="0"/>
              <a:t>10/6/2023</a:t>
            </a:fld>
            <a:endParaRPr lang="en-US"/>
          </a:p>
        </p:txBody>
      </p:sp>
      <p:sp>
        <p:nvSpPr>
          <p:cNvPr id="3" name="Espace réservé du pied de page 2">
            <a:extLst>
              <a:ext uri="{FF2B5EF4-FFF2-40B4-BE49-F238E27FC236}">
                <a16:creationId xmlns:a16="http://schemas.microsoft.com/office/drawing/2014/main" id="{D0A0C05A-FC84-40C8-808E-5B439C718EBB}"/>
              </a:ext>
            </a:extLst>
          </p:cNvPr>
          <p:cNvSpPr>
            <a:spLocks noGrp="1"/>
          </p:cNvSpPr>
          <p:nvPr>
            <p:ph type="ftr" sz="quarter" idx="11"/>
          </p:nvPr>
        </p:nvSpPr>
        <p:spPr/>
        <p:txBody>
          <a:bodyPr/>
          <a:lstStyle/>
          <a:p>
            <a:endParaRPr lang="en-US"/>
          </a:p>
        </p:txBody>
      </p:sp>
      <p:sp>
        <p:nvSpPr>
          <p:cNvPr id="4" name="Espace réservé du numéro de diapositive 3">
            <a:extLst>
              <a:ext uri="{FF2B5EF4-FFF2-40B4-BE49-F238E27FC236}">
                <a16:creationId xmlns:a16="http://schemas.microsoft.com/office/drawing/2014/main" id="{E730CE1A-50AA-4BF7-A63E-EE280BF1236B}"/>
              </a:ext>
            </a:extLst>
          </p:cNvPr>
          <p:cNvSpPr>
            <a:spLocks noGrp="1"/>
          </p:cNvSpPr>
          <p:nvPr>
            <p:ph type="sldNum" sz="quarter" idx="12"/>
          </p:nvPr>
        </p:nvSpPr>
        <p:spPr/>
        <p:txBody>
          <a:bodyPr/>
          <a:lstStyle/>
          <a:p>
            <a:fld id="{C5EF2332-01BF-834F-8236-50238282D533}" type="slidenum">
              <a:rPr lang="en-US" smtClean="0"/>
              <a:t>‹N°›</a:t>
            </a:fld>
            <a:endParaRPr lang="en-US"/>
          </a:p>
        </p:txBody>
      </p:sp>
    </p:spTree>
    <p:extLst>
      <p:ext uri="{BB962C8B-B14F-4D97-AF65-F5344CB8AC3E}">
        <p14:creationId xmlns:p14="http://schemas.microsoft.com/office/powerpoint/2010/main" val="27738189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0808D3D-84AA-4A57-A213-897EEC5DD8CE}"/>
              </a:ext>
            </a:extLst>
          </p:cNvPr>
          <p:cNvSpPr>
            <a:spLocks noGrp="1"/>
          </p:cNvSpPr>
          <p:nvPr>
            <p:ph type="title"/>
          </p:nvPr>
        </p:nvSpPr>
        <p:spPr>
          <a:xfrm>
            <a:off x="629841" y="457200"/>
            <a:ext cx="2949178" cy="1600200"/>
          </a:xfrm>
        </p:spPr>
        <p:txBody>
          <a:bodyPr anchor="b"/>
          <a:lstStyle>
            <a:lvl1pPr>
              <a:defRPr sz="2400"/>
            </a:lvl1pPr>
          </a:lstStyle>
          <a:p>
            <a:r>
              <a:rPr lang="fr-FR"/>
              <a:t>Modifiez le style du titre</a:t>
            </a:r>
          </a:p>
        </p:txBody>
      </p:sp>
      <p:sp>
        <p:nvSpPr>
          <p:cNvPr id="3" name="Espace réservé du contenu 2">
            <a:extLst>
              <a:ext uri="{FF2B5EF4-FFF2-40B4-BE49-F238E27FC236}">
                <a16:creationId xmlns:a16="http://schemas.microsoft.com/office/drawing/2014/main" id="{F031C799-0DE5-497F-80B6-61F42246D91D}"/>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754CB862-42F6-47B7-8F67-419716264A37}"/>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C04DB560-62B7-4778-9BBE-E1A85E36CC38}"/>
              </a:ext>
            </a:extLst>
          </p:cNvPr>
          <p:cNvSpPr>
            <a:spLocks noGrp="1"/>
          </p:cNvSpPr>
          <p:nvPr>
            <p:ph type="dt" sz="half" idx="10"/>
          </p:nvPr>
        </p:nvSpPr>
        <p:spPr/>
        <p:txBody>
          <a:bodyPr/>
          <a:lstStyle/>
          <a:p>
            <a:fld id="{FC42FDDE-A682-4938-9B25-889FBBBD5340}" type="datetime1">
              <a:rPr lang="en-US" smtClean="0"/>
              <a:t>10/6/2023</a:t>
            </a:fld>
            <a:endParaRPr lang="en-US"/>
          </a:p>
        </p:txBody>
      </p:sp>
      <p:sp>
        <p:nvSpPr>
          <p:cNvPr id="6" name="Espace réservé du pied de page 5">
            <a:extLst>
              <a:ext uri="{FF2B5EF4-FFF2-40B4-BE49-F238E27FC236}">
                <a16:creationId xmlns:a16="http://schemas.microsoft.com/office/drawing/2014/main" id="{BB3E9C00-7C42-4B2D-BF88-26B1307D1CD7}"/>
              </a:ext>
            </a:extLst>
          </p:cNvPr>
          <p:cNvSpPr>
            <a:spLocks noGrp="1"/>
          </p:cNvSpPr>
          <p:nvPr>
            <p:ph type="ftr" sz="quarter" idx="11"/>
          </p:nvPr>
        </p:nvSpPr>
        <p:spPr/>
        <p:txBody>
          <a:bodyPr/>
          <a:lstStyle/>
          <a:p>
            <a:endParaRPr lang="en-US"/>
          </a:p>
        </p:txBody>
      </p:sp>
      <p:sp>
        <p:nvSpPr>
          <p:cNvPr id="7" name="Espace réservé du numéro de diapositive 6">
            <a:extLst>
              <a:ext uri="{FF2B5EF4-FFF2-40B4-BE49-F238E27FC236}">
                <a16:creationId xmlns:a16="http://schemas.microsoft.com/office/drawing/2014/main" id="{C2CD7DF1-8C2A-4C37-9D59-661CCA74391F}"/>
              </a:ext>
            </a:extLst>
          </p:cNvPr>
          <p:cNvSpPr>
            <a:spLocks noGrp="1"/>
          </p:cNvSpPr>
          <p:nvPr>
            <p:ph type="sldNum" sz="quarter" idx="12"/>
          </p:nvPr>
        </p:nvSpPr>
        <p:spPr/>
        <p:txBody>
          <a:bodyPr/>
          <a:lstStyle/>
          <a:p>
            <a:fld id="{C5EF2332-01BF-834F-8236-50238282D533}" type="slidenum">
              <a:rPr lang="en-US" smtClean="0"/>
              <a:t>‹N°›</a:t>
            </a:fld>
            <a:endParaRPr lang="en-US"/>
          </a:p>
        </p:txBody>
      </p:sp>
    </p:spTree>
    <p:extLst>
      <p:ext uri="{BB962C8B-B14F-4D97-AF65-F5344CB8AC3E}">
        <p14:creationId xmlns:p14="http://schemas.microsoft.com/office/powerpoint/2010/main" val="417198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7ABEC40-3D80-4F5F-8385-40765265F0C9}"/>
              </a:ext>
            </a:extLst>
          </p:cNvPr>
          <p:cNvSpPr>
            <a:spLocks noGrp="1"/>
          </p:cNvSpPr>
          <p:nvPr>
            <p:ph type="title"/>
          </p:nvPr>
        </p:nvSpPr>
        <p:spPr>
          <a:xfrm>
            <a:off x="629841" y="457200"/>
            <a:ext cx="2949178" cy="1600200"/>
          </a:xfrm>
        </p:spPr>
        <p:txBody>
          <a:bodyPr anchor="b"/>
          <a:lstStyle>
            <a:lvl1pPr>
              <a:defRPr sz="2400"/>
            </a:lvl1pPr>
          </a:lstStyle>
          <a:p>
            <a:r>
              <a:rPr lang="fr-FR"/>
              <a:t>Modifiez le style du titre</a:t>
            </a:r>
          </a:p>
        </p:txBody>
      </p:sp>
      <p:sp>
        <p:nvSpPr>
          <p:cNvPr id="3" name="Espace réservé pour une image  2">
            <a:extLst>
              <a:ext uri="{FF2B5EF4-FFF2-40B4-BE49-F238E27FC236}">
                <a16:creationId xmlns:a16="http://schemas.microsoft.com/office/drawing/2014/main" id="{56132201-02F6-4299-88B7-4C5905AF27D8}"/>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fr-FR"/>
          </a:p>
        </p:txBody>
      </p:sp>
      <p:sp>
        <p:nvSpPr>
          <p:cNvPr id="4" name="Espace réservé du texte 3">
            <a:extLst>
              <a:ext uri="{FF2B5EF4-FFF2-40B4-BE49-F238E27FC236}">
                <a16:creationId xmlns:a16="http://schemas.microsoft.com/office/drawing/2014/main" id="{86B0E272-8028-4248-8EAB-D914E4887450}"/>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EDBDE392-1878-47A9-81C3-8A0435388689}"/>
              </a:ext>
            </a:extLst>
          </p:cNvPr>
          <p:cNvSpPr>
            <a:spLocks noGrp="1"/>
          </p:cNvSpPr>
          <p:nvPr>
            <p:ph type="dt" sz="half" idx="10"/>
          </p:nvPr>
        </p:nvSpPr>
        <p:spPr/>
        <p:txBody>
          <a:bodyPr/>
          <a:lstStyle/>
          <a:p>
            <a:fld id="{CC6B9D4C-5752-43DD-8583-2E249AE7CCA1}" type="datetime1">
              <a:rPr lang="en-US" smtClean="0"/>
              <a:t>10/6/2023</a:t>
            </a:fld>
            <a:endParaRPr lang="en-US"/>
          </a:p>
        </p:txBody>
      </p:sp>
      <p:sp>
        <p:nvSpPr>
          <p:cNvPr id="6" name="Espace réservé du pied de page 5">
            <a:extLst>
              <a:ext uri="{FF2B5EF4-FFF2-40B4-BE49-F238E27FC236}">
                <a16:creationId xmlns:a16="http://schemas.microsoft.com/office/drawing/2014/main" id="{1AF1C19D-3162-4B4C-9916-35F5EA69BEC9}"/>
              </a:ext>
            </a:extLst>
          </p:cNvPr>
          <p:cNvSpPr>
            <a:spLocks noGrp="1"/>
          </p:cNvSpPr>
          <p:nvPr>
            <p:ph type="ftr" sz="quarter" idx="11"/>
          </p:nvPr>
        </p:nvSpPr>
        <p:spPr/>
        <p:txBody>
          <a:bodyPr/>
          <a:lstStyle/>
          <a:p>
            <a:endParaRPr lang="en-US"/>
          </a:p>
        </p:txBody>
      </p:sp>
      <p:sp>
        <p:nvSpPr>
          <p:cNvPr id="7" name="Espace réservé du numéro de diapositive 6">
            <a:extLst>
              <a:ext uri="{FF2B5EF4-FFF2-40B4-BE49-F238E27FC236}">
                <a16:creationId xmlns:a16="http://schemas.microsoft.com/office/drawing/2014/main" id="{E9601CFC-35CB-410D-AE6D-4900B44DA2CD}"/>
              </a:ext>
            </a:extLst>
          </p:cNvPr>
          <p:cNvSpPr>
            <a:spLocks noGrp="1"/>
          </p:cNvSpPr>
          <p:nvPr>
            <p:ph type="sldNum" sz="quarter" idx="12"/>
          </p:nvPr>
        </p:nvSpPr>
        <p:spPr/>
        <p:txBody>
          <a:bodyPr/>
          <a:lstStyle/>
          <a:p>
            <a:fld id="{C5EF2332-01BF-834F-8236-50238282D533}" type="slidenum">
              <a:rPr lang="en-US" smtClean="0"/>
              <a:t>‹N°›</a:t>
            </a:fld>
            <a:endParaRPr lang="en-US"/>
          </a:p>
        </p:txBody>
      </p:sp>
    </p:spTree>
    <p:extLst>
      <p:ext uri="{BB962C8B-B14F-4D97-AF65-F5344CB8AC3E}">
        <p14:creationId xmlns:p14="http://schemas.microsoft.com/office/powerpoint/2010/main" val="41792905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A40846CA-23F9-4695-9101-3F8F5458C933}"/>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97384CA5-D20F-4659-982E-D47CF146C393}"/>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4CA6B1B7-FB55-4317-8BA6-F3E736A034E3}"/>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ABE82EBB-A651-4300-AF01-51C2AC5154F1}" type="datetime1">
              <a:rPr lang="en-US" smtClean="0"/>
              <a:t>10/6/2023</a:t>
            </a:fld>
            <a:endParaRPr lang="en-US"/>
          </a:p>
        </p:txBody>
      </p:sp>
      <p:sp>
        <p:nvSpPr>
          <p:cNvPr id="5" name="Espace réservé du pied de page 4">
            <a:extLst>
              <a:ext uri="{FF2B5EF4-FFF2-40B4-BE49-F238E27FC236}">
                <a16:creationId xmlns:a16="http://schemas.microsoft.com/office/drawing/2014/main" id="{F19F1E67-4A80-4901-BCEE-CEAAABAC1D34}"/>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Espace réservé du numéro de diapositive 5">
            <a:extLst>
              <a:ext uri="{FF2B5EF4-FFF2-40B4-BE49-F238E27FC236}">
                <a16:creationId xmlns:a16="http://schemas.microsoft.com/office/drawing/2014/main" id="{376BF064-64A9-45F4-B3AC-75F8E350A39A}"/>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5EF2332-01BF-834F-8236-50238282D533}" type="slidenum">
              <a:rPr lang="en-US" smtClean="0"/>
              <a:t>‹N°›</a:t>
            </a:fld>
            <a:endParaRPr lang="en-US"/>
          </a:p>
        </p:txBody>
      </p:sp>
    </p:spTree>
    <p:extLst>
      <p:ext uri="{BB962C8B-B14F-4D97-AF65-F5344CB8AC3E}">
        <p14:creationId xmlns:p14="http://schemas.microsoft.com/office/powerpoint/2010/main" val="2344465979"/>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fr-FR"/>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s://dept-info.labri.fr/~gavoille/UE-TAP/cours.pdf" TargetMode="External"/><Relationship Id="rId2" Type="http://schemas.openxmlformats.org/officeDocument/2006/relationships/hyperlink" Target="https://www.topcoder.com/thrive/articles/Greedy%20is%20Good" TargetMode="External"/><Relationship Id="rId1" Type="http://schemas.openxmlformats.org/officeDocument/2006/relationships/slideLayout" Target="../slideLayouts/slideLayout2.xml"/><Relationship Id="rId4" Type="http://schemas.openxmlformats.org/officeDocument/2006/relationships/hyperlink" Target="https://www.geeksforgeeks.org/introduction-to-greedy-algorithm-data-structures-and-algorithm-tutorials/"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92C8889-00E1-475B-B87A-EE1D59D15DD3}"/>
              </a:ext>
            </a:extLst>
          </p:cNvPr>
          <p:cNvSpPr>
            <a:spLocks noGrp="1"/>
          </p:cNvSpPr>
          <p:nvPr>
            <p:ph type="ctrTitle"/>
          </p:nvPr>
        </p:nvSpPr>
        <p:spPr>
          <a:xfrm>
            <a:off x="811441" y="2080458"/>
            <a:ext cx="7772400" cy="1055213"/>
          </a:xfrm>
        </p:spPr>
        <p:txBody>
          <a:bodyPr>
            <a:normAutofit fontScale="90000"/>
          </a:bodyPr>
          <a:lstStyle/>
          <a:p>
            <a:pPr marL="0" lvl="0" indent="0"/>
            <a:r>
              <a:rPr lang="fr-FR" b="1" dirty="0"/>
              <a:t>Chapitre 2 : Techniques de conception d’algorithmes</a:t>
            </a:r>
            <a:endParaRPr lang="fr-FR" dirty="0"/>
          </a:p>
        </p:txBody>
      </p:sp>
      <p:sp>
        <p:nvSpPr>
          <p:cNvPr id="3" name="Sous-titre 2">
            <a:extLst>
              <a:ext uri="{FF2B5EF4-FFF2-40B4-BE49-F238E27FC236}">
                <a16:creationId xmlns:a16="http://schemas.microsoft.com/office/drawing/2014/main" id="{DAA1F75B-8595-4DA9-B4C1-433B3255584F}"/>
              </a:ext>
            </a:extLst>
          </p:cNvPr>
          <p:cNvSpPr>
            <a:spLocks noGrp="1"/>
          </p:cNvSpPr>
          <p:nvPr>
            <p:ph type="subTitle" idx="1"/>
          </p:nvPr>
        </p:nvSpPr>
        <p:spPr>
          <a:xfrm>
            <a:off x="1371600" y="3886200"/>
            <a:ext cx="6400800" cy="798922"/>
          </a:xfrm>
        </p:spPr>
        <p:txBody>
          <a:bodyPr>
            <a:normAutofit lnSpcReduction="10000"/>
          </a:bodyPr>
          <a:lstStyle/>
          <a:p>
            <a:r>
              <a:rPr lang="fr-FR" sz="2400" b="1" dirty="0"/>
              <a:t>Exemple algorithmes glouton</a:t>
            </a:r>
          </a:p>
          <a:p>
            <a:r>
              <a:rPr lang="fr-FR" sz="2400" b="1" dirty="0"/>
              <a:t>Master 1 SDIA</a:t>
            </a:r>
            <a:endParaRPr lang="fr-FR" sz="2400" dirty="0"/>
          </a:p>
        </p:txBody>
      </p:sp>
      <p:pic>
        <p:nvPicPr>
          <p:cNvPr id="4" name="Image 3">
            <a:extLst>
              <a:ext uri="{FF2B5EF4-FFF2-40B4-BE49-F238E27FC236}">
                <a16:creationId xmlns:a16="http://schemas.microsoft.com/office/drawing/2014/main" id="{B21B2039-7D74-4FF1-8CD8-6BF16D545DBB}"/>
              </a:ext>
            </a:extLst>
          </p:cNvPr>
          <p:cNvPicPr>
            <a:picLocks noChangeAspect="1"/>
          </p:cNvPicPr>
          <p:nvPr/>
        </p:nvPicPr>
        <p:blipFill>
          <a:blip r:embed="rId2"/>
          <a:stretch>
            <a:fillRect/>
          </a:stretch>
        </p:blipFill>
        <p:spPr>
          <a:xfrm>
            <a:off x="142875" y="0"/>
            <a:ext cx="1337133" cy="1254210"/>
          </a:xfrm>
          <a:prstGeom prst="rect">
            <a:avLst/>
          </a:prstGeom>
        </p:spPr>
      </p:pic>
      <p:pic>
        <p:nvPicPr>
          <p:cNvPr id="5" name="Image 4">
            <a:extLst>
              <a:ext uri="{FF2B5EF4-FFF2-40B4-BE49-F238E27FC236}">
                <a16:creationId xmlns:a16="http://schemas.microsoft.com/office/drawing/2014/main" id="{8D633447-C099-409F-988A-5B88081DA676}"/>
              </a:ext>
            </a:extLst>
          </p:cNvPr>
          <p:cNvPicPr>
            <a:picLocks noChangeAspect="1"/>
          </p:cNvPicPr>
          <p:nvPr/>
        </p:nvPicPr>
        <p:blipFill>
          <a:blip r:embed="rId3"/>
          <a:stretch>
            <a:fillRect/>
          </a:stretch>
        </p:blipFill>
        <p:spPr>
          <a:xfrm>
            <a:off x="6979703" y="117695"/>
            <a:ext cx="2085013" cy="1060796"/>
          </a:xfrm>
          <a:prstGeom prst="rect">
            <a:avLst/>
          </a:prstGeom>
        </p:spPr>
      </p:pic>
      <p:sp>
        <p:nvSpPr>
          <p:cNvPr id="6" name="ZoneTexte 5">
            <a:extLst>
              <a:ext uri="{FF2B5EF4-FFF2-40B4-BE49-F238E27FC236}">
                <a16:creationId xmlns:a16="http://schemas.microsoft.com/office/drawing/2014/main" id="{FA3F4E56-266D-4322-9FF7-854DAA6F0A9A}"/>
              </a:ext>
            </a:extLst>
          </p:cNvPr>
          <p:cNvSpPr txBox="1"/>
          <p:nvPr/>
        </p:nvSpPr>
        <p:spPr>
          <a:xfrm>
            <a:off x="537328" y="5656082"/>
            <a:ext cx="4506013" cy="646331"/>
          </a:xfrm>
          <a:prstGeom prst="rect">
            <a:avLst/>
          </a:prstGeom>
          <a:noFill/>
        </p:spPr>
        <p:txBody>
          <a:bodyPr wrap="square" rtlCol="0">
            <a:spAutoFit/>
          </a:bodyPr>
          <a:lstStyle/>
          <a:p>
            <a:r>
              <a:rPr lang="fr-FR" dirty="0" err="1"/>
              <a:t>Prof.Layeb</a:t>
            </a:r>
            <a:r>
              <a:rPr lang="fr-FR" dirty="0"/>
              <a:t> Abdesslem</a:t>
            </a:r>
          </a:p>
          <a:p>
            <a:r>
              <a:rPr lang="fr-FR" dirty="0"/>
              <a:t>Email: abdesslem.layeb@univ-constantine2.dz</a:t>
            </a:r>
          </a:p>
        </p:txBody>
      </p:sp>
      <p:sp>
        <p:nvSpPr>
          <p:cNvPr id="7" name="ZoneTexte 6">
            <a:extLst>
              <a:ext uri="{FF2B5EF4-FFF2-40B4-BE49-F238E27FC236}">
                <a16:creationId xmlns:a16="http://schemas.microsoft.com/office/drawing/2014/main" id="{7EDC3DFE-844F-44CF-B335-2913F779BD37}"/>
              </a:ext>
            </a:extLst>
          </p:cNvPr>
          <p:cNvSpPr txBox="1"/>
          <p:nvPr/>
        </p:nvSpPr>
        <p:spPr>
          <a:xfrm>
            <a:off x="7494309" y="5788058"/>
            <a:ext cx="1385740" cy="369332"/>
          </a:xfrm>
          <a:prstGeom prst="rect">
            <a:avLst/>
          </a:prstGeom>
          <a:noFill/>
        </p:spPr>
        <p:txBody>
          <a:bodyPr wrap="square" rtlCol="0">
            <a:spAutoFit/>
          </a:bodyPr>
          <a:lstStyle/>
          <a:p>
            <a:r>
              <a:rPr lang="fr-FR" dirty="0"/>
              <a:t>2023/2024</a:t>
            </a:r>
          </a:p>
        </p:txBody>
      </p:sp>
      <p:sp>
        <p:nvSpPr>
          <p:cNvPr id="8" name="Espace réservé du numéro de diapositive 7">
            <a:extLst>
              <a:ext uri="{FF2B5EF4-FFF2-40B4-BE49-F238E27FC236}">
                <a16:creationId xmlns:a16="http://schemas.microsoft.com/office/drawing/2014/main" id="{32030F08-8468-4912-BBD3-D9BADFA88703}"/>
              </a:ext>
            </a:extLst>
          </p:cNvPr>
          <p:cNvSpPr>
            <a:spLocks noGrp="1"/>
          </p:cNvSpPr>
          <p:nvPr>
            <p:ph type="sldNum" sz="quarter" idx="12"/>
          </p:nvPr>
        </p:nvSpPr>
        <p:spPr/>
        <p:txBody>
          <a:bodyPr/>
          <a:lstStyle/>
          <a:p>
            <a:fld id="{C5EF2332-01BF-834F-8236-50238282D533}" type="slidenum">
              <a:rPr lang="en-US" smtClean="0"/>
              <a:t>1</a:t>
            </a:fld>
            <a:endParaRPr lang="en-US"/>
          </a:p>
        </p:txBody>
      </p:sp>
      <p:pic>
        <p:nvPicPr>
          <p:cNvPr id="11" name="Image 10">
            <a:extLst>
              <a:ext uri="{FF2B5EF4-FFF2-40B4-BE49-F238E27FC236}">
                <a16:creationId xmlns:a16="http://schemas.microsoft.com/office/drawing/2014/main" id="{A0FF3B0D-7AA1-478B-8B53-21AA93968BA1}"/>
              </a:ext>
            </a:extLst>
          </p:cNvPr>
          <p:cNvPicPr>
            <a:picLocks noChangeAspect="1"/>
          </p:cNvPicPr>
          <p:nvPr/>
        </p:nvPicPr>
        <p:blipFill>
          <a:blip r:embed="rId4"/>
          <a:stretch>
            <a:fillRect/>
          </a:stretch>
        </p:blipFill>
        <p:spPr>
          <a:xfrm>
            <a:off x="2604052" y="136523"/>
            <a:ext cx="4032331" cy="1777569"/>
          </a:xfrm>
          <a:prstGeom prst="rect">
            <a:avLst/>
          </a:prstGeom>
        </p:spPr>
      </p:pic>
    </p:spTree>
    <p:extLst>
      <p:ext uri="{BB962C8B-B14F-4D97-AF65-F5344CB8AC3E}">
        <p14:creationId xmlns:p14="http://schemas.microsoft.com/office/powerpoint/2010/main" val="3848969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62D2800-EFB4-43D7-BA08-0EE3133A99FC}"/>
              </a:ext>
            </a:extLst>
          </p:cNvPr>
          <p:cNvSpPr>
            <a:spLocks noGrp="1"/>
          </p:cNvSpPr>
          <p:nvPr>
            <p:ph type="title"/>
          </p:nvPr>
        </p:nvSpPr>
        <p:spPr/>
        <p:txBody>
          <a:bodyPr>
            <a:normAutofit/>
          </a:bodyPr>
          <a:lstStyle/>
          <a:p>
            <a:pPr marL="342900" lvl="1" indent="0">
              <a:buNone/>
            </a:pPr>
            <a:r>
              <a:rPr lang="fr-FR" sz="3200" b="1" dirty="0"/>
              <a:t>Les principaux avantages des algorithmes gloutons sont:</a:t>
            </a:r>
          </a:p>
        </p:txBody>
      </p:sp>
      <p:sp>
        <p:nvSpPr>
          <p:cNvPr id="3" name="Espace réservé du contenu 2">
            <a:extLst>
              <a:ext uri="{FF2B5EF4-FFF2-40B4-BE49-F238E27FC236}">
                <a16:creationId xmlns:a16="http://schemas.microsoft.com/office/drawing/2014/main" id="{6EC41040-E70F-4DA5-9131-E444D3776018}"/>
              </a:ext>
            </a:extLst>
          </p:cNvPr>
          <p:cNvSpPr>
            <a:spLocks noGrp="1"/>
          </p:cNvSpPr>
          <p:nvPr>
            <p:ph idx="1"/>
          </p:nvPr>
        </p:nvSpPr>
        <p:spPr>
          <a:xfrm>
            <a:off x="479563" y="1599408"/>
            <a:ext cx="7886700" cy="4848224"/>
          </a:xfrm>
        </p:spPr>
        <p:txBody>
          <a:bodyPr>
            <a:normAutofit fontScale="92500"/>
          </a:bodyPr>
          <a:lstStyle/>
          <a:p>
            <a:pPr marL="342900" lvl="1" indent="0">
              <a:buNone/>
            </a:pPr>
            <a:endParaRPr lang="fr-FR" sz="2400" b="1" dirty="0"/>
          </a:p>
          <a:p>
            <a:pPr lvl="1"/>
            <a:r>
              <a:rPr lang="fr-FR" sz="2400" b="1" dirty="0"/>
              <a:t>Simplicité de conception :</a:t>
            </a:r>
            <a:r>
              <a:rPr lang="fr-FR" sz="2400" dirty="0"/>
              <a:t> Les algorithmes gloutons sont souvent plus simples à concevoir que d'autres techniques car ils construisent directement la solution sans recourir à des calculs complexes.</a:t>
            </a:r>
          </a:p>
          <a:p>
            <a:pPr lvl="1"/>
            <a:r>
              <a:rPr lang="fr-FR" sz="2400" b="1" dirty="0"/>
              <a:t>Efficacité :</a:t>
            </a:r>
            <a:r>
              <a:rPr lang="fr-FR" sz="2400" dirty="0"/>
              <a:t> De nombreux algorithmes gloutons ont une complexité algorithmique faible (linéaire, logarithmique...) et passent à l'échelle sur de grands jeux de données.</a:t>
            </a:r>
          </a:p>
          <a:p>
            <a:pPr lvl="1"/>
            <a:r>
              <a:rPr lang="fr-FR" sz="2400" b="1" dirty="0"/>
              <a:t>Garantie de résultat :</a:t>
            </a:r>
            <a:r>
              <a:rPr lang="fr-FR" sz="2400" dirty="0"/>
              <a:t> Si le problème vérifie les propriétés d'optimalité locale, un algorithme glouton est assuré de fournir une solution réalisable même si elle n'est pas forcément optimale.</a:t>
            </a:r>
          </a:p>
          <a:p>
            <a:pPr lvl="1"/>
            <a:r>
              <a:rPr lang="fr-FR" sz="2400" b="1" dirty="0"/>
              <a:t>Implémentation simple :</a:t>
            </a:r>
            <a:r>
              <a:rPr lang="fr-FR" sz="2400" dirty="0"/>
              <a:t> Leur conception incrémentale en fait des algorithmes souvent plus simples à coder que des approches divisées ou par force brute.</a:t>
            </a:r>
          </a:p>
        </p:txBody>
      </p:sp>
      <p:sp>
        <p:nvSpPr>
          <p:cNvPr id="4" name="Espace réservé du numéro de diapositive 3">
            <a:extLst>
              <a:ext uri="{FF2B5EF4-FFF2-40B4-BE49-F238E27FC236}">
                <a16:creationId xmlns:a16="http://schemas.microsoft.com/office/drawing/2014/main" id="{6F44988B-58FB-4CF3-8ABF-6E459FABF712}"/>
              </a:ext>
            </a:extLst>
          </p:cNvPr>
          <p:cNvSpPr>
            <a:spLocks noGrp="1"/>
          </p:cNvSpPr>
          <p:nvPr>
            <p:ph type="sldNum" sz="quarter" idx="12"/>
          </p:nvPr>
        </p:nvSpPr>
        <p:spPr/>
        <p:txBody>
          <a:bodyPr/>
          <a:lstStyle/>
          <a:p>
            <a:fld id="{C5EF2332-01BF-834F-8236-50238282D533}" type="slidenum">
              <a:rPr lang="en-US" smtClean="0"/>
              <a:t>10</a:t>
            </a:fld>
            <a:endParaRPr lang="en-US"/>
          </a:p>
        </p:txBody>
      </p:sp>
    </p:spTree>
    <p:extLst>
      <p:ext uri="{BB962C8B-B14F-4D97-AF65-F5344CB8AC3E}">
        <p14:creationId xmlns:p14="http://schemas.microsoft.com/office/powerpoint/2010/main" val="3613839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7087B04-17FB-4C57-AC5D-0526B3C5C49F}"/>
              </a:ext>
            </a:extLst>
          </p:cNvPr>
          <p:cNvSpPr>
            <a:spLocks noGrp="1"/>
          </p:cNvSpPr>
          <p:nvPr>
            <p:ph type="title"/>
          </p:nvPr>
        </p:nvSpPr>
        <p:spPr>
          <a:xfrm>
            <a:off x="728041" y="153780"/>
            <a:ext cx="7886700" cy="1325563"/>
          </a:xfrm>
        </p:spPr>
        <p:txBody>
          <a:bodyPr>
            <a:normAutofit/>
          </a:bodyPr>
          <a:lstStyle/>
          <a:p>
            <a:pPr marL="88900" lvl="2" indent="90488">
              <a:buNone/>
            </a:pPr>
            <a:r>
              <a:rPr lang="fr-FR" sz="3200" b="1" dirty="0"/>
              <a:t>Limites des algorithmes gloutons </a:t>
            </a:r>
          </a:p>
        </p:txBody>
      </p:sp>
      <p:sp>
        <p:nvSpPr>
          <p:cNvPr id="3" name="Espace réservé du contenu 2">
            <a:extLst>
              <a:ext uri="{FF2B5EF4-FFF2-40B4-BE49-F238E27FC236}">
                <a16:creationId xmlns:a16="http://schemas.microsoft.com/office/drawing/2014/main" id="{21480CBE-48B1-4E78-9175-8D52183B333D}"/>
              </a:ext>
            </a:extLst>
          </p:cNvPr>
          <p:cNvSpPr>
            <a:spLocks noGrp="1"/>
          </p:cNvSpPr>
          <p:nvPr>
            <p:ph idx="1"/>
          </p:nvPr>
        </p:nvSpPr>
        <p:spPr>
          <a:xfrm>
            <a:off x="628649" y="1361660"/>
            <a:ext cx="7986091" cy="5342559"/>
          </a:xfrm>
        </p:spPr>
        <p:txBody>
          <a:bodyPr>
            <a:normAutofit fontScale="92500" lnSpcReduction="20000"/>
          </a:bodyPr>
          <a:lstStyle/>
          <a:p>
            <a:pPr lvl="1"/>
            <a:r>
              <a:rPr lang="fr-FR" sz="2300" b="1" dirty="0"/>
              <a:t>Non-optimalité de la solution :</a:t>
            </a:r>
            <a:r>
              <a:rPr lang="fr-FR" sz="2300" dirty="0"/>
              <a:t> Un algorithme glouton ne garantit pas de trouver la solution optimale globale du problème, seulement une solution réalisable.</a:t>
            </a:r>
          </a:p>
          <a:p>
            <a:pPr lvl="1"/>
            <a:r>
              <a:rPr lang="fr-FR" sz="2300" b="1" dirty="0"/>
              <a:t>Sensibilité aux choix initiaux: </a:t>
            </a:r>
            <a:r>
              <a:rPr lang="fr-FR" sz="2300" dirty="0"/>
              <a:t>sensibles aux choix initiaux ou à l'ordre dans lequel les décisions sont prises. Un ordre différent des choix initiaux peut conduire à une solution différente, voire sous-optimale.</a:t>
            </a:r>
          </a:p>
          <a:p>
            <a:pPr lvl="1"/>
            <a:r>
              <a:rPr lang="fr-FR" sz="2300" b="1" dirty="0"/>
              <a:t>Problèmes d'indépendance locale :</a:t>
            </a:r>
            <a:r>
              <a:rPr lang="fr-FR" sz="2300" dirty="0"/>
              <a:t> Si les choix locaux ne sont pas complètement indépendants, la solution gloutonne peut être très éloignée de l'optimum.</a:t>
            </a:r>
          </a:p>
          <a:p>
            <a:pPr lvl="1"/>
            <a:r>
              <a:rPr lang="fr-FR" sz="2300" b="1" dirty="0"/>
              <a:t>Impossibilité de remettre en cause les décisions :</a:t>
            </a:r>
            <a:r>
              <a:rPr lang="fr-FR" sz="2300" dirty="0"/>
              <a:t> Contrairement à d'autres techniques comme le </a:t>
            </a:r>
            <a:r>
              <a:rPr lang="fr-FR" sz="2300" dirty="0" err="1"/>
              <a:t>backtracking</a:t>
            </a:r>
            <a:r>
              <a:rPr lang="fr-FR" sz="2300" dirty="0"/>
              <a:t>, un algorithme glouton ne peut revenir sur ses choix précédents pour améliorer la solution.</a:t>
            </a:r>
          </a:p>
          <a:p>
            <a:pPr lvl="1"/>
            <a:r>
              <a:rPr lang="fr-FR" sz="2300" b="1" dirty="0"/>
              <a:t>Difficulté de preuve :</a:t>
            </a:r>
            <a:r>
              <a:rPr lang="fr-FR" sz="2300" dirty="0"/>
              <a:t> Il est souvent compliqué de prouver formellement qu'un algorithme glouton donnera bien une solution optimale pour un problème donné.</a:t>
            </a:r>
          </a:p>
          <a:p>
            <a:pPr lvl="1"/>
            <a:r>
              <a:rPr lang="fr-FR" sz="2300" b="1" dirty="0"/>
              <a:t>Complexité accrue sur certains problèmes :</a:t>
            </a:r>
            <a:r>
              <a:rPr lang="fr-FR" sz="2300" dirty="0"/>
              <a:t> La gloutonnerie n'est pas toujours la technique la plus efficace en termes de complexité algorithmique.</a:t>
            </a:r>
          </a:p>
          <a:p>
            <a:pPr marL="342900" lvl="1" indent="0">
              <a:buNone/>
            </a:pPr>
            <a:endParaRPr lang="fr-FR" dirty="0"/>
          </a:p>
          <a:p>
            <a:pPr marL="0" indent="0">
              <a:buNone/>
            </a:pPr>
            <a:endParaRPr lang="fr-FR" dirty="0"/>
          </a:p>
        </p:txBody>
      </p:sp>
      <p:sp>
        <p:nvSpPr>
          <p:cNvPr id="4" name="Espace réservé du numéro de diapositive 3">
            <a:extLst>
              <a:ext uri="{FF2B5EF4-FFF2-40B4-BE49-F238E27FC236}">
                <a16:creationId xmlns:a16="http://schemas.microsoft.com/office/drawing/2014/main" id="{2036A2F0-9793-459A-BDED-E623FAF553FF}"/>
              </a:ext>
            </a:extLst>
          </p:cNvPr>
          <p:cNvSpPr>
            <a:spLocks noGrp="1"/>
          </p:cNvSpPr>
          <p:nvPr>
            <p:ph type="sldNum" sz="quarter" idx="12"/>
          </p:nvPr>
        </p:nvSpPr>
        <p:spPr/>
        <p:txBody>
          <a:bodyPr/>
          <a:lstStyle/>
          <a:p>
            <a:fld id="{C5EF2332-01BF-834F-8236-50238282D533}" type="slidenum">
              <a:rPr lang="en-US" smtClean="0"/>
              <a:t>11</a:t>
            </a:fld>
            <a:endParaRPr lang="en-US"/>
          </a:p>
        </p:txBody>
      </p:sp>
    </p:spTree>
    <p:extLst>
      <p:ext uri="{BB962C8B-B14F-4D97-AF65-F5344CB8AC3E}">
        <p14:creationId xmlns:p14="http://schemas.microsoft.com/office/powerpoint/2010/main" val="33873588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8435237-6678-4587-B65B-411635D10A3E}"/>
              </a:ext>
            </a:extLst>
          </p:cNvPr>
          <p:cNvSpPr>
            <a:spLocks noGrp="1"/>
          </p:cNvSpPr>
          <p:nvPr>
            <p:ph type="title"/>
          </p:nvPr>
        </p:nvSpPr>
        <p:spPr/>
        <p:txBody>
          <a:bodyPr/>
          <a:lstStyle/>
          <a:p>
            <a:r>
              <a:rPr lang="fr-FR" sz="3600" b="1" dirty="0"/>
              <a:t>Variantes et améliorations possibles</a:t>
            </a:r>
            <a:br>
              <a:rPr lang="fr-FR" sz="3600" b="1" dirty="0"/>
            </a:br>
            <a:endParaRPr lang="fr-FR" dirty="0"/>
          </a:p>
        </p:txBody>
      </p:sp>
      <p:sp>
        <p:nvSpPr>
          <p:cNvPr id="3" name="Espace réservé du contenu 2">
            <a:extLst>
              <a:ext uri="{FF2B5EF4-FFF2-40B4-BE49-F238E27FC236}">
                <a16:creationId xmlns:a16="http://schemas.microsoft.com/office/drawing/2014/main" id="{C4A210C1-F453-459F-9314-FF6748799DEF}"/>
              </a:ext>
            </a:extLst>
          </p:cNvPr>
          <p:cNvSpPr>
            <a:spLocks noGrp="1"/>
          </p:cNvSpPr>
          <p:nvPr>
            <p:ph idx="1"/>
          </p:nvPr>
        </p:nvSpPr>
        <p:spPr/>
        <p:txBody>
          <a:bodyPr/>
          <a:lstStyle/>
          <a:p>
            <a:pPr lvl="1"/>
            <a:r>
              <a:rPr lang="fr-FR" sz="2800" b="1" dirty="0"/>
              <a:t>Algorithmes gloutons avec </a:t>
            </a:r>
            <a:r>
              <a:rPr lang="fr-FR" sz="2800" b="1" dirty="0" err="1"/>
              <a:t>lookahead</a:t>
            </a:r>
            <a:r>
              <a:rPr lang="fr-FR" sz="2800" dirty="0"/>
              <a:t>: prendre des connaissances en avance</a:t>
            </a:r>
          </a:p>
          <a:p>
            <a:pPr lvl="1"/>
            <a:r>
              <a:rPr lang="fr-FR" sz="2800" b="1" dirty="0"/>
              <a:t>Algorithmes gloutons randomisés: </a:t>
            </a:r>
            <a:r>
              <a:rPr lang="fr-FR" sz="2800" dirty="0"/>
              <a:t>introduire un peu d’aléatoire dans les choix</a:t>
            </a:r>
          </a:p>
          <a:p>
            <a:pPr lvl="1"/>
            <a:r>
              <a:rPr lang="fr-FR" sz="2800" b="1" dirty="0"/>
              <a:t>Algorithmes gloutons à deux phases: </a:t>
            </a:r>
            <a:r>
              <a:rPr lang="fr-FR" sz="2800" dirty="0"/>
              <a:t>(construction + amélioration).</a:t>
            </a:r>
          </a:p>
          <a:p>
            <a:endParaRPr lang="fr-FR" dirty="0"/>
          </a:p>
        </p:txBody>
      </p:sp>
      <p:sp>
        <p:nvSpPr>
          <p:cNvPr id="4" name="Espace réservé du numéro de diapositive 3">
            <a:extLst>
              <a:ext uri="{FF2B5EF4-FFF2-40B4-BE49-F238E27FC236}">
                <a16:creationId xmlns:a16="http://schemas.microsoft.com/office/drawing/2014/main" id="{183DC914-64FB-469E-8C4A-055C16CACB30}"/>
              </a:ext>
            </a:extLst>
          </p:cNvPr>
          <p:cNvSpPr>
            <a:spLocks noGrp="1"/>
          </p:cNvSpPr>
          <p:nvPr>
            <p:ph type="sldNum" sz="quarter" idx="12"/>
          </p:nvPr>
        </p:nvSpPr>
        <p:spPr/>
        <p:txBody>
          <a:bodyPr/>
          <a:lstStyle/>
          <a:p>
            <a:fld id="{C5EF2332-01BF-834F-8236-50238282D533}" type="slidenum">
              <a:rPr lang="en-US" smtClean="0"/>
              <a:t>12</a:t>
            </a:fld>
            <a:endParaRPr lang="en-US"/>
          </a:p>
        </p:txBody>
      </p:sp>
    </p:spTree>
    <p:extLst>
      <p:ext uri="{BB962C8B-B14F-4D97-AF65-F5344CB8AC3E}">
        <p14:creationId xmlns:p14="http://schemas.microsoft.com/office/powerpoint/2010/main" val="42241955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30AC6DD-81FE-4427-BAC4-30B72D6423B5}"/>
              </a:ext>
            </a:extLst>
          </p:cNvPr>
          <p:cNvSpPr>
            <a:spLocks noGrp="1"/>
          </p:cNvSpPr>
          <p:nvPr>
            <p:ph type="title"/>
          </p:nvPr>
        </p:nvSpPr>
        <p:spPr/>
        <p:txBody>
          <a:bodyPr>
            <a:normAutofit/>
          </a:bodyPr>
          <a:lstStyle/>
          <a:p>
            <a:r>
              <a:rPr lang="fr-FR" sz="3600" b="1" dirty="0">
                <a:latin typeface="+mn-lt"/>
              </a:rPr>
              <a:t>Exemples d'Algorithmes Gloutons :</a:t>
            </a:r>
            <a:endParaRPr lang="fr-FR" sz="2400" dirty="0">
              <a:latin typeface="+mn-lt"/>
            </a:endParaRPr>
          </a:p>
        </p:txBody>
      </p:sp>
      <p:sp>
        <p:nvSpPr>
          <p:cNvPr id="3" name="Espace réservé du contenu 2">
            <a:extLst>
              <a:ext uri="{FF2B5EF4-FFF2-40B4-BE49-F238E27FC236}">
                <a16:creationId xmlns:a16="http://schemas.microsoft.com/office/drawing/2014/main" id="{B1BF14C8-330F-4D37-9330-039149FBA2BC}"/>
              </a:ext>
            </a:extLst>
          </p:cNvPr>
          <p:cNvSpPr>
            <a:spLocks noGrp="1"/>
          </p:cNvSpPr>
          <p:nvPr>
            <p:ph idx="1"/>
          </p:nvPr>
        </p:nvSpPr>
        <p:spPr>
          <a:xfrm>
            <a:off x="628650" y="1825625"/>
            <a:ext cx="7886700" cy="1513923"/>
          </a:xfrm>
        </p:spPr>
        <p:txBody>
          <a:bodyPr/>
          <a:lstStyle/>
          <a:p>
            <a:pPr lvl="1">
              <a:buAutoNum type="arabicPeriod"/>
            </a:pPr>
            <a:r>
              <a:rPr lang="fr-FR" sz="2400" b="1" dirty="0"/>
              <a:t>Problème du rendu de monnaie :</a:t>
            </a:r>
          </a:p>
          <a:p>
            <a:pPr marL="0" lvl="0" indent="0">
              <a:buNone/>
            </a:pPr>
            <a:r>
              <a:rPr lang="fr-FR" dirty="0"/>
              <a:t>Supposons que vous deviez rendre une somme d'argent en utilisant le moins de pièces et de billets possibles.</a:t>
            </a:r>
          </a:p>
        </p:txBody>
      </p:sp>
      <p:sp>
        <p:nvSpPr>
          <p:cNvPr id="4" name="Espace réservé du numéro de diapositive 3">
            <a:extLst>
              <a:ext uri="{FF2B5EF4-FFF2-40B4-BE49-F238E27FC236}">
                <a16:creationId xmlns:a16="http://schemas.microsoft.com/office/drawing/2014/main" id="{062D8FE3-DF73-4862-A274-E9EECD04BC0E}"/>
              </a:ext>
            </a:extLst>
          </p:cNvPr>
          <p:cNvSpPr>
            <a:spLocks noGrp="1"/>
          </p:cNvSpPr>
          <p:nvPr>
            <p:ph type="sldNum" sz="quarter" idx="12"/>
          </p:nvPr>
        </p:nvSpPr>
        <p:spPr/>
        <p:txBody>
          <a:bodyPr/>
          <a:lstStyle/>
          <a:p>
            <a:fld id="{C5EF2332-01BF-834F-8236-50238282D533}" type="slidenum">
              <a:rPr lang="en-US" smtClean="0"/>
              <a:t>13</a:t>
            </a:fld>
            <a:endParaRPr lang="en-US"/>
          </a:p>
        </p:txBody>
      </p:sp>
      <p:pic>
        <p:nvPicPr>
          <p:cNvPr id="5" name="Picture 1" descr="media/image1.png">
            <a:extLst>
              <a:ext uri="{FF2B5EF4-FFF2-40B4-BE49-F238E27FC236}">
                <a16:creationId xmlns:a16="http://schemas.microsoft.com/office/drawing/2014/main" id="{543A07E6-6F99-4A0B-9004-CA9D3B11AAE2}"/>
              </a:ext>
            </a:extLst>
          </p:cNvPr>
          <p:cNvPicPr>
            <a:picLocks noGrp="1" noChangeAspect="1"/>
          </p:cNvPicPr>
          <p:nvPr/>
        </p:nvPicPr>
        <p:blipFill>
          <a:blip r:embed="rId2"/>
          <a:stretch>
            <a:fillRect/>
          </a:stretch>
        </p:blipFill>
        <p:spPr bwMode="auto">
          <a:xfrm>
            <a:off x="1055756" y="2932044"/>
            <a:ext cx="5740400" cy="2861365"/>
          </a:xfrm>
          <a:prstGeom prst="rect">
            <a:avLst/>
          </a:prstGeom>
          <a:noFill/>
          <a:ln w="9525">
            <a:noFill/>
            <a:headEnd/>
            <a:tailEnd/>
          </a:ln>
        </p:spPr>
      </p:pic>
    </p:spTree>
    <p:extLst>
      <p:ext uri="{BB962C8B-B14F-4D97-AF65-F5344CB8AC3E}">
        <p14:creationId xmlns:p14="http://schemas.microsoft.com/office/powerpoint/2010/main" val="22040102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70321" y="1310326"/>
            <a:ext cx="8229600" cy="5046025"/>
          </a:xfrm>
        </p:spPr>
        <p:txBody>
          <a:bodyPr>
            <a:normAutofit fontScale="92500" lnSpcReduction="10000"/>
          </a:bodyPr>
          <a:lstStyle/>
          <a:p>
            <a:pPr marL="0" lvl="0" indent="0">
              <a:buNone/>
            </a:pPr>
            <a:r>
              <a:rPr b="1" i="1" dirty="0" err="1"/>
              <a:t>Résolution</a:t>
            </a:r>
            <a:r>
              <a:rPr b="1" i="1" dirty="0"/>
              <a:t> par un </a:t>
            </a:r>
            <a:r>
              <a:rPr b="1" i="1" dirty="0" err="1"/>
              <a:t>algorithme</a:t>
            </a:r>
            <a:r>
              <a:rPr b="1" i="1" dirty="0"/>
              <a:t> </a:t>
            </a:r>
            <a:r>
              <a:rPr b="1" i="1" dirty="0" err="1"/>
              <a:t>glouton</a:t>
            </a:r>
            <a:endParaRPr b="1" i="1" dirty="0"/>
          </a:p>
          <a:p>
            <a:pPr marL="0" lvl="0" indent="0">
              <a:buNone/>
            </a:pPr>
            <a:r>
              <a:rPr dirty="0"/>
              <a:t>On suppose que les clients ne </a:t>
            </a:r>
            <a:r>
              <a:rPr dirty="0" err="1"/>
              <a:t>vous</a:t>
            </a:r>
            <a:r>
              <a:rPr dirty="0"/>
              <a:t> </a:t>
            </a:r>
            <a:r>
              <a:rPr dirty="0" err="1"/>
              <a:t>donnent</a:t>
            </a:r>
            <a:r>
              <a:rPr dirty="0"/>
              <a:t> que des </a:t>
            </a:r>
            <a:r>
              <a:rPr dirty="0" err="1"/>
              <a:t>sommes</a:t>
            </a:r>
            <a:r>
              <a:rPr dirty="0"/>
              <a:t> </a:t>
            </a:r>
            <a:r>
              <a:rPr dirty="0" err="1"/>
              <a:t>entières</a:t>
            </a:r>
            <a:r>
              <a:rPr dirty="0"/>
              <a:t> </a:t>
            </a:r>
            <a:r>
              <a:rPr dirty="0" err="1"/>
              <a:t>en</a:t>
            </a:r>
            <a:r>
              <a:rPr dirty="0"/>
              <a:t> euros (pas de centimes pour simplifier) ;</a:t>
            </a:r>
          </a:p>
          <a:p>
            <a:pPr marL="0" lvl="0" indent="0">
              <a:buNone/>
            </a:pPr>
            <a:r>
              <a:rPr dirty="0"/>
              <a:t>Les </a:t>
            </a:r>
            <a:r>
              <a:rPr dirty="0" err="1"/>
              <a:t>valeurs</a:t>
            </a:r>
            <a:r>
              <a:rPr dirty="0"/>
              <a:t> des </a:t>
            </a:r>
            <a:r>
              <a:rPr dirty="0" err="1"/>
              <a:t>pièces</a:t>
            </a:r>
            <a:r>
              <a:rPr dirty="0"/>
              <a:t> et billets à </a:t>
            </a:r>
            <a:r>
              <a:rPr dirty="0" err="1"/>
              <a:t>votre</a:t>
            </a:r>
            <a:r>
              <a:rPr dirty="0"/>
              <a:t> disposition </a:t>
            </a:r>
            <a:r>
              <a:rPr dirty="0" err="1"/>
              <a:t>sont</a:t>
            </a:r>
            <a:r>
              <a:rPr dirty="0"/>
              <a:t> : 1, 2, 5, 10, 20, 50, 100, 200 et 500. On suppose que </a:t>
            </a:r>
            <a:r>
              <a:rPr dirty="0" err="1"/>
              <a:t>vous</a:t>
            </a:r>
            <a:r>
              <a:rPr dirty="0"/>
              <a:t> </a:t>
            </a:r>
            <a:r>
              <a:rPr dirty="0" err="1"/>
              <a:t>avez</a:t>
            </a:r>
            <a:r>
              <a:rPr dirty="0"/>
              <a:t> </a:t>
            </a:r>
            <a:r>
              <a:rPr dirty="0" err="1"/>
              <a:t>autant</a:t>
            </a:r>
            <a:r>
              <a:rPr dirty="0"/>
              <a:t> </a:t>
            </a:r>
            <a:r>
              <a:rPr dirty="0" err="1"/>
              <a:t>d’exemplaires</a:t>
            </a:r>
            <a:r>
              <a:rPr dirty="0"/>
              <a:t> que </a:t>
            </a:r>
            <a:r>
              <a:rPr dirty="0" err="1"/>
              <a:t>nécessaire</a:t>
            </a:r>
            <a:r>
              <a:rPr dirty="0"/>
              <a:t> de </a:t>
            </a:r>
            <a:r>
              <a:rPr dirty="0" err="1"/>
              <a:t>chaque</a:t>
            </a:r>
            <a:r>
              <a:rPr dirty="0"/>
              <a:t> pièce et billet. </a:t>
            </a:r>
            <a:endParaRPr lang="fr-FR" dirty="0"/>
          </a:p>
          <a:p>
            <a:pPr marL="0" lvl="0" indent="0">
              <a:buNone/>
            </a:pPr>
            <a:r>
              <a:rPr b="1" i="1" dirty="0">
                <a:highlight>
                  <a:srgbClr val="00FFFF"/>
                </a:highlight>
              </a:rPr>
              <a:t>Un </a:t>
            </a:r>
            <a:r>
              <a:rPr b="1" i="1" dirty="0" err="1">
                <a:highlight>
                  <a:srgbClr val="00FFFF"/>
                </a:highlight>
              </a:rPr>
              <a:t>algorithme</a:t>
            </a:r>
            <a:r>
              <a:rPr b="1" i="1" dirty="0">
                <a:highlight>
                  <a:srgbClr val="00FFFF"/>
                </a:highlight>
              </a:rPr>
              <a:t> </a:t>
            </a:r>
            <a:r>
              <a:rPr b="1" i="1" dirty="0" err="1">
                <a:highlight>
                  <a:srgbClr val="00FFFF"/>
                </a:highlight>
              </a:rPr>
              <a:t>glouton</a:t>
            </a:r>
            <a:r>
              <a:rPr b="1" i="1" dirty="0">
                <a:highlight>
                  <a:srgbClr val="00FFFF"/>
                </a:highlight>
              </a:rPr>
              <a:t> </a:t>
            </a:r>
            <a:r>
              <a:rPr b="1" i="1" dirty="0" err="1">
                <a:highlight>
                  <a:srgbClr val="00FFFF"/>
                </a:highlight>
              </a:rPr>
              <a:t>consiste</a:t>
            </a:r>
            <a:r>
              <a:rPr b="1" i="1" dirty="0">
                <a:highlight>
                  <a:srgbClr val="00FFFF"/>
                </a:highlight>
              </a:rPr>
              <a:t> à </a:t>
            </a:r>
            <a:r>
              <a:rPr b="1" i="1" dirty="0" err="1">
                <a:highlight>
                  <a:srgbClr val="00FFFF"/>
                </a:highlight>
              </a:rPr>
              <a:t>toujours</a:t>
            </a:r>
            <a:r>
              <a:rPr b="1" i="1" dirty="0">
                <a:highlight>
                  <a:srgbClr val="00FFFF"/>
                </a:highlight>
              </a:rPr>
              <a:t> </a:t>
            </a:r>
            <a:r>
              <a:rPr b="1" i="1" dirty="0" err="1">
                <a:highlight>
                  <a:srgbClr val="00FFFF"/>
                </a:highlight>
              </a:rPr>
              <a:t>choisir</a:t>
            </a:r>
            <a:r>
              <a:rPr b="1" i="1" dirty="0">
                <a:highlight>
                  <a:srgbClr val="00FFFF"/>
                </a:highlight>
              </a:rPr>
              <a:t> la pièce </a:t>
            </a:r>
            <a:r>
              <a:rPr b="1" i="1" dirty="0" err="1">
                <a:highlight>
                  <a:srgbClr val="00FFFF"/>
                </a:highlight>
              </a:rPr>
              <a:t>ou</a:t>
            </a:r>
            <a:r>
              <a:rPr b="1" i="1" dirty="0">
                <a:highlight>
                  <a:srgbClr val="00FFFF"/>
                </a:highlight>
              </a:rPr>
              <a:t> le billet de la </a:t>
            </a:r>
            <a:r>
              <a:rPr b="1" i="1" dirty="0" err="1">
                <a:highlight>
                  <a:srgbClr val="00FFFF"/>
                </a:highlight>
              </a:rPr>
              <a:t>valeur</a:t>
            </a:r>
            <a:r>
              <a:rPr b="1" i="1" dirty="0">
                <a:highlight>
                  <a:srgbClr val="00FFFF"/>
                </a:highlight>
              </a:rPr>
              <a:t> la plus </a:t>
            </a:r>
            <a:r>
              <a:rPr b="1" i="1" dirty="0" err="1">
                <a:highlight>
                  <a:srgbClr val="00FFFF"/>
                </a:highlight>
              </a:rPr>
              <a:t>élevée</a:t>
            </a:r>
            <a:r>
              <a:rPr b="1" i="1" dirty="0">
                <a:highlight>
                  <a:srgbClr val="00FFFF"/>
                </a:highlight>
              </a:rPr>
              <a:t> qui ne </a:t>
            </a:r>
            <a:r>
              <a:rPr b="1" i="1" dirty="0" err="1">
                <a:highlight>
                  <a:srgbClr val="00FFFF"/>
                </a:highlight>
              </a:rPr>
              <a:t>dépasse</a:t>
            </a:r>
            <a:r>
              <a:rPr b="1" i="1" dirty="0">
                <a:highlight>
                  <a:srgbClr val="00FFFF"/>
                </a:highlight>
              </a:rPr>
              <a:t> pas le </a:t>
            </a:r>
            <a:r>
              <a:rPr b="1" i="1" dirty="0" err="1">
                <a:highlight>
                  <a:srgbClr val="00FFFF"/>
                </a:highlight>
              </a:rPr>
              <a:t>montant</a:t>
            </a:r>
            <a:r>
              <a:rPr b="1" i="1" dirty="0">
                <a:highlight>
                  <a:srgbClr val="00FFFF"/>
                </a:highlight>
              </a:rPr>
              <a:t> </a:t>
            </a:r>
            <a:r>
              <a:rPr b="1" i="1" dirty="0" err="1">
                <a:highlight>
                  <a:srgbClr val="00FFFF"/>
                </a:highlight>
              </a:rPr>
              <a:t>restant</a:t>
            </a:r>
            <a:r>
              <a:rPr b="1" i="1" dirty="0">
                <a:highlight>
                  <a:srgbClr val="00FFFF"/>
                </a:highlight>
              </a:rPr>
              <a:t>.</a:t>
            </a:r>
          </a:p>
          <a:p>
            <a:pPr marL="0" lvl="0" indent="0">
              <a:buNone/>
            </a:pPr>
            <a:r>
              <a:rPr b="1" i="1" dirty="0" err="1"/>
              <a:t>Exemple</a:t>
            </a:r>
            <a:r>
              <a:rPr b="1" i="1" dirty="0"/>
              <a:t> : </a:t>
            </a:r>
          </a:p>
          <a:p>
            <a:pPr marL="0" lvl="0" indent="0">
              <a:buNone/>
            </a:pPr>
            <a:r>
              <a:rPr dirty="0"/>
              <a:t>Un client nous </a:t>
            </a:r>
            <a:r>
              <a:rPr dirty="0" err="1"/>
              <a:t>achète</a:t>
            </a:r>
            <a:r>
              <a:rPr dirty="0"/>
              <a:t> un </a:t>
            </a:r>
            <a:r>
              <a:rPr dirty="0" err="1"/>
              <a:t>objet</a:t>
            </a:r>
            <a:r>
              <a:rPr dirty="0"/>
              <a:t> qui </a:t>
            </a:r>
            <a:r>
              <a:rPr dirty="0" err="1"/>
              <a:t>coûte</a:t>
            </a:r>
            <a:r>
              <a:rPr dirty="0"/>
              <a:t> 53 euros. Il </a:t>
            </a:r>
            <a:r>
              <a:rPr dirty="0" err="1"/>
              <a:t>paye</a:t>
            </a:r>
            <a:r>
              <a:rPr dirty="0"/>
              <a:t> avec un billet de 200 euros. On doit </a:t>
            </a:r>
            <a:r>
              <a:rPr dirty="0" err="1"/>
              <a:t>donc</a:t>
            </a:r>
            <a:r>
              <a:rPr dirty="0"/>
              <a:t> </a:t>
            </a:r>
            <a:r>
              <a:rPr dirty="0" err="1"/>
              <a:t>lui</a:t>
            </a:r>
            <a:r>
              <a:rPr dirty="0"/>
              <a:t> </a:t>
            </a:r>
            <a:r>
              <a:rPr dirty="0" err="1"/>
              <a:t>rendre</a:t>
            </a:r>
            <a:r>
              <a:rPr dirty="0"/>
              <a:t> 147 euros. Une </a:t>
            </a:r>
            <a:r>
              <a:rPr dirty="0" err="1"/>
              <a:t>façon</a:t>
            </a:r>
            <a:r>
              <a:rPr dirty="0"/>
              <a:t> de </a:t>
            </a:r>
            <a:r>
              <a:rPr dirty="0" err="1"/>
              <a:t>lui</a:t>
            </a:r>
            <a:r>
              <a:rPr dirty="0"/>
              <a:t> </a:t>
            </a:r>
            <a:r>
              <a:rPr dirty="0" err="1"/>
              <a:t>rendre</a:t>
            </a:r>
            <a:r>
              <a:rPr dirty="0"/>
              <a:t> la </a:t>
            </a:r>
            <a:r>
              <a:rPr dirty="0" err="1"/>
              <a:t>monnaie</a:t>
            </a:r>
            <a:r>
              <a:rPr dirty="0"/>
              <a:t> </a:t>
            </a:r>
            <a:r>
              <a:rPr dirty="0" err="1"/>
              <a:t>est</a:t>
            </a:r>
            <a:r>
              <a:rPr dirty="0"/>
              <a:t> de le faire avec un billet de 100, deux billets de 20, un billet de 5 et </a:t>
            </a:r>
            <a:r>
              <a:rPr dirty="0" err="1"/>
              <a:t>une</a:t>
            </a:r>
            <a:r>
              <a:rPr dirty="0"/>
              <a:t> pièce de 2.</a:t>
            </a:r>
          </a:p>
          <a:p>
            <a:pPr marL="0" lvl="0" indent="0">
              <a:buNone/>
            </a:pPr>
            <a:r>
              <a:rPr dirty="0"/>
              <a:t>Pour </a:t>
            </a:r>
            <a:r>
              <a:rPr dirty="0" err="1"/>
              <a:t>minimiser</a:t>
            </a:r>
            <a:r>
              <a:rPr dirty="0"/>
              <a:t> le </a:t>
            </a:r>
            <a:r>
              <a:rPr dirty="0" err="1"/>
              <a:t>nombre</a:t>
            </a:r>
            <a:r>
              <a:rPr dirty="0"/>
              <a:t> de </a:t>
            </a:r>
            <a:r>
              <a:rPr dirty="0" err="1"/>
              <a:t>pièces</a:t>
            </a:r>
            <a:r>
              <a:rPr dirty="0"/>
              <a:t> à </a:t>
            </a:r>
            <a:r>
              <a:rPr dirty="0" err="1"/>
              <a:t>rendre</a:t>
            </a:r>
            <a:r>
              <a:rPr dirty="0"/>
              <a:t>, il </a:t>
            </a:r>
            <a:r>
              <a:rPr dirty="0" err="1"/>
              <a:t>apparaît</a:t>
            </a:r>
            <a:r>
              <a:rPr dirty="0"/>
              <a:t> la </a:t>
            </a:r>
            <a:r>
              <a:rPr dirty="0" err="1"/>
              <a:t>stratégie</a:t>
            </a:r>
            <a:r>
              <a:rPr dirty="0"/>
              <a:t> </a:t>
            </a:r>
            <a:r>
              <a:rPr dirty="0" err="1"/>
              <a:t>suivante</a:t>
            </a:r>
            <a:r>
              <a:rPr dirty="0"/>
              <a:t> :</a:t>
            </a:r>
          </a:p>
          <a:p>
            <a:pPr lvl="1"/>
            <a:r>
              <a:rPr dirty="0"/>
              <a:t>On commence par </a:t>
            </a:r>
            <a:r>
              <a:rPr dirty="0" err="1"/>
              <a:t>rendre</a:t>
            </a:r>
            <a:r>
              <a:rPr dirty="0"/>
              <a:t> la pièce de plus </a:t>
            </a:r>
            <a:r>
              <a:rPr dirty="0" err="1"/>
              <a:t>grande</a:t>
            </a:r>
            <a:r>
              <a:rPr dirty="0"/>
              <a:t> </a:t>
            </a:r>
            <a:r>
              <a:rPr dirty="0" err="1"/>
              <a:t>valeur</a:t>
            </a:r>
            <a:r>
              <a:rPr dirty="0"/>
              <a:t> possible ;</a:t>
            </a:r>
          </a:p>
          <a:p>
            <a:pPr lvl="1"/>
            <a:r>
              <a:rPr dirty="0"/>
              <a:t>On </a:t>
            </a:r>
            <a:r>
              <a:rPr dirty="0" err="1"/>
              <a:t>déduit</a:t>
            </a:r>
            <a:r>
              <a:rPr dirty="0"/>
              <a:t> </a:t>
            </a:r>
            <a:r>
              <a:rPr dirty="0" err="1"/>
              <a:t>cette</a:t>
            </a:r>
            <a:r>
              <a:rPr dirty="0"/>
              <a:t> </a:t>
            </a:r>
            <a:r>
              <a:rPr dirty="0" err="1"/>
              <a:t>valeur</a:t>
            </a:r>
            <a:r>
              <a:rPr dirty="0"/>
              <a:t> de la </a:t>
            </a:r>
            <a:r>
              <a:rPr dirty="0" err="1"/>
              <a:t>somme</a:t>
            </a:r>
            <a:r>
              <a:rPr dirty="0"/>
              <a:t> (encore) à </a:t>
            </a:r>
            <a:r>
              <a:rPr dirty="0" err="1"/>
              <a:t>rendre</a:t>
            </a:r>
            <a:r>
              <a:rPr dirty="0"/>
              <a:t> ;</a:t>
            </a:r>
          </a:p>
          <a:p>
            <a:pPr lvl="1"/>
            <a:r>
              <a:rPr dirty="0"/>
              <a:t>On recommence, </a:t>
            </a:r>
            <a:r>
              <a:rPr dirty="0" err="1"/>
              <a:t>jusqu’à</a:t>
            </a:r>
            <a:r>
              <a:rPr dirty="0"/>
              <a:t> </a:t>
            </a:r>
            <a:r>
              <a:rPr dirty="0" err="1"/>
              <a:t>obtenir</a:t>
            </a:r>
            <a:r>
              <a:rPr dirty="0"/>
              <a:t> </a:t>
            </a:r>
            <a:r>
              <a:rPr dirty="0" err="1"/>
              <a:t>une</a:t>
            </a:r>
            <a:r>
              <a:rPr dirty="0"/>
              <a:t> </a:t>
            </a:r>
            <a:r>
              <a:rPr dirty="0" err="1"/>
              <a:t>somme</a:t>
            </a:r>
            <a:r>
              <a:rPr dirty="0"/>
              <a:t> </a:t>
            </a:r>
            <a:r>
              <a:rPr dirty="0" err="1"/>
              <a:t>nulle</a:t>
            </a:r>
            <a:r>
              <a:rPr dirty="0"/>
              <a:t>.</a:t>
            </a:r>
          </a:p>
        </p:txBody>
      </p:sp>
      <p:sp>
        <p:nvSpPr>
          <p:cNvPr id="2" name="Espace réservé du numéro de diapositive 1">
            <a:extLst>
              <a:ext uri="{FF2B5EF4-FFF2-40B4-BE49-F238E27FC236}">
                <a16:creationId xmlns:a16="http://schemas.microsoft.com/office/drawing/2014/main" id="{052D0477-BE89-4991-AD65-B5873FA26571}"/>
              </a:ext>
            </a:extLst>
          </p:cNvPr>
          <p:cNvSpPr>
            <a:spLocks noGrp="1"/>
          </p:cNvSpPr>
          <p:nvPr>
            <p:ph type="sldNum" sz="quarter" idx="12"/>
          </p:nvPr>
        </p:nvSpPr>
        <p:spPr/>
        <p:txBody>
          <a:bodyPr/>
          <a:lstStyle/>
          <a:p>
            <a:fld id="{C5EF2332-01BF-834F-8236-50238282D533}" type="slidenum">
              <a:rPr lang="en-US" smtClean="0"/>
              <a:t>14</a:t>
            </a:fld>
            <a:endParaRPr lang="en-US"/>
          </a:p>
        </p:txBody>
      </p:sp>
      <p:sp>
        <p:nvSpPr>
          <p:cNvPr id="5" name="ZoneTexte 4">
            <a:extLst>
              <a:ext uri="{FF2B5EF4-FFF2-40B4-BE49-F238E27FC236}">
                <a16:creationId xmlns:a16="http://schemas.microsoft.com/office/drawing/2014/main" id="{9918E7F4-352F-451E-AC16-01192350A92A}"/>
              </a:ext>
            </a:extLst>
          </p:cNvPr>
          <p:cNvSpPr txBox="1"/>
          <p:nvPr/>
        </p:nvSpPr>
        <p:spPr>
          <a:xfrm>
            <a:off x="646044" y="159937"/>
            <a:ext cx="8153878" cy="584775"/>
          </a:xfrm>
          <a:prstGeom prst="rect">
            <a:avLst/>
          </a:prstGeom>
          <a:noFill/>
        </p:spPr>
        <p:txBody>
          <a:bodyPr wrap="square">
            <a:spAutoFit/>
          </a:bodyPr>
          <a:lstStyle/>
          <a:p>
            <a:pPr lvl="1"/>
            <a:r>
              <a:rPr lang="fr-FR" sz="3200" b="1" dirty="0"/>
              <a:t>Problème du rendu de monnaie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descr="media/image2.png"/>
          <p:cNvPicPr>
            <a:picLocks noGrp="1" noChangeAspect="1"/>
          </p:cNvPicPr>
          <p:nvPr/>
        </p:nvPicPr>
        <p:blipFill>
          <a:blip r:embed="rId2"/>
          <a:stretch>
            <a:fillRect/>
          </a:stretch>
        </p:blipFill>
        <p:spPr bwMode="auto">
          <a:xfrm>
            <a:off x="856973" y="3476377"/>
            <a:ext cx="6184900" cy="3109913"/>
          </a:xfrm>
          <a:prstGeom prst="rect">
            <a:avLst/>
          </a:prstGeom>
          <a:noFill/>
          <a:ln w="9525">
            <a:noFill/>
            <a:headEnd/>
            <a:tailEnd/>
          </a:ln>
        </p:spPr>
      </p:pic>
      <p:sp>
        <p:nvSpPr>
          <p:cNvPr id="4" name="ZoneTexte 3">
            <a:extLst>
              <a:ext uri="{FF2B5EF4-FFF2-40B4-BE49-F238E27FC236}">
                <a16:creationId xmlns:a16="http://schemas.microsoft.com/office/drawing/2014/main" id="{3B1CECD1-5514-43F7-8252-A5DED4037CCB}"/>
              </a:ext>
            </a:extLst>
          </p:cNvPr>
          <p:cNvSpPr txBox="1"/>
          <p:nvPr/>
        </p:nvSpPr>
        <p:spPr>
          <a:xfrm>
            <a:off x="-1" y="1028660"/>
            <a:ext cx="9059159" cy="1938992"/>
          </a:xfrm>
          <a:prstGeom prst="rect">
            <a:avLst/>
          </a:prstGeom>
          <a:noFill/>
        </p:spPr>
        <p:txBody>
          <a:bodyPr wrap="square">
            <a:spAutoFit/>
          </a:bodyPr>
          <a:lstStyle/>
          <a:p>
            <a:pPr marL="179388" lvl="2"/>
            <a:br>
              <a:rPr lang="fr-FR" sz="2400" b="1" dirty="0"/>
            </a:br>
            <a:r>
              <a:rPr lang="fr-FR" sz="2400" dirty="0"/>
              <a:t>Vous avez un sac à dos de capacité </a:t>
            </a:r>
            <a:r>
              <a:rPr lang="fr-FR" sz="2400" b="1" dirty="0"/>
              <a:t>C</a:t>
            </a:r>
            <a:r>
              <a:rPr lang="fr-FR" sz="2400" dirty="0"/>
              <a:t> et une liste d'objets avec des poids et des valeurs. </a:t>
            </a:r>
          </a:p>
          <a:p>
            <a:pPr marL="179388" lvl="2"/>
            <a:r>
              <a:rPr lang="fr-FR" sz="2400" b="1" dirty="0"/>
              <a:t>L'objectif </a:t>
            </a:r>
            <a:r>
              <a:rPr lang="fr-FR" sz="2400" dirty="0"/>
              <a:t>est de remplir le sac de manière à </a:t>
            </a:r>
            <a:r>
              <a:rPr lang="fr-FR" sz="2400" b="1" dirty="0"/>
              <a:t>maximiser la valeur totale </a:t>
            </a:r>
            <a:r>
              <a:rPr lang="fr-FR" sz="2400" dirty="0"/>
              <a:t>des objets tout en </a:t>
            </a:r>
            <a:r>
              <a:rPr lang="fr-FR" sz="2400" b="1" dirty="0"/>
              <a:t>respectant la capacité du sac</a:t>
            </a:r>
            <a:r>
              <a:rPr lang="fr-FR" sz="2400" dirty="0"/>
              <a:t>. </a:t>
            </a:r>
            <a:endParaRPr lang="fr-FR" sz="2400" b="1" dirty="0"/>
          </a:p>
        </p:txBody>
      </p:sp>
      <p:sp>
        <p:nvSpPr>
          <p:cNvPr id="5" name="Espace réservé du numéro de diapositive 4">
            <a:extLst>
              <a:ext uri="{FF2B5EF4-FFF2-40B4-BE49-F238E27FC236}">
                <a16:creationId xmlns:a16="http://schemas.microsoft.com/office/drawing/2014/main" id="{8A1948FD-A34E-445D-9980-EEFA8171044E}"/>
              </a:ext>
            </a:extLst>
          </p:cNvPr>
          <p:cNvSpPr>
            <a:spLocks noGrp="1"/>
          </p:cNvSpPr>
          <p:nvPr>
            <p:ph type="sldNum" sz="quarter" idx="12"/>
          </p:nvPr>
        </p:nvSpPr>
        <p:spPr/>
        <p:txBody>
          <a:bodyPr/>
          <a:lstStyle/>
          <a:p>
            <a:fld id="{C5EF2332-01BF-834F-8236-50238282D533}" type="slidenum">
              <a:rPr lang="en-US" smtClean="0"/>
              <a:t>15</a:t>
            </a:fld>
            <a:endParaRPr lang="en-US"/>
          </a:p>
        </p:txBody>
      </p:sp>
      <p:sp>
        <p:nvSpPr>
          <p:cNvPr id="6" name="ZoneTexte 5">
            <a:extLst>
              <a:ext uri="{FF2B5EF4-FFF2-40B4-BE49-F238E27FC236}">
                <a16:creationId xmlns:a16="http://schemas.microsoft.com/office/drawing/2014/main" id="{43F81531-0835-4D39-ACD0-413C62BDC7DA}"/>
              </a:ext>
            </a:extLst>
          </p:cNvPr>
          <p:cNvSpPr txBox="1"/>
          <p:nvPr/>
        </p:nvSpPr>
        <p:spPr>
          <a:xfrm>
            <a:off x="646044" y="159937"/>
            <a:ext cx="8153878" cy="1138773"/>
          </a:xfrm>
          <a:prstGeom prst="rect">
            <a:avLst/>
          </a:prstGeom>
          <a:noFill/>
        </p:spPr>
        <p:txBody>
          <a:bodyPr wrap="square">
            <a:spAutoFit/>
          </a:bodyPr>
          <a:lstStyle/>
          <a:p>
            <a:r>
              <a:rPr lang="fr-FR" sz="3200" b="1" dirty="0"/>
              <a:t> </a:t>
            </a:r>
          </a:p>
          <a:p>
            <a:r>
              <a:rPr lang="fr-FR" sz="3600" b="1" dirty="0"/>
              <a:t>2. Problème du sac à dos:</a:t>
            </a:r>
            <a:endParaRPr lang="fr-FR" sz="36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5749" y="1377707"/>
            <a:ext cx="8229600" cy="5018406"/>
          </a:xfrm>
        </p:spPr>
        <p:txBody>
          <a:bodyPr>
            <a:noAutofit/>
          </a:bodyPr>
          <a:lstStyle/>
          <a:p>
            <a:pPr marL="0" lvl="0" indent="0">
              <a:buNone/>
            </a:pPr>
            <a:r>
              <a:rPr sz="1600" dirty="0" err="1"/>
              <a:t>Voici</a:t>
            </a:r>
            <a:r>
              <a:rPr sz="1600" dirty="0"/>
              <a:t> les </a:t>
            </a:r>
            <a:r>
              <a:rPr sz="1600" dirty="0" err="1"/>
              <a:t>principaux</a:t>
            </a:r>
            <a:r>
              <a:rPr sz="1600" dirty="0"/>
              <a:t> </a:t>
            </a:r>
            <a:r>
              <a:rPr sz="1600" dirty="0" err="1"/>
              <a:t>algorithmes</a:t>
            </a:r>
            <a:r>
              <a:rPr sz="1600" dirty="0"/>
              <a:t> </a:t>
            </a:r>
            <a:r>
              <a:rPr sz="1600" dirty="0" err="1"/>
              <a:t>gloutons</a:t>
            </a:r>
            <a:r>
              <a:rPr sz="1600" dirty="0"/>
              <a:t> </a:t>
            </a:r>
            <a:r>
              <a:rPr sz="1600" dirty="0" err="1"/>
              <a:t>utilisés</a:t>
            </a:r>
            <a:r>
              <a:rPr sz="1600" dirty="0"/>
              <a:t> pour </a:t>
            </a:r>
            <a:r>
              <a:rPr sz="1600" dirty="0" err="1"/>
              <a:t>résoudre</a:t>
            </a:r>
            <a:r>
              <a:rPr sz="1600" dirty="0"/>
              <a:t> le </a:t>
            </a:r>
            <a:r>
              <a:rPr sz="1600" dirty="0" err="1"/>
              <a:t>problème</a:t>
            </a:r>
            <a:r>
              <a:rPr sz="1600" dirty="0"/>
              <a:t> du sac à dos:</a:t>
            </a:r>
          </a:p>
          <a:p>
            <a:pPr marL="88900" lvl="1" indent="0"/>
            <a:r>
              <a:rPr b="1" dirty="0" err="1"/>
              <a:t>Algorithme</a:t>
            </a:r>
            <a:r>
              <a:rPr b="1" dirty="0"/>
              <a:t> du rapport </a:t>
            </a:r>
            <a:r>
              <a:rPr b="1" dirty="0" err="1"/>
              <a:t>valeur</a:t>
            </a:r>
            <a:r>
              <a:rPr b="1" dirty="0"/>
              <a:t>/</a:t>
            </a:r>
            <a:r>
              <a:rPr b="1" dirty="0" err="1"/>
              <a:t>poids</a:t>
            </a:r>
            <a:r>
              <a:rPr b="1" dirty="0"/>
              <a:t>:</a:t>
            </a:r>
          </a:p>
          <a:p>
            <a:pPr lvl="1">
              <a:buFont typeface="Wingdings" panose="05000000000000000000" pitchFamily="2" charset="2"/>
              <a:buChar char="Ø"/>
            </a:pPr>
            <a:r>
              <a:rPr sz="1600" dirty="0" err="1"/>
              <a:t>Calcul</a:t>
            </a:r>
            <a:r>
              <a:rPr sz="1600" dirty="0"/>
              <a:t> du rapport </a:t>
            </a:r>
            <a:r>
              <a:rPr sz="1600" dirty="0" err="1"/>
              <a:t>valeur</a:t>
            </a:r>
            <a:r>
              <a:rPr sz="1600" dirty="0"/>
              <a:t>/</a:t>
            </a:r>
            <a:r>
              <a:rPr sz="1600" dirty="0" err="1"/>
              <a:t>poids</a:t>
            </a:r>
            <a:r>
              <a:rPr sz="1600" dirty="0"/>
              <a:t> pour </a:t>
            </a:r>
            <a:r>
              <a:rPr sz="1600" dirty="0" err="1"/>
              <a:t>chaque</a:t>
            </a:r>
            <a:r>
              <a:rPr sz="1600" dirty="0"/>
              <a:t> </a:t>
            </a:r>
            <a:r>
              <a:rPr sz="1600" dirty="0" err="1"/>
              <a:t>objet</a:t>
            </a:r>
            <a:endParaRPr sz="1600" dirty="0"/>
          </a:p>
          <a:p>
            <a:pPr lvl="1">
              <a:buFont typeface="Wingdings" panose="05000000000000000000" pitchFamily="2" charset="2"/>
              <a:buChar char="Ø"/>
            </a:pPr>
            <a:r>
              <a:rPr sz="1600" dirty="0" err="1"/>
              <a:t>Trie</a:t>
            </a:r>
            <a:r>
              <a:rPr sz="1600" dirty="0"/>
              <a:t> par </a:t>
            </a:r>
            <a:r>
              <a:rPr sz="1600" dirty="0" err="1"/>
              <a:t>ordre</a:t>
            </a:r>
            <a:r>
              <a:rPr sz="1600" dirty="0"/>
              <a:t> </a:t>
            </a:r>
            <a:r>
              <a:rPr sz="1600" dirty="0" err="1"/>
              <a:t>décroissant</a:t>
            </a:r>
            <a:r>
              <a:rPr sz="1600" dirty="0"/>
              <a:t> des rapports</a:t>
            </a:r>
          </a:p>
          <a:p>
            <a:pPr lvl="1">
              <a:buFont typeface="Wingdings" panose="05000000000000000000" pitchFamily="2" charset="2"/>
              <a:buChar char="Ø"/>
            </a:pPr>
            <a:r>
              <a:rPr sz="1600" dirty="0" err="1"/>
              <a:t>Remplissage</a:t>
            </a:r>
            <a:r>
              <a:rPr sz="1600" dirty="0"/>
              <a:t> du sac </a:t>
            </a:r>
            <a:r>
              <a:rPr sz="1600" dirty="0" err="1"/>
              <a:t>en</a:t>
            </a:r>
            <a:r>
              <a:rPr sz="1600" dirty="0"/>
              <a:t> </a:t>
            </a:r>
            <a:r>
              <a:rPr sz="1600" dirty="0" err="1"/>
              <a:t>prenant</a:t>
            </a:r>
            <a:r>
              <a:rPr sz="1600" dirty="0"/>
              <a:t> les </a:t>
            </a:r>
            <a:r>
              <a:rPr sz="1600" dirty="0" err="1"/>
              <a:t>objets</a:t>
            </a:r>
            <a:r>
              <a:rPr sz="1600" dirty="0"/>
              <a:t> dans </a:t>
            </a:r>
            <a:r>
              <a:rPr sz="1600" dirty="0" err="1"/>
              <a:t>cet</a:t>
            </a:r>
            <a:r>
              <a:rPr sz="1600" dirty="0"/>
              <a:t> </a:t>
            </a:r>
            <a:r>
              <a:rPr sz="1600" dirty="0" err="1"/>
              <a:t>ordre</a:t>
            </a:r>
            <a:endParaRPr sz="1600" dirty="0"/>
          </a:p>
          <a:p>
            <a:pPr marL="0" lvl="0" indent="0">
              <a:buNone/>
            </a:pPr>
            <a:r>
              <a:rPr sz="1600" dirty="0" err="1"/>
              <a:t>Cet</a:t>
            </a:r>
            <a:r>
              <a:rPr sz="1600" dirty="0"/>
              <a:t> </a:t>
            </a:r>
            <a:r>
              <a:rPr sz="1600" dirty="0" err="1"/>
              <a:t>algorithme</a:t>
            </a:r>
            <a:r>
              <a:rPr sz="1600" dirty="0"/>
              <a:t> </a:t>
            </a:r>
            <a:r>
              <a:rPr sz="1600" dirty="0" err="1"/>
              <a:t>donne</a:t>
            </a:r>
            <a:r>
              <a:rPr sz="1600" dirty="0"/>
              <a:t> </a:t>
            </a:r>
            <a:r>
              <a:rPr sz="1600" dirty="0" err="1"/>
              <a:t>une</a:t>
            </a:r>
            <a:r>
              <a:rPr sz="1600" dirty="0"/>
              <a:t> solution </a:t>
            </a:r>
            <a:r>
              <a:rPr sz="1600" dirty="0" err="1"/>
              <a:t>presque</a:t>
            </a:r>
            <a:r>
              <a:rPr sz="1600" dirty="0"/>
              <a:t> </a:t>
            </a:r>
            <a:r>
              <a:rPr sz="1600" dirty="0" err="1"/>
              <a:t>optimale</a:t>
            </a:r>
            <a:r>
              <a:rPr sz="1600" dirty="0"/>
              <a:t> pour le sac à dos </a:t>
            </a:r>
            <a:r>
              <a:rPr sz="1600" dirty="0" err="1"/>
              <a:t>en</a:t>
            </a:r>
            <a:r>
              <a:rPr sz="1600" dirty="0"/>
              <a:t> </a:t>
            </a:r>
            <a:r>
              <a:rPr sz="1600" dirty="0" err="1"/>
              <a:t>valeurs</a:t>
            </a:r>
            <a:r>
              <a:rPr sz="1600" dirty="0"/>
              <a:t>.</a:t>
            </a:r>
          </a:p>
          <a:p>
            <a:pPr marL="88900" lvl="1" indent="0"/>
            <a:r>
              <a:rPr b="1" dirty="0" err="1"/>
              <a:t>Algorithme</a:t>
            </a:r>
            <a:r>
              <a:rPr b="1" dirty="0"/>
              <a:t> du plus petit </a:t>
            </a:r>
            <a:r>
              <a:rPr b="1" dirty="0" err="1"/>
              <a:t>poids</a:t>
            </a:r>
            <a:r>
              <a:rPr b="1" dirty="0"/>
              <a:t> </a:t>
            </a:r>
            <a:r>
              <a:rPr b="1" dirty="0" err="1"/>
              <a:t>restant</a:t>
            </a:r>
            <a:r>
              <a:rPr b="1" dirty="0"/>
              <a:t>:</a:t>
            </a:r>
          </a:p>
          <a:p>
            <a:pPr lvl="1">
              <a:buFont typeface="Wingdings" panose="05000000000000000000" pitchFamily="2" charset="2"/>
              <a:buChar char="Ø"/>
            </a:pPr>
            <a:r>
              <a:rPr sz="1600" dirty="0" err="1"/>
              <a:t>Trie</a:t>
            </a:r>
            <a:r>
              <a:rPr sz="1600" dirty="0"/>
              <a:t> les </a:t>
            </a:r>
            <a:r>
              <a:rPr sz="1600" dirty="0" err="1"/>
              <a:t>objets</a:t>
            </a:r>
            <a:r>
              <a:rPr sz="1600" dirty="0"/>
              <a:t> par </a:t>
            </a:r>
            <a:r>
              <a:rPr sz="1600" dirty="0" err="1"/>
              <a:t>ordre</a:t>
            </a:r>
            <a:r>
              <a:rPr sz="1600" dirty="0"/>
              <a:t> de </a:t>
            </a:r>
            <a:r>
              <a:rPr sz="1600" dirty="0" err="1"/>
              <a:t>poids</a:t>
            </a:r>
            <a:r>
              <a:rPr sz="1600" dirty="0"/>
              <a:t> croissant</a:t>
            </a:r>
          </a:p>
          <a:p>
            <a:pPr lvl="1">
              <a:buFont typeface="Wingdings" panose="05000000000000000000" pitchFamily="2" charset="2"/>
              <a:buChar char="Ø"/>
            </a:pPr>
            <a:r>
              <a:rPr sz="1600" dirty="0" err="1"/>
              <a:t>Remplissage</a:t>
            </a:r>
            <a:r>
              <a:rPr sz="1600" dirty="0"/>
              <a:t> du sac </a:t>
            </a:r>
            <a:r>
              <a:rPr sz="1600" dirty="0" err="1"/>
              <a:t>en</a:t>
            </a:r>
            <a:r>
              <a:rPr sz="1600" dirty="0"/>
              <a:t> </a:t>
            </a:r>
            <a:r>
              <a:rPr sz="1600" dirty="0" err="1"/>
              <a:t>prenant</a:t>
            </a:r>
            <a:r>
              <a:rPr sz="1600" dirty="0"/>
              <a:t> les </a:t>
            </a:r>
            <a:r>
              <a:rPr sz="1600" dirty="0" err="1"/>
              <a:t>objets</a:t>
            </a:r>
            <a:r>
              <a:rPr sz="1600" dirty="0"/>
              <a:t> dans </a:t>
            </a:r>
            <a:r>
              <a:rPr sz="1600" dirty="0" err="1"/>
              <a:t>cet</a:t>
            </a:r>
            <a:r>
              <a:rPr sz="1600" dirty="0"/>
              <a:t> </a:t>
            </a:r>
            <a:r>
              <a:rPr sz="1600" dirty="0" err="1"/>
              <a:t>ordre</a:t>
            </a:r>
            <a:endParaRPr sz="1600" dirty="0"/>
          </a:p>
          <a:p>
            <a:pPr lvl="1">
              <a:buFont typeface="Wingdings" panose="05000000000000000000" pitchFamily="2" charset="2"/>
              <a:buChar char="Ø"/>
            </a:pPr>
            <a:r>
              <a:rPr sz="1600" dirty="0" err="1"/>
              <a:t>S'arrête</a:t>
            </a:r>
            <a:r>
              <a:rPr sz="1600" dirty="0"/>
              <a:t> </a:t>
            </a:r>
            <a:r>
              <a:rPr sz="1600" dirty="0" err="1"/>
              <a:t>dès</a:t>
            </a:r>
            <a:r>
              <a:rPr sz="1600" dirty="0"/>
              <a:t> que la </a:t>
            </a:r>
            <a:r>
              <a:rPr sz="1600" dirty="0" err="1"/>
              <a:t>capacité</a:t>
            </a:r>
            <a:r>
              <a:rPr sz="1600" dirty="0"/>
              <a:t> </a:t>
            </a:r>
            <a:r>
              <a:rPr sz="1600" dirty="0" err="1"/>
              <a:t>est</a:t>
            </a:r>
            <a:r>
              <a:rPr sz="1600" dirty="0"/>
              <a:t> </a:t>
            </a:r>
            <a:r>
              <a:rPr sz="1600" dirty="0" err="1"/>
              <a:t>atteinte</a:t>
            </a:r>
            <a:endParaRPr sz="1600" dirty="0"/>
          </a:p>
          <a:p>
            <a:pPr marL="0" lvl="0" indent="0">
              <a:buNone/>
            </a:pPr>
            <a:r>
              <a:rPr sz="1600" dirty="0" err="1"/>
              <a:t>Cet</a:t>
            </a:r>
            <a:r>
              <a:rPr sz="1600" dirty="0"/>
              <a:t> </a:t>
            </a:r>
            <a:r>
              <a:rPr sz="1600" dirty="0" err="1"/>
              <a:t>algorithme</a:t>
            </a:r>
            <a:r>
              <a:rPr sz="1600" dirty="0"/>
              <a:t> </a:t>
            </a:r>
            <a:r>
              <a:rPr sz="1600" dirty="0" err="1"/>
              <a:t>permet</a:t>
            </a:r>
            <a:r>
              <a:rPr sz="1600" dirty="0"/>
              <a:t> de maximiser le </a:t>
            </a:r>
            <a:r>
              <a:rPr sz="1600" dirty="0" err="1"/>
              <a:t>nombre</a:t>
            </a:r>
            <a:r>
              <a:rPr sz="1600" dirty="0"/>
              <a:t> </a:t>
            </a:r>
            <a:r>
              <a:rPr sz="1600" dirty="0" err="1"/>
              <a:t>d'objets</a:t>
            </a:r>
            <a:r>
              <a:rPr sz="1600" dirty="0"/>
              <a:t> dans le sac.</a:t>
            </a:r>
          </a:p>
          <a:p>
            <a:pPr marL="179388" lvl="1" indent="0"/>
            <a:r>
              <a:rPr b="1" dirty="0" err="1"/>
              <a:t>Algorithme</a:t>
            </a:r>
            <a:r>
              <a:rPr b="1" dirty="0"/>
              <a:t> du plus grand profit:</a:t>
            </a:r>
          </a:p>
          <a:p>
            <a:pPr lvl="1">
              <a:buFont typeface="Wingdings" panose="05000000000000000000" pitchFamily="2" charset="2"/>
              <a:buChar char="Ø"/>
            </a:pPr>
            <a:r>
              <a:rPr sz="1600" dirty="0" err="1"/>
              <a:t>Trie</a:t>
            </a:r>
            <a:r>
              <a:rPr sz="1600" dirty="0"/>
              <a:t> les </a:t>
            </a:r>
            <a:r>
              <a:rPr sz="1600" dirty="0" err="1"/>
              <a:t>objets</a:t>
            </a:r>
            <a:r>
              <a:rPr sz="1600" dirty="0"/>
              <a:t> par </a:t>
            </a:r>
            <a:r>
              <a:rPr sz="1600" dirty="0" err="1"/>
              <a:t>ordre</a:t>
            </a:r>
            <a:r>
              <a:rPr sz="1600" dirty="0"/>
              <a:t> </a:t>
            </a:r>
            <a:r>
              <a:rPr sz="1600" dirty="0" err="1"/>
              <a:t>décroissant</a:t>
            </a:r>
            <a:r>
              <a:rPr sz="1600" dirty="0"/>
              <a:t> de </a:t>
            </a:r>
            <a:r>
              <a:rPr sz="1600" dirty="0" err="1"/>
              <a:t>valeur</a:t>
            </a:r>
            <a:endParaRPr sz="1600" dirty="0"/>
          </a:p>
          <a:p>
            <a:pPr lvl="1">
              <a:buFont typeface="Wingdings" panose="05000000000000000000" pitchFamily="2" charset="2"/>
              <a:buChar char="Ø"/>
            </a:pPr>
            <a:r>
              <a:rPr sz="1600" dirty="0" err="1"/>
              <a:t>Remplissage</a:t>
            </a:r>
            <a:r>
              <a:rPr sz="1600" dirty="0"/>
              <a:t> du sac </a:t>
            </a:r>
            <a:r>
              <a:rPr sz="1600" dirty="0" err="1"/>
              <a:t>en</a:t>
            </a:r>
            <a:r>
              <a:rPr sz="1600" dirty="0"/>
              <a:t> </a:t>
            </a:r>
            <a:r>
              <a:rPr sz="1600" dirty="0" err="1"/>
              <a:t>prenant</a:t>
            </a:r>
            <a:r>
              <a:rPr sz="1600" dirty="0"/>
              <a:t> les </a:t>
            </a:r>
            <a:r>
              <a:rPr sz="1600" dirty="0" err="1"/>
              <a:t>objets</a:t>
            </a:r>
            <a:r>
              <a:rPr sz="1600" dirty="0"/>
              <a:t> dans </a:t>
            </a:r>
            <a:r>
              <a:rPr sz="1600" dirty="0" err="1"/>
              <a:t>cet</a:t>
            </a:r>
            <a:r>
              <a:rPr sz="1600" dirty="0"/>
              <a:t> </a:t>
            </a:r>
            <a:r>
              <a:rPr sz="1600" dirty="0" err="1"/>
              <a:t>ordre</a:t>
            </a:r>
            <a:endParaRPr sz="1600" dirty="0"/>
          </a:p>
          <a:p>
            <a:pPr lvl="1">
              <a:buFont typeface="Wingdings" panose="05000000000000000000" pitchFamily="2" charset="2"/>
              <a:buChar char="Ø"/>
            </a:pPr>
            <a:r>
              <a:rPr sz="1600" dirty="0" err="1"/>
              <a:t>S'arrête</a:t>
            </a:r>
            <a:r>
              <a:rPr sz="1600" dirty="0"/>
              <a:t> </a:t>
            </a:r>
            <a:r>
              <a:rPr sz="1600" dirty="0" err="1"/>
              <a:t>dès</a:t>
            </a:r>
            <a:r>
              <a:rPr sz="1600" dirty="0"/>
              <a:t> que la </a:t>
            </a:r>
            <a:r>
              <a:rPr sz="1600" dirty="0" err="1"/>
              <a:t>capacité</a:t>
            </a:r>
            <a:r>
              <a:rPr sz="1600" dirty="0"/>
              <a:t> </a:t>
            </a:r>
            <a:r>
              <a:rPr sz="1600" dirty="0" err="1"/>
              <a:t>est</a:t>
            </a:r>
            <a:r>
              <a:rPr sz="1600" dirty="0"/>
              <a:t> </a:t>
            </a:r>
            <a:r>
              <a:rPr sz="1600" dirty="0" err="1"/>
              <a:t>atteinte</a:t>
            </a:r>
            <a:endParaRPr sz="1600" dirty="0"/>
          </a:p>
          <a:p>
            <a:pPr marL="0" lvl="0" indent="0">
              <a:buNone/>
            </a:pPr>
            <a:r>
              <a:rPr sz="1600" dirty="0" err="1"/>
              <a:t>Cherche</a:t>
            </a:r>
            <a:r>
              <a:rPr sz="1600" dirty="0"/>
              <a:t> à maximiser la </a:t>
            </a:r>
            <a:r>
              <a:rPr sz="1600" dirty="0" err="1"/>
              <a:t>valeur</a:t>
            </a:r>
            <a:r>
              <a:rPr sz="1600" dirty="0"/>
              <a:t> </a:t>
            </a:r>
            <a:r>
              <a:rPr sz="1600" dirty="0" err="1"/>
              <a:t>totale</a:t>
            </a:r>
            <a:r>
              <a:rPr sz="1600" dirty="0"/>
              <a:t> </a:t>
            </a:r>
            <a:r>
              <a:rPr sz="1600" dirty="0" err="1"/>
              <a:t>même</a:t>
            </a:r>
            <a:r>
              <a:rPr sz="1600" dirty="0"/>
              <a:t> </a:t>
            </a:r>
            <a:r>
              <a:rPr sz="1600" dirty="0" err="1"/>
              <a:t>si</a:t>
            </a:r>
            <a:r>
              <a:rPr sz="1600" dirty="0"/>
              <a:t> le </a:t>
            </a:r>
            <a:r>
              <a:rPr sz="1600" dirty="0" err="1"/>
              <a:t>nombre</a:t>
            </a:r>
            <a:r>
              <a:rPr sz="1600" dirty="0"/>
              <a:t> </a:t>
            </a:r>
            <a:r>
              <a:rPr sz="1600" dirty="0" err="1"/>
              <a:t>d'objets</a:t>
            </a:r>
            <a:r>
              <a:rPr sz="1600" dirty="0"/>
              <a:t> </a:t>
            </a:r>
            <a:r>
              <a:rPr sz="1600" dirty="0" err="1"/>
              <a:t>n'est</a:t>
            </a:r>
            <a:r>
              <a:rPr sz="1600" dirty="0"/>
              <a:t> pas maximal.</a:t>
            </a:r>
          </a:p>
        </p:txBody>
      </p:sp>
      <p:sp>
        <p:nvSpPr>
          <p:cNvPr id="2" name="Espace réservé du numéro de diapositive 1">
            <a:extLst>
              <a:ext uri="{FF2B5EF4-FFF2-40B4-BE49-F238E27FC236}">
                <a16:creationId xmlns:a16="http://schemas.microsoft.com/office/drawing/2014/main" id="{7A5DF1AD-72B9-4F99-81F5-A7190388FAAC}"/>
              </a:ext>
            </a:extLst>
          </p:cNvPr>
          <p:cNvSpPr>
            <a:spLocks noGrp="1"/>
          </p:cNvSpPr>
          <p:nvPr>
            <p:ph type="sldNum" sz="quarter" idx="12"/>
          </p:nvPr>
        </p:nvSpPr>
        <p:spPr/>
        <p:txBody>
          <a:bodyPr/>
          <a:lstStyle/>
          <a:p>
            <a:fld id="{C5EF2332-01BF-834F-8236-50238282D533}" type="slidenum">
              <a:rPr lang="en-US" smtClean="0"/>
              <a:t>16</a:t>
            </a:fld>
            <a:endParaRPr lang="en-US"/>
          </a:p>
        </p:txBody>
      </p:sp>
      <p:sp>
        <p:nvSpPr>
          <p:cNvPr id="5" name="ZoneTexte 4">
            <a:extLst>
              <a:ext uri="{FF2B5EF4-FFF2-40B4-BE49-F238E27FC236}">
                <a16:creationId xmlns:a16="http://schemas.microsoft.com/office/drawing/2014/main" id="{F6C067BC-85E0-47F6-BD1C-4EDBD1F34225}"/>
              </a:ext>
            </a:extLst>
          </p:cNvPr>
          <p:cNvSpPr txBox="1"/>
          <p:nvPr/>
        </p:nvSpPr>
        <p:spPr>
          <a:xfrm>
            <a:off x="628650" y="290210"/>
            <a:ext cx="7886699" cy="1138773"/>
          </a:xfrm>
          <a:prstGeom prst="rect">
            <a:avLst/>
          </a:prstGeom>
          <a:noFill/>
        </p:spPr>
        <p:txBody>
          <a:bodyPr wrap="square">
            <a:spAutoFit/>
          </a:bodyPr>
          <a:lstStyle/>
          <a:p>
            <a:r>
              <a:rPr lang="fr-FR" sz="3200" b="1" dirty="0"/>
              <a:t>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sz="3600" b="1" i="0" u="none" strike="noStrike" kern="1200" cap="none" spc="0" normalizeH="0" baseline="0" noProof="0" dirty="0">
                <a:ln>
                  <a:noFill/>
                </a:ln>
                <a:solidFill>
                  <a:prstClr val="black"/>
                </a:solidFill>
                <a:effectLst/>
                <a:uLnTx/>
                <a:uFillTx/>
                <a:latin typeface="Calibri" panose="020F0502020204030204"/>
                <a:ea typeface="+mn-ea"/>
                <a:cs typeface="+mn-cs"/>
              </a:rPr>
              <a:t>2. Problème du sac à dos:</a:t>
            </a:r>
            <a:endParaRPr kumimoji="0" lang="fr-FR" sz="3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04F4B86-0D1E-4FF3-86F0-CC4C666DF7E0}"/>
              </a:ext>
            </a:extLst>
          </p:cNvPr>
          <p:cNvSpPr>
            <a:spLocks noGrp="1"/>
          </p:cNvSpPr>
          <p:nvPr>
            <p:ph type="title"/>
          </p:nvPr>
        </p:nvSpPr>
        <p:spPr>
          <a:xfrm>
            <a:off x="628650" y="365126"/>
            <a:ext cx="7886700" cy="966717"/>
          </a:xfrm>
        </p:spPr>
        <p:txBody>
          <a:bodyPr>
            <a:normAutofit fontScale="90000"/>
          </a:bodyPr>
          <a:lstStyle/>
          <a:p>
            <a:r>
              <a:rPr lang="fr-FR" sz="3600" b="1" dirty="0">
                <a:latin typeface="+mn-lt"/>
              </a:rPr>
              <a:t>Exemples d'Algorithmes Gloutons :</a:t>
            </a:r>
            <a:br>
              <a:rPr lang="fr-FR" sz="3600" b="1" dirty="0">
                <a:latin typeface="+mn-lt"/>
              </a:rPr>
            </a:br>
            <a:r>
              <a:rPr lang="fr-FR" sz="2400" b="1" dirty="0">
                <a:latin typeface="+mn-lt"/>
              </a:rPr>
              <a:t>Problème du sac à dos:</a:t>
            </a:r>
            <a:br>
              <a:rPr lang="fr-FR" sz="2400" dirty="0">
                <a:latin typeface="+mn-lt"/>
              </a:rPr>
            </a:br>
            <a:endParaRPr lang="fr-FR" dirty="0">
              <a:latin typeface="+mn-lt"/>
            </a:endParaRPr>
          </a:p>
        </p:txBody>
      </p:sp>
      <p:sp>
        <p:nvSpPr>
          <p:cNvPr id="3" name="Espace réservé du contenu 2">
            <a:extLst>
              <a:ext uri="{FF2B5EF4-FFF2-40B4-BE49-F238E27FC236}">
                <a16:creationId xmlns:a16="http://schemas.microsoft.com/office/drawing/2014/main" id="{E6F89748-324F-4E9E-B97E-17E6CE94E8B4}"/>
              </a:ext>
            </a:extLst>
          </p:cNvPr>
          <p:cNvSpPr>
            <a:spLocks noGrp="1"/>
          </p:cNvSpPr>
          <p:nvPr>
            <p:ph idx="1"/>
          </p:nvPr>
        </p:nvSpPr>
        <p:spPr>
          <a:xfrm>
            <a:off x="628650" y="1460499"/>
            <a:ext cx="7886700" cy="4895851"/>
          </a:xfrm>
        </p:spPr>
        <p:txBody>
          <a:bodyPr>
            <a:normAutofit lnSpcReduction="10000"/>
          </a:bodyPr>
          <a:lstStyle/>
          <a:p>
            <a:pPr marL="0" lvl="0" indent="0">
              <a:buNone/>
            </a:pPr>
            <a:r>
              <a:rPr lang="fr-FR" sz="1600" b="1" i="1" dirty="0"/>
              <a:t>Exemple d’application de l’algorithme valeur/poids</a:t>
            </a:r>
          </a:p>
          <a:p>
            <a:pPr marL="0" lvl="0" indent="0">
              <a:buNone/>
            </a:pPr>
            <a:r>
              <a:rPr lang="fr-FR" sz="1600" dirty="0"/>
              <a:t>Soit un sac de capacité 10kg et les objets suivants:</a:t>
            </a:r>
          </a:p>
          <a:p>
            <a:pPr marL="0" lvl="0" indent="0">
              <a:buNone/>
            </a:pPr>
            <a:r>
              <a:rPr lang="fr-FR" sz="1600" dirty="0"/>
              <a:t>Objet 1: Valeur 4, Poids 5</a:t>
            </a:r>
            <a:br>
              <a:rPr lang="fr-FR" sz="1600" dirty="0"/>
            </a:br>
            <a:r>
              <a:rPr lang="fr-FR" sz="1600" dirty="0"/>
              <a:t>Objet 2: Valeur 3, Poids 4</a:t>
            </a:r>
            <a:br>
              <a:rPr lang="fr-FR" sz="1600" dirty="0"/>
            </a:br>
            <a:r>
              <a:rPr lang="fr-FR" sz="1600" dirty="0"/>
              <a:t>Objet 3: Valeur 2, Poids 3</a:t>
            </a:r>
            <a:br>
              <a:rPr lang="fr-FR" sz="1600" dirty="0"/>
            </a:br>
            <a:r>
              <a:rPr lang="fr-FR" sz="1600" dirty="0"/>
              <a:t>Objet 4: Valeur 1, Poids 1</a:t>
            </a:r>
          </a:p>
          <a:p>
            <a:pPr marL="0" lvl="0" indent="0">
              <a:buNone/>
            </a:pPr>
            <a:r>
              <a:rPr lang="fr-FR" sz="1600" dirty="0"/>
              <a:t>L'algorithme glouton fonctionne de la manière suivante:</a:t>
            </a:r>
          </a:p>
          <a:p>
            <a:pPr lvl="1">
              <a:buAutoNum type="arabicPeriod"/>
            </a:pPr>
            <a:r>
              <a:rPr lang="fr-FR" sz="1600" b="1" dirty="0"/>
              <a:t>Calcul du rapport valeur/poids pour chaque objet</a:t>
            </a:r>
          </a:p>
          <a:p>
            <a:pPr marL="0" lvl="0" indent="0">
              <a:buNone/>
            </a:pPr>
            <a:r>
              <a:rPr lang="fr-FR" sz="1600" dirty="0"/>
              <a:t>Objet 1: 4/5 = 0,8</a:t>
            </a:r>
            <a:br>
              <a:rPr lang="fr-FR" sz="1600" dirty="0"/>
            </a:br>
            <a:r>
              <a:rPr lang="fr-FR" sz="1600" dirty="0"/>
              <a:t>Objet 2: 3/4 = 0,75</a:t>
            </a:r>
            <a:br>
              <a:rPr lang="fr-FR" sz="1600" dirty="0"/>
            </a:br>
            <a:r>
              <a:rPr lang="fr-FR" sz="1600" dirty="0"/>
              <a:t>Objet 3: 2/3 = 0,66</a:t>
            </a:r>
            <a:br>
              <a:rPr lang="fr-FR" sz="1600" dirty="0"/>
            </a:br>
            <a:r>
              <a:rPr lang="fr-FR" sz="1600" dirty="0"/>
              <a:t>Objet 4: 1/1 = 1</a:t>
            </a:r>
          </a:p>
          <a:p>
            <a:pPr lvl="1">
              <a:buAutoNum type="arabicPeriod"/>
            </a:pPr>
            <a:r>
              <a:rPr lang="fr-FR" sz="1600" b="1" dirty="0"/>
              <a:t>Tri par ordre décroissant des rapports</a:t>
            </a:r>
          </a:p>
          <a:p>
            <a:pPr marL="0" lvl="0" indent="0">
              <a:buNone/>
            </a:pPr>
            <a:r>
              <a:rPr lang="fr-FR" sz="1600" dirty="0"/>
              <a:t>Objet 4, Objet 1, Objet 2, Objet 3</a:t>
            </a:r>
          </a:p>
          <a:p>
            <a:pPr lvl="1">
              <a:buAutoNum type="arabicPeriod"/>
            </a:pPr>
            <a:r>
              <a:rPr lang="fr-FR" sz="1600" b="1" dirty="0"/>
              <a:t>Remplissage du sac en ajoutant les objets un par un dans cet ordre</a:t>
            </a:r>
            <a:br>
              <a:rPr lang="fr-FR" sz="1600" dirty="0"/>
            </a:br>
            <a:r>
              <a:rPr lang="fr-FR" sz="1600" b="1" dirty="0"/>
              <a:t>jusqu'à atteindre la capacité limite</a:t>
            </a:r>
          </a:p>
          <a:p>
            <a:pPr marL="0" lvl="0" indent="0">
              <a:buNone/>
            </a:pPr>
            <a:r>
              <a:rPr lang="fr-FR" sz="1600" dirty="0"/>
              <a:t>On ajoute Objet 4 (1kg), puis Objet 1 (5kg), le sac est plein à 6kg.</a:t>
            </a:r>
          </a:p>
          <a:p>
            <a:pPr marL="0" lvl="0" indent="0">
              <a:buNone/>
            </a:pPr>
            <a:r>
              <a:rPr lang="fr-FR" sz="1600" dirty="0"/>
              <a:t>La solution gloutonne est {Objet 4, Objet 1} pour une valeur totale de 4+1 = 5. C'est l'optimum pour ce problème du sac à dos.</a:t>
            </a:r>
          </a:p>
          <a:p>
            <a:endParaRPr lang="fr-FR" dirty="0"/>
          </a:p>
        </p:txBody>
      </p:sp>
      <p:sp>
        <p:nvSpPr>
          <p:cNvPr id="4" name="Espace réservé du numéro de diapositive 3">
            <a:extLst>
              <a:ext uri="{FF2B5EF4-FFF2-40B4-BE49-F238E27FC236}">
                <a16:creationId xmlns:a16="http://schemas.microsoft.com/office/drawing/2014/main" id="{F5A0145D-A7D1-46D5-AACD-B35085BFDF7F}"/>
              </a:ext>
            </a:extLst>
          </p:cNvPr>
          <p:cNvSpPr>
            <a:spLocks noGrp="1"/>
          </p:cNvSpPr>
          <p:nvPr>
            <p:ph type="sldNum" sz="quarter" idx="12"/>
          </p:nvPr>
        </p:nvSpPr>
        <p:spPr/>
        <p:txBody>
          <a:bodyPr/>
          <a:lstStyle/>
          <a:p>
            <a:fld id="{C5EF2332-01BF-834F-8236-50238282D533}" type="slidenum">
              <a:rPr lang="en-US" smtClean="0"/>
              <a:t>17</a:t>
            </a:fld>
            <a:endParaRPr lang="en-US"/>
          </a:p>
        </p:txBody>
      </p:sp>
    </p:spTree>
    <p:extLst>
      <p:ext uri="{BB962C8B-B14F-4D97-AF65-F5344CB8AC3E}">
        <p14:creationId xmlns:p14="http://schemas.microsoft.com/office/powerpoint/2010/main" val="32979600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descr="media/image3.png"/>
          <p:cNvPicPr>
            <a:picLocks noGrp="1" noChangeAspect="1"/>
          </p:cNvPicPr>
          <p:nvPr/>
        </p:nvPicPr>
        <p:blipFill>
          <a:blip r:embed="rId2"/>
          <a:stretch>
            <a:fillRect/>
          </a:stretch>
        </p:blipFill>
        <p:spPr bwMode="auto">
          <a:xfrm>
            <a:off x="3164486" y="4826154"/>
            <a:ext cx="5715000" cy="1895322"/>
          </a:xfrm>
          <a:prstGeom prst="rect">
            <a:avLst/>
          </a:prstGeom>
          <a:noFill/>
          <a:ln w="9525">
            <a:noFill/>
            <a:headEnd/>
            <a:tailEnd/>
          </a:ln>
        </p:spPr>
      </p:pic>
      <p:sp>
        <p:nvSpPr>
          <p:cNvPr id="4" name="ZoneTexte 3">
            <a:extLst>
              <a:ext uri="{FF2B5EF4-FFF2-40B4-BE49-F238E27FC236}">
                <a16:creationId xmlns:a16="http://schemas.microsoft.com/office/drawing/2014/main" id="{0408C948-1828-404C-A598-9B04230D7605}"/>
              </a:ext>
            </a:extLst>
          </p:cNvPr>
          <p:cNvSpPr txBox="1"/>
          <p:nvPr/>
        </p:nvSpPr>
        <p:spPr>
          <a:xfrm>
            <a:off x="440524" y="574820"/>
            <a:ext cx="7958041" cy="4893647"/>
          </a:xfrm>
          <a:prstGeom prst="rect">
            <a:avLst/>
          </a:prstGeom>
          <a:noFill/>
        </p:spPr>
        <p:txBody>
          <a:bodyPr wrap="square">
            <a:spAutoFit/>
          </a:bodyPr>
          <a:lstStyle/>
          <a:p>
            <a:pPr lvl="1"/>
            <a:r>
              <a:rPr lang="fr-FR" sz="2000" b="1" dirty="0"/>
              <a:t> </a:t>
            </a:r>
          </a:p>
          <a:p>
            <a:pPr marL="0" lvl="0" indent="0">
              <a:buNone/>
            </a:pPr>
            <a:r>
              <a:rPr lang="fr-FR" sz="2000" b="1" dirty="0"/>
              <a:t>L'algorithme de Prim</a:t>
            </a:r>
          </a:p>
          <a:p>
            <a:pPr algn="l">
              <a:buFont typeface="+mj-lt"/>
              <a:buAutoNum type="arabicPeriod"/>
            </a:pPr>
            <a:r>
              <a:rPr lang="fr-FR" b="1" i="0" dirty="0">
                <a:effectLst/>
              </a:rPr>
              <a:t>Initialisation</a:t>
            </a:r>
            <a:r>
              <a:rPr lang="fr-FR" b="0" i="0" dirty="0">
                <a:effectLst/>
              </a:rPr>
              <a:t> :</a:t>
            </a:r>
          </a:p>
          <a:p>
            <a:pPr marL="742950" lvl="1" indent="-285750" algn="l">
              <a:buFont typeface="+mj-lt"/>
              <a:buAutoNum type="arabicPeriod"/>
            </a:pPr>
            <a:r>
              <a:rPr lang="fr-FR" b="0" i="0" dirty="0">
                <a:effectLst/>
              </a:rPr>
              <a:t>Choisissez un sommet de départ arbitraire pour commencer la construction de l'arbre couvrant de poids minimum.</a:t>
            </a:r>
          </a:p>
          <a:p>
            <a:pPr marL="742950" lvl="1" indent="-285750" algn="l">
              <a:buFont typeface="+mj-lt"/>
              <a:buAutoNum type="arabicPeriod"/>
            </a:pPr>
            <a:r>
              <a:rPr lang="fr-FR" b="0" i="0" dirty="0">
                <a:effectLst/>
              </a:rPr>
              <a:t>Créez un ensemble vide pour stocker les sommets inclus dans l'arbre couvrant.</a:t>
            </a:r>
          </a:p>
          <a:p>
            <a:pPr algn="l">
              <a:buFont typeface="+mj-lt"/>
              <a:buAutoNum type="arabicPeriod"/>
            </a:pPr>
            <a:r>
              <a:rPr lang="fr-FR" b="1" i="0" dirty="0">
                <a:effectLst/>
              </a:rPr>
              <a:t>Étape de Boucle</a:t>
            </a:r>
            <a:r>
              <a:rPr lang="fr-FR" b="0" i="0" dirty="0">
                <a:effectLst/>
              </a:rPr>
              <a:t> : Répétez les étapes suivantes jusqu'à ce que </a:t>
            </a:r>
            <a:r>
              <a:rPr lang="fr-FR" b="1" i="0" dirty="0">
                <a:effectLst/>
              </a:rPr>
              <a:t>tous les sommets soient inclus dans l'arbre couvrant</a:t>
            </a:r>
            <a:r>
              <a:rPr lang="fr-FR" b="0" i="0" dirty="0">
                <a:effectLst/>
              </a:rPr>
              <a:t> :</a:t>
            </a:r>
          </a:p>
          <a:p>
            <a:pPr algn="l">
              <a:buFont typeface="+mj-lt"/>
              <a:buAutoNum type="arabicPeriod"/>
            </a:pPr>
            <a:r>
              <a:rPr lang="fr-FR" b="1" i="0" dirty="0">
                <a:effectLst/>
              </a:rPr>
              <a:t>Trouver l'Arête la Plus Légère</a:t>
            </a:r>
            <a:r>
              <a:rPr lang="fr-FR" b="0" i="0" dirty="0">
                <a:effectLst/>
              </a:rPr>
              <a:t> : Parmi les arêtes qui relient un sommet inclus dans l'arbre couvrant à un sommet non inclus, sélectionnez l'arête de poids minimum.</a:t>
            </a:r>
          </a:p>
          <a:p>
            <a:pPr algn="l">
              <a:buFont typeface="+mj-lt"/>
              <a:buAutoNum type="arabicPeriod"/>
            </a:pPr>
            <a:r>
              <a:rPr lang="fr-FR" b="1" i="0" dirty="0">
                <a:effectLst/>
              </a:rPr>
              <a:t>Ajouter le Sommet et l'Arête</a:t>
            </a:r>
            <a:r>
              <a:rPr lang="fr-FR" b="0" i="0" dirty="0">
                <a:effectLst/>
              </a:rPr>
              <a:t> :</a:t>
            </a:r>
          </a:p>
          <a:p>
            <a:pPr marL="742950" lvl="1" indent="-285750" algn="l">
              <a:buFont typeface="+mj-lt"/>
              <a:buAutoNum type="arabicPeriod"/>
            </a:pPr>
            <a:r>
              <a:rPr lang="fr-FR" b="0" i="0" dirty="0">
                <a:effectLst/>
              </a:rPr>
              <a:t>Ajoutez le sommet connecté par l'arête sélectionnée à l'ensemble des sommets inclus dans l'arbre couvrant.</a:t>
            </a:r>
          </a:p>
          <a:p>
            <a:pPr marL="742950" lvl="1" indent="-285750" algn="l">
              <a:buFont typeface="+mj-lt"/>
              <a:buAutoNum type="arabicPeriod"/>
            </a:pPr>
            <a:r>
              <a:rPr lang="fr-FR" b="0" i="0" dirty="0">
                <a:effectLst/>
              </a:rPr>
              <a:t>Ajoutez également l'arête sélectionnée à l'arbre couvrant.</a:t>
            </a:r>
          </a:p>
          <a:p>
            <a:pPr algn="l">
              <a:buFont typeface="+mj-lt"/>
              <a:buAutoNum type="arabicPeriod"/>
            </a:pPr>
            <a:r>
              <a:rPr lang="fr-FR" b="1" i="0" dirty="0">
                <a:effectLst/>
              </a:rPr>
              <a:t>Résultat</a:t>
            </a:r>
            <a:r>
              <a:rPr lang="fr-FR" b="0" i="0" dirty="0">
                <a:effectLst/>
              </a:rPr>
              <a:t> : l'arbre de poids minimum du graphe initial.</a:t>
            </a:r>
          </a:p>
          <a:p>
            <a:pPr marL="0" lvl="0" indent="0">
              <a:buNone/>
            </a:pPr>
            <a:r>
              <a:rPr lang="fr-FR" sz="2000" dirty="0"/>
              <a:t>  </a:t>
            </a:r>
          </a:p>
        </p:txBody>
      </p:sp>
      <p:sp>
        <p:nvSpPr>
          <p:cNvPr id="5" name="Espace réservé du numéro de diapositive 4">
            <a:extLst>
              <a:ext uri="{FF2B5EF4-FFF2-40B4-BE49-F238E27FC236}">
                <a16:creationId xmlns:a16="http://schemas.microsoft.com/office/drawing/2014/main" id="{13147C3F-BD13-4F10-B889-185ADF40DD1E}"/>
              </a:ext>
            </a:extLst>
          </p:cNvPr>
          <p:cNvSpPr>
            <a:spLocks noGrp="1"/>
          </p:cNvSpPr>
          <p:nvPr>
            <p:ph type="sldNum" sz="quarter" idx="12"/>
          </p:nvPr>
        </p:nvSpPr>
        <p:spPr/>
        <p:txBody>
          <a:bodyPr/>
          <a:lstStyle/>
          <a:p>
            <a:fld id="{C5EF2332-01BF-834F-8236-50238282D533}" type="slidenum">
              <a:rPr lang="en-US" smtClean="0"/>
              <a:t>18</a:t>
            </a:fld>
            <a:endParaRPr lang="en-US"/>
          </a:p>
        </p:txBody>
      </p:sp>
      <p:sp>
        <p:nvSpPr>
          <p:cNvPr id="6" name="Titre 1">
            <a:extLst>
              <a:ext uri="{FF2B5EF4-FFF2-40B4-BE49-F238E27FC236}">
                <a16:creationId xmlns:a16="http://schemas.microsoft.com/office/drawing/2014/main" id="{AFBB3571-1231-48C2-AF4C-AA8F10E6D7D0}"/>
              </a:ext>
            </a:extLst>
          </p:cNvPr>
          <p:cNvSpPr>
            <a:spLocks noGrp="1"/>
          </p:cNvSpPr>
          <p:nvPr>
            <p:ph type="title"/>
          </p:nvPr>
        </p:nvSpPr>
        <p:spPr>
          <a:xfrm>
            <a:off x="628650" y="365126"/>
            <a:ext cx="7886700" cy="966717"/>
          </a:xfrm>
        </p:spPr>
        <p:txBody>
          <a:bodyPr>
            <a:normAutofit fontScale="90000"/>
          </a:bodyPr>
          <a:lstStyle/>
          <a:p>
            <a:r>
              <a:rPr lang="fr-FR" sz="3600" b="1" dirty="0">
                <a:latin typeface="+mn-lt"/>
              </a:rPr>
              <a:t>3. Arbre de recouvrement minimum </a:t>
            </a:r>
            <a:br>
              <a:rPr lang="fr-FR" sz="3600" b="1" dirty="0">
                <a:latin typeface="+mn-lt"/>
              </a:rPr>
            </a:br>
            <a:endParaRPr lang="fr-FR" dirty="0">
              <a:latin typeface="+mn-lt"/>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98492" y="1808922"/>
            <a:ext cx="3844908" cy="3955774"/>
          </a:xfrm>
        </p:spPr>
        <p:txBody>
          <a:bodyPr vert="horz" lIns="91440" tIns="45720" rIns="91440" bIns="45720" rtlCol="0" anchor="t">
            <a:normAutofit/>
          </a:bodyPr>
          <a:lstStyle/>
          <a:p>
            <a:pPr marL="0" lvl="0" indent="-228600" defTabSz="914400">
              <a:lnSpc>
                <a:spcPct val="90000"/>
              </a:lnSpc>
              <a:buFont typeface="Arial" panose="020B0604020202020204" pitchFamily="34" charset="0"/>
              <a:buChar char="•"/>
            </a:pPr>
            <a:r>
              <a:rPr lang="en-US" sz="2400" dirty="0"/>
              <a:t>Le </a:t>
            </a:r>
            <a:r>
              <a:rPr lang="en-US" sz="2400" dirty="0" err="1"/>
              <a:t>problème</a:t>
            </a:r>
            <a:r>
              <a:rPr lang="en-US" sz="2400" dirty="0"/>
              <a:t> du voyageur de commerce (TSP) </a:t>
            </a:r>
            <a:r>
              <a:rPr lang="en-US" sz="2400" dirty="0" err="1"/>
              <a:t>consiste</a:t>
            </a:r>
            <a:r>
              <a:rPr lang="en-US" sz="2400" dirty="0"/>
              <a:t> à </a:t>
            </a:r>
            <a:r>
              <a:rPr lang="en-US" sz="2400" dirty="0" err="1"/>
              <a:t>trouver</a:t>
            </a:r>
            <a:r>
              <a:rPr lang="en-US" sz="2400" dirty="0"/>
              <a:t> le chemin le plus court qui passe par </a:t>
            </a:r>
            <a:r>
              <a:rPr lang="en-US" sz="2400" dirty="0" err="1"/>
              <a:t>chaque</a:t>
            </a:r>
            <a:r>
              <a:rPr lang="en-US" sz="2400" dirty="0"/>
              <a:t> </a:t>
            </a:r>
            <a:r>
              <a:rPr lang="en-US" sz="2400" dirty="0" err="1"/>
              <a:t>ville</a:t>
            </a:r>
            <a:r>
              <a:rPr lang="en-US" sz="2400" dirty="0"/>
              <a:t> </a:t>
            </a:r>
            <a:r>
              <a:rPr lang="en-US" sz="2400" dirty="0" err="1"/>
              <a:t>exactement</a:t>
            </a:r>
            <a:r>
              <a:rPr lang="en-US" sz="2400" dirty="0"/>
              <a:t> </a:t>
            </a:r>
            <a:r>
              <a:rPr lang="en-US" sz="2400" dirty="0" err="1"/>
              <a:t>une</a:t>
            </a:r>
            <a:r>
              <a:rPr lang="en-US" sz="2400" dirty="0"/>
              <a:t> </a:t>
            </a:r>
            <a:r>
              <a:rPr lang="en-US" sz="2400" dirty="0" err="1"/>
              <a:t>fois</a:t>
            </a:r>
            <a:r>
              <a:rPr lang="en-US" sz="2400" dirty="0"/>
              <a:t> et </a:t>
            </a:r>
            <a:r>
              <a:rPr lang="en-US" sz="2400" dirty="0" err="1"/>
              <a:t>revient</a:t>
            </a:r>
            <a:r>
              <a:rPr lang="en-US" sz="2400" dirty="0"/>
              <a:t> à la </a:t>
            </a:r>
            <a:r>
              <a:rPr lang="en-US" sz="2400" dirty="0" err="1"/>
              <a:t>ville</a:t>
            </a:r>
            <a:r>
              <a:rPr lang="en-US" sz="2400" dirty="0"/>
              <a:t> de </a:t>
            </a:r>
            <a:r>
              <a:rPr lang="en-US" sz="2400" dirty="0" err="1"/>
              <a:t>départ</a:t>
            </a:r>
            <a:r>
              <a:rPr lang="en-US" sz="2400" dirty="0"/>
              <a:t>.</a:t>
            </a:r>
          </a:p>
          <a:p>
            <a:pPr marL="0" lvl="0" indent="-228600" defTabSz="914400">
              <a:lnSpc>
                <a:spcPct val="90000"/>
              </a:lnSpc>
              <a:buFont typeface="Arial" panose="020B0604020202020204" pitchFamily="34" charset="0"/>
              <a:buChar char="•"/>
            </a:pPr>
            <a:r>
              <a:rPr lang="en-US" sz="2400" dirty="0"/>
              <a:t>Ce </a:t>
            </a:r>
            <a:r>
              <a:rPr lang="en-US" sz="2400" dirty="0" err="1"/>
              <a:t>problème</a:t>
            </a:r>
            <a:r>
              <a:rPr lang="en-US" sz="2400" dirty="0"/>
              <a:t>, </a:t>
            </a:r>
            <a:r>
              <a:rPr lang="en-US" sz="2400" dirty="0" err="1"/>
              <a:t>très</a:t>
            </a:r>
            <a:r>
              <a:rPr lang="en-US" sz="2400" dirty="0"/>
              <a:t> important,</a:t>
            </a:r>
            <a:r>
              <a:rPr lang="ar-DZ" sz="2400" dirty="0"/>
              <a:t> </a:t>
            </a:r>
            <a:r>
              <a:rPr lang="fr-FR" sz="2400" dirty="0"/>
              <a:t>il</a:t>
            </a:r>
            <a:r>
              <a:rPr lang="en-US" sz="2400" dirty="0"/>
              <a:t> </a:t>
            </a:r>
            <a:r>
              <a:rPr lang="en-US" sz="2400" dirty="0" err="1"/>
              <a:t>possède</a:t>
            </a:r>
            <a:r>
              <a:rPr lang="en-US" sz="2400" dirty="0"/>
              <a:t> </a:t>
            </a:r>
            <a:r>
              <a:rPr lang="en-US" sz="2400" dirty="0" err="1"/>
              <a:t>plusieurs</a:t>
            </a:r>
            <a:r>
              <a:rPr lang="en-US" sz="2400" dirty="0"/>
              <a:t> applications </a:t>
            </a:r>
            <a:r>
              <a:rPr lang="en-US" sz="2400" dirty="0" err="1"/>
              <a:t>en</a:t>
            </a:r>
            <a:r>
              <a:rPr lang="en-US" sz="2400" dirty="0"/>
              <a:t> transport et </a:t>
            </a:r>
            <a:r>
              <a:rPr lang="en-US" sz="2400" dirty="0" err="1"/>
              <a:t>réseaux</a:t>
            </a:r>
            <a:r>
              <a:rPr lang="en-US" sz="1700" dirty="0"/>
              <a:t>.</a:t>
            </a:r>
          </a:p>
        </p:txBody>
      </p:sp>
      <p:sp>
        <p:nvSpPr>
          <p:cNvPr id="6" name="Espace réservé du numéro de diapositive 5">
            <a:extLst>
              <a:ext uri="{FF2B5EF4-FFF2-40B4-BE49-F238E27FC236}">
                <a16:creationId xmlns:a16="http://schemas.microsoft.com/office/drawing/2014/main" id="{4F62A814-CD91-41E4-A9DA-7F611616E3F9}"/>
              </a:ext>
            </a:extLst>
          </p:cNvPr>
          <p:cNvSpPr>
            <a:spLocks noGrp="1"/>
          </p:cNvSpPr>
          <p:nvPr>
            <p:ph type="sldNum" sz="quarter" idx="12"/>
          </p:nvPr>
        </p:nvSpPr>
        <p:spPr/>
        <p:txBody>
          <a:bodyPr/>
          <a:lstStyle/>
          <a:p>
            <a:fld id="{C5EF2332-01BF-834F-8236-50238282D533}" type="slidenum">
              <a:rPr lang="en-US" smtClean="0"/>
              <a:t>19</a:t>
            </a:fld>
            <a:endParaRPr lang="en-US"/>
          </a:p>
        </p:txBody>
      </p:sp>
      <p:sp>
        <p:nvSpPr>
          <p:cNvPr id="13" name="Titre 1">
            <a:extLst>
              <a:ext uri="{FF2B5EF4-FFF2-40B4-BE49-F238E27FC236}">
                <a16:creationId xmlns:a16="http://schemas.microsoft.com/office/drawing/2014/main" id="{A9FD0375-7A57-45A4-A00A-F8414AF2D9C7}"/>
              </a:ext>
            </a:extLst>
          </p:cNvPr>
          <p:cNvSpPr>
            <a:spLocks noGrp="1"/>
          </p:cNvSpPr>
          <p:nvPr>
            <p:ph type="title"/>
          </p:nvPr>
        </p:nvSpPr>
        <p:spPr>
          <a:xfrm>
            <a:off x="628650" y="365126"/>
            <a:ext cx="7886700" cy="966717"/>
          </a:xfrm>
        </p:spPr>
        <p:txBody>
          <a:bodyPr>
            <a:normAutofit fontScale="90000"/>
          </a:bodyPr>
          <a:lstStyle/>
          <a:p>
            <a:r>
              <a:rPr lang="fr-FR" sz="3600" b="1" dirty="0">
                <a:latin typeface="+mn-lt"/>
              </a:rPr>
              <a:t>4. Le problème du voyageur de commerce</a:t>
            </a:r>
            <a:br>
              <a:rPr lang="fr-FR" sz="3600" b="1" dirty="0">
                <a:latin typeface="+mn-lt"/>
              </a:rPr>
            </a:br>
            <a:br>
              <a:rPr lang="fr-FR" sz="2400" dirty="0">
                <a:latin typeface="+mn-lt"/>
              </a:rPr>
            </a:br>
            <a:endParaRPr lang="fr-FR" dirty="0">
              <a:latin typeface="+mn-lt"/>
            </a:endParaRPr>
          </a:p>
        </p:txBody>
      </p:sp>
      <p:pic>
        <p:nvPicPr>
          <p:cNvPr id="2" name="Image 1">
            <a:extLst>
              <a:ext uri="{FF2B5EF4-FFF2-40B4-BE49-F238E27FC236}">
                <a16:creationId xmlns:a16="http://schemas.microsoft.com/office/drawing/2014/main" id="{097A697B-DA27-4158-922C-B0A860B49449}"/>
              </a:ext>
            </a:extLst>
          </p:cNvPr>
          <p:cNvPicPr>
            <a:picLocks noChangeAspect="1"/>
          </p:cNvPicPr>
          <p:nvPr/>
        </p:nvPicPr>
        <p:blipFill>
          <a:blip r:embed="rId2"/>
          <a:stretch>
            <a:fillRect/>
          </a:stretch>
        </p:blipFill>
        <p:spPr>
          <a:xfrm>
            <a:off x="4422913" y="1835403"/>
            <a:ext cx="4376782" cy="3584759"/>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56521" y="1"/>
            <a:ext cx="851299"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ZoneTexte 4">
            <a:extLst>
              <a:ext uri="{FF2B5EF4-FFF2-40B4-BE49-F238E27FC236}">
                <a16:creationId xmlns:a16="http://schemas.microsoft.com/office/drawing/2014/main" id="{C3667C74-581E-4B24-B3CD-98ACE3FC7E39}"/>
              </a:ext>
            </a:extLst>
          </p:cNvPr>
          <p:cNvSpPr txBox="1"/>
          <p:nvPr/>
        </p:nvSpPr>
        <p:spPr>
          <a:xfrm>
            <a:off x="628650" y="365125"/>
            <a:ext cx="7886700" cy="1325563"/>
          </a:xfrm>
          <a:prstGeom prst="rect">
            <a:avLst/>
          </a:prstGeom>
        </p:spPr>
        <p:txBody>
          <a:bodyPr vert="horz" lIns="91440" tIns="45720" rIns="91440" bIns="45720" rtlCol="0" anchor="ctr">
            <a:normAutofit/>
          </a:bodyPr>
          <a:lstStyle/>
          <a:p>
            <a:pPr lvl="1" defTabSz="914400">
              <a:lnSpc>
                <a:spcPct val="90000"/>
              </a:lnSpc>
              <a:spcBef>
                <a:spcPct val="0"/>
              </a:spcBef>
              <a:spcAft>
                <a:spcPts val="600"/>
              </a:spcAft>
            </a:pPr>
            <a:r>
              <a:rPr lang="en-US" sz="4400" b="1" kern="1200">
                <a:solidFill>
                  <a:schemeClr val="tx1"/>
                </a:solidFill>
                <a:latin typeface="+mj-lt"/>
                <a:ea typeface="+mj-ea"/>
                <a:cs typeface="+mj-cs"/>
              </a:rPr>
              <a:t>Techniques de conception d’algorithmes</a:t>
            </a:r>
          </a:p>
        </p:txBody>
      </p:sp>
      <p:sp>
        <p:nvSpPr>
          <p:cNvPr id="17" name="Arc 13">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93647" y="2693652"/>
            <a:ext cx="4083433" cy="3062575"/>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8" name="Content Placeholder 2"/>
          <p:cNvSpPr>
            <a:spLocks noGrp="1"/>
          </p:cNvSpPr>
          <p:nvPr>
            <p:ph idx="1"/>
          </p:nvPr>
        </p:nvSpPr>
        <p:spPr>
          <a:xfrm>
            <a:off x="628650" y="1825625"/>
            <a:ext cx="7886700" cy="4351338"/>
          </a:xfrm>
        </p:spPr>
        <p:txBody>
          <a:bodyPr vert="horz" lIns="91440" tIns="45720" rIns="91440" bIns="45720" rtlCol="0">
            <a:normAutofit/>
          </a:bodyPr>
          <a:lstStyle/>
          <a:p>
            <a:pPr marL="268288" lvl="0" indent="-228600" defTabSz="914400"/>
            <a:r>
              <a:rPr lang="en-US"/>
              <a:t>Des approches et des méthodologies utilisées pour développer des solutions efficaces et optimales à des problèmes informatiques, économique, industriel, etc.</a:t>
            </a:r>
          </a:p>
          <a:p>
            <a:pPr marL="268288" lvl="0" indent="-228600" defTabSz="914400"/>
            <a:r>
              <a:rPr lang="en-US"/>
              <a:t>La conception d'algorithmes joue un rôle essentiel dans le développement de logiciels et dans la résolution de problèmes complexes.</a:t>
            </a:r>
          </a:p>
          <a:p>
            <a:pPr marL="268288" lvl="0" indent="-228600" defTabSz="914400"/>
            <a:r>
              <a:rPr lang="en-US"/>
              <a:t>L'élaboration d'un algorithme implique de formuler une séquence d'instructions bien définies et structurées, qui permettent de résoudre un problème spécifique. </a:t>
            </a:r>
          </a:p>
          <a:p>
            <a:pPr marL="268288" lvl="0" indent="-228600" defTabSz="914400"/>
            <a:r>
              <a:rPr lang="en-US"/>
              <a:t>Les techniques de conception d'algorithmes visent à produire des solutions qui sont à la fois </a:t>
            </a:r>
            <a:r>
              <a:rPr lang="en-US" b="1"/>
              <a:t>correctes</a:t>
            </a:r>
            <a:r>
              <a:rPr lang="en-US"/>
              <a:t>, </a:t>
            </a:r>
            <a:r>
              <a:rPr lang="en-US" b="1"/>
              <a:t>efficaces</a:t>
            </a:r>
            <a:r>
              <a:rPr lang="en-US"/>
              <a:t> en termes de temps d'exécution et d'utilisation des ressources, et </a:t>
            </a:r>
            <a:r>
              <a:rPr lang="en-US" b="1"/>
              <a:t>faciles à comprendre et à maintenir</a:t>
            </a:r>
            <a:r>
              <a:rPr lang="en-US"/>
              <a:t>.</a:t>
            </a:r>
          </a:p>
          <a:p>
            <a:pPr marL="0" lvl="0" indent="-228600" defTabSz="914400"/>
            <a:endParaRPr lang="en-US"/>
          </a:p>
        </p:txBody>
      </p:sp>
      <p:sp>
        <p:nvSpPr>
          <p:cNvPr id="2" name="Espace réservé du numéro de diapositive 1">
            <a:extLst>
              <a:ext uri="{FF2B5EF4-FFF2-40B4-BE49-F238E27FC236}">
                <a16:creationId xmlns:a16="http://schemas.microsoft.com/office/drawing/2014/main" id="{C4859FED-E507-48C4-825F-6A42A6CC53FC}"/>
              </a:ext>
            </a:extLst>
          </p:cNvPr>
          <p:cNvSpPr>
            <a:spLocks noGrp="1"/>
          </p:cNvSpPr>
          <p:nvPr>
            <p:ph type="sldNum" sz="quarter" idx="12"/>
          </p:nvPr>
        </p:nvSpPr>
        <p:spPr>
          <a:xfrm>
            <a:off x="6457950" y="6356350"/>
            <a:ext cx="2057400" cy="365125"/>
          </a:xfrm>
        </p:spPr>
        <p:txBody>
          <a:bodyPr vert="horz" lIns="91440" tIns="45720" rIns="91440" bIns="45720" rtlCol="0" anchor="ctr">
            <a:normAutofit/>
          </a:bodyPr>
          <a:lstStyle/>
          <a:p>
            <a:pPr defTabSz="914400">
              <a:spcAft>
                <a:spcPts val="600"/>
              </a:spcAft>
            </a:pPr>
            <a:fld id="{C5EF2332-01BF-834F-8236-50238282D533}" type="slidenum">
              <a:rPr lang="en-US" sz="1200" smtClean="0"/>
              <a:pPr defTabSz="914400">
                <a:spcAft>
                  <a:spcPts val="600"/>
                </a:spcAft>
              </a:pPr>
              <a:t>2</a:t>
            </a:fld>
            <a:endParaRPr lang="en-US" sz="12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B6C6AB4-07DA-468A-9B89-F0108A64AA9D}"/>
              </a:ext>
            </a:extLst>
          </p:cNvPr>
          <p:cNvSpPr>
            <a:spLocks noGrp="1"/>
          </p:cNvSpPr>
          <p:nvPr>
            <p:ph type="title"/>
          </p:nvPr>
        </p:nvSpPr>
        <p:spPr/>
        <p:txBody>
          <a:bodyPr>
            <a:normAutofit/>
          </a:bodyPr>
          <a:lstStyle/>
          <a:p>
            <a:r>
              <a:rPr lang="fr-FR" sz="4000" b="1" dirty="0">
                <a:latin typeface="+mn-lt"/>
              </a:rPr>
              <a:t>4. Le problème du voyageur de commerce</a:t>
            </a:r>
            <a:endParaRPr lang="fr-FR" sz="2400" dirty="0"/>
          </a:p>
        </p:txBody>
      </p:sp>
      <p:sp>
        <p:nvSpPr>
          <p:cNvPr id="3" name="Espace réservé du contenu 2">
            <a:extLst>
              <a:ext uri="{FF2B5EF4-FFF2-40B4-BE49-F238E27FC236}">
                <a16:creationId xmlns:a16="http://schemas.microsoft.com/office/drawing/2014/main" id="{F9B1802F-9617-4B6A-806A-FDBDCA223558}"/>
              </a:ext>
            </a:extLst>
          </p:cNvPr>
          <p:cNvSpPr>
            <a:spLocks noGrp="1"/>
          </p:cNvSpPr>
          <p:nvPr>
            <p:ph idx="1"/>
          </p:nvPr>
        </p:nvSpPr>
        <p:spPr>
          <a:xfrm>
            <a:off x="628650" y="1685926"/>
            <a:ext cx="7886700" cy="5035550"/>
          </a:xfrm>
        </p:spPr>
        <p:txBody>
          <a:bodyPr>
            <a:normAutofit fontScale="77500" lnSpcReduction="20000"/>
          </a:bodyPr>
          <a:lstStyle/>
          <a:p>
            <a:pPr marL="0" lvl="0" indent="0">
              <a:buNone/>
            </a:pPr>
            <a:r>
              <a:rPr lang="fr-FR" sz="2300" b="1" dirty="0"/>
              <a:t>L'algorithme du Plus Proche Voisin</a:t>
            </a:r>
            <a:r>
              <a:rPr lang="fr-FR" b="1" dirty="0"/>
              <a:t> </a:t>
            </a:r>
          </a:p>
          <a:p>
            <a:pPr marL="0" lvl="0" indent="0">
              <a:buNone/>
            </a:pPr>
            <a:r>
              <a:rPr lang="fr-FR" dirty="0"/>
              <a:t>L'algorithme du Plus Proche Voisin est une technique gloutonne pour résoudre le problème du voyageur de commerce. Son principe est assez simple : à chaque étape, l'algorithme choisit la ville non visitée la plus proche de la ville actuelle et ajoute cette ville à la tournée en cours. L'algorithme continue ainsi jusqu'à ce que toutes les villes aient été visitées, et la dernière étape consiste à revenir à la ville de départ pour compléter le cycle.</a:t>
            </a:r>
          </a:p>
          <a:p>
            <a:pPr marL="0" lvl="0" indent="0">
              <a:buNone/>
            </a:pPr>
            <a:r>
              <a:rPr lang="fr-FR" dirty="0"/>
              <a:t>Voici le principe de l'algorithme du Plus Proche Voisin en quelques étapes clés :</a:t>
            </a:r>
          </a:p>
          <a:p>
            <a:pPr lvl="1">
              <a:buAutoNum type="arabicPeriod"/>
            </a:pPr>
            <a:r>
              <a:rPr lang="fr-FR" b="1" dirty="0"/>
              <a:t>Initialisation :</a:t>
            </a:r>
            <a:r>
              <a:rPr lang="fr-FR" dirty="0"/>
              <a:t> Choisissez une ville de départ arbitraire pour commencer la tournée.</a:t>
            </a:r>
          </a:p>
          <a:p>
            <a:pPr lvl="1">
              <a:buAutoNum type="arabicPeriod"/>
            </a:pPr>
            <a:r>
              <a:rPr lang="fr-FR" b="1" dirty="0"/>
              <a:t>Sélection de la ville suivante :</a:t>
            </a:r>
            <a:r>
              <a:rPr lang="fr-FR" dirty="0"/>
              <a:t> À chaque étape, à partir de la ville actuelle, sélectionnez la ville non visitée la plus proche en termes de distance. Cela signifie que vous calculez la distance entre la ville actuelle et toutes les autres villes non visitées, puis choisissez celle qui a la distance minimale.</a:t>
            </a:r>
          </a:p>
          <a:p>
            <a:pPr lvl="1">
              <a:buAutoNum type="arabicPeriod"/>
            </a:pPr>
            <a:r>
              <a:rPr lang="fr-FR" b="1" dirty="0"/>
              <a:t>Mise à jour de la tournée :</a:t>
            </a:r>
            <a:r>
              <a:rPr lang="fr-FR" dirty="0"/>
              <a:t> Ajoutez la ville choisie à la tournée en cours et marquez-la comme visitée.</a:t>
            </a:r>
          </a:p>
          <a:p>
            <a:pPr lvl="1">
              <a:buAutoNum type="arabicPeriod"/>
            </a:pPr>
            <a:r>
              <a:rPr lang="fr-FR" b="1" dirty="0"/>
              <a:t>Répétition :</a:t>
            </a:r>
            <a:r>
              <a:rPr lang="fr-FR" dirty="0"/>
              <a:t> Répétez les étapes 2 et 3 jusqu'à ce que toutes les villes aient été visitées.</a:t>
            </a:r>
          </a:p>
          <a:p>
            <a:pPr lvl="1">
              <a:buAutoNum type="arabicPeriod"/>
            </a:pPr>
            <a:r>
              <a:rPr lang="fr-FR" b="1" dirty="0"/>
              <a:t>Retour à la ville de départ :</a:t>
            </a:r>
            <a:r>
              <a:rPr lang="fr-FR" dirty="0"/>
              <a:t> Une fois que toutes les villes ont été visitées, ajoutez la dernière étape pour retourner à la ville de départ et fermer la boucle du cycle.</a:t>
            </a:r>
          </a:p>
          <a:p>
            <a:pPr lvl="1">
              <a:buAutoNum type="arabicPeriod"/>
            </a:pPr>
            <a:r>
              <a:rPr lang="fr-FR" b="1" dirty="0"/>
              <a:t>Calcul de la distance totale :</a:t>
            </a:r>
            <a:r>
              <a:rPr lang="fr-FR" dirty="0"/>
              <a:t> Calculez la distance totale parcourue en additionnant les distances entre les villes dans l'ordre de la tournée.</a:t>
            </a:r>
          </a:p>
          <a:p>
            <a:pPr marL="0" lvl="0" indent="0">
              <a:buNone/>
            </a:pPr>
            <a:r>
              <a:rPr lang="fr-FR" dirty="0"/>
              <a:t>++ simple à implémenter et fournit rapidement une solution pour de petites instances du problème du voyageur de commerce,</a:t>
            </a:r>
          </a:p>
          <a:p>
            <a:pPr marL="0" lvl="0" indent="0">
              <a:buNone/>
            </a:pPr>
            <a:r>
              <a:rPr lang="fr-FR" dirty="0"/>
              <a:t>--  Il ne garantit pas toujours la solution optimale</a:t>
            </a:r>
          </a:p>
          <a:p>
            <a:pPr marL="0" lvl="0" indent="0">
              <a:buNone/>
            </a:pPr>
            <a:r>
              <a:rPr lang="fr-FR" dirty="0"/>
              <a:t>--  Dans certains cas, l'algorithme peut conduire à des tournées beaucoup plus longues que la solution optimale.</a:t>
            </a:r>
          </a:p>
          <a:p>
            <a:endParaRPr lang="fr-FR" b="1" dirty="0"/>
          </a:p>
        </p:txBody>
      </p:sp>
      <p:sp>
        <p:nvSpPr>
          <p:cNvPr id="4" name="Espace réservé du numéro de diapositive 3">
            <a:extLst>
              <a:ext uri="{FF2B5EF4-FFF2-40B4-BE49-F238E27FC236}">
                <a16:creationId xmlns:a16="http://schemas.microsoft.com/office/drawing/2014/main" id="{DF0D1694-3F9E-4005-A228-1E268037F3E0}"/>
              </a:ext>
            </a:extLst>
          </p:cNvPr>
          <p:cNvSpPr>
            <a:spLocks noGrp="1"/>
          </p:cNvSpPr>
          <p:nvPr>
            <p:ph type="sldNum" sz="quarter" idx="12"/>
          </p:nvPr>
        </p:nvSpPr>
        <p:spPr/>
        <p:txBody>
          <a:bodyPr/>
          <a:lstStyle/>
          <a:p>
            <a:fld id="{C5EF2332-01BF-834F-8236-50238282D533}" type="slidenum">
              <a:rPr lang="en-US" smtClean="0"/>
              <a:t>20</a:t>
            </a:fld>
            <a:endParaRPr lang="en-US"/>
          </a:p>
        </p:txBody>
      </p:sp>
    </p:spTree>
    <p:extLst>
      <p:ext uri="{BB962C8B-B14F-4D97-AF65-F5344CB8AC3E}">
        <p14:creationId xmlns:p14="http://schemas.microsoft.com/office/powerpoint/2010/main" val="32774058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0DDA58A0-0783-4D1B-BDD6-86EC1C1A74AB}"/>
              </a:ext>
            </a:extLst>
          </p:cNvPr>
          <p:cNvSpPr>
            <a:spLocks noGrp="1"/>
          </p:cNvSpPr>
          <p:nvPr>
            <p:ph idx="1"/>
          </p:nvPr>
        </p:nvSpPr>
        <p:spPr>
          <a:xfrm>
            <a:off x="169909" y="1825624"/>
            <a:ext cx="7542856" cy="5121827"/>
          </a:xfrm>
        </p:spPr>
        <p:txBody>
          <a:bodyPr>
            <a:normAutofit fontScale="85000" lnSpcReduction="20000"/>
          </a:bodyPr>
          <a:lstStyle/>
          <a:p>
            <a:pPr marL="0" lvl="0" indent="0">
              <a:buNone/>
            </a:pPr>
            <a:r>
              <a:rPr lang="fr-FR" sz="3600" b="1" i="1" dirty="0"/>
              <a:t>Algorithme plus proche voisin</a:t>
            </a:r>
            <a:endParaRPr lang="fr-FR" sz="3600" b="1" dirty="0"/>
          </a:p>
          <a:p>
            <a:pPr marL="0" lvl="0" indent="0">
              <a:buNone/>
            </a:pPr>
            <a:r>
              <a:rPr lang="fr-FR" b="1" dirty="0"/>
              <a:t>Exemple :</a:t>
            </a:r>
            <a:r>
              <a:rPr lang="fr-FR" dirty="0"/>
              <a:t> Considérons un ensemble de villes avec leurs coordonnées en deux dimensions :</a:t>
            </a:r>
            <a:endParaRPr lang="fr-FR" b="1" dirty="0"/>
          </a:p>
          <a:p>
            <a:pPr marL="0" lvl="0" indent="0">
              <a:buNone/>
            </a:pPr>
            <a:r>
              <a:rPr lang="fr-FR" dirty="0"/>
              <a:t>Supposons que nous partons de la ville 0 (A) comme ville de départ. Voici comment l'algorithme du Plus Proche Voisin serait appliqué :</a:t>
            </a:r>
          </a:p>
          <a:p>
            <a:pPr lvl="1">
              <a:buAutoNum type="arabicPeriod"/>
            </a:pPr>
            <a:r>
              <a:rPr lang="fr-FR" dirty="0"/>
              <a:t>Nous commençons à la ville 0 (A).</a:t>
            </a:r>
          </a:p>
          <a:p>
            <a:pPr lvl="1">
              <a:buAutoNum type="arabicPeriod"/>
            </a:pPr>
            <a:r>
              <a:rPr lang="fr-FR" dirty="0"/>
              <a:t>La ville la plus proche de A est la ville 3 (D) avec une distance de 5.</a:t>
            </a:r>
          </a:p>
          <a:p>
            <a:pPr lvl="1">
              <a:buAutoNum type="arabicPeriod"/>
            </a:pPr>
            <a:r>
              <a:rPr lang="fr-FR" dirty="0"/>
              <a:t>Maintenant, nous sommes à la ville 3 (D). La ville la plus proche de D est la ville 2 (C) avec une distance de 5.</a:t>
            </a:r>
          </a:p>
          <a:p>
            <a:pPr lvl="1">
              <a:buAutoNum type="arabicPeriod"/>
            </a:pPr>
            <a:r>
              <a:rPr lang="fr-FR" dirty="0"/>
              <a:t>Nous sommes maintenant à la ville 2 (C). La ville la plus proche de C est la ville 1 (B) avec une distance de 4.</a:t>
            </a:r>
          </a:p>
          <a:p>
            <a:pPr lvl="1">
              <a:buAutoNum type="arabicPeriod"/>
            </a:pPr>
            <a:r>
              <a:rPr lang="fr-FR" dirty="0"/>
              <a:t>Nous sommes à la ville 1 (B). La ville la plus proche de B est la ville 4 (E) avec une distance de 3.</a:t>
            </a:r>
          </a:p>
          <a:p>
            <a:pPr lvl="1">
              <a:buAutoNum type="arabicPeriod"/>
            </a:pPr>
            <a:r>
              <a:rPr lang="fr-FR" dirty="0"/>
              <a:t>Enfin, nous sommes à la ville 4 (E). Pour compléter la tournée, nous revenons à la ville 0 (A) avec une distance de 9.</a:t>
            </a:r>
          </a:p>
          <a:p>
            <a:pPr marL="0" lvl="0" indent="0">
              <a:buNone/>
            </a:pPr>
            <a:r>
              <a:rPr lang="fr-FR" dirty="0"/>
              <a:t>Le chemin résultant de l'algorithme du Plus Proche Voisin est donc : A → D → C → B → E → A.</a:t>
            </a:r>
          </a:p>
          <a:p>
            <a:pPr marL="0" lvl="0" indent="0">
              <a:buNone/>
            </a:pPr>
            <a:r>
              <a:rPr lang="fr-FR" dirty="0"/>
              <a:t>La distance totale parcourue dans cette tournée est : 5 + 5 + 4 + 3 + 9 = 26.</a:t>
            </a:r>
          </a:p>
          <a:p>
            <a:pPr marL="0" lvl="0" indent="0">
              <a:buNone/>
            </a:pPr>
            <a:r>
              <a:rPr lang="fr-FR" dirty="0"/>
              <a:t>Veuillez noter que cette solution n'est pas garantie d'être optimale. Dans cet exemple, il se trouve que l'algorithme du Plus Proche Voisin a produit une tournée relativement longue comparée à la solution optimale.</a:t>
            </a:r>
          </a:p>
          <a:p>
            <a:endParaRPr lang="fr-FR" dirty="0"/>
          </a:p>
        </p:txBody>
      </p:sp>
      <p:sp>
        <p:nvSpPr>
          <p:cNvPr id="4" name="Espace réservé du numéro de diapositive 3">
            <a:extLst>
              <a:ext uri="{FF2B5EF4-FFF2-40B4-BE49-F238E27FC236}">
                <a16:creationId xmlns:a16="http://schemas.microsoft.com/office/drawing/2014/main" id="{7A460B8B-03FD-4CCE-89F5-31FDAFF301E8}"/>
              </a:ext>
            </a:extLst>
          </p:cNvPr>
          <p:cNvSpPr>
            <a:spLocks noGrp="1"/>
          </p:cNvSpPr>
          <p:nvPr>
            <p:ph type="sldNum" sz="quarter" idx="12"/>
          </p:nvPr>
        </p:nvSpPr>
        <p:spPr/>
        <p:txBody>
          <a:bodyPr/>
          <a:lstStyle/>
          <a:p>
            <a:fld id="{C5EF2332-01BF-834F-8236-50238282D533}" type="slidenum">
              <a:rPr lang="en-US" smtClean="0"/>
              <a:t>21</a:t>
            </a:fld>
            <a:endParaRPr lang="en-US"/>
          </a:p>
        </p:txBody>
      </p:sp>
      <p:sp>
        <p:nvSpPr>
          <p:cNvPr id="7" name="Titre 1">
            <a:extLst>
              <a:ext uri="{FF2B5EF4-FFF2-40B4-BE49-F238E27FC236}">
                <a16:creationId xmlns:a16="http://schemas.microsoft.com/office/drawing/2014/main" id="{DE9A1AD0-DB44-432F-8B17-995395D8E331}"/>
              </a:ext>
            </a:extLst>
          </p:cNvPr>
          <p:cNvSpPr>
            <a:spLocks noGrp="1"/>
          </p:cNvSpPr>
          <p:nvPr>
            <p:ph type="title"/>
          </p:nvPr>
        </p:nvSpPr>
        <p:spPr>
          <a:xfrm>
            <a:off x="628650" y="365125"/>
            <a:ext cx="7886700" cy="1325563"/>
          </a:xfrm>
        </p:spPr>
        <p:txBody>
          <a:bodyPr>
            <a:normAutofit/>
          </a:bodyPr>
          <a:lstStyle/>
          <a:p>
            <a:r>
              <a:rPr lang="fr-FR" sz="4000" b="1" dirty="0">
                <a:latin typeface="+mn-lt"/>
              </a:rPr>
              <a:t>Exemples d'Algorithmes Gloutons :</a:t>
            </a:r>
            <a:br>
              <a:rPr lang="fr-FR" sz="4800" b="1" dirty="0">
                <a:latin typeface="+mn-lt"/>
              </a:rPr>
            </a:br>
            <a:r>
              <a:rPr lang="fr-FR" sz="2400" b="1" dirty="0">
                <a:latin typeface="+mn-lt"/>
              </a:rPr>
              <a:t>Le problème du voyageur de commerce</a:t>
            </a:r>
            <a:endParaRPr lang="fr-FR" sz="2400" dirty="0"/>
          </a:p>
        </p:txBody>
      </p:sp>
      <p:pic>
        <p:nvPicPr>
          <p:cNvPr id="5" name="Image 4">
            <a:extLst>
              <a:ext uri="{FF2B5EF4-FFF2-40B4-BE49-F238E27FC236}">
                <a16:creationId xmlns:a16="http://schemas.microsoft.com/office/drawing/2014/main" id="{873D5119-AE6A-475A-B0FB-DA4764170AB9}"/>
              </a:ext>
            </a:extLst>
          </p:cNvPr>
          <p:cNvPicPr>
            <a:picLocks noChangeAspect="1"/>
          </p:cNvPicPr>
          <p:nvPr/>
        </p:nvPicPr>
        <p:blipFill>
          <a:blip r:embed="rId2"/>
          <a:stretch>
            <a:fillRect/>
          </a:stretch>
        </p:blipFill>
        <p:spPr>
          <a:xfrm>
            <a:off x="7415535" y="1156042"/>
            <a:ext cx="1728465" cy="1728845"/>
          </a:xfrm>
          <a:prstGeom prst="rect">
            <a:avLst/>
          </a:prstGeom>
        </p:spPr>
      </p:pic>
      <p:pic>
        <p:nvPicPr>
          <p:cNvPr id="8" name="Image 7">
            <a:extLst>
              <a:ext uri="{FF2B5EF4-FFF2-40B4-BE49-F238E27FC236}">
                <a16:creationId xmlns:a16="http://schemas.microsoft.com/office/drawing/2014/main" id="{6478B2C2-2D1B-4651-845A-841C2111C3BB}"/>
              </a:ext>
            </a:extLst>
          </p:cNvPr>
          <p:cNvPicPr>
            <a:picLocks noChangeAspect="1"/>
          </p:cNvPicPr>
          <p:nvPr/>
        </p:nvPicPr>
        <p:blipFill>
          <a:blip r:embed="rId3"/>
          <a:stretch>
            <a:fillRect/>
          </a:stretch>
        </p:blipFill>
        <p:spPr>
          <a:xfrm>
            <a:off x="7656560" y="2828296"/>
            <a:ext cx="1487440" cy="1728844"/>
          </a:xfrm>
          <a:prstGeom prst="rect">
            <a:avLst/>
          </a:prstGeom>
        </p:spPr>
      </p:pic>
    </p:spTree>
    <p:extLst>
      <p:ext uri="{BB962C8B-B14F-4D97-AF65-F5344CB8AC3E}">
        <p14:creationId xmlns:p14="http://schemas.microsoft.com/office/powerpoint/2010/main" val="25021487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F042E1C9-1641-42BF-A2F3-C42F116EDAAA}"/>
              </a:ext>
            </a:extLst>
          </p:cNvPr>
          <p:cNvSpPr>
            <a:spLocks noGrp="1"/>
          </p:cNvSpPr>
          <p:nvPr>
            <p:ph idx="1"/>
          </p:nvPr>
        </p:nvSpPr>
        <p:spPr>
          <a:xfrm>
            <a:off x="628649" y="1825624"/>
            <a:ext cx="7998515" cy="4711701"/>
          </a:xfrm>
        </p:spPr>
        <p:txBody>
          <a:bodyPr>
            <a:normAutofit/>
          </a:bodyPr>
          <a:lstStyle/>
          <a:p>
            <a:pPr marL="0" lvl="0" indent="0">
              <a:buNone/>
            </a:pPr>
            <a:r>
              <a:rPr lang="fr-FR" sz="2400" b="1" i="1" dirty="0"/>
              <a:t>Algorithme de l'insertion la moins chère(</a:t>
            </a:r>
            <a:r>
              <a:rPr lang="fr-FR" sz="2400" b="1" i="1" dirty="0" err="1"/>
              <a:t>Cheapest</a:t>
            </a:r>
            <a:r>
              <a:rPr lang="fr-FR" sz="2400" b="1" i="1" dirty="0"/>
              <a:t> Insertion) :</a:t>
            </a:r>
          </a:p>
          <a:p>
            <a:pPr lvl="1"/>
            <a:r>
              <a:rPr lang="fr-FR" sz="2400" dirty="0"/>
              <a:t>Commencez avec un cycle contenant une seule ville.</a:t>
            </a:r>
          </a:p>
          <a:p>
            <a:pPr lvl="1"/>
            <a:r>
              <a:rPr lang="fr-FR" sz="2400" dirty="0"/>
              <a:t>À chaque étape, choisissez la ville non visitée qui réduit le plus la distance totale parcourue si elle était insérée dans le cycle existant.</a:t>
            </a:r>
          </a:p>
          <a:p>
            <a:pPr lvl="1"/>
            <a:r>
              <a:rPr lang="fr-FR" sz="2400" dirty="0"/>
              <a:t>Insérez la ville sélectionnée à l'emplacement approprié dans le cycle existant pour former un cycle plus long.</a:t>
            </a:r>
          </a:p>
          <a:p>
            <a:pPr lvl="1"/>
            <a:r>
              <a:rPr lang="fr-FR" sz="2400" dirty="0"/>
              <a:t>Répétez les étapes précédentes jusqu'à ce que toutes les villes soient visitées.</a:t>
            </a:r>
          </a:p>
          <a:p>
            <a:pPr marL="0" lvl="0" indent="0">
              <a:buNone/>
            </a:pPr>
            <a:r>
              <a:rPr lang="fr-FR" dirty="0"/>
              <a:t>Cet algorithme est légèrement plus complexe que l'algorithme du plus proche voisin, mais il peut donner de meilleures solutions dans certains cas.</a:t>
            </a:r>
          </a:p>
          <a:p>
            <a:pPr marL="0" indent="0">
              <a:buNone/>
            </a:pPr>
            <a:endParaRPr lang="fr-FR" dirty="0"/>
          </a:p>
        </p:txBody>
      </p:sp>
      <p:sp>
        <p:nvSpPr>
          <p:cNvPr id="4" name="Espace réservé du numéro de diapositive 3">
            <a:extLst>
              <a:ext uri="{FF2B5EF4-FFF2-40B4-BE49-F238E27FC236}">
                <a16:creationId xmlns:a16="http://schemas.microsoft.com/office/drawing/2014/main" id="{282F82D5-E5DF-478F-8563-918528E5C040}"/>
              </a:ext>
            </a:extLst>
          </p:cNvPr>
          <p:cNvSpPr>
            <a:spLocks noGrp="1"/>
          </p:cNvSpPr>
          <p:nvPr>
            <p:ph type="sldNum" sz="quarter" idx="12"/>
          </p:nvPr>
        </p:nvSpPr>
        <p:spPr/>
        <p:txBody>
          <a:bodyPr/>
          <a:lstStyle/>
          <a:p>
            <a:fld id="{C5EF2332-01BF-834F-8236-50238282D533}" type="slidenum">
              <a:rPr lang="en-US" smtClean="0"/>
              <a:t>22</a:t>
            </a:fld>
            <a:endParaRPr lang="en-US"/>
          </a:p>
        </p:txBody>
      </p:sp>
      <p:sp>
        <p:nvSpPr>
          <p:cNvPr id="5" name="Titre 1">
            <a:extLst>
              <a:ext uri="{FF2B5EF4-FFF2-40B4-BE49-F238E27FC236}">
                <a16:creationId xmlns:a16="http://schemas.microsoft.com/office/drawing/2014/main" id="{AF7E8BEE-D8D5-469C-9AED-20B8E1113EE6}"/>
              </a:ext>
            </a:extLst>
          </p:cNvPr>
          <p:cNvSpPr txBox="1">
            <a:spLocks/>
          </p:cNvSpPr>
          <p:nvPr/>
        </p:nvSpPr>
        <p:spPr>
          <a:xfrm>
            <a:off x="628650" y="320674"/>
            <a:ext cx="7886700" cy="1325563"/>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fr-FR" sz="4000" b="1" dirty="0">
                <a:latin typeface="+mn-lt"/>
              </a:rPr>
              <a:t>4. Le problème du voyageur de commerce</a:t>
            </a:r>
            <a:endParaRPr lang="fr-FR" sz="2400" dirty="0"/>
          </a:p>
        </p:txBody>
      </p:sp>
    </p:spTree>
    <p:extLst>
      <p:ext uri="{BB962C8B-B14F-4D97-AF65-F5344CB8AC3E}">
        <p14:creationId xmlns:p14="http://schemas.microsoft.com/office/powerpoint/2010/main" val="27943840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descr="media/image5.png"/>
          <p:cNvPicPr>
            <a:picLocks noGrp="1" noChangeAspect="1"/>
          </p:cNvPicPr>
          <p:nvPr/>
        </p:nvPicPr>
        <p:blipFill>
          <a:blip r:embed="rId2"/>
          <a:stretch>
            <a:fillRect/>
          </a:stretch>
        </p:blipFill>
        <p:spPr bwMode="auto">
          <a:xfrm>
            <a:off x="2300140" y="3429000"/>
            <a:ext cx="5484960" cy="2692400"/>
          </a:xfrm>
          <a:prstGeom prst="rect">
            <a:avLst/>
          </a:prstGeom>
          <a:noFill/>
          <a:ln w="9525">
            <a:noFill/>
            <a:headEnd/>
            <a:tailEnd/>
          </a:ln>
        </p:spPr>
      </p:pic>
      <p:sp>
        <p:nvSpPr>
          <p:cNvPr id="4" name="ZoneTexte 3">
            <a:extLst>
              <a:ext uri="{FF2B5EF4-FFF2-40B4-BE49-F238E27FC236}">
                <a16:creationId xmlns:a16="http://schemas.microsoft.com/office/drawing/2014/main" id="{BF4C311F-E49F-4268-A53F-2065ECFECBD4}"/>
              </a:ext>
            </a:extLst>
          </p:cNvPr>
          <p:cNvSpPr txBox="1"/>
          <p:nvPr/>
        </p:nvSpPr>
        <p:spPr>
          <a:xfrm>
            <a:off x="717789" y="1576696"/>
            <a:ext cx="6802879" cy="1631216"/>
          </a:xfrm>
          <a:prstGeom prst="rect">
            <a:avLst/>
          </a:prstGeom>
          <a:noFill/>
        </p:spPr>
        <p:txBody>
          <a:bodyPr wrap="square">
            <a:spAutoFit/>
          </a:bodyPr>
          <a:lstStyle/>
          <a:p>
            <a:pPr marL="0" lvl="0" indent="0">
              <a:buNone/>
            </a:pPr>
            <a:r>
              <a:rPr lang="fr-FR" sz="2000" dirty="0"/>
              <a:t>Les algorithmes gloutons First Fit, Best Fit, </a:t>
            </a:r>
            <a:r>
              <a:rPr lang="fr-FR" sz="2000" dirty="0" err="1"/>
              <a:t>Worst</a:t>
            </a:r>
            <a:r>
              <a:rPr lang="fr-FR" sz="2000" dirty="0"/>
              <a:t> Fit et Next Fit sont couramment utilisés pour résoudre des problèmes d'allocation de ressources, tels que le placement d'objets dans des conteneurs ou l'allocation de mémoire. Voici une description de chacun de ces algorithmes :</a:t>
            </a:r>
          </a:p>
        </p:txBody>
      </p:sp>
      <p:sp>
        <p:nvSpPr>
          <p:cNvPr id="7" name="Espace réservé du numéro de diapositive 6">
            <a:extLst>
              <a:ext uri="{FF2B5EF4-FFF2-40B4-BE49-F238E27FC236}">
                <a16:creationId xmlns:a16="http://schemas.microsoft.com/office/drawing/2014/main" id="{513AABD2-BAAE-4EE0-9079-87E2106A0BCB}"/>
              </a:ext>
            </a:extLst>
          </p:cNvPr>
          <p:cNvSpPr>
            <a:spLocks noGrp="1"/>
          </p:cNvSpPr>
          <p:nvPr>
            <p:ph type="sldNum" sz="quarter" idx="12"/>
          </p:nvPr>
        </p:nvSpPr>
        <p:spPr/>
        <p:txBody>
          <a:bodyPr/>
          <a:lstStyle/>
          <a:p>
            <a:fld id="{C5EF2332-01BF-834F-8236-50238282D533}" type="slidenum">
              <a:rPr lang="en-US" smtClean="0"/>
              <a:t>23</a:t>
            </a:fld>
            <a:endParaRPr lang="en-US"/>
          </a:p>
        </p:txBody>
      </p:sp>
      <p:sp>
        <p:nvSpPr>
          <p:cNvPr id="8" name="Titre 1">
            <a:extLst>
              <a:ext uri="{FF2B5EF4-FFF2-40B4-BE49-F238E27FC236}">
                <a16:creationId xmlns:a16="http://schemas.microsoft.com/office/drawing/2014/main" id="{E09E7359-35E8-4EF0-B005-102A0E739D53}"/>
              </a:ext>
            </a:extLst>
          </p:cNvPr>
          <p:cNvSpPr>
            <a:spLocks noGrp="1"/>
          </p:cNvSpPr>
          <p:nvPr>
            <p:ph type="title"/>
          </p:nvPr>
        </p:nvSpPr>
        <p:spPr>
          <a:xfrm>
            <a:off x="628650" y="365126"/>
            <a:ext cx="7886700" cy="1325563"/>
          </a:xfrm>
        </p:spPr>
        <p:txBody>
          <a:bodyPr>
            <a:noAutofit/>
          </a:bodyPr>
          <a:lstStyle/>
          <a:p>
            <a:br>
              <a:rPr lang="fr-FR" sz="3600" b="1" dirty="0">
                <a:latin typeface="+mn-lt"/>
              </a:rPr>
            </a:br>
            <a:r>
              <a:rPr lang="fr-FR" sz="3600" b="1" dirty="0">
                <a:latin typeface="+mn-lt"/>
              </a:rPr>
              <a:t>5. Les algorithmes de gloutons de remplissage et allocation de ressources</a:t>
            </a:r>
            <a:br>
              <a:rPr lang="fr-FR" sz="3600" b="1" dirty="0">
                <a:latin typeface="+mn-lt"/>
              </a:rPr>
            </a:br>
            <a:endParaRPr lang="fr-FR" sz="36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342900" lvl="1" indent="0">
              <a:buNone/>
            </a:pPr>
            <a:r>
              <a:rPr sz="2000" b="1" i="1" dirty="0"/>
              <a:t>First Fit (Premier </a:t>
            </a:r>
            <a:r>
              <a:rPr sz="2000" b="1" i="1" dirty="0" err="1"/>
              <a:t>ajustement</a:t>
            </a:r>
            <a:r>
              <a:rPr sz="2000" b="1" i="1" dirty="0"/>
              <a:t>) :</a:t>
            </a:r>
          </a:p>
          <a:p>
            <a:pPr lvl="2"/>
            <a:r>
              <a:rPr sz="2000" dirty="0" err="1"/>
              <a:t>Parcourez</a:t>
            </a:r>
            <a:r>
              <a:rPr sz="2000" dirty="0"/>
              <a:t> les </a:t>
            </a:r>
            <a:r>
              <a:rPr sz="2000" dirty="0" err="1"/>
              <a:t>objets</a:t>
            </a:r>
            <a:r>
              <a:rPr sz="2000" dirty="0"/>
              <a:t> à </a:t>
            </a:r>
            <a:r>
              <a:rPr sz="2000" dirty="0" err="1"/>
              <a:t>allouer</a:t>
            </a:r>
            <a:r>
              <a:rPr sz="2000" dirty="0"/>
              <a:t> un par un dans </a:t>
            </a:r>
            <a:r>
              <a:rPr sz="2000" dirty="0" err="1"/>
              <a:t>l'ordre</a:t>
            </a:r>
            <a:r>
              <a:rPr sz="2000" dirty="0"/>
              <a:t> </a:t>
            </a:r>
            <a:r>
              <a:rPr sz="2000" dirty="0" err="1"/>
              <a:t>où</a:t>
            </a:r>
            <a:r>
              <a:rPr sz="2000" dirty="0"/>
              <a:t> </a:t>
            </a:r>
            <a:r>
              <a:rPr sz="2000" dirty="0" err="1"/>
              <a:t>ils</a:t>
            </a:r>
            <a:r>
              <a:rPr sz="2000" dirty="0"/>
              <a:t> </a:t>
            </a:r>
            <a:r>
              <a:rPr sz="2000" dirty="0" err="1"/>
              <a:t>sont</a:t>
            </a:r>
            <a:r>
              <a:rPr sz="2000" dirty="0"/>
              <a:t> </a:t>
            </a:r>
            <a:r>
              <a:rPr sz="2000" dirty="0" err="1"/>
              <a:t>donnés</a:t>
            </a:r>
            <a:r>
              <a:rPr sz="2000" dirty="0"/>
              <a:t>.</a:t>
            </a:r>
          </a:p>
          <a:p>
            <a:pPr lvl="2"/>
            <a:r>
              <a:rPr sz="2000" dirty="0"/>
              <a:t>Pour </a:t>
            </a:r>
            <a:r>
              <a:rPr sz="2000" dirty="0" err="1"/>
              <a:t>chaque</a:t>
            </a:r>
            <a:r>
              <a:rPr sz="2000" dirty="0"/>
              <a:t> </a:t>
            </a:r>
            <a:r>
              <a:rPr sz="2000" dirty="0" err="1"/>
              <a:t>objet</a:t>
            </a:r>
            <a:r>
              <a:rPr sz="2000" dirty="0"/>
              <a:t>, </a:t>
            </a:r>
            <a:r>
              <a:rPr sz="2000" dirty="0" err="1"/>
              <a:t>recherchez</a:t>
            </a:r>
            <a:r>
              <a:rPr sz="2000" dirty="0"/>
              <a:t> le premier </a:t>
            </a:r>
            <a:r>
              <a:rPr sz="2000" dirty="0" err="1"/>
              <a:t>conteneur</a:t>
            </a:r>
            <a:r>
              <a:rPr sz="2000" dirty="0"/>
              <a:t> disponible dans </a:t>
            </a:r>
            <a:r>
              <a:rPr sz="2000" dirty="0" err="1"/>
              <a:t>lequel</a:t>
            </a:r>
            <a:r>
              <a:rPr sz="2000" dirty="0"/>
              <a:t> il </a:t>
            </a:r>
            <a:r>
              <a:rPr sz="2000" dirty="0" err="1"/>
              <a:t>peut</a:t>
            </a:r>
            <a:r>
              <a:rPr sz="2000" dirty="0"/>
              <a:t> </a:t>
            </a:r>
            <a:r>
              <a:rPr sz="2000" dirty="0" err="1"/>
              <a:t>être</a:t>
            </a:r>
            <a:r>
              <a:rPr sz="2000" dirty="0"/>
              <a:t> </a:t>
            </a:r>
            <a:r>
              <a:rPr sz="2000" dirty="0" err="1"/>
              <a:t>placé</a:t>
            </a:r>
            <a:r>
              <a:rPr sz="2000" dirty="0"/>
              <a:t> sans </a:t>
            </a:r>
            <a:r>
              <a:rPr sz="2000" dirty="0" err="1"/>
              <a:t>dépasser</a:t>
            </a:r>
            <a:r>
              <a:rPr sz="2000" dirty="0"/>
              <a:t> </a:t>
            </a:r>
            <a:r>
              <a:rPr sz="2000" dirty="0" err="1"/>
              <a:t>sa</a:t>
            </a:r>
            <a:r>
              <a:rPr sz="2000" dirty="0"/>
              <a:t> </a:t>
            </a:r>
            <a:r>
              <a:rPr sz="2000" dirty="0" err="1"/>
              <a:t>capacité</a:t>
            </a:r>
            <a:r>
              <a:rPr sz="2000" dirty="0"/>
              <a:t>.</a:t>
            </a:r>
          </a:p>
          <a:p>
            <a:pPr lvl="2"/>
            <a:r>
              <a:rPr sz="2000" dirty="0" err="1"/>
              <a:t>Placez</a:t>
            </a:r>
            <a:r>
              <a:rPr sz="2000" dirty="0"/>
              <a:t> </a:t>
            </a:r>
            <a:r>
              <a:rPr sz="2000" dirty="0" err="1"/>
              <a:t>l'objet</a:t>
            </a:r>
            <a:r>
              <a:rPr sz="2000" dirty="0"/>
              <a:t> dans </a:t>
            </a:r>
            <a:r>
              <a:rPr sz="2000" dirty="0" err="1"/>
              <a:t>ce</a:t>
            </a:r>
            <a:r>
              <a:rPr sz="2000" dirty="0"/>
              <a:t> </a:t>
            </a:r>
            <a:r>
              <a:rPr sz="2000" dirty="0" err="1"/>
              <a:t>conteneur</a:t>
            </a:r>
            <a:r>
              <a:rPr sz="2000" dirty="0"/>
              <a:t> et </a:t>
            </a:r>
            <a:r>
              <a:rPr sz="2000" dirty="0" err="1"/>
              <a:t>marquez</a:t>
            </a:r>
            <a:r>
              <a:rPr sz="2000" dirty="0"/>
              <a:t>-le </a:t>
            </a:r>
            <a:r>
              <a:rPr sz="2000" dirty="0" err="1"/>
              <a:t>comme</a:t>
            </a:r>
            <a:r>
              <a:rPr sz="2000" dirty="0"/>
              <a:t> </a:t>
            </a:r>
            <a:r>
              <a:rPr sz="2000" dirty="0" err="1"/>
              <a:t>utilisé</a:t>
            </a:r>
            <a:r>
              <a:rPr sz="2000" dirty="0"/>
              <a:t>.</a:t>
            </a:r>
          </a:p>
          <a:p>
            <a:pPr lvl="2"/>
            <a:r>
              <a:rPr sz="2000" dirty="0"/>
              <a:t>Si </a:t>
            </a:r>
            <a:r>
              <a:rPr sz="2000" dirty="0" err="1"/>
              <a:t>aucun</a:t>
            </a:r>
            <a:r>
              <a:rPr sz="2000" dirty="0"/>
              <a:t> </a:t>
            </a:r>
            <a:r>
              <a:rPr sz="2000" dirty="0" err="1"/>
              <a:t>conteneur</a:t>
            </a:r>
            <a:r>
              <a:rPr sz="2000" dirty="0"/>
              <a:t> disponible ne </a:t>
            </a:r>
            <a:r>
              <a:rPr sz="2000" dirty="0" err="1"/>
              <a:t>peut</a:t>
            </a:r>
            <a:r>
              <a:rPr sz="2000" dirty="0"/>
              <a:t> </a:t>
            </a:r>
            <a:r>
              <a:rPr sz="2000" dirty="0" err="1"/>
              <a:t>accueillir</a:t>
            </a:r>
            <a:r>
              <a:rPr sz="2000" dirty="0"/>
              <a:t> </a:t>
            </a:r>
            <a:r>
              <a:rPr sz="2000" dirty="0" err="1"/>
              <a:t>l'objet</a:t>
            </a:r>
            <a:r>
              <a:rPr sz="2000" dirty="0"/>
              <a:t>, </a:t>
            </a:r>
            <a:r>
              <a:rPr sz="2000" dirty="0" err="1"/>
              <a:t>créez</a:t>
            </a:r>
            <a:r>
              <a:rPr sz="2000" dirty="0"/>
              <a:t> un nouveau </a:t>
            </a:r>
            <a:r>
              <a:rPr sz="2000" dirty="0" err="1"/>
              <a:t>conteneur</a:t>
            </a:r>
            <a:r>
              <a:rPr sz="2000" dirty="0"/>
              <a:t> et </a:t>
            </a:r>
            <a:r>
              <a:rPr sz="2000" dirty="0" err="1"/>
              <a:t>placez</a:t>
            </a:r>
            <a:r>
              <a:rPr sz="2000" dirty="0"/>
              <a:t>-y </a:t>
            </a:r>
            <a:r>
              <a:rPr sz="2000" dirty="0" err="1"/>
              <a:t>l'objet</a:t>
            </a:r>
            <a:r>
              <a:rPr sz="2000" dirty="0"/>
              <a:t>.</a:t>
            </a:r>
          </a:p>
          <a:p>
            <a:pPr marL="0" lvl="0" indent="0">
              <a:buNone/>
            </a:pPr>
            <a:r>
              <a:rPr sz="2000" dirty="0" err="1"/>
              <a:t>L'algorithme</a:t>
            </a:r>
            <a:r>
              <a:rPr sz="2000" dirty="0"/>
              <a:t> First Fit </a:t>
            </a:r>
            <a:r>
              <a:rPr sz="2000" dirty="0" err="1"/>
              <a:t>est</a:t>
            </a:r>
            <a:r>
              <a:rPr sz="2000" dirty="0"/>
              <a:t> </a:t>
            </a:r>
            <a:r>
              <a:rPr sz="2000" dirty="0" err="1"/>
              <a:t>rapide</a:t>
            </a:r>
            <a:r>
              <a:rPr sz="2000" dirty="0"/>
              <a:t> et simple à </a:t>
            </a:r>
            <a:r>
              <a:rPr sz="2000" dirty="0" err="1"/>
              <a:t>mettre</a:t>
            </a:r>
            <a:r>
              <a:rPr sz="2000" dirty="0"/>
              <a:t> </a:t>
            </a:r>
            <a:r>
              <a:rPr sz="2000" dirty="0" err="1"/>
              <a:t>en</a:t>
            </a:r>
            <a:r>
              <a:rPr sz="2000" dirty="0"/>
              <a:t> </a:t>
            </a:r>
            <a:r>
              <a:rPr sz="2000" dirty="0" err="1"/>
              <a:t>œuvre</a:t>
            </a:r>
            <a:r>
              <a:rPr sz="2000" dirty="0"/>
              <a:t>, </a:t>
            </a:r>
            <a:r>
              <a:rPr sz="2000" dirty="0" err="1"/>
              <a:t>mais</a:t>
            </a:r>
            <a:r>
              <a:rPr sz="2000" dirty="0"/>
              <a:t> il </a:t>
            </a:r>
            <a:r>
              <a:rPr sz="2000" dirty="0" err="1"/>
              <a:t>peut</a:t>
            </a:r>
            <a:r>
              <a:rPr sz="2000" dirty="0"/>
              <a:t> </a:t>
            </a:r>
            <a:r>
              <a:rPr sz="2000" dirty="0" err="1"/>
              <a:t>conduire</a:t>
            </a:r>
            <a:r>
              <a:rPr sz="2000" dirty="0"/>
              <a:t> à </a:t>
            </a:r>
            <a:r>
              <a:rPr sz="2000" dirty="0" err="1"/>
              <a:t>une</a:t>
            </a:r>
            <a:r>
              <a:rPr sz="2000" dirty="0"/>
              <a:t> </a:t>
            </a:r>
            <a:r>
              <a:rPr sz="2000" dirty="0" err="1"/>
              <a:t>utilisation</a:t>
            </a:r>
            <a:r>
              <a:rPr sz="2000" dirty="0"/>
              <a:t> </a:t>
            </a:r>
            <a:r>
              <a:rPr sz="2000" dirty="0" err="1"/>
              <a:t>inefficace</a:t>
            </a:r>
            <a:r>
              <a:rPr sz="2000" dirty="0"/>
              <a:t> de </a:t>
            </a:r>
            <a:r>
              <a:rPr sz="2000" dirty="0" err="1"/>
              <a:t>l'espace</a:t>
            </a:r>
            <a:r>
              <a:rPr sz="2000" dirty="0"/>
              <a:t>, car il </a:t>
            </a:r>
            <a:r>
              <a:rPr sz="2000" dirty="0" err="1"/>
              <a:t>peut</a:t>
            </a:r>
            <a:r>
              <a:rPr sz="2000" dirty="0"/>
              <a:t> </a:t>
            </a:r>
            <a:r>
              <a:rPr sz="2000" dirty="0" err="1"/>
              <a:t>laisser</a:t>
            </a:r>
            <a:r>
              <a:rPr sz="2000" dirty="0"/>
              <a:t> de petits </a:t>
            </a:r>
            <a:r>
              <a:rPr sz="2000" dirty="0" err="1"/>
              <a:t>espaces</a:t>
            </a:r>
            <a:r>
              <a:rPr sz="2000" dirty="0"/>
              <a:t> </a:t>
            </a:r>
            <a:r>
              <a:rPr sz="2000" dirty="0" err="1"/>
              <a:t>inutilisés</a:t>
            </a:r>
            <a:r>
              <a:rPr sz="2000" dirty="0"/>
              <a:t> dans les </a:t>
            </a:r>
            <a:r>
              <a:rPr sz="2000" dirty="0" err="1"/>
              <a:t>conteneurs</a:t>
            </a:r>
            <a:r>
              <a:rPr sz="2000" dirty="0"/>
              <a:t>.</a:t>
            </a:r>
          </a:p>
        </p:txBody>
      </p:sp>
      <p:sp>
        <p:nvSpPr>
          <p:cNvPr id="5" name="Espace réservé du numéro de diapositive 4">
            <a:extLst>
              <a:ext uri="{FF2B5EF4-FFF2-40B4-BE49-F238E27FC236}">
                <a16:creationId xmlns:a16="http://schemas.microsoft.com/office/drawing/2014/main" id="{FB9CFB68-A362-4703-A73E-A2D18D5F5A49}"/>
              </a:ext>
            </a:extLst>
          </p:cNvPr>
          <p:cNvSpPr>
            <a:spLocks noGrp="1"/>
          </p:cNvSpPr>
          <p:nvPr>
            <p:ph type="sldNum" sz="quarter" idx="12"/>
          </p:nvPr>
        </p:nvSpPr>
        <p:spPr/>
        <p:txBody>
          <a:bodyPr/>
          <a:lstStyle/>
          <a:p>
            <a:fld id="{C5EF2332-01BF-834F-8236-50238282D533}" type="slidenum">
              <a:rPr lang="en-US" smtClean="0"/>
              <a:t>24</a:t>
            </a:fld>
            <a:endParaRPr lang="en-US"/>
          </a:p>
        </p:txBody>
      </p:sp>
      <p:sp>
        <p:nvSpPr>
          <p:cNvPr id="6" name="Titre 1">
            <a:extLst>
              <a:ext uri="{FF2B5EF4-FFF2-40B4-BE49-F238E27FC236}">
                <a16:creationId xmlns:a16="http://schemas.microsoft.com/office/drawing/2014/main" id="{EC7419C4-F332-4021-BFFE-773D17CD8AF6}"/>
              </a:ext>
            </a:extLst>
          </p:cNvPr>
          <p:cNvSpPr>
            <a:spLocks noGrp="1"/>
          </p:cNvSpPr>
          <p:nvPr>
            <p:ph type="title"/>
          </p:nvPr>
        </p:nvSpPr>
        <p:spPr>
          <a:xfrm>
            <a:off x="628650" y="365126"/>
            <a:ext cx="7886700" cy="1325563"/>
          </a:xfrm>
        </p:spPr>
        <p:txBody>
          <a:bodyPr>
            <a:normAutofit fontScale="90000"/>
          </a:bodyPr>
          <a:lstStyle/>
          <a:p>
            <a:br>
              <a:rPr lang="fr-FR" sz="4000" b="1" dirty="0">
                <a:latin typeface="+mn-lt"/>
              </a:rPr>
            </a:br>
            <a:r>
              <a:rPr lang="fr-FR" sz="4000" b="1" dirty="0">
                <a:latin typeface="+mn-lt"/>
              </a:rPr>
              <a:t>5. Les algorithmes de gloutons de remplissage et allocation de ressources</a:t>
            </a:r>
            <a:endParaRPr lang="fr-FR" sz="24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1825625"/>
            <a:ext cx="7886700" cy="4038462"/>
          </a:xfrm>
        </p:spPr>
        <p:txBody>
          <a:bodyPr>
            <a:normAutofit/>
          </a:bodyPr>
          <a:lstStyle/>
          <a:p>
            <a:pPr marL="342900" lvl="1" indent="0">
              <a:buNone/>
            </a:pPr>
            <a:r>
              <a:rPr sz="2000" b="1" i="1" dirty="0"/>
              <a:t>Best Fit (Meilleur </a:t>
            </a:r>
            <a:r>
              <a:rPr sz="2000" b="1" i="1" dirty="0" err="1"/>
              <a:t>ajustement</a:t>
            </a:r>
            <a:r>
              <a:rPr sz="2000" b="1" i="1" dirty="0"/>
              <a:t>) :</a:t>
            </a:r>
          </a:p>
          <a:p>
            <a:pPr lvl="2"/>
            <a:r>
              <a:rPr sz="2000" dirty="0" err="1"/>
              <a:t>Parcourez</a:t>
            </a:r>
            <a:r>
              <a:rPr sz="2000" dirty="0"/>
              <a:t> les </a:t>
            </a:r>
            <a:r>
              <a:rPr sz="2000" dirty="0" err="1"/>
              <a:t>objets</a:t>
            </a:r>
            <a:r>
              <a:rPr sz="2000" dirty="0"/>
              <a:t> à </a:t>
            </a:r>
            <a:r>
              <a:rPr sz="2000" dirty="0" err="1"/>
              <a:t>allouer</a:t>
            </a:r>
            <a:r>
              <a:rPr sz="2000" dirty="0"/>
              <a:t> un par un dans </a:t>
            </a:r>
            <a:r>
              <a:rPr sz="2000" dirty="0" err="1"/>
              <a:t>l'ordre</a:t>
            </a:r>
            <a:r>
              <a:rPr sz="2000" dirty="0"/>
              <a:t> </a:t>
            </a:r>
            <a:r>
              <a:rPr sz="2000" dirty="0" err="1"/>
              <a:t>où</a:t>
            </a:r>
            <a:r>
              <a:rPr sz="2000" dirty="0"/>
              <a:t> </a:t>
            </a:r>
            <a:r>
              <a:rPr sz="2000" dirty="0" err="1"/>
              <a:t>ils</a:t>
            </a:r>
            <a:r>
              <a:rPr sz="2000" dirty="0"/>
              <a:t> </a:t>
            </a:r>
            <a:r>
              <a:rPr sz="2000" dirty="0" err="1"/>
              <a:t>sont</a:t>
            </a:r>
            <a:r>
              <a:rPr sz="2000" dirty="0"/>
              <a:t> </a:t>
            </a:r>
            <a:r>
              <a:rPr sz="2000" dirty="0" err="1"/>
              <a:t>donnés</a:t>
            </a:r>
            <a:r>
              <a:rPr sz="2000" dirty="0"/>
              <a:t>.</a:t>
            </a:r>
          </a:p>
          <a:p>
            <a:pPr lvl="2"/>
            <a:r>
              <a:rPr sz="2000" dirty="0"/>
              <a:t>Pour </a:t>
            </a:r>
            <a:r>
              <a:rPr sz="2000" dirty="0" err="1"/>
              <a:t>chaque</a:t>
            </a:r>
            <a:r>
              <a:rPr sz="2000" dirty="0"/>
              <a:t> </a:t>
            </a:r>
            <a:r>
              <a:rPr sz="2000" dirty="0" err="1"/>
              <a:t>objet</a:t>
            </a:r>
            <a:r>
              <a:rPr sz="2000" dirty="0"/>
              <a:t>, </a:t>
            </a:r>
            <a:r>
              <a:rPr sz="2000" dirty="0" err="1"/>
              <a:t>recherchez</a:t>
            </a:r>
            <a:r>
              <a:rPr sz="2000" dirty="0"/>
              <a:t> le </a:t>
            </a:r>
            <a:r>
              <a:rPr sz="2000" dirty="0" err="1"/>
              <a:t>conteneur</a:t>
            </a:r>
            <a:r>
              <a:rPr sz="2000" dirty="0"/>
              <a:t> disponible qui a la plus petite taille disponible tout </a:t>
            </a:r>
            <a:r>
              <a:rPr sz="2000" dirty="0" err="1"/>
              <a:t>en</a:t>
            </a:r>
            <a:r>
              <a:rPr sz="2000" dirty="0"/>
              <a:t> </a:t>
            </a:r>
            <a:r>
              <a:rPr sz="2000" dirty="0" err="1"/>
              <a:t>pouvant</a:t>
            </a:r>
            <a:r>
              <a:rPr sz="2000" dirty="0"/>
              <a:t> </a:t>
            </a:r>
            <a:r>
              <a:rPr sz="2000" dirty="0" err="1"/>
              <a:t>accueillir</a:t>
            </a:r>
            <a:r>
              <a:rPr sz="2000" dirty="0"/>
              <a:t> </a:t>
            </a:r>
            <a:r>
              <a:rPr sz="2000" dirty="0" err="1"/>
              <a:t>l'objet</a:t>
            </a:r>
            <a:r>
              <a:rPr sz="2000" dirty="0"/>
              <a:t>.</a:t>
            </a:r>
          </a:p>
          <a:p>
            <a:pPr lvl="2"/>
            <a:r>
              <a:rPr sz="2000" dirty="0" err="1"/>
              <a:t>Placez</a:t>
            </a:r>
            <a:r>
              <a:rPr sz="2000" dirty="0"/>
              <a:t> </a:t>
            </a:r>
            <a:r>
              <a:rPr sz="2000" dirty="0" err="1"/>
              <a:t>l'objet</a:t>
            </a:r>
            <a:r>
              <a:rPr sz="2000" dirty="0"/>
              <a:t> dans </a:t>
            </a:r>
            <a:r>
              <a:rPr sz="2000" dirty="0" err="1"/>
              <a:t>ce</a:t>
            </a:r>
            <a:r>
              <a:rPr sz="2000" dirty="0"/>
              <a:t> </a:t>
            </a:r>
            <a:r>
              <a:rPr sz="2000" dirty="0" err="1"/>
              <a:t>conteneur</a:t>
            </a:r>
            <a:r>
              <a:rPr sz="2000" dirty="0"/>
              <a:t> et </a:t>
            </a:r>
            <a:r>
              <a:rPr sz="2000" dirty="0" err="1"/>
              <a:t>marquez</a:t>
            </a:r>
            <a:r>
              <a:rPr sz="2000" dirty="0"/>
              <a:t>-le </a:t>
            </a:r>
            <a:r>
              <a:rPr sz="2000" dirty="0" err="1"/>
              <a:t>comme</a:t>
            </a:r>
            <a:r>
              <a:rPr sz="2000" dirty="0"/>
              <a:t> </a:t>
            </a:r>
            <a:r>
              <a:rPr sz="2000" dirty="0" err="1"/>
              <a:t>utilisé</a:t>
            </a:r>
            <a:r>
              <a:rPr sz="2000" dirty="0"/>
              <a:t>.</a:t>
            </a:r>
          </a:p>
          <a:p>
            <a:pPr lvl="2"/>
            <a:r>
              <a:rPr sz="2000" dirty="0"/>
              <a:t>Si </a:t>
            </a:r>
            <a:r>
              <a:rPr sz="2000" dirty="0" err="1"/>
              <a:t>aucun</a:t>
            </a:r>
            <a:r>
              <a:rPr sz="2000" dirty="0"/>
              <a:t> </a:t>
            </a:r>
            <a:r>
              <a:rPr sz="2000" dirty="0" err="1"/>
              <a:t>conteneur</a:t>
            </a:r>
            <a:r>
              <a:rPr sz="2000" dirty="0"/>
              <a:t> disponible ne </a:t>
            </a:r>
            <a:r>
              <a:rPr sz="2000" dirty="0" err="1"/>
              <a:t>peut</a:t>
            </a:r>
            <a:r>
              <a:rPr sz="2000" dirty="0"/>
              <a:t> </a:t>
            </a:r>
            <a:r>
              <a:rPr sz="2000" dirty="0" err="1"/>
              <a:t>accueillir</a:t>
            </a:r>
            <a:r>
              <a:rPr sz="2000" dirty="0"/>
              <a:t> </a:t>
            </a:r>
            <a:r>
              <a:rPr sz="2000" dirty="0" err="1"/>
              <a:t>l'objet</a:t>
            </a:r>
            <a:r>
              <a:rPr sz="2000" dirty="0"/>
              <a:t>, </a:t>
            </a:r>
            <a:r>
              <a:rPr sz="2000" dirty="0" err="1"/>
              <a:t>créez</a:t>
            </a:r>
            <a:r>
              <a:rPr sz="2000" dirty="0"/>
              <a:t> un nouveau </a:t>
            </a:r>
            <a:r>
              <a:rPr sz="2000" dirty="0" err="1"/>
              <a:t>conteneur</a:t>
            </a:r>
            <a:r>
              <a:rPr sz="2000" dirty="0"/>
              <a:t> et </a:t>
            </a:r>
            <a:r>
              <a:rPr sz="2000" dirty="0" err="1"/>
              <a:t>placez</a:t>
            </a:r>
            <a:r>
              <a:rPr sz="2000" dirty="0"/>
              <a:t>-y </a:t>
            </a:r>
            <a:r>
              <a:rPr sz="2000" dirty="0" err="1"/>
              <a:t>l'objet</a:t>
            </a:r>
            <a:r>
              <a:rPr sz="2000" dirty="0"/>
              <a:t>.</a:t>
            </a:r>
          </a:p>
          <a:p>
            <a:pPr marL="0" lvl="0" indent="0">
              <a:buNone/>
            </a:pPr>
            <a:r>
              <a:rPr sz="2000" dirty="0" err="1"/>
              <a:t>L'algorithme</a:t>
            </a:r>
            <a:r>
              <a:rPr sz="2000" dirty="0"/>
              <a:t> Best Fit </a:t>
            </a:r>
            <a:r>
              <a:rPr sz="2000" dirty="0" err="1"/>
              <a:t>tente</a:t>
            </a:r>
            <a:r>
              <a:rPr sz="2000" dirty="0"/>
              <a:t> de </a:t>
            </a:r>
            <a:r>
              <a:rPr sz="2000" dirty="0" err="1"/>
              <a:t>minimiser</a:t>
            </a:r>
            <a:r>
              <a:rPr sz="2000" dirty="0"/>
              <a:t> les </a:t>
            </a:r>
            <a:r>
              <a:rPr sz="2000" dirty="0" err="1"/>
              <a:t>espaces</a:t>
            </a:r>
            <a:r>
              <a:rPr sz="2000" dirty="0"/>
              <a:t> </a:t>
            </a:r>
            <a:r>
              <a:rPr sz="2000" dirty="0" err="1"/>
              <a:t>inutilisés</a:t>
            </a:r>
            <a:r>
              <a:rPr sz="2000" dirty="0"/>
              <a:t> </a:t>
            </a:r>
            <a:r>
              <a:rPr sz="2000" dirty="0" err="1"/>
              <a:t>en</a:t>
            </a:r>
            <a:r>
              <a:rPr sz="2000" dirty="0"/>
              <a:t> </a:t>
            </a:r>
            <a:r>
              <a:rPr sz="2000" dirty="0" err="1"/>
              <a:t>utilisant</a:t>
            </a:r>
            <a:r>
              <a:rPr sz="2000" dirty="0"/>
              <a:t> le </a:t>
            </a:r>
            <a:r>
              <a:rPr sz="2000" dirty="0" err="1"/>
              <a:t>conteneur</a:t>
            </a:r>
            <a:r>
              <a:rPr sz="2000" dirty="0"/>
              <a:t> qui </a:t>
            </a:r>
            <a:r>
              <a:rPr sz="2000" dirty="0" err="1"/>
              <a:t>convient</a:t>
            </a:r>
            <a:r>
              <a:rPr sz="2000" dirty="0"/>
              <a:t> le </a:t>
            </a:r>
            <a:r>
              <a:rPr sz="2000" dirty="0" err="1"/>
              <a:t>mieux</a:t>
            </a:r>
            <a:r>
              <a:rPr sz="2000" dirty="0"/>
              <a:t> à </a:t>
            </a:r>
            <a:r>
              <a:rPr sz="2000" dirty="0" err="1"/>
              <a:t>chaque</a:t>
            </a:r>
            <a:r>
              <a:rPr sz="2000" dirty="0"/>
              <a:t> </a:t>
            </a:r>
            <a:r>
              <a:rPr sz="2000" dirty="0" err="1"/>
              <a:t>objet</a:t>
            </a:r>
            <a:r>
              <a:rPr sz="2000" dirty="0"/>
              <a:t>. </a:t>
            </a:r>
            <a:r>
              <a:rPr sz="2000" dirty="0" err="1"/>
              <a:t>Cependant</a:t>
            </a:r>
            <a:r>
              <a:rPr sz="2000" dirty="0"/>
              <a:t>, il </a:t>
            </a:r>
            <a:r>
              <a:rPr sz="2000" dirty="0" err="1"/>
              <a:t>est</a:t>
            </a:r>
            <a:r>
              <a:rPr sz="2000" dirty="0"/>
              <a:t> </a:t>
            </a:r>
            <a:r>
              <a:rPr sz="2000" dirty="0" err="1"/>
              <a:t>généralement</a:t>
            </a:r>
            <a:r>
              <a:rPr sz="2000" dirty="0"/>
              <a:t> plus lent que </a:t>
            </a:r>
            <a:r>
              <a:rPr sz="2000" dirty="0" err="1"/>
              <a:t>l'algorithme</a:t>
            </a:r>
            <a:r>
              <a:rPr sz="2000" dirty="0"/>
              <a:t> First Fit </a:t>
            </a:r>
            <a:r>
              <a:rPr sz="2000" dirty="0" err="1"/>
              <a:t>en</a:t>
            </a:r>
            <a:r>
              <a:rPr sz="2000" dirty="0"/>
              <a:t> raison de la recherche du </a:t>
            </a:r>
            <a:r>
              <a:rPr sz="2000" dirty="0" err="1"/>
              <a:t>meilleur</a:t>
            </a:r>
            <a:r>
              <a:rPr sz="2000" dirty="0"/>
              <a:t> </a:t>
            </a:r>
            <a:r>
              <a:rPr sz="2000" dirty="0" err="1"/>
              <a:t>conteneur</a:t>
            </a:r>
            <a:r>
              <a:rPr sz="2000" dirty="0"/>
              <a:t> à </a:t>
            </a:r>
            <a:r>
              <a:rPr sz="2000" dirty="0" err="1"/>
              <a:t>chaque</a:t>
            </a:r>
            <a:r>
              <a:rPr sz="2000" dirty="0"/>
              <a:t> étape.</a:t>
            </a:r>
          </a:p>
        </p:txBody>
      </p:sp>
      <p:sp>
        <p:nvSpPr>
          <p:cNvPr id="5" name="Espace réservé du numéro de diapositive 4">
            <a:extLst>
              <a:ext uri="{FF2B5EF4-FFF2-40B4-BE49-F238E27FC236}">
                <a16:creationId xmlns:a16="http://schemas.microsoft.com/office/drawing/2014/main" id="{FB9CFB68-A362-4703-A73E-A2D18D5F5A49}"/>
              </a:ext>
            </a:extLst>
          </p:cNvPr>
          <p:cNvSpPr>
            <a:spLocks noGrp="1"/>
          </p:cNvSpPr>
          <p:nvPr>
            <p:ph type="sldNum" sz="quarter" idx="12"/>
          </p:nvPr>
        </p:nvSpPr>
        <p:spPr/>
        <p:txBody>
          <a:bodyPr/>
          <a:lstStyle/>
          <a:p>
            <a:fld id="{C5EF2332-01BF-834F-8236-50238282D533}" type="slidenum">
              <a:rPr lang="en-US" smtClean="0"/>
              <a:t>25</a:t>
            </a:fld>
            <a:endParaRPr lang="en-US"/>
          </a:p>
        </p:txBody>
      </p:sp>
      <p:sp>
        <p:nvSpPr>
          <p:cNvPr id="6" name="Titre 1">
            <a:extLst>
              <a:ext uri="{FF2B5EF4-FFF2-40B4-BE49-F238E27FC236}">
                <a16:creationId xmlns:a16="http://schemas.microsoft.com/office/drawing/2014/main" id="{EC7419C4-F332-4021-BFFE-773D17CD8AF6}"/>
              </a:ext>
            </a:extLst>
          </p:cNvPr>
          <p:cNvSpPr>
            <a:spLocks noGrp="1"/>
          </p:cNvSpPr>
          <p:nvPr>
            <p:ph type="title"/>
          </p:nvPr>
        </p:nvSpPr>
        <p:spPr>
          <a:xfrm>
            <a:off x="628650" y="365126"/>
            <a:ext cx="7886700" cy="1325563"/>
          </a:xfrm>
        </p:spPr>
        <p:txBody>
          <a:bodyPr>
            <a:normAutofit fontScale="90000"/>
          </a:bodyPr>
          <a:lstStyle/>
          <a:p>
            <a:br>
              <a:rPr lang="fr-FR" sz="4000" b="1" dirty="0">
                <a:latin typeface="+mn-lt"/>
              </a:rPr>
            </a:br>
            <a:r>
              <a:rPr lang="fr-FR" sz="4000" b="1" dirty="0">
                <a:latin typeface="+mn-lt"/>
              </a:rPr>
              <a:t>5. Les algorithmes de gloutons de remplissage et allocation de ressources</a:t>
            </a:r>
            <a:endParaRPr lang="fr-FR" sz="2400" dirty="0"/>
          </a:p>
        </p:txBody>
      </p:sp>
    </p:spTree>
    <p:extLst>
      <p:ext uri="{BB962C8B-B14F-4D97-AF65-F5344CB8AC3E}">
        <p14:creationId xmlns:p14="http://schemas.microsoft.com/office/powerpoint/2010/main" val="15876582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AA6A881F-A81C-4129-AC0F-43D20340B9F1}"/>
              </a:ext>
            </a:extLst>
          </p:cNvPr>
          <p:cNvSpPr>
            <a:spLocks noGrp="1"/>
          </p:cNvSpPr>
          <p:nvPr>
            <p:ph idx="1"/>
          </p:nvPr>
        </p:nvSpPr>
        <p:spPr/>
        <p:txBody>
          <a:bodyPr>
            <a:normAutofit/>
          </a:bodyPr>
          <a:lstStyle/>
          <a:p>
            <a:pPr marL="342900" lvl="1" indent="0">
              <a:buNone/>
            </a:pPr>
            <a:r>
              <a:rPr lang="fr-FR" sz="2000" b="1" i="1" dirty="0" err="1"/>
              <a:t>Worst</a:t>
            </a:r>
            <a:r>
              <a:rPr lang="fr-FR" sz="2000" b="1" i="1" dirty="0"/>
              <a:t> Fit (Pire ajustement) :</a:t>
            </a:r>
          </a:p>
          <a:p>
            <a:pPr lvl="2"/>
            <a:r>
              <a:rPr lang="fr-FR" sz="2000" dirty="0"/>
              <a:t>Parcourez les objets à allouer un par un dans l'ordre où ils sont donnés.</a:t>
            </a:r>
          </a:p>
          <a:p>
            <a:pPr lvl="2"/>
            <a:r>
              <a:rPr lang="fr-FR" sz="2000" dirty="0"/>
              <a:t>Pour chaque objet, recherchez le conteneur disponible qui a la plus grande taille disponible tout en pouvant accueillir l'objet.</a:t>
            </a:r>
          </a:p>
          <a:p>
            <a:pPr lvl="2"/>
            <a:r>
              <a:rPr lang="fr-FR" sz="2000" dirty="0"/>
              <a:t>Placez l'objet dans ce conteneur et marquez-le comme utilisé.</a:t>
            </a:r>
          </a:p>
          <a:p>
            <a:pPr lvl="2"/>
            <a:r>
              <a:rPr lang="fr-FR" sz="2000" dirty="0"/>
              <a:t>Si aucun conteneur disponible ne peut accueillir l'objet, créez un nouveau conteneur et placez-y l'objet.</a:t>
            </a:r>
          </a:p>
          <a:p>
            <a:pPr marL="0" lvl="0" indent="0">
              <a:buNone/>
            </a:pPr>
            <a:r>
              <a:rPr lang="fr-FR" sz="2000" dirty="0"/>
              <a:t>L'algorithme </a:t>
            </a:r>
            <a:r>
              <a:rPr lang="fr-FR" sz="2000" dirty="0" err="1"/>
              <a:t>Worst</a:t>
            </a:r>
            <a:r>
              <a:rPr lang="fr-FR" sz="2000" dirty="0"/>
              <a:t> Fit vise à maximiser les espaces inutilisés en utilisant le conteneur qui a la plus grande taille disponible. Il peut être utile dans certains scénarios pour gérer des objets de tailles variables. </a:t>
            </a:r>
          </a:p>
          <a:p>
            <a:endParaRPr lang="fr-FR" dirty="0"/>
          </a:p>
        </p:txBody>
      </p:sp>
      <p:sp>
        <p:nvSpPr>
          <p:cNvPr id="4" name="Espace réservé du numéro de diapositive 3">
            <a:extLst>
              <a:ext uri="{FF2B5EF4-FFF2-40B4-BE49-F238E27FC236}">
                <a16:creationId xmlns:a16="http://schemas.microsoft.com/office/drawing/2014/main" id="{A8FC239D-E24D-4617-A3E4-18AF183EC234}"/>
              </a:ext>
            </a:extLst>
          </p:cNvPr>
          <p:cNvSpPr>
            <a:spLocks noGrp="1"/>
          </p:cNvSpPr>
          <p:nvPr>
            <p:ph type="sldNum" sz="quarter" idx="12"/>
          </p:nvPr>
        </p:nvSpPr>
        <p:spPr/>
        <p:txBody>
          <a:bodyPr/>
          <a:lstStyle/>
          <a:p>
            <a:fld id="{C5EF2332-01BF-834F-8236-50238282D533}" type="slidenum">
              <a:rPr lang="en-US" smtClean="0"/>
              <a:t>26</a:t>
            </a:fld>
            <a:endParaRPr lang="en-US"/>
          </a:p>
        </p:txBody>
      </p:sp>
      <p:sp>
        <p:nvSpPr>
          <p:cNvPr id="7" name="Titre 1">
            <a:extLst>
              <a:ext uri="{FF2B5EF4-FFF2-40B4-BE49-F238E27FC236}">
                <a16:creationId xmlns:a16="http://schemas.microsoft.com/office/drawing/2014/main" id="{8FE849BD-940E-4387-B6B2-FB8FBAC95F4E}"/>
              </a:ext>
            </a:extLst>
          </p:cNvPr>
          <p:cNvSpPr>
            <a:spLocks noGrp="1"/>
          </p:cNvSpPr>
          <p:nvPr>
            <p:ph type="title"/>
          </p:nvPr>
        </p:nvSpPr>
        <p:spPr>
          <a:xfrm>
            <a:off x="628650" y="365126"/>
            <a:ext cx="7886700" cy="1325563"/>
          </a:xfrm>
        </p:spPr>
        <p:txBody>
          <a:bodyPr>
            <a:normAutofit fontScale="90000"/>
          </a:bodyPr>
          <a:lstStyle/>
          <a:p>
            <a:br>
              <a:rPr lang="fr-FR" sz="4000" b="1" dirty="0">
                <a:latin typeface="+mn-lt"/>
              </a:rPr>
            </a:br>
            <a:r>
              <a:rPr lang="fr-FR" sz="4000" b="1" dirty="0">
                <a:latin typeface="+mn-lt"/>
              </a:rPr>
              <a:t>5. Les algorithmes de gloutons de remplissage et allocation de ressources</a:t>
            </a:r>
            <a:endParaRPr lang="fr-FR" sz="2400" dirty="0"/>
          </a:p>
        </p:txBody>
      </p:sp>
    </p:spTree>
    <p:extLst>
      <p:ext uri="{BB962C8B-B14F-4D97-AF65-F5344CB8AC3E}">
        <p14:creationId xmlns:p14="http://schemas.microsoft.com/office/powerpoint/2010/main" val="5559988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AA6A881F-A81C-4129-AC0F-43D20340B9F1}"/>
              </a:ext>
            </a:extLst>
          </p:cNvPr>
          <p:cNvSpPr>
            <a:spLocks noGrp="1"/>
          </p:cNvSpPr>
          <p:nvPr>
            <p:ph idx="1"/>
          </p:nvPr>
        </p:nvSpPr>
        <p:spPr/>
        <p:txBody>
          <a:bodyPr>
            <a:normAutofit/>
          </a:bodyPr>
          <a:lstStyle/>
          <a:p>
            <a:pPr marL="342900" lvl="1" indent="0">
              <a:buNone/>
            </a:pPr>
            <a:r>
              <a:rPr lang="fr-FR" sz="2000" b="1" i="1" dirty="0"/>
              <a:t>Next Fit (Ajustement suivant) :</a:t>
            </a:r>
          </a:p>
          <a:p>
            <a:pPr lvl="2"/>
            <a:r>
              <a:rPr lang="fr-FR" sz="2000" dirty="0"/>
              <a:t>Commencez avec un conteneur vide.</a:t>
            </a:r>
          </a:p>
          <a:p>
            <a:pPr lvl="2"/>
            <a:r>
              <a:rPr lang="fr-FR" sz="2000" dirty="0"/>
              <a:t>Parcourez les objets à allouer un par un dans l'ordre où ils sont donnés.</a:t>
            </a:r>
          </a:p>
          <a:p>
            <a:pPr lvl="2"/>
            <a:r>
              <a:rPr lang="fr-FR" sz="2000" dirty="0"/>
              <a:t>Recherchez le conteneur disponible le plus récemment utilisé.</a:t>
            </a:r>
          </a:p>
          <a:p>
            <a:pPr lvl="2"/>
            <a:r>
              <a:rPr lang="fr-FR" sz="2000" dirty="0"/>
              <a:t>Si l'objet peut être placé dans ce conteneur sans dépasser sa capacité, placez-le et marquez-le comme utilisé.</a:t>
            </a:r>
          </a:p>
          <a:p>
            <a:pPr lvl="2"/>
            <a:r>
              <a:rPr lang="fr-FR" sz="2000" dirty="0"/>
              <a:t>Sinon, créez un nouveau conteneur, placez-y l'objet et marquez-le comme utilisé </a:t>
            </a:r>
            <a:r>
              <a:rPr lang="fr-FR" sz="2000" b="1" dirty="0"/>
              <a:t>et recommencer à partir de ce conteneur</a:t>
            </a:r>
            <a:r>
              <a:rPr lang="fr-FR" sz="2000" dirty="0"/>
              <a:t>.</a:t>
            </a:r>
          </a:p>
          <a:p>
            <a:pPr marL="0" lvl="0" indent="0">
              <a:buNone/>
            </a:pPr>
            <a:r>
              <a:rPr lang="fr-FR" sz="2000" dirty="0"/>
              <a:t>L'algorithme Next Fit est similaire à l'algorithme First Fit, mais il tente de tirer parti de la localité des objets pour réduire le nombre de conteneurs utilisés. Cependant, il peut encore conduire à une utilisation inefficace de l'espace.</a:t>
            </a:r>
          </a:p>
          <a:p>
            <a:endParaRPr lang="fr-FR" dirty="0"/>
          </a:p>
        </p:txBody>
      </p:sp>
      <p:sp>
        <p:nvSpPr>
          <p:cNvPr id="4" name="Espace réservé du numéro de diapositive 3">
            <a:extLst>
              <a:ext uri="{FF2B5EF4-FFF2-40B4-BE49-F238E27FC236}">
                <a16:creationId xmlns:a16="http://schemas.microsoft.com/office/drawing/2014/main" id="{A8FC239D-E24D-4617-A3E4-18AF183EC234}"/>
              </a:ext>
            </a:extLst>
          </p:cNvPr>
          <p:cNvSpPr>
            <a:spLocks noGrp="1"/>
          </p:cNvSpPr>
          <p:nvPr>
            <p:ph type="sldNum" sz="quarter" idx="12"/>
          </p:nvPr>
        </p:nvSpPr>
        <p:spPr/>
        <p:txBody>
          <a:bodyPr/>
          <a:lstStyle/>
          <a:p>
            <a:fld id="{C5EF2332-01BF-834F-8236-50238282D533}" type="slidenum">
              <a:rPr lang="en-US" smtClean="0"/>
              <a:t>27</a:t>
            </a:fld>
            <a:endParaRPr lang="en-US"/>
          </a:p>
        </p:txBody>
      </p:sp>
      <p:sp>
        <p:nvSpPr>
          <p:cNvPr id="7" name="Titre 1">
            <a:extLst>
              <a:ext uri="{FF2B5EF4-FFF2-40B4-BE49-F238E27FC236}">
                <a16:creationId xmlns:a16="http://schemas.microsoft.com/office/drawing/2014/main" id="{8FE849BD-940E-4387-B6B2-FB8FBAC95F4E}"/>
              </a:ext>
            </a:extLst>
          </p:cNvPr>
          <p:cNvSpPr>
            <a:spLocks noGrp="1"/>
          </p:cNvSpPr>
          <p:nvPr>
            <p:ph type="title"/>
          </p:nvPr>
        </p:nvSpPr>
        <p:spPr>
          <a:xfrm>
            <a:off x="628650" y="365126"/>
            <a:ext cx="7886700" cy="1325563"/>
          </a:xfrm>
        </p:spPr>
        <p:txBody>
          <a:bodyPr>
            <a:normAutofit fontScale="90000"/>
          </a:bodyPr>
          <a:lstStyle/>
          <a:p>
            <a:br>
              <a:rPr lang="fr-FR" sz="4000" b="1" dirty="0">
                <a:latin typeface="+mn-lt"/>
              </a:rPr>
            </a:br>
            <a:r>
              <a:rPr lang="fr-FR" sz="4000" b="1" dirty="0">
                <a:latin typeface="+mn-lt"/>
              </a:rPr>
              <a:t>5. Les algorithmes de gloutons de remplissage et allocation de ressources</a:t>
            </a:r>
            <a:endParaRPr lang="fr-FR" sz="2400" dirty="0"/>
          </a:p>
        </p:txBody>
      </p:sp>
    </p:spTree>
    <p:extLst>
      <p:ext uri="{BB962C8B-B14F-4D97-AF65-F5344CB8AC3E}">
        <p14:creationId xmlns:p14="http://schemas.microsoft.com/office/powerpoint/2010/main" val="31838367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797B77C-A5DF-4F3E-80D5-EBE0985175F1}"/>
              </a:ext>
            </a:extLst>
          </p:cNvPr>
          <p:cNvSpPr>
            <a:spLocks noGrp="1"/>
          </p:cNvSpPr>
          <p:nvPr>
            <p:ph type="title"/>
          </p:nvPr>
        </p:nvSpPr>
        <p:spPr/>
        <p:txBody>
          <a:bodyPr/>
          <a:lstStyle/>
          <a:p>
            <a:r>
              <a:rPr lang="fr-FR" sz="3600" b="1" dirty="0">
                <a:latin typeface="+mn-lt"/>
              </a:rPr>
              <a:t>5. Les algorithmes de gloutons de remplissage et allocation de ressources</a:t>
            </a:r>
            <a:endParaRPr lang="fr-FR" dirty="0"/>
          </a:p>
        </p:txBody>
      </p:sp>
      <p:sp>
        <p:nvSpPr>
          <p:cNvPr id="3" name="Espace réservé du contenu 2">
            <a:extLst>
              <a:ext uri="{FF2B5EF4-FFF2-40B4-BE49-F238E27FC236}">
                <a16:creationId xmlns:a16="http://schemas.microsoft.com/office/drawing/2014/main" id="{0B04F2A8-09EB-4422-8546-90289753610F}"/>
              </a:ext>
            </a:extLst>
          </p:cNvPr>
          <p:cNvSpPr>
            <a:spLocks noGrp="1"/>
          </p:cNvSpPr>
          <p:nvPr>
            <p:ph idx="1"/>
          </p:nvPr>
        </p:nvSpPr>
        <p:spPr/>
        <p:txBody>
          <a:bodyPr/>
          <a:lstStyle/>
          <a:p>
            <a:r>
              <a:rPr lang="fr-FR" sz="2400" dirty="0"/>
              <a:t>Ces quatre algorithmes gloutons fournissent des solutions rapides mais non optimales aux problèmes d'allocation de ressources. Le choix de l'algorithme dépend des contraintes spécifiques du problème et des objectifs recherchés en termes d'utilisation de l'espace</a:t>
            </a:r>
            <a:r>
              <a:rPr lang="fr-FR" dirty="0"/>
              <a:t>.</a:t>
            </a:r>
          </a:p>
          <a:p>
            <a:r>
              <a:rPr lang="fr-FR" sz="2800" b="1" dirty="0"/>
              <a:t>Améliorations : </a:t>
            </a:r>
          </a:p>
          <a:p>
            <a:r>
              <a:rPr lang="fr-FR" b="1" dirty="0"/>
              <a:t>Appliquer un tris décroissant avant l’exécution de chaque algorithme: FFD ( first fit </a:t>
            </a:r>
            <a:r>
              <a:rPr lang="fr-FR" b="1" dirty="0" err="1"/>
              <a:t>decreasing</a:t>
            </a:r>
            <a:r>
              <a:rPr lang="fr-FR" b="1" dirty="0"/>
              <a:t>) , BFD, NFD,WFD</a:t>
            </a:r>
          </a:p>
          <a:p>
            <a:endParaRPr lang="fr-FR" dirty="0"/>
          </a:p>
        </p:txBody>
      </p:sp>
      <p:sp>
        <p:nvSpPr>
          <p:cNvPr id="4" name="Espace réservé du numéro de diapositive 3">
            <a:extLst>
              <a:ext uri="{FF2B5EF4-FFF2-40B4-BE49-F238E27FC236}">
                <a16:creationId xmlns:a16="http://schemas.microsoft.com/office/drawing/2014/main" id="{E8BE0AC1-B2EC-4398-8C90-EBD1CEEDE604}"/>
              </a:ext>
            </a:extLst>
          </p:cNvPr>
          <p:cNvSpPr>
            <a:spLocks noGrp="1"/>
          </p:cNvSpPr>
          <p:nvPr>
            <p:ph type="sldNum" sz="quarter" idx="12"/>
          </p:nvPr>
        </p:nvSpPr>
        <p:spPr/>
        <p:txBody>
          <a:bodyPr/>
          <a:lstStyle/>
          <a:p>
            <a:fld id="{C5EF2332-01BF-834F-8236-50238282D533}" type="slidenum">
              <a:rPr lang="en-US" smtClean="0"/>
              <a:t>28</a:t>
            </a:fld>
            <a:endParaRPr lang="en-US"/>
          </a:p>
        </p:txBody>
      </p:sp>
    </p:spTree>
    <p:extLst>
      <p:ext uri="{BB962C8B-B14F-4D97-AF65-F5344CB8AC3E}">
        <p14:creationId xmlns:p14="http://schemas.microsoft.com/office/powerpoint/2010/main" val="3826864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7D52685-D8D3-4010-8F0B-8527C6235334}"/>
              </a:ext>
            </a:extLst>
          </p:cNvPr>
          <p:cNvSpPr>
            <a:spLocks noGrp="1"/>
          </p:cNvSpPr>
          <p:nvPr>
            <p:ph type="title"/>
          </p:nvPr>
        </p:nvSpPr>
        <p:spPr>
          <a:xfrm>
            <a:off x="628650" y="-142806"/>
            <a:ext cx="7886700" cy="1325563"/>
          </a:xfrm>
        </p:spPr>
        <p:txBody>
          <a:bodyPr/>
          <a:lstStyle/>
          <a:p>
            <a:r>
              <a:rPr lang="fr-FR" b="1" dirty="0"/>
              <a:t>Autres algorithmes </a:t>
            </a:r>
          </a:p>
        </p:txBody>
      </p:sp>
      <p:sp>
        <p:nvSpPr>
          <p:cNvPr id="3" name="Espace réservé du contenu 2">
            <a:extLst>
              <a:ext uri="{FF2B5EF4-FFF2-40B4-BE49-F238E27FC236}">
                <a16:creationId xmlns:a16="http://schemas.microsoft.com/office/drawing/2014/main" id="{D7086191-6F30-400B-8E01-4E1C6F646263}"/>
              </a:ext>
            </a:extLst>
          </p:cNvPr>
          <p:cNvSpPr>
            <a:spLocks noGrp="1"/>
          </p:cNvSpPr>
          <p:nvPr>
            <p:ph idx="1"/>
          </p:nvPr>
        </p:nvSpPr>
        <p:spPr>
          <a:xfrm>
            <a:off x="536713" y="904462"/>
            <a:ext cx="7978637" cy="5953538"/>
          </a:xfrm>
        </p:spPr>
        <p:txBody>
          <a:bodyPr>
            <a:normAutofit fontScale="77500" lnSpcReduction="20000"/>
          </a:bodyPr>
          <a:lstStyle/>
          <a:p>
            <a:pPr algn="l">
              <a:buFont typeface="+mj-lt"/>
              <a:buAutoNum type="arabicPeriod"/>
            </a:pPr>
            <a:r>
              <a:rPr lang="fr-FR" sz="2200" b="1" i="0" dirty="0">
                <a:effectLst/>
              </a:rPr>
              <a:t>Algorithme de </a:t>
            </a:r>
            <a:r>
              <a:rPr lang="fr-FR" sz="2200" b="1" i="0" dirty="0" err="1">
                <a:effectLst/>
              </a:rPr>
              <a:t>Kruskal</a:t>
            </a:r>
            <a:r>
              <a:rPr lang="fr-FR" sz="2200" b="0" i="0" dirty="0">
                <a:effectLst/>
              </a:rPr>
              <a:t> :</a:t>
            </a:r>
          </a:p>
          <a:p>
            <a:pPr marL="742950" lvl="1" indent="-285750" algn="l">
              <a:buFont typeface="+mj-lt"/>
              <a:buAutoNum type="arabicPeriod"/>
            </a:pPr>
            <a:r>
              <a:rPr lang="fr-FR" sz="2200" b="0" i="0" dirty="0">
                <a:effectLst/>
              </a:rPr>
              <a:t>Utilisé pour trouver un arbre couvrant de poids minimum dans un graphe connexe et pondéré.</a:t>
            </a:r>
          </a:p>
          <a:p>
            <a:pPr marL="742950" lvl="1" indent="-285750" algn="l">
              <a:buFont typeface="+mj-lt"/>
              <a:buAutoNum type="arabicPeriod"/>
            </a:pPr>
            <a:r>
              <a:rPr lang="fr-FR" sz="2200" b="0" i="0" dirty="0">
                <a:effectLst/>
              </a:rPr>
              <a:t>Les arêtes sont triées par poids croissant, puis ajoutées à l'arbre couvrant tant qu'elles ne forment pas de cycle.</a:t>
            </a:r>
          </a:p>
          <a:p>
            <a:pPr algn="l">
              <a:buFont typeface="+mj-lt"/>
              <a:buAutoNum type="arabicPeriod"/>
            </a:pPr>
            <a:r>
              <a:rPr lang="fr-FR" sz="2200" b="1" i="0" dirty="0">
                <a:effectLst/>
              </a:rPr>
              <a:t>Algorithme de Dijkstra</a:t>
            </a:r>
            <a:r>
              <a:rPr lang="fr-FR" sz="2200" b="0" i="0" dirty="0">
                <a:effectLst/>
              </a:rPr>
              <a:t> :</a:t>
            </a:r>
          </a:p>
          <a:p>
            <a:pPr marL="742950" lvl="1" indent="-285750" algn="l">
              <a:buFont typeface="+mj-lt"/>
              <a:buAutoNum type="arabicPeriod"/>
            </a:pPr>
            <a:r>
              <a:rPr lang="fr-FR" sz="2200" b="0" i="0" dirty="0">
                <a:effectLst/>
              </a:rPr>
              <a:t>Utilisé pour trouver le chemin le plus court entre un sommet source et tous les autres sommets dans un graphe pondéré avec des arêtes positives.</a:t>
            </a:r>
          </a:p>
          <a:p>
            <a:pPr marL="742950" lvl="1" indent="-285750" algn="l">
              <a:buFont typeface="+mj-lt"/>
              <a:buAutoNum type="arabicPeriod"/>
            </a:pPr>
            <a:r>
              <a:rPr lang="fr-FR" sz="2200" b="0" i="0" dirty="0">
                <a:effectLst/>
              </a:rPr>
              <a:t>À chaque étape, l'algorithme sélectionne le sommet non inclus le plus proche de la source.</a:t>
            </a:r>
          </a:p>
          <a:p>
            <a:pPr algn="l">
              <a:buFont typeface="+mj-lt"/>
              <a:buAutoNum type="arabicPeriod"/>
            </a:pPr>
            <a:r>
              <a:rPr lang="fr-FR" sz="2200" b="1" i="0" dirty="0">
                <a:effectLst/>
              </a:rPr>
              <a:t>Codage de </a:t>
            </a:r>
            <a:r>
              <a:rPr lang="fr-FR" sz="2200" b="1" i="0" dirty="0" err="1">
                <a:effectLst/>
              </a:rPr>
              <a:t>Huffman</a:t>
            </a:r>
            <a:r>
              <a:rPr lang="fr-FR" sz="2200" b="0" i="0" dirty="0">
                <a:effectLst/>
              </a:rPr>
              <a:t> :</a:t>
            </a:r>
          </a:p>
          <a:p>
            <a:pPr marL="742950" lvl="1" indent="-285750" algn="l">
              <a:buFont typeface="+mj-lt"/>
              <a:buAutoNum type="arabicPeriod"/>
            </a:pPr>
            <a:r>
              <a:rPr lang="fr-FR" sz="2200" b="0" i="0" dirty="0">
                <a:effectLst/>
              </a:rPr>
              <a:t>Utilisé pour la compression de données.</a:t>
            </a:r>
          </a:p>
          <a:p>
            <a:pPr marL="742950" lvl="1" indent="-285750" algn="l">
              <a:buFont typeface="+mj-lt"/>
              <a:buAutoNum type="arabicPeriod"/>
            </a:pPr>
            <a:r>
              <a:rPr lang="fr-FR" sz="2200" b="0" i="0" dirty="0">
                <a:effectLst/>
              </a:rPr>
              <a:t>Les caractères les plus fréquents sont codés avec des longueurs binaires plus courtes, tandis que les caractères moins fréquents sont codés avec des longueurs plus longues, optimisant ainsi la taille globale de la représentation.</a:t>
            </a:r>
          </a:p>
          <a:p>
            <a:pPr algn="l">
              <a:buFont typeface="+mj-lt"/>
              <a:buAutoNum type="arabicPeriod"/>
            </a:pPr>
            <a:r>
              <a:rPr lang="fr-FR" sz="2200" b="1" i="0" dirty="0">
                <a:effectLst/>
              </a:rPr>
              <a:t>Sélection d'Activités</a:t>
            </a:r>
            <a:r>
              <a:rPr lang="fr-FR" sz="2200" b="0" i="0" dirty="0">
                <a:effectLst/>
              </a:rPr>
              <a:t> :</a:t>
            </a:r>
          </a:p>
          <a:p>
            <a:pPr marL="742950" lvl="1" indent="-285750" algn="l">
              <a:buFont typeface="+mj-lt"/>
              <a:buAutoNum type="arabicPeriod"/>
            </a:pPr>
            <a:r>
              <a:rPr lang="fr-FR" sz="2200" b="0" i="0" dirty="0">
                <a:effectLst/>
              </a:rPr>
              <a:t>Utilisé pour planifier un ensemble d'activités non conflictuelles qui partagent des ressources limitées.</a:t>
            </a:r>
          </a:p>
          <a:p>
            <a:pPr marL="742950" lvl="1" indent="-285750" algn="l">
              <a:buFont typeface="+mj-lt"/>
              <a:buAutoNum type="arabicPeriod"/>
            </a:pPr>
            <a:r>
              <a:rPr lang="fr-FR" sz="2200" b="0" i="0" dirty="0">
                <a:effectLst/>
              </a:rPr>
              <a:t>Les activités sont triées par heure de fin croissante, puis sélectionnées séquentiellement tant qu'elles ne se chevauchent pas.</a:t>
            </a:r>
          </a:p>
          <a:p>
            <a:pPr algn="l">
              <a:buFont typeface="+mj-lt"/>
              <a:buAutoNum type="arabicPeriod"/>
            </a:pPr>
            <a:r>
              <a:rPr lang="fr-FR" sz="2200" b="1" i="0" dirty="0">
                <a:effectLst/>
              </a:rPr>
              <a:t>Algorithme de </a:t>
            </a:r>
            <a:r>
              <a:rPr lang="fr-FR" sz="2200" b="1" i="0" dirty="0" err="1">
                <a:effectLst/>
              </a:rPr>
              <a:t>Greedy</a:t>
            </a:r>
            <a:r>
              <a:rPr lang="fr-FR" sz="2200" b="1" i="0" dirty="0">
                <a:effectLst/>
              </a:rPr>
              <a:t> </a:t>
            </a:r>
            <a:r>
              <a:rPr lang="fr-FR" sz="2200" b="1" i="0" dirty="0" err="1">
                <a:effectLst/>
              </a:rPr>
              <a:t>Coloring</a:t>
            </a:r>
            <a:r>
              <a:rPr lang="fr-FR" sz="2200" b="0" i="0" dirty="0">
                <a:effectLst/>
              </a:rPr>
              <a:t> :</a:t>
            </a:r>
          </a:p>
          <a:p>
            <a:pPr marL="742950" lvl="1" indent="-285750" algn="l">
              <a:buFont typeface="+mj-lt"/>
              <a:buAutoNum type="arabicPeriod"/>
            </a:pPr>
            <a:r>
              <a:rPr lang="fr-FR" sz="2200" b="0" i="0" dirty="0">
                <a:effectLst/>
              </a:rPr>
              <a:t>Utilisé pour attribuer des couleurs aux sommets d'un graphe de manière à ce que deux sommets adjacents n'aient pas la même couleur.</a:t>
            </a:r>
          </a:p>
          <a:p>
            <a:pPr marL="742950" lvl="1" indent="-285750" algn="l">
              <a:buFont typeface="+mj-lt"/>
              <a:buAutoNum type="arabicPeriod"/>
            </a:pPr>
            <a:r>
              <a:rPr lang="fr-FR" sz="2200" b="0" i="0" dirty="0">
                <a:effectLst/>
              </a:rPr>
              <a:t>Les sommets sont colorés un par un, en utilisant la plus petite couleur disponible.</a:t>
            </a:r>
          </a:p>
          <a:p>
            <a:endParaRPr lang="fr-FR" dirty="0"/>
          </a:p>
        </p:txBody>
      </p:sp>
      <p:sp>
        <p:nvSpPr>
          <p:cNvPr id="4" name="Espace réservé du numéro de diapositive 3">
            <a:extLst>
              <a:ext uri="{FF2B5EF4-FFF2-40B4-BE49-F238E27FC236}">
                <a16:creationId xmlns:a16="http://schemas.microsoft.com/office/drawing/2014/main" id="{534B62E5-3F2E-4EC3-B796-EC91DBE983D5}"/>
              </a:ext>
            </a:extLst>
          </p:cNvPr>
          <p:cNvSpPr>
            <a:spLocks noGrp="1"/>
          </p:cNvSpPr>
          <p:nvPr>
            <p:ph type="sldNum" sz="quarter" idx="12"/>
          </p:nvPr>
        </p:nvSpPr>
        <p:spPr/>
        <p:txBody>
          <a:bodyPr/>
          <a:lstStyle/>
          <a:p>
            <a:fld id="{C5EF2332-01BF-834F-8236-50238282D533}" type="slidenum">
              <a:rPr lang="en-US" smtClean="0"/>
              <a:t>29</a:t>
            </a:fld>
            <a:endParaRPr lang="en-US"/>
          </a:p>
        </p:txBody>
      </p:sp>
    </p:spTree>
    <p:extLst>
      <p:ext uri="{BB962C8B-B14F-4D97-AF65-F5344CB8AC3E}">
        <p14:creationId xmlns:p14="http://schemas.microsoft.com/office/powerpoint/2010/main" val="36181207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5A5B4F5-86C8-4DE9-B58E-5436B0A9D8D2}"/>
              </a:ext>
            </a:extLst>
          </p:cNvPr>
          <p:cNvSpPr>
            <a:spLocks noGrp="1"/>
          </p:cNvSpPr>
          <p:nvPr>
            <p:ph type="title"/>
          </p:nvPr>
        </p:nvSpPr>
        <p:spPr>
          <a:xfrm>
            <a:off x="777737" y="17256"/>
            <a:ext cx="7886700" cy="1325563"/>
          </a:xfrm>
        </p:spPr>
        <p:txBody>
          <a:bodyPr/>
          <a:lstStyle/>
          <a:p>
            <a:pPr marL="457200" lvl="1" algn="l" defTabSz="457200" rtl="0"/>
            <a:r>
              <a:rPr lang="fr-FR" sz="3200" b="1" kern="1200">
                <a:solidFill>
                  <a:schemeClr val="tx1"/>
                </a:solidFill>
                <a:latin typeface="+mn-lt"/>
                <a:ea typeface="+mn-ea"/>
                <a:cs typeface="+mn-cs"/>
              </a:rPr>
              <a:t>Méthodes de conception d’algorithmes</a:t>
            </a:r>
            <a:endParaRPr lang="fr-FR" sz="3200" b="1" kern="1200" dirty="0">
              <a:solidFill>
                <a:schemeClr val="tx1"/>
              </a:solidFill>
              <a:latin typeface="+mn-lt"/>
              <a:ea typeface="+mn-ea"/>
              <a:cs typeface="+mn-cs"/>
            </a:endParaRPr>
          </a:p>
        </p:txBody>
      </p:sp>
      <p:sp>
        <p:nvSpPr>
          <p:cNvPr id="3" name="Espace réservé du contenu 2">
            <a:extLst>
              <a:ext uri="{FF2B5EF4-FFF2-40B4-BE49-F238E27FC236}">
                <a16:creationId xmlns:a16="http://schemas.microsoft.com/office/drawing/2014/main" id="{418DD96E-D222-4F51-AEE3-4EB26F7341E7}"/>
              </a:ext>
            </a:extLst>
          </p:cNvPr>
          <p:cNvSpPr>
            <a:spLocks noGrp="1"/>
          </p:cNvSpPr>
          <p:nvPr>
            <p:ph idx="1"/>
          </p:nvPr>
        </p:nvSpPr>
        <p:spPr>
          <a:xfrm>
            <a:off x="228600" y="1125746"/>
            <a:ext cx="8505411" cy="5222736"/>
          </a:xfrm>
        </p:spPr>
        <p:txBody>
          <a:bodyPr>
            <a:noAutofit/>
          </a:bodyPr>
          <a:lstStyle/>
          <a:p>
            <a:pPr marL="268288" lvl="1" indent="0"/>
            <a:r>
              <a:rPr lang="fr-FR" sz="2000" b="1" dirty="0"/>
              <a:t>Force brute : </a:t>
            </a:r>
          </a:p>
          <a:p>
            <a:pPr marL="268288" lvl="1" indent="0">
              <a:buNone/>
            </a:pPr>
            <a:r>
              <a:rPr lang="fr-FR" sz="2000" dirty="0"/>
              <a:t>Tester toutes les possibilités de manière exhaustive jusqu'à ce que la solution soit trouvée. (inefficace pour des problèmes complexes)</a:t>
            </a:r>
          </a:p>
          <a:p>
            <a:pPr marL="268288" lvl="1" indent="0"/>
            <a:r>
              <a:rPr lang="fr-FR" sz="2000" b="1" dirty="0"/>
              <a:t>Diviser pour régner :</a:t>
            </a:r>
            <a:r>
              <a:rPr lang="fr-FR" sz="2000" dirty="0"/>
              <a:t> </a:t>
            </a:r>
          </a:p>
          <a:p>
            <a:pPr marL="268288" lvl="1" indent="0">
              <a:buNone/>
            </a:pPr>
            <a:r>
              <a:rPr lang="fr-FR" sz="2000" dirty="0"/>
              <a:t>Diviser un problème en sous-problèmes plus petits, résoudre ces sous-problèmes de manière récursive, puis combiner leurs solutions pour obtenir la solution du problème initial. L'exemple classique est l'algorithme de tri fusion.</a:t>
            </a:r>
          </a:p>
          <a:p>
            <a:pPr marL="268288" lvl="1" indent="0"/>
            <a:r>
              <a:rPr lang="fr-FR" sz="2000" b="1" dirty="0"/>
              <a:t>Programmation dynamique :</a:t>
            </a:r>
          </a:p>
          <a:p>
            <a:pPr marL="268288" lvl="1" indent="0">
              <a:buNone/>
            </a:pPr>
            <a:r>
              <a:rPr lang="fr-FR" sz="2000" dirty="0"/>
              <a:t> Cette technique consiste à résoudre un problème en le décomposant en sous-problèmes plus petits et à mémoriser les solutions de ces sous-problèmes pour éviter de recalculer. Cela permet de réduire d’une manière considérable le nombre de calculs répétés. ex: suite de Fibonacci </a:t>
            </a:r>
          </a:p>
          <a:p>
            <a:pPr marL="268288" lvl="1" indent="0"/>
            <a:r>
              <a:rPr lang="fr-FR" sz="2000" b="1" dirty="0"/>
              <a:t>Algorithmes gloutons :</a:t>
            </a:r>
            <a:r>
              <a:rPr lang="fr-FR" sz="2000" dirty="0"/>
              <a:t> </a:t>
            </a:r>
          </a:p>
          <a:p>
            <a:pPr marL="268288" lvl="1" indent="0">
              <a:buNone/>
            </a:pPr>
            <a:r>
              <a:rPr lang="fr-FR" sz="2000" dirty="0"/>
              <a:t>contrairement aux algorithmes dynamiques, les algorithmes gloutons font des choix localement optimaux à chaque étape dans l'espoir que ces choix mèneront à une solution globale optimale. </a:t>
            </a:r>
          </a:p>
        </p:txBody>
      </p:sp>
      <p:sp>
        <p:nvSpPr>
          <p:cNvPr id="4" name="Espace réservé du numéro de diapositive 3">
            <a:extLst>
              <a:ext uri="{FF2B5EF4-FFF2-40B4-BE49-F238E27FC236}">
                <a16:creationId xmlns:a16="http://schemas.microsoft.com/office/drawing/2014/main" id="{E546CC22-216E-4892-8F9F-1B914E376565}"/>
              </a:ext>
            </a:extLst>
          </p:cNvPr>
          <p:cNvSpPr>
            <a:spLocks noGrp="1"/>
          </p:cNvSpPr>
          <p:nvPr>
            <p:ph type="sldNum" sz="quarter" idx="12"/>
          </p:nvPr>
        </p:nvSpPr>
        <p:spPr/>
        <p:txBody>
          <a:bodyPr/>
          <a:lstStyle/>
          <a:p>
            <a:fld id="{C5EF2332-01BF-834F-8236-50238282D533}" type="slidenum">
              <a:rPr lang="en-US" smtClean="0"/>
              <a:t>3</a:t>
            </a:fld>
            <a:endParaRPr lang="en-US" dirty="0"/>
          </a:p>
        </p:txBody>
      </p:sp>
    </p:spTree>
    <p:extLst>
      <p:ext uri="{BB962C8B-B14F-4D97-AF65-F5344CB8AC3E}">
        <p14:creationId xmlns:p14="http://schemas.microsoft.com/office/powerpoint/2010/main" val="328518825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E160F21-675D-431A-99FA-E37591E95C07}"/>
              </a:ext>
            </a:extLst>
          </p:cNvPr>
          <p:cNvSpPr>
            <a:spLocks noGrp="1"/>
          </p:cNvSpPr>
          <p:nvPr>
            <p:ph type="title"/>
          </p:nvPr>
        </p:nvSpPr>
        <p:spPr/>
        <p:txBody>
          <a:bodyPr/>
          <a:lstStyle/>
          <a:p>
            <a:r>
              <a:rPr lang="fr-FR" b="1" dirty="0">
                <a:latin typeface="+mn-lt"/>
              </a:rPr>
              <a:t>Comparaison avec d'Autres Approches</a:t>
            </a:r>
          </a:p>
        </p:txBody>
      </p:sp>
      <p:sp>
        <p:nvSpPr>
          <p:cNvPr id="3" name="Espace réservé du contenu 2">
            <a:extLst>
              <a:ext uri="{FF2B5EF4-FFF2-40B4-BE49-F238E27FC236}">
                <a16:creationId xmlns:a16="http://schemas.microsoft.com/office/drawing/2014/main" id="{217973E4-3931-4E70-A404-61C1FF333825}"/>
              </a:ext>
            </a:extLst>
          </p:cNvPr>
          <p:cNvSpPr>
            <a:spLocks noGrp="1"/>
          </p:cNvSpPr>
          <p:nvPr>
            <p:ph idx="1"/>
          </p:nvPr>
        </p:nvSpPr>
        <p:spPr/>
        <p:txBody>
          <a:bodyPr>
            <a:normAutofit fontScale="85000" lnSpcReduction="20000"/>
          </a:bodyPr>
          <a:lstStyle/>
          <a:p>
            <a:pPr algn="l"/>
            <a:r>
              <a:rPr lang="fr-FR" sz="2600" b="1" i="0" dirty="0">
                <a:effectLst/>
              </a:rPr>
              <a:t>Algorithmes Gloutons vs Programmation Dynamique :</a:t>
            </a:r>
            <a:endParaRPr lang="fr-FR" sz="2600" b="0" i="0" dirty="0">
              <a:effectLst/>
            </a:endParaRPr>
          </a:p>
          <a:p>
            <a:pPr algn="l">
              <a:buFont typeface="Arial" panose="020B0604020202020204" pitchFamily="34" charset="0"/>
              <a:buChar char="•"/>
            </a:pPr>
            <a:r>
              <a:rPr lang="fr-FR" sz="2600" b="0" i="0" dirty="0">
                <a:effectLst/>
              </a:rPr>
              <a:t>Les algorithmes gloutons et la programmation dynamique sont des approches de résolution de problèmes qui se chevauchent parfois.</a:t>
            </a:r>
          </a:p>
          <a:p>
            <a:pPr algn="l">
              <a:buFont typeface="Arial" panose="020B0604020202020204" pitchFamily="34" charset="0"/>
              <a:buChar char="•"/>
            </a:pPr>
            <a:r>
              <a:rPr lang="fr-FR" sz="2600" b="0" i="0" dirty="0">
                <a:effectLst/>
              </a:rPr>
              <a:t>Les algorithmes gloutons sont plus simples mais ne garantissent pas toujours la solution optimale, tandis que la programmation dynamique garantit l'optimalité mais peut être plus complexe et gourmande en ressources.</a:t>
            </a:r>
          </a:p>
          <a:p>
            <a:pPr algn="l"/>
            <a:r>
              <a:rPr lang="fr-FR" sz="2600" b="1" i="0" dirty="0">
                <a:effectLst/>
              </a:rPr>
              <a:t>Algorithmes Gloutons vs Métaheuristiques :</a:t>
            </a:r>
            <a:endParaRPr lang="fr-FR" sz="2600" b="0" i="0" dirty="0">
              <a:effectLst/>
            </a:endParaRPr>
          </a:p>
          <a:p>
            <a:pPr algn="l">
              <a:buFont typeface="Arial" panose="020B0604020202020204" pitchFamily="34" charset="0"/>
              <a:buChar char="•"/>
            </a:pPr>
            <a:r>
              <a:rPr lang="fr-FR" sz="2600" b="0" i="0" dirty="0">
                <a:effectLst/>
              </a:rPr>
              <a:t>Les algorithmes gloutons sont une classe d'algorithmes déterministes qui suivent une approche heuristique simple.</a:t>
            </a:r>
          </a:p>
          <a:p>
            <a:pPr algn="l">
              <a:buFont typeface="Arial" panose="020B0604020202020204" pitchFamily="34" charset="0"/>
              <a:buChar char="•"/>
            </a:pPr>
            <a:r>
              <a:rPr lang="fr-FR" sz="2600" b="0" i="0" dirty="0">
                <a:effectLst/>
              </a:rPr>
              <a:t>Les métaheuristiques, comme les algorithmes évolutionnaires ou le recuit simulé, sont des approches probabilistes et stochastiques qui peuvent explorer davantage l'espace des solutions.</a:t>
            </a:r>
          </a:p>
          <a:p>
            <a:pPr marL="0" indent="0">
              <a:buNone/>
            </a:pPr>
            <a:endParaRPr lang="fr-FR" dirty="0"/>
          </a:p>
        </p:txBody>
      </p:sp>
      <p:sp>
        <p:nvSpPr>
          <p:cNvPr id="4" name="Espace réservé du numéro de diapositive 3">
            <a:extLst>
              <a:ext uri="{FF2B5EF4-FFF2-40B4-BE49-F238E27FC236}">
                <a16:creationId xmlns:a16="http://schemas.microsoft.com/office/drawing/2014/main" id="{16355B8F-531D-48A4-8FEC-DD76E23BE00B}"/>
              </a:ext>
            </a:extLst>
          </p:cNvPr>
          <p:cNvSpPr>
            <a:spLocks noGrp="1"/>
          </p:cNvSpPr>
          <p:nvPr>
            <p:ph type="sldNum" sz="quarter" idx="12"/>
          </p:nvPr>
        </p:nvSpPr>
        <p:spPr/>
        <p:txBody>
          <a:bodyPr/>
          <a:lstStyle/>
          <a:p>
            <a:fld id="{C5EF2332-01BF-834F-8236-50238282D533}" type="slidenum">
              <a:rPr lang="en-US" smtClean="0"/>
              <a:t>30</a:t>
            </a:fld>
            <a:endParaRPr lang="en-US"/>
          </a:p>
        </p:txBody>
      </p:sp>
    </p:spTree>
    <p:extLst>
      <p:ext uri="{BB962C8B-B14F-4D97-AF65-F5344CB8AC3E}">
        <p14:creationId xmlns:p14="http://schemas.microsoft.com/office/powerpoint/2010/main" val="131176642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E160F21-675D-431A-99FA-E37591E95C07}"/>
              </a:ext>
            </a:extLst>
          </p:cNvPr>
          <p:cNvSpPr>
            <a:spLocks noGrp="1"/>
          </p:cNvSpPr>
          <p:nvPr>
            <p:ph type="title"/>
          </p:nvPr>
        </p:nvSpPr>
        <p:spPr/>
        <p:txBody>
          <a:bodyPr/>
          <a:lstStyle/>
          <a:p>
            <a:r>
              <a:rPr lang="fr-FR" b="1" dirty="0">
                <a:latin typeface="+mn-lt"/>
              </a:rPr>
              <a:t>Comparaison avec d'Autres Approches</a:t>
            </a:r>
          </a:p>
        </p:txBody>
      </p:sp>
      <p:sp>
        <p:nvSpPr>
          <p:cNvPr id="3" name="Espace réservé du contenu 2">
            <a:extLst>
              <a:ext uri="{FF2B5EF4-FFF2-40B4-BE49-F238E27FC236}">
                <a16:creationId xmlns:a16="http://schemas.microsoft.com/office/drawing/2014/main" id="{217973E4-3931-4E70-A404-61C1FF333825}"/>
              </a:ext>
            </a:extLst>
          </p:cNvPr>
          <p:cNvSpPr>
            <a:spLocks noGrp="1"/>
          </p:cNvSpPr>
          <p:nvPr>
            <p:ph idx="1"/>
          </p:nvPr>
        </p:nvSpPr>
        <p:spPr/>
        <p:txBody>
          <a:bodyPr>
            <a:normAutofit fontScale="85000" lnSpcReduction="20000"/>
          </a:bodyPr>
          <a:lstStyle/>
          <a:p>
            <a:pPr algn="l"/>
            <a:r>
              <a:rPr lang="fr-FR" sz="2600" b="1" i="0" dirty="0">
                <a:effectLst/>
              </a:rPr>
              <a:t>Algorithmes Gloutons vs Force Brute :</a:t>
            </a:r>
            <a:endParaRPr lang="fr-FR" sz="2600" b="0" i="0" dirty="0">
              <a:effectLst/>
            </a:endParaRPr>
          </a:p>
          <a:p>
            <a:pPr algn="l">
              <a:buFont typeface="Arial" panose="020B0604020202020204" pitchFamily="34" charset="0"/>
              <a:buChar char="•"/>
            </a:pPr>
            <a:r>
              <a:rPr lang="fr-FR" sz="2600" b="0" i="0" dirty="0">
                <a:effectLst/>
              </a:rPr>
              <a:t>Les algorithmes gloutons sélectionnent localement la meilleure option, tandis que la force brute examine toutes les possibilités de manière exhaustive.</a:t>
            </a:r>
          </a:p>
          <a:p>
            <a:pPr algn="l">
              <a:buFont typeface="Arial" panose="020B0604020202020204" pitchFamily="34" charset="0"/>
              <a:buChar char="•"/>
            </a:pPr>
            <a:r>
              <a:rPr lang="fr-FR" sz="2600" b="0" i="0" dirty="0">
                <a:effectLst/>
              </a:rPr>
              <a:t>La force brute garantit l'optimalité, mais elle peut être extrêmement coûteuse en termes de temps de calcul pour des problèmes de grande taille.</a:t>
            </a:r>
          </a:p>
          <a:p>
            <a:pPr algn="l"/>
            <a:r>
              <a:rPr lang="fr-FR" sz="2600" b="1" i="0" dirty="0">
                <a:effectLst/>
              </a:rPr>
              <a:t>Algorithmes Gloutons vs Diviser pour Régner :</a:t>
            </a:r>
            <a:endParaRPr lang="fr-FR" sz="2600" b="0" i="0" dirty="0">
              <a:effectLst/>
            </a:endParaRPr>
          </a:p>
          <a:p>
            <a:pPr algn="l">
              <a:buFont typeface="Arial" panose="020B0604020202020204" pitchFamily="34" charset="0"/>
              <a:buChar char="•"/>
            </a:pPr>
            <a:r>
              <a:rPr lang="fr-FR" sz="2600" b="0" i="0" dirty="0">
                <a:effectLst/>
              </a:rPr>
              <a:t>Les algorithmes gloutons sont souvent utilisés pour résoudre des problèmes où des choix locaux optimaux conduisent à une solution acceptable.</a:t>
            </a:r>
          </a:p>
          <a:p>
            <a:pPr algn="l">
              <a:buFont typeface="Arial" panose="020B0604020202020204" pitchFamily="34" charset="0"/>
              <a:buChar char="•"/>
            </a:pPr>
            <a:r>
              <a:rPr lang="fr-FR" sz="2600" b="0" i="0" dirty="0">
                <a:effectLst/>
              </a:rPr>
              <a:t>L'approche "Diviser pour Régner" divise un problème en sous-problèmes indépendants et combine ensuite les solutions. Elle convient davantage à des problèmes de structure différente.</a:t>
            </a:r>
          </a:p>
          <a:p>
            <a:endParaRPr lang="fr-FR" dirty="0"/>
          </a:p>
        </p:txBody>
      </p:sp>
      <p:sp>
        <p:nvSpPr>
          <p:cNvPr id="4" name="Espace réservé du numéro de diapositive 3">
            <a:extLst>
              <a:ext uri="{FF2B5EF4-FFF2-40B4-BE49-F238E27FC236}">
                <a16:creationId xmlns:a16="http://schemas.microsoft.com/office/drawing/2014/main" id="{16355B8F-531D-48A4-8FEC-DD76E23BE00B}"/>
              </a:ext>
            </a:extLst>
          </p:cNvPr>
          <p:cNvSpPr>
            <a:spLocks noGrp="1"/>
          </p:cNvSpPr>
          <p:nvPr>
            <p:ph type="sldNum" sz="quarter" idx="12"/>
          </p:nvPr>
        </p:nvSpPr>
        <p:spPr/>
        <p:txBody>
          <a:bodyPr/>
          <a:lstStyle/>
          <a:p>
            <a:fld id="{C5EF2332-01BF-834F-8236-50238282D533}" type="slidenum">
              <a:rPr lang="en-US" smtClean="0"/>
              <a:t>31</a:t>
            </a:fld>
            <a:endParaRPr lang="en-US"/>
          </a:p>
        </p:txBody>
      </p:sp>
    </p:spTree>
    <p:extLst>
      <p:ext uri="{BB962C8B-B14F-4D97-AF65-F5344CB8AC3E}">
        <p14:creationId xmlns:p14="http://schemas.microsoft.com/office/powerpoint/2010/main" val="370217041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5A9F0B9-9517-48E0-ACF2-B138879ED854}"/>
              </a:ext>
            </a:extLst>
          </p:cNvPr>
          <p:cNvSpPr>
            <a:spLocks noGrp="1"/>
          </p:cNvSpPr>
          <p:nvPr>
            <p:ph type="title"/>
          </p:nvPr>
        </p:nvSpPr>
        <p:spPr/>
        <p:txBody>
          <a:bodyPr/>
          <a:lstStyle/>
          <a:p>
            <a:r>
              <a:rPr lang="fr-FR" b="1" dirty="0">
                <a:latin typeface="+mn-lt"/>
              </a:rPr>
              <a:t>Conclusion</a:t>
            </a:r>
            <a:endParaRPr lang="fr-FR" dirty="0">
              <a:latin typeface="+mn-lt"/>
            </a:endParaRPr>
          </a:p>
        </p:txBody>
      </p:sp>
      <p:sp>
        <p:nvSpPr>
          <p:cNvPr id="3" name="Espace réservé du contenu 2">
            <a:extLst>
              <a:ext uri="{FF2B5EF4-FFF2-40B4-BE49-F238E27FC236}">
                <a16:creationId xmlns:a16="http://schemas.microsoft.com/office/drawing/2014/main" id="{76CAE128-6C8E-4395-B39C-5CE551615289}"/>
              </a:ext>
            </a:extLst>
          </p:cNvPr>
          <p:cNvSpPr>
            <a:spLocks noGrp="1"/>
          </p:cNvSpPr>
          <p:nvPr>
            <p:ph idx="1"/>
          </p:nvPr>
        </p:nvSpPr>
        <p:spPr>
          <a:xfrm>
            <a:off x="628650" y="1282148"/>
            <a:ext cx="7886700" cy="4894815"/>
          </a:xfrm>
        </p:spPr>
        <p:txBody>
          <a:bodyPr>
            <a:normAutofit fontScale="92500" lnSpcReduction="20000"/>
          </a:bodyPr>
          <a:lstStyle/>
          <a:p>
            <a:pPr lvl="1"/>
            <a:r>
              <a:rPr lang="fr-FR" dirty="0"/>
              <a:t>Les algorithmes gloutons permettent de résoudre de nombreux problèmes combinatoires de façon simple et efficace, en faisant des choix locaux optimaux à chaque étape.</a:t>
            </a:r>
          </a:p>
          <a:p>
            <a:pPr lvl="1"/>
            <a:r>
              <a:rPr lang="fr-FR" dirty="0"/>
              <a:t>Ils ne garantissent cependant pas toujours d'atteindre une solution optimale globale, mais souvent une bonne approximation.</a:t>
            </a:r>
          </a:p>
          <a:p>
            <a:pPr lvl="1"/>
            <a:r>
              <a:rPr lang="fr-FR" dirty="0"/>
              <a:t>Leur application requiert que le problème puisse se décomposer en choix locaux indépendants et qu'une solution optimale résulte d'une succession de décisions optimales locales.</a:t>
            </a:r>
          </a:p>
          <a:p>
            <a:pPr lvl="1"/>
            <a:r>
              <a:rPr lang="fr-FR" dirty="0"/>
              <a:t>Des problématiques telles que le plus court chemin, l'affectation optimale, le remplissage du sac à dos se prêtent bien à l'approche gloutonne.</a:t>
            </a:r>
          </a:p>
          <a:p>
            <a:pPr lvl="1"/>
            <a:r>
              <a:rPr lang="fr-FR" dirty="0"/>
              <a:t>Des algorithmes classiques comme Prim, </a:t>
            </a:r>
            <a:r>
              <a:rPr lang="fr-FR" dirty="0" err="1"/>
              <a:t>Kruskal</a:t>
            </a:r>
            <a:r>
              <a:rPr lang="fr-FR" dirty="0"/>
              <a:t>, </a:t>
            </a:r>
            <a:r>
              <a:rPr lang="fr-FR" dirty="0" err="1"/>
              <a:t>Huffman</a:t>
            </a:r>
            <a:r>
              <a:rPr lang="fr-FR" dirty="0"/>
              <a:t>, FIRST FIT ont démontré l'efficacité de la technique pour ces problèmes.</a:t>
            </a:r>
          </a:p>
          <a:p>
            <a:pPr lvl="1"/>
            <a:r>
              <a:rPr lang="fr-FR" dirty="0"/>
              <a:t>Leur complexité algorithmique est souvent réduite par rapport à des méthodes exactes.</a:t>
            </a:r>
          </a:p>
          <a:p>
            <a:pPr lvl="1"/>
            <a:r>
              <a:rPr lang="fr-FR" dirty="0"/>
              <a:t>Des améliorations comme le </a:t>
            </a:r>
            <a:r>
              <a:rPr lang="fr-FR" dirty="0" err="1"/>
              <a:t>lookahead</a:t>
            </a:r>
            <a:r>
              <a:rPr lang="fr-FR" dirty="0"/>
              <a:t> permettent parfois d'atteindre l'optimalité.</a:t>
            </a:r>
          </a:p>
          <a:p>
            <a:pPr lvl="1"/>
            <a:r>
              <a:rPr lang="fr-FR" dirty="0"/>
              <a:t>La conception gloutonne est simple mais la preuve d'optimalité pour un problème donné reste difficile.</a:t>
            </a:r>
          </a:p>
          <a:p>
            <a:pPr lvl="1"/>
            <a:r>
              <a:rPr lang="fr-FR" dirty="0"/>
              <a:t>La programmation dynamique reste plus garantie sur l'optimalité de la solution trouvée.</a:t>
            </a:r>
          </a:p>
          <a:p>
            <a:pPr marL="0" lvl="0" indent="0">
              <a:buNone/>
            </a:pPr>
            <a:r>
              <a:rPr lang="fr-FR" dirty="0">
                <a:solidFill>
                  <a:srgbClr val="0070C0"/>
                </a:solidFill>
              </a:rPr>
              <a:t>Les algorithmes gloutons de construction constituent une approche algorithmique intuitive, efficace et largement utilisée pour la résolution approchée de problèmes d'optimisation combinatoire</a:t>
            </a:r>
          </a:p>
          <a:p>
            <a:endParaRPr lang="fr-FR" dirty="0"/>
          </a:p>
        </p:txBody>
      </p:sp>
      <p:sp>
        <p:nvSpPr>
          <p:cNvPr id="4" name="Espace réservé du numéro de diapositive 3">
            <a:extLst>
              <a:ext uri="{FF2B5EF4-FFF2-40B4-BE49-F238E27FC236}">
                <a16:creationId xmlns:a16="http://schemas.microsoft.com/office/drawing/2014/main" id="{AD086C90-82F4-41FD-BCA6-3DE3A8B989D1}"/>
              </a:ext>
            </a:extLst>
          </p:cNvPr>
          <p:cNvSpPr>
            <a:spLocks noGrp="1"/>
          </p:cNvSpPr>
          <p:nvPr>
            <p:ph type="sldNum" sz="quarter" idx="12"/>
          </p:nvPr>
        </p:nvSpPr>
        <p:spPr/>
        <p:txBody>
          <a:bodyPr/>
          <a:lstStyle/>
          <a:p>
            <a:fld id="{C5EF2332-01BF-834F-8236-50238282D533}" type="slidenum">
              <a:rPr lang="en-US" smtClean="0"/>
              <a:t>32</a:t>
            </a:fld>
            <a:endParaRPr lang="en-US"/>
          </a:p>
        </p:txBody>
      </p:sp>
    </p:spTree>
    <p:extLst>
      <p:ext uri="{BB962C8B-B14F-4D97-AF65-F5344CB8AC3E}">
        <p14:creationId xmlns:p14="http://schemas.microsoft.com/office/powerpoint/2010/main" val="202025017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DBBA0EC-4888-4C32-BB2A-7D05D08B467D}"/>
              </a:ext>
            </a:extLst>
          </p:cNvPr>
          <p:cNvSpPr>
            <a:spLocks noGrp="1"/>
          </p:cNvSpPr>
          <p:nvPr>
            <p:ph type="title"/>
          </p:nvPr>
        </p:nvSpPr>
        <p:spPr/>
        <p:txBody>
          <a:bodyPr>
            <a:normAutofit/>
          </a:bodyPr>
          <a:lstStyle/>
          <a:p>
            <a:r>
              <a:rPr lang="fr-FR" b="1" dirty="0">
                <a:latin typeface="+mn-lt"/>
              </a:rPr>
              <a:t>Références </a:t>
            </a:r>
            <a:br>
              <a:rPr lang="fr-FR" b="1" dirty="0">
                <a:latin typeface="+mn-lt"/>
              </a:rPr>
            </a:br>
            <a:endParaRPr lang="fr-FR" dirty="0">
              <a:latin typeface="+mn-lt"/>
            </a:endParaRPr>
          </a:p>
        </p:txBody>
      </p:sp>
      <p:sp>
        <p:nvSpPr>
          <p:cNvPr id="3" name="Espace réservé du contenu 2">
            <a:extLst>
              <a:ext uri="{FF2B5EF4-FFF2-40B4-BE49-F238E27FC236}">
                <a16:creationId xmlns:a16="http://schemas.microsoft.com/office/drawing/2014/main" id="{CEF896EE-7CAA-4832-8C5A-E3BF0C019188}"/>
              </a:ext>
            </a:extLst>
          </p:cNvPr>
          <p:cNvSpPr>
            <a:spLocks noGrp="1"/>
          </p:cNvSpPr>
          <p:nvPr>
            <p:ph idx="1"/>
          </p:nvPr>
        </p:nvSpPr>
        <p:spPr/>
        <p:txBody>
          <a:bodyPr>
            <a:normAutofit/>
          </a:bodyPr>
          <a:lstStyle/>
          <a:p>
            <a:pPr lvl="1"/>
            <a:r>
              <a:rPr lang="fr-FR" dirty="0">
                <a:hlinkClick r:id="rId2"/>
              </a:rPr>
              <a:t>https://www.topcoder.com/thrive/articles/Greedy%20is%20Good</a:t>
            </a:r>
          </a:p>
          <a:p>
            <a:pPr lvl="1"/>
            <a:r>
              <a:rPr lang="fr-FR" dirty="0">
                <a:hlinkClick r:id="rId3"/>
              </a:rPr>
              <a:t>https://dept-info.labri.fr/~gavoille/UE-TAP/cours.pdf</a:t>
            </a:r>
          </a:p>
          <a:p>
            <a:pPr lvl="1"/>
            <a:r>
              <a:rPr lang="fr-FR" dirty="0">
                <a:hlinkClick r:id="rId4"/>
              </a:rPr>
              <a:t>https://www.geeksforgeeks.org/introduction-to-greedy-algorithm-data-structures-and-algorithm-tutorials/</a:t>
            </a:r>
          </a:p>
          <a:p>
            <a:pPr lvl="1"/>
            <a:r>
              <a:rPr lang="fr-FR" dirty="0"/>
              <a:t>https://mblondin.espaceweb.usherbrooke.ca//cours/ift436_a21/notes.pdf</a:t>
            </a:r>
          </a:p>
          <a:p>
            <a:pPr lvl="1"/>
            <a:r>
              <a:rPr lang="fr-FR" dirty="0"/>
              <a:t>https://www.dil.univ-mrs.fr/~gcolas/algo-licence/slides/gloutons.pdf</a:t>
            </a:r>
          </a:p>
          <a:p>
            <a:pPr lvl="1"/>
            <a:r>
              <a:rPr lang="fr-FR" dirty="0" err="1"/>
              <a:t>Cormen</a:t>
            </a:r>
            <a:r>
              <a:rPr lang="fr-FR" dirty="0"/>
              <a:t>, Thomas H., Charles E. </a:t>
            </a:r>
            <a:r>
              <a:rPr lang="fr-FR" dirty="0" err="1"/>
              <a:t>Leiserson</a:t>
            </a:r>
            <a:r>
              <a:rPr lang="fr-FR" dirty="0"/>
              <a:t>, Ronald L. Rivest, and Clifford Stein. "Introduction to </a:t>
            </a:r>
            <a:r>
              <a:rPr lang="fr-FR" dirty="0" err="1"/>
              <a:t>algorithms</a:t>
            </a:r>
            <a:r>
              <a:rPr lang="fr-FR" dirty="0"/>
              <a:t>." Massachusetts Institute of </a:t>
            </a:r>
            <a:r>
              <a:rPr lang="fr-FR" dirty="0" err="1"/>
              <a:t>Technology</a:t>
            </a:r>
            <a:r>
              <a:rPr lang="fr-FR" dirty="0"/>
              <a:t> (2009).</a:t>
            </a:r>
          </a:p>
          <a:p>
            <a:pPr lvl="1"/>
            <a:r>
              <a:rPr lang="fr-FR" dirty="0"/>
              <a:t>Jeff Erickson. "</a:t>
            </a:r>
            <a:r>
              <a:rPr lang="fr-FR" dirty="0" err="1"/>
              <a:t>Algorithms</a:t>
            </a:r>
            <a:r>
              <a:rPr lang="fr-FR" dirty="0"/>
              <a:t>." </a:t>
            </a:r>
            <a:r>
              <a:rPr lang="fr-FR" dirty="0" err="1"/>
              <a:t>University</a:t>
            </a:r>
            <a:r>
              <a:rPr lang="fr-FR" dirty="0"/>
              <a:t> of Illinois at Urbana-Champaign (2022). https://jeffe.cs.illinois.edu/teaching/algorithms/</a:t>
            </a:r>
          </a:p>
          <a:p>
            <a:endParaRPr lang="fr-FR" dirty="0"/>
          </a:p>
        </p:txBody>
      </p:sp>
      <p:sp>
        <p:nvSpPr>
          <p:cNvPr id="6" name="Espace réservé du numéro de diapositive 5">
            <a:extLst>
              <a:ext uri="{FF2B5EF4-FFF2-40B4-BE49-F238E27FC236}">
                <a16:creationId xmlns:a16="http://schemas.microsoft.com/office/drawing/2014/main" id="{0978683F-F276-4C23-A141-444B8FEC0A98}"/>
              </a:ext>
            </a:extLst>
          </p:cNvPr>
          <p:cNvSpPr>
            <a:spLocks noGrp="1"/>
          </p:cNvSpPr>
          <p:nvPr>
            <p:ph type="sldNum" sz="quarter" idx="12"/>
          </p:nvPr>
        </p:nvSpPr>
        <p:spPr/>
        <p:txBody>
          <a:bodyPr/>
          <a:lstStyle/>
          <a:p>
            <a:fld id="{C5EF2332-01BF-834F-8236-50238282D533}" type="slidenum">
              <a:rPr lang="en-US" smtClean="0"/>
              <a:t>33</a:t>
            </a:fld>
            <a:endParaRPr lang="en-US"/>
          </a:p>
        </p:txBody>
      </p:sp>
    </p:spTree>
    <p:extLst>
      <p:ext uri="{BB962C8B-B14F-4D97-AF65-F5344CB8AC3E}">
        <p14:creationId xmlns:p14="http://schemas.microsoft.com/office/powerpoint/2010/main" val="27268387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309FC3D-FF4B-4EAF-AD4E-919415F2C9FC}"/>
              </a:ext>
            </a:extLst>
          </p:cNvPr>
          <p:cNvSpPr>
            <a:spLocks noGrp="1"/>
          </p:cNvSpPr>
          <p:nvPr>
            <p:ph type="title"/>
          </p:nvPr>
        </p:nvSpPr>
        <p:spPr>
          <a:xfrm>
            <a:off x="628650" y="0"/>
            <a:ext cx="7886700" cy="1325563"/>
          </a:xfrm>
        </p:spPr>
        <p:txBody>
          <a:bodyPr/>
          <a:lstStyle/>
          <a:p>
            <a:r>
              <a:rPr lang="fr-FR" sz="3600" b="1" kern="1200" dirty="0">
                <a:solidFill>
                  <a:schemeClr val="tx1"/>
                </a:solidFill>
                <a:latin typeface="+mn-lt"/>
                <a:ea typeface="+mn-ea"/>
                <a:cs typeface="+mn-cs"/>
              </a:rPr>
              <a:t>Méthodes de conception d’algorithmes</a:t>
            </a:r>
            <a:endParaRPr lang="fr-FR" dirty="0"/>
          </a:p>
        </p:txBody>
      </p:sp>
      <p:sp>
        <p:nvSpPr>
          <p:cNvPr id="3" name="Espace réservé du contenu 2">
            <a:extLst>
              <a:ext uri="{FF2B5EF4-FFF2-40B4-BE49-F238E27FC236}">
                <a16:creationId xmlns:a16="http://schemas.microsoft.com/office/drawing/2014/main" id="{2962F5F1-557C-46B3-A13B-DF3F59C44207}"/>
              </a:ext>
            </a:extLst>
          </p:cNvPr>
          <p:cNvSpPr>
            <a:spLocks noGrp="1"/>
          </p:cNvSpPr>
          <p:nvPr>
            <p:ph idx="1"/>
          </p:nvPr>
        </p:nvSpPr>
        <p:spPr>
          <a:xfrm>
            <a:off x="628650" y="1056173"/>
            <a:ext cx="7886700" cy="4569375"/>
          </a:xfrm>
        </p:spPr>
        <p:txBody>
          <a:bodyPr>
            <a:noAutofit/>
          </a:bodyPr>
          <a:lstStyle/>
          <a:p>
            <a:pPr marL="268288" lvl="1" indent="0"/>
            <a:r>
              <a:rPr lang="fr-FR" sz="2000" b="1" dirty="0"/>
              <a:t>Recherche binaire :</a:t>
            </a:r>
            <a:r>
              <a:rPr lang="fr-FR" sz="2000" dirty="0"/>
              <a:t> </a:t>
            </a:r>
          </a:p>
          <a:p>
            <a:pPr marL="268288" lvl="1" indent="0">
              <a:buNone/>
            </a:pPr>
            <a:r>
              <a:rPr lang="fr-FR" sz="2000" dirty="0"/>
              <a:t>Lorsqu'une liste est triée, la recherche binaire est une technique efficace pour trouver un élément particulier dans la liste en réduisant à chaque étape l'intervalle de recherche de moitié.</a:t>
            </a:r>
          </a:p>
          <a:p>
            <a:pPr marL="268288" lvl="1" indent="0"/>
            <a:r>
              <a:rPr lang="fr-FR" sz="2000" b="1" dirty="0"/>
              <a:t>Algorithme de rétrogradation (</a:t>
            </a:r>
            <a:r>
              <a:rPr lang="fr-FR" sz="2000" b="1" dirty="0" err="1"/>
              <a:t>Backtracking</a:t>
            </a:r>
            <a:r>
              <a:rPr lang="fr-FR" sz="2000" b="1" dirty="0"/>
              <a:t>) :</a:t>
            </a:r>
            <a:r>
              <a:rPr lang="fr-FR" sz="2000" dirty="0"/>
              <a:t> </a:t>
            </a:r>
          </a:p>
          <a:p>
            <a:pPr marL="268288" lvl="1" indent="0">
              <a:buNone/>
            </a:pPr>
            <a:r>
              <a:rPr lang="fr-FR" sz="2000" dirty="0"/>
              <a:t>C'est une technique qui consiste à essayer toutes les possibilités, en revenant en arrière dès qu'une possibilité s'avère être une impasse.</a:t>
            </a:r>
          </a:p>
          <a:p>
            <a:pPr marL="268288" lvl="1" indent="0"/>
            <a:r>
              <a:rPr lang="fr-FR" sz="2000" b="1" dirty="0"/>
              <a:t>Recherche et exploration :</a:t>
            </a:r>
            <a:r>
              <a:rPr lang="fr-FR" sz="2000" dirty="0"/>
              <a:t> </a:t>
            </a:r>
          </a:p>
          <a:p>
            <a:pPr marL="268288" lvl="1" indent="0">
              <a:buNone/>
            </a:pPr>
            <a:r>
              <a:rPr lang="fr-FR" sz="2000" dirty="0"/>
              <a:t>Explorer un espace de solutions à la recherche d'une solution optimale. Ex:  Les algorithmes de recherche en profondeur et de recherche en largeur</a:t>
            </a:r>
          </a:p>
          <a:p>
            <a:pPr marL="268288" lvl="1" indent="0">
              <a:buNone/>
            </a:pPr>
            <a:endParaRPr lang="fr-FR" dirty="0"/>
          </a:p>
        </p:txBody>
      </p:sp>
      <p:sp>
        <p:nvSpPr>
          <p:cNvPr id="4" name="Espace réservé du numéro de diapositive 3">
            <a:extLst>
              <a:ext uri="{FF2B5EF4-FFF2-40B4-BE49-F238E27FC236}">
                <a16:creationId xmlns:a16="http://schemas.microsoft.com/office/drawing/2014/main" id="{B78D52C1-E4FD-41A6-9271-3169F87EDFC3}"/>
              </a:ext>
            </a:extLst>
          </p:cNvPr>
          <p:cNvSpPr>
            <a:spLocks noGrp="1"/>
          </p:cNvSpPr>
          <p:nvPr>
            <p:ph type="sldNum" sz="quarter" idx="12"/>
          </p:nvPr>
        </p:nvSpPr>
        <p:spPr/>
        <p:txBody>
          <a:bodyPr/>
          <a:lstStyle/>
          <a:p>
            <a:fld id="{C5EF2332-01BF-834F-8236-50238282D533}" type="slidenum">
              <a:rPr lang="en-US" smtClean="0"/>
              <a:t>4</a:t>
            </a:fld>
            <a:endParaRPr lang="en-US"/>
          </a:p>
        </p:txBody>
      </p:sp>
    </p:spTree>
    <p:extLst>
      <p:ext uri="{BB962C8B-B14F-4D97-AF65-F5344CB8AC3E}">
        <p14:creationId xmlns:p14="http://schemas.microsoft.com/office/powerpoint/2010/main" val="39431359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309FC3D-FF4B-4EAF-AD4E-919415F2C9FC}"/>
              </a:ext>
            </a:extLst>
          </p:cNvPr>
          <p:cNvSpPr>
            <a:spLocks noGrp="1"/>
          </p:cNvSpPr>
          <p:nvPr>
            <p:ph type="title"/>
          </p:nvPr>
        </p:nvSpPr>
        <p:spPr>
          <a:xfrm>
            <a:off x="628650" y="0"/>
            <a:ext cx="7886700" cy="1325563"/>
          </a:xfrm>
        </p:spPr>
        <p:txBody>
          <a:bodyPr/>
          <a:lstStyle/>
          <a:p>
            <a:r>
              <a:rPr lang="fr-FR" sz="3600" b="1" kern="1200" dirty="0">
                <a:solidFill>
                  <a:schemeClr val="tx1"/>
                </a:solidFill>
                <a:latin typeface="+mn-lt"/>
                <a:ea typeface="+mn-ea"/>
                <a:cs typeface="+mn-cs"/>
              </a:rPr>
              <a:t>Méthodes de conception d’algorithmes</a:t>
            </a:r>
            <a:endParaRPr lang="fr-FR" dirty="0"/>
          </a:p>
        </p:txBody>
      </p:sp>
      <p:sp>
        <p:nvSpPr>
          <p:cNvPr id="3" name="Espace réservé du contenu 2">
            <a:extLst>
              <a:ext uri="{FF2B5EF4-FFF2-40B4-BE49-F238E27FC236}">
                <a16:creationId xmlns:a16="http://schemas.microsoft.com/office/drawing/2014/main" id="{2962F5F1-557C-46B3-A13B-DF3F59C44207}"/>
              </a:ext>
            </a:extLst>
          </p:cNvPr>
          <p:cNvSpPr>
            <a:spLocks noGrp="1"/>
          </p:cNvSpPr>
          <p:nvPr>
            <p:ph idx="1"/>
          </p:nvPr>
        </p:nvSpPr>
        <p:spPr>
          <a:xfrm>
            <a:off x="539198" y="1355381"/>
            <a:ext cx="7886700" cy="4460044"/>
          </a:xfrm>
        </p:spPr>
        <p:txBody>
          <a:bodyPr>
            <a:noAutofit/>
          </a:bodyPr>
          <a:lstStyle/>
          <a:p>
            <a:pPr marL="268288" lvl="1" indent="0"/>
            <a:r>
              <a:rPr lang="fr-FR" sz="2000" b="1" dirty="0"/>
              <a:t>Programmation linéaire et entière :</a:t>
            </a:r>
          </a:p>
          <a:p>
            <a:pPr marL="268288" lvl="1" indent="0">
              <a:buNone/>
            </a:pPr>
            <a:r>
              <a:rPr lang="fr-FR" sz="2000" dirty="0"/>
              <a:t> Ces techniques sont utilisées pour résoudre des problèmes d'optimisation sous contraintes linéaires. La programmation linéaire résout des problèmes continus, tandis que la programmation entière résout des problèmes où les variables doivent prendre des valeurs entières.</a:t>
            </a:r>
          </a:p>
          <a:p>
            <a:pPr marL="268288" lvl="1" indent="0"/>
            <a:r>
              <a:rPr lang="fr-FR" sz="2000" b="1" dirty="0"/>
              <a:t>Méthodes heuristiques et métaheuristiques :</a:t>
            </a:r>
            <a:r>
              <a:rPr lang="fr-FR" sz="2000" dirty="0"/>
              <a:t> </a:t>
            </a:r>
          </a:p>
          <a:p>
            <a:pPr marL="268288" lvl="1" indent="0">
              <a:buNone/>
            </a:pPr>
            <a:r>
              <a:rPr lang="fr-FR" sz="2000" dirty="0"/>
              <a:t>Utilisées pour résoudre des problèmes d'optimisation difficiles pour lesquels il n'existe pas d'algorithme exact efficace. Ex;  algorithmes génétiques</a:t>
            </a:r>
          </a:p>
          <a:p>
            <a:pPr marL="268288" lvl="1" indent="0"/>
            <a:r>
              <a:rPr lang="fr-FR" sz="2000" b="1" dirty="0"/>
              <a:t>Décomposition structurelle:</a:t>
            </a:r>
            <a:r>
              <a:rPr lang="fr-FR" sz="2000" dirty="0"/>
              <a:t> </a:t>
            </a:r>
          </a:p>
          <a:p>
            <a:pPr marL="268288" lvl="1" indent="0">
              <a:buNone/>
            </a:pPr>
            <a:r>
              <a:rPr lang="fr-FR" sz="2000" dirty="0"/>
              <a:t>Analyser la structure et les propriétés du problème pour le décomposer en sous-structures plus simples.</a:t>
            </a:r>
          </a:p>
          <a:p>
            <a:pPr marL="268288" lvl="1" indent="0"/>
            <a:r>
              <a:rPr lang="fr-FR" sz="2000" b="1" dirty="0"/>
              <a:t>Simuler le problème:</a:t>
            </a:r>
            <a:r>
              <a:rPr lang="fr-FR" sz="2000" dirty="0"/>
              <a:t> </a:t>
            </a:r>
          </a:p>
          <a:p>
            <a:pPr marL="268288" lvl="1" indent="0">
              <a:buNone/>
            </a:pPr>
            <a:r>
              <a:rPr lang="fr-FR" sz="2000" dirty="0"/>
              <a:t>Imitation du comportement du problème par un programme pour trouver une solution.</a:t>
            </a:r>
          </a:p>
        </p:txBody>
      </p:sp>
      <p:sp>
        <p:nvSpPr>
          <p:cNvPr id="4" name="Espace réservé du numéro de diapositive 3">
            <a:extLst>
              <a:ext uri="{FF2B5EF4-FFF2-40B4-BE49-F238E27FC236}">
                <a16:creationId xmlns:a16="http://schemas.microsoft.com/office/drawing/2014/main" id="{B78D52C1-E4FD-41A6-9271-3169F87EDFC3}"/>
              </a:ext>
            </a:extLst>
          </p:cNvPr>
          <p:cNvSpPr>
            <a:spLocks noGrp="1"/>
          </p:cNvSpPr>
          <p:nvPr>
            <p:ph type="sldNum" sz="quarter" idx="12"/>
          </p:nvPr>
        </p:nvSpPr>
        <p:spPr/>
        <p:txBody>
          <a:bodyPr/>
          <a:lstStyle/>
          <a:p>
            <a:fld id="{C5EF2332-01BF-834F-8236-50238282D533}" type="slidenum">
              <a:rPr lang="en-US" smtClean="0"/>
              <a:t>5</a:t>
            </a:fld>
            <a:endParaRPr lang="en-US"/>
          </a:p>
        </p:txBody>
      </p:sp>
    </p:spTree>
    <p:extLst>
      <p:ext uri="{BB962C8B-B14F-4D97-AF65-F5344CB8AC3E}">
        <p14:creationId xmlns:p14="http://schemas.microsoft.com/office/powerpoint/2010/main" val="27762818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ACDF7DB-7B88-4C4A-A273-571E29B5E105}"/>
              </a:ext>
            </a:extLst>
          </p:cNvPr>
          <p:cNvSpPr>
            <a:spLocks noGrp="1"/>
          </p:cNvSpPr>
          <p:nvPr>
            <p:ph type="title"/>
          </p:nvPr>
        </p:nvSpPr>
        <p:spPr>
          <a:xfrm>
            <a:off x="1789043" y="823082"/>
            <a:ext cx="6917635" cy="1402470"/>
          </a:xfrm>
        </p:spPr>
        <p:txBody>
          <a:bodyPr anchor="t">
            <a:normAutofit fontScale="90000"/>
          </a:bodyPr>
          <a:lstStyle/>
          <a:p>
            <a:r>
              <a:rPr lang="fr-FR" sz="2800" b="1" dirty="0">
                <a:latin typeface="+mn-lt"/>
                <a:ea typeface="+mn-ea"/>
                <a:cs typeface="+mn-cs"/>
              </a:rPr>
              <a:t>Comment choisir la meilleure technique de conception d'algorithme pour un problème donné?</a:t>
            </a:r>
            <a:br>
              <a:rPr lang="fr-FR" sz="1800" b="1" dirty="0"/>
            </a:br>
            <a:endParaRPr lang="fr-FR" sz="1800" dirty="0"/>
          </a:p>
        </p:txBody>
      </p:sp>
      <p:pic>
        <p:nvPicPr>
          <p:cNvPr id="6" name="Picture 5" descr="Point d’interrogation sur fond vert pastel">
            <a:extLst>
              <a:ext uri="{FF2B5EF4-FFF2-40B4-BE49-F238E27FC236}">
                <a16:creationId xmlns:a16="http://schemas.microsoft.com/office/drawing/2014/main" id="{14B2440E-69DB-EF56-FE1B-D5F964DA490F}"/>
              </a:ext>
            </a:extLst>
          </p:cNvPr>
          <p:cNvPicPr>
            <a:picLocks noChangeAspect="1"/>
          </p:cNvPicPr>
          <p:nvPr/>
        </p:nvPicPr>
        <p:blipFill rotWithShape="1">
          <a:blip r:embed="rId2"/>
          <a:srcRect l="48871" r="8879"/>
          <a:stretch/>
        </p:blipFill>
        <p:spPr>
          <a:xfrm>
            <a:off x="20" y="10"/>
            <a:ext cx="1699571" cy="6857990"/>
          </a:xfrm>
          <a:prstGeom prst="rect">
            <a:avLst/>
          </a:prstGeom>
        </p:spPr>
      </p:pic>
      <p:cxnSp>
        <p:nvCxnSpPr>
          <p:cNvPr id="10" name="Straight Connector 9">
            <a:extLst>
              <a:ext uri="{FF2B5EF4-FFF2-40B4-BE49-F238E27FC236}">
                <a16:creationId xmlns:a16="http://schemas.microsoft.com/office/drawing/2014/main" id="{1503BFE4-729B-D9D0-C17B-501E6AF112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478772" y="871146"/>
            <a:ext cx="552705"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Espace réservé du contenu 2">
            <a:extLst>
              <a:ext uri="{FF2B5EF4-FFF2-40B4-BE49-F238E27FC236}">
                <a16:creationId xmlns:a16="http://schemas.microsoft.com/office/drawing/2014/main" id="{C766FFA7-2A14-440F-B32C-38CABE40DD2F}"/>
              </a:ext>
            </a:extLst>
          </p:cNvPr>
          <p:cNvSpPr>
            <a:spLocks noGrp="1"/>
          </p:cNvSpPr>
          <p:nvPr>
            <p:ph idx="1"/>
          </p:nvPr>
        </p:nvSpPr>
        <p:spPr>
          <a:xfrm>
            <a:off x="1545533" y="1882154"/>
            <a:ext cx="7404653" cy="4656758"/>
          </a:xfrm>
        </p:spPr>
        <p:txBody>
          <a:bodyPr>
            <a:normAutofit fontScale="62500" lnSpcReduction="20000"/>
          </a:bodyPr>
          <a:lstStyle/>
          <a:p>
            <a:pPr marL="0" lvl="0" indent="0">
              <a:buNone/>
            </a:pPr>
            <a:r>
              <a:rPr lang="fr-FR" sz="2900" dirty="0"/>
              <a:t>Voici quelques pistes pour choisir la meilleure technique de conception d'algorithme pour un problème donné :</a:t>
            </a:r>
          </a:p>
          <a:p>
            <a:pPr lvl="1"/>
            <a:r>
              <a:rPr lang="fr-FR" sz="2900" dirty="0"/>
              <a:t>Analyser la structure et les propriétés du problème: est-il divisible en sous-parties? existe-t-il des sous-structures récurrentes?</a:t>
            </a:r>
          </a:p>
          <a:p>
            <a:pPr lvl="1"/>
            <a:r>
              <a:rPr lang="fr-FR" sz="2900" dirty="0"/>
              <a:t>Identifier si certains sous-problèmes se répètent: la programmation dynamique permet d'éviter les calculs répétés.</a:t>
            </a:r>
          </a:p>
          <a:p>
            <a:pPr lvl="1"/>
            <a:r>
              <a:rPr lang="fr-FR" sz="2900" dirty="0"/>
              <a:t>Le problème implique-t-il de nombreuses combinaisons à explorer?: le </a:t>
            </a:r>
            <a:r>
              <a:rPr lang="fr-FR" sz="2900" dirty="0" err="1"/>
              <a:t>backtracking</a:t>
            </a:r>
            <a:r>
              <a:rPr lang="fr-FR" sz="2900" dirty="0"/>
              <a:t> est adapté.</a:t>
            </a:r>
          </a:p>
          <a:p>
            <a:pPr lvl="1"/>
            <a:r>
              <a:rPr lang="fr-FR" sz="2900" dirty="0"/>
              <a:t>Peut-on trouver une solution optimale en faisant des choix locaux optimaux?: l'approche gloutonne a des chances de réussir.</a:t>
            </a:r>
          </a:p>
          <a:p>
            <a:pPr lvl="1"/>
            <a:r>
              <a:rPr lang="fr-FR" sz="2900" dirty="0"/>
              <a:t>Le problème possède-t-il une structure récursive évidente?: la récursivité est alors naturelle.</a:t>
            </a:r>
          </a:p>
          <a:p>
            <a:pPr lvl="1"/>
            <a:r>
              <a:rPr lang="fr-FR" sz="2900" dirty="0"/>
              <a:t>Le problème peut-il se traduire sous forme de modèle mathématique?: les outils mathématiques peuvent résoudre directement le problème.</a:t>
            </a:r>
          </a:p>
          <a:p>
            <a:pPr lvl="1"/>
            <a:r>
              <a:rPr lang="fr-FR" sz="2900" dirty="0"/>
              <a:t>L'espace des solutions est-il gigantesque?: la force brute n'est pas réaliste, il faut décomposer.</a:t>
            </a:r>
          </a:p>
          <a:p>
            <a:pPr lvl="1"/>
            <a:r>
              <a:rPr lang="fr-FR" sz="2900" dirty="0"/>
              <a:t>Le temps de calcul autorisé est-il court?: privilégier les techniques les plus efficaces même si moins optimales.</a:t>
            </a:r>
          </a:p>
          <a:p>
            <a:pPr lvl="1"/>
            <a:r>
              <a:rPr lang="fr-FR" sz="2900" dirty="0"/>
              <a:t>Les données du problème se prêtent-elles bien à une division en sous-parties?: l'approche diviser pour régner convient.</a:t>
            </a:r>
          </a:p>
          <a:p>
            <a:endParaRPr lang="fr-FR" sz="900" dirty="0"/>
          </a:p>
        </p:txBody>
      </p:sp>
      <p:sp>
        <p:nvSpPr>
          <p:cNvPr id="4" name="Espace réservé du numéro de diapositive 3">
            <a:extLst>
              <a:ext uri="{FF2B5EF4-FFF2-40B4-BE49-F238E27FC236}">
                <a16:creationId xmlns:a16="http://schemas.microsoft.com/office/drawing/2014/main" id="{C6636A77-D9DD-4E2B-BDC0-5D65C5C1F8EC}"/>
              </a:ext>
            </a:extLst>
          </p:cNvPr>
          <p:cNvSpPr>
            <a:spLocks noGrp="1"/>
          </p:cNvSpPr>
          <p:nvPr>
            <p:ph type="sldNum" sz="quarter" idx="12"/>
          </p:nvPr>
        </p:nvSpPr>
        <p:spPr>
          <a:xfrm>
            <a:off x="6457950" y="6356350"/>
            <a:ext cx="2057400" cy="365125"/>
          </a:xfrm>
        </p:spPr>
        <p:txBody>
          <a:bodyPr>
            <a:normAutofit/>
          </a:bodyPr>
          <a:lstStyle/>
          <a:p>
            <a:pPr>
              <a:spcAft>
                <a:spcPts val="600"/>
              </a:spcAft>
            </a:pPr>
            <a:fld id="{C5EF2332-01BF-834F-8236-50238282D533}" type="slidenum">
              <a:rPr lang="en-US">
                <a:solidFill>
                  <a:schemeClr val="tx1">
                    <a:lumMod val="50000"/>
                    <a:lumOff val="50000"/>
                  </a:schemeClr>
                </a:solidFill>
              </a:rPr>
              <a:pPr>
                <a:spcAft>
                  <a:spcPts val="600"/>
                </a:spcAft>
              </a:pPr>
              <a:t>6</a:t>
            </a:fld>
            <a:endParaRPr lang="en-US">
              <a:solidFill>
                <a:schemeClr val="tx1">
                  <a:lumMod val="50000"/>
                  <a:lumOff val="50000"/>
                </a:schemeClr>
              </a:solidFill>
            </a:endParaRPr>
          </a:p>
        </p:txBody>
      </p:sp>
    </p:spTree>
    <p:extLst>
      <p:ext uri="{BB962C8B-B14F-4D97-AF65-F5344CB8AC3E}">
        <p14:creationId xmlns:p14="http://schemas.microsoft.com/office/powerpoint/2010/main" val="32855784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4" name="Rectangle 38">
            <a:extLst>
              <a:ext uri="{FF2B5EF4-FFF2-40B4-BE49-F238E27FC236}">
                <a16:creationId xmlns:a16="http://schemas.microsoft.com/office/drawing/2014/main" id="{DB304A14-32D0-4873-B914-423ED7B8DA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re 1">
            <a:extLst>
              <a:ext uri="{FF2B5EF4-FFF2-40B4-BE49-F238E27FC236}">
                <a16:creationId xmlns:a16="http://schemas.microsoft.com/office/drawing/2014/main" id="{F352C6E5-8DBF-4108-9663-2B5D7099D0AC}"/>
              </a:ext>
            </a:extLst>
          </p:cNvPr>
          <p:cNvSpPr>
            <a:spLocks noGrp="1"/>
          </p:cNvSpPr>
          <p:nvPr>
            <p:ph type="title"/>
          </p:nvPr>
        </p:nvSpPr>
        <p:spPr>
          <a:xfrm>
            <a:off x="628650" y="365125"/>
            <a:ext cx="4040626" cy="1325563"/>
          </a:xfrm>
        </p:spPr>
        <p:txBody>
          <a:bodyPr>
            <a:normAutofit/>
          </a:bodyPr>
          <a:lstStyle/>
          <a:p>
            <a:r>
              <a:rPr lang="fr-FR" sz="2800" b="1" dirty="0">
                <a:latin typeface="+mn-lt"/>
              </a:rPr>
              <a:t>Les algorithmes gloutons ( </a:t>
            </a:r>
            <a:r>
              <a:rPr lang="fr-FR" sz="2800" b="1" dirty="0" err="1">
                <a:latin typeface="+mn-lt"/>
              </a:rPr>
              <a:t>greedy</a:t>
            </a:r>
            <a:r>
              <a:rPr lang="fr-FR" sz="2800" b="1" dirty="0">
                <a:latin typeface="+mn-lt"/>
              </a:rPr>
              <a:t> </a:t>
            </a:r>
            <a:r>
              <a:rPr lang="fr-FR" sz="2800" b="1" dirty="0" err="1">
                <a:latin typeface="+mn-lt"/>
              </a:rPr>
              <a:t>algorithms</a:t>
            </a:r>
            <a:r>
              <a:rPr lang="fr-FR" sz="2800" b="1" dirty="0">
                <a:latin typeface="+mn-lt"/>
              </a:rPr>
              <a:t>)</a:t>
            </a:r>
          </a:p>
        </p:txBody>
      </p:sp>
      <p:sp>
        <p:nvSpPr>
          <p:cNvPr id="3" name="Espace réservé du contenu 2">
            <a:extLst>
              <a:ext uri="{FF2B5EF4-FFF2-40B4-BE49-F238E27FC236}">
                <a16:creationId xmlns:a16="http://schemas.microsoft.com/office/drawing/2014/main" id="{B0363807-9120-4ED6-A266-511538C8E14F}"/>
              </a:ext>
            </a:extLst>
          </p:cNvPr>
          <p:cNvSpPr>
            <a:spLocks noGrp="1"/>
          </p:cNvSpPr>
          <p:nvPr>
            <p:ph idx="1"/>
          </p:nvPr>
        </p:nvSpPr>
        <p:spPr>
          <a:xfrm>
            <a:off x="628650" y="1825624"/>
            <a:ext cx="4670382" cy="4803775"/>
          </a:xfrm>
        </p:spPr>
        <p:txBody>
          <a:bodyPr>
            <a:normAutofit/>
          </a:bodyPr>
          <a:lstStyle/>
          <a:p>
            <a:pPr lvl="0">
              <a:buFont typeface="Wingdings" panose="05000000000000000000" pitchFamily="2" charset="2"/>
              <a:buChar char="q"/>
            </a:pPr>
            <a:r>
              <a:rPr lang="fr-FR" sz="2000" dirty="0"/>
              <a:t>Sont une catégorie d'algorithmes de conception qui résolvent des problèmes en effectuant </a:t>
            </a:r>
            <a:r>
              <a:rPr lang="fr-FR" sz="2000" b="1" dirty="0"/>
              <a:t>des choix localement optimaux </a:t>
            </a:r>
            <a:r>
              <a:rPr lang="fr-FR" sz="2000" dirty="0"/>
              <a:t>à chaque étape, dans l'espoir que ces choix mèneront à une solution globale optimale. </a:t>
            </a:r>
          </a:p>
          <a:p>
            <a:pPr lvl="0">
              <a:buFont typeface="Wingdings" panose="05000000000000000000" pitchFamily="2" charset="2"/>
              <a:buChar char="q"/>
            </a:pPr>
            <a:r>
              <a:rPr lang="fr-FR" sz="2000" dirty="0"/>
              <a:t>En d'autres termes, à chaque étape, l'algorithme prend la meilleure décision possible sans se soucier des conséquences à long terme. </a:t>
            </a:r>
          </a:p>
          <a:p>
            <a:pPr lvl="0">
              <a:buFont typeface="Wingdings" panose="05000000000000000000" pitchFamily="2" charset="2"/>
              <a:buChar char="q"/>
            </a:pPr>
            <a:r>
              <a:rPr lang="fr-FR" sz="2000" dirty="0"/>
              <a:t>Bien que les algorithmes gloutons ne garantissent pas toujours la solution optimale, ils sont souvent rapides et simples à mettre en œuvre, ce qui les rend utiles pour de nombreux problèmes.</a:t>
            </a:r>
          </a:p>
        </p:txBody>
      </p:sp>
      <p:pic>
        <p:nvPicPr>
          <p:cNvPr id="6" name="Image 5">
            <a:extLst>
              <a:ext uri="{FF2B5EF4-FFF2-40B4-BE49-F238E27FC236}">
                <a16:creationId xmlns:a16="http://schemas.microsoft.com/office/drawing/2014/main" id="{7E81BA29-DD0C-4126-AB95-84F933F87C28}"/>
              </a:ext>
            </a:extLst>
          </p:cNvPr>
          <p:cNvPicPr>
            <a:picLocks noChangeAspect="1"/>
          </p:cNvPicPr>
          <p:nvPr/>
        </p:nvPicPr>
        <p:blipFill rotWithShape="1">
          <a:blip r:embed="rId2"/>
          <a:srcRect l="15910" r="20809" b="-1"/>
          <a:stretch/>
        </p:blipFill>
        <p:spPr>
          <a:xfrm>
            <a:off x="4965970" y="1295416"/>
            <a:ext cx="4178030" cy="5562584"/>
          </a:xfrm>
          <a:custGeom>
            <a:avLst/>
            <a:gdLst/>
            <a:ahLst/>
            <a:cxnLst/>
            <a:rect l="l" t="t" r="r" b="b"/>
            <a:pathLst>
              <a:path w="5570706" h="5562584">
                <a:moveTo>
                  <a:pt x="3374687" y="0"/>
                </a:moveTo>
                <a:cubicBezTo>
                  <a:pt x="4190094" y="0"/>
                  <a:pt x="4937956" y="289196"/>
                  <a:pt x="5521301" y="770615"/>
                </a:cubicBezTo>
                <a:lnTo>
                  <a:pt x="5570706" y="815517"/>
                </a:lnTo>
                <a:lnTo>
                  <a:pt x="5570706" y="5562584"/>
                </a:lnTo>
                <a:lnTo>
                  <a:pt x="808135" y="5562584"/>
                </a:lnTo>
                <a:lnTo>
                  <a:pt x="770615" y="5521302"/>
                </a:lnTo>
                <a:cubicBezTo>
                  <a:pt x="289196" y="4937957"/>
                  <a:pt x="0" y="4190095"/>
                  <a:pt x="0" y="3374687"/>
                </a:cubicBezTo>
                <a:cubicBezTo>
                  <a:pt x="0" y="1510899"/>
                  <a:pt x="1510899" y="0"/>
                  <a:pt x="3374687" y="0"/>
                </a:cubicBezTo>
                <a:close/>
              </a:path>
            </a:pathLst>
          </a:custGeom>
        </p:spPr>
      </p:pic>
      <p:sp>
        <p:nvSpPr>
          <p:cNvPr id="41" name="!!Oval">
            <a:extLst>
              <a:ext uri="{FF2B5EF4-FFF2-40B4-BE49-F238E27FC236}">
                <a16:creationId xmlns:a16="http://schemas.microsoft.com/office/drawing/2014/main" id="{1D460C86-854F-4FB3-ABC2-E823D8FEB9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2588" y="1656147"/>
            <a:ext cx="409575" cy="5461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43" name="!!Arc">
            <a:extLst>
              <a:ext uri="{FF2B5EF4-FFF2-40B4-BE49-F238E27FC236}">
                <a16:creationId xmlns:a16="http://schemas.microsoft.com/office/drawing/2014/main" id="{BB48116A-278A-4CC5-89D3-9DE8E8FF12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01054" y="587516"/>
            <a:ext cx="2240924"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4" name="Espace réservé du numéro de diapositive 3">
            <a:extLst>
              <a:ext uri="{FF2B5EF4-FFF2-40B4-BE49-F238E27FC236}">
                <a16:creationId xmlns:a16="http://schemas.microsoft.com/office/drawing/2014/main" id="{484C1EC0-8AA4-43D6-A216-93250BC63A50}"/>
              </a:ext>
            </a:extLst>
          </p:cNvPr>
          <p:cNvSpPr>
            <a:spLocks noGrp="1"/>
          </p:cNvSpPr>
          <p:nvPr>
            <p:ph type="sldNum" sz="quarter" idx="12"/>
          </p:nvPr>
        </p:nvSpPr>
        <p:spPr>
          <a:xfrm>
            <a:off x="6457950" y="6356350"/>
            <a:ext cx="2057400" cy="365125"/>
          </a:xfrm>
        </p:spPr>
        <p:txBody>
          <a:bodyPr>
            <a:normAutofit/>
          </a:bodyPr>
          <a:lstStyle/>
          <a:p>
            <a:pPr>
              <a:spcAft>
                <a:spcPts val="600"/>
              </a:spcAft>
            </a:pPr>
            <a:fld id="{C5EF2332-01BF-834F-8236-50238282D533}" type="slidenum">
              <a:rPr lang="en-US">
                <a:solidFill>
                  <a:srgbClr val="FFFFFF"/>
                </a:solidFill>
              </a:rPr>
              <a:pPr>
                <a:spcAft>
                  <a:spcPts val="600"/>
                </a:spcAft>
              </a:pPr>
              <a:t>7</a:t>
            </a:fld>
            <a:endParaRPr lang="en-US">
              <a:solidFill>
                <a:srgbClr val="FFFFFF"/>
              </a:solidFill>
            </a:endParaRPr>
          </a:p>
        </p:txBody>
      </p:sp>
    </p:spTree>
    <p:extLst>
      <p:ext uri="{BB962C8B-B14F-4D97-AF65-F5344CB8AC3E}">
        <p14:creationId xmlns:p14="http://schemas.microsoft.com/office/powerpoint/2010/main" val="21607302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41ACE31-1CDA-4F13-92C5-CEEFD63B3C6E}"/>
              </a:ext>
            </a:extLst>
          </p:cNvPr>
          <p:cNvSpPr>
            <a:spLocks noGrp="1"/>
          </p:cNvSpPr>
          <p:nvPr>
            <p:ph type="title"/>
          </p:nvPr>
        </p:nvSpPr>
        <p:spPr/>
        <p:txBody>
          <a:bodyPr>
            <a:normAutofit/>
          </a:bodyPr>
          <a:lstStyle/>
          <a:p>
            <a:r>
              <a:rPr lang="fr-FR" sz="3200" b="1" dirty="0">
                <a:latin typeface="+mn-lt"/>
              </a:rPr>
              <a:t>Caractéristiques des Algorithmes Gloutons :</a:t>
            </a:r>
          </a:p>
        </p:txBody>
      </p:sp>
      <p:sp>
        <p:nvSpPr>
          <p:cNvPr id="3" name="Espace réservé du contenu 2">
            <a:extLst>
              <a:ext uri="{FF2B5EF4-FFF2-40B4-BE49-F238E27FC236}">
                <a16:creationId xmlns:a16="http://schemas.microsoft.com/office/drawing/2014/main" id="{5F1FE856-209C-4B35-8E95-B85C1A21CA53}"/>
              </a:ext>
            </a:extLst>
          </p:cNvPr>
          <p:cNvSpPr>
            <a:spLocks noGrp="1"/>
          </p:cNvSpPr>
          <p:nvPr>
            <p:ph idx="1"/>
          </p:nvPr>
        </p:nvSpPr>
        <p:spPr>
          <a:xfrm>
            <a:off x="628650" y="1610139"/>
            <a:ext cx="8147602" cy="4746212"/>
          </a:xfrm>
        </p:spPr>
        <p:txBody>
          <a:bodyPr>
            <a:normAutofit/>
          </a:bodyPr>
          <a:lstStyle/>
          <a:p>
            <a:pPr algn="l"/>
            <a:r>
              <a:rPr lang="fr-FR" b="1" i="0" dirty="0">
                <a:effectLst/>
              </a:rPr>
              <a:t>Principe de Choix Local :</a:t>
            </a:r>
            <a:r>
              <a:rPr lang="fr-FR" b="0" i="0" dirty="0">
                <a:effectLst/>
              </a:rPr>
              <a:t> Les algorithmes gloutons prennent des décisions en se basant uniquement sur l'information disponible localement à chaque étape. Ils ne tiennent pas compte des conséquences à long terme de leurs choix.</a:t>
            </a:r>
          </a:p>
          <a:p>
            <a:pPr algn="l"/>
            <a:r>
              <a:rPr lang="fr-FR" b="1" i="0" dirty="0">
                <a:effectLst/>
              </a:rPr>
              <a:t>Solutions Localement Optimales :</a:t>
            </a:r>
            <a:r>
              <a:rPr lang="fr-FR" b="0" i="0" dirty="0">
                <a:effectLst/>
              </a:rPr>
              <a:t> À chaque étape, un algorithme glouton choisit la meilleure option locale, c'est-à-dire celle qui semble être la meilleure parmi les choix immédiats disponibles. Cela conduit à des solutions localement optimales.</a:t>
            </a:r>
          </a:p>
          <a:p>
            <a:pPr algn="l"/>
            <a:r>
              <a:rPr lang="fr-FR" b="1" i="0" dirty="0">
                <a:effectLst/>
              </a:rPr>
              <a:t>Stratégie de Construction Incrémentale :</a:t>
            </a:r>
            <a:r>
              <a:rPr lang="fr-FR" b="0" i="0" dirty="0">
                <a:effectLst/>
              </a:rPr>
              <a:t> Les solutions sont construites progressivement, étape par étape, en ajoutant ou en sélectionnant des éléments de manière incrémentale. Chaque étape est guidée par la recherche du meilleur choix local.</a:t>
            </a:r>
          </a:p>
          <a:p>
            <a:pPr algn="l"/>
            <a:r>
              <a:rPr lang="fr-FR" b="1" i="0" dirty="0">
                <a:effectLst/>
              </a:rPr>
              <a:t>Absence de Retour en Arrière :</a:t>
            </a:r>
            <a:r>
              <a:rPr lang="fr-FR" b="0" i="0" dirty="0">
                <a:effectLst/>
              </a:rPr>
              <a:t> Les algorithmes gloutons ne reviennent généralement pas en arrière pour réévaluer ou changer une décision prise précédemment. Une fois qu'un choix est fait, il est définitif. </a:t>
            </a:r>
          </a:p>
        </p:txBody>
      </p:sp>
      <p:sp>
        <p:nvSpPr>
          <p:cNvPr id="4" name="Espace réservé du numéro de diapositive 3">
            <a:extLst>
              <a:ext uri="{FF2B5EF4-FFF2-40B4-BE49-F238E27FC236}">
                <a16:creationId xmlns:a16="http://schemas.microsoft.com/office/drawing/2014/main" id="{F7C843D6-19E8-4B88-8AB8-D0CB09DA92AF}"/>
              </a:ext>
            </a:extLst>
          </p:cNvPr>
          <p:cNvSpPr>
            <a:spLocks noGrp="1"/>
          </p:cNvSpPr>
          <p:nvPr>
            <p:ph type="sldNum" sz="quarter" idx="12"/>
          </p:nvPr>
        </p:nvSpPr>
        <p:spPr/>
        <p:txBody>
          <a:bodyPr/>
          <a:lstStyle/>
          <a:p>
            <a:fld id="{C5EF2332-01BF-834F-8236-50238282D533}" type="slidenum">
              <a:rPr lang="en-US" smtClean="0"/>
              <a:t>8</a:t>
            </a:fld>
            <a:endParaRPr lang="en-US"/>
          </a:p>
        </p:txBody>
      </p:sp>
    </p:spTree>
    <p:extLst>
      <p:ext uri="{BB962C8B-B14F-4D97-AF65-F5344CB8AC3E}">
        <p14:creationId xmlns:p14="http://schemas.microsoft.com/office/powerpoint/2010/main" val="32011494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CC995B9-0F08-4EBB-8ED0-495667EB140F}"/>
              </a:ext>
            </a:extLst>
          </p:cNvPr>
          <p:cNvSpPr>
            <a:spLocks noGrp="1"/>
          </p:cNvSpPr>
          <p:nvPr>
            <p:ph type="title"/>
          </p:nvPr>
        </p:nvSpPr>
        <p:spPr/>
        <p:txBody>
          <a:bodyPr>
            <a:normAutofit fontScale="90000"/>
          </a:bodyPr>
          <a:lstStyle/>
          <a:p>
            <a:r>
              <a:rPr lang="fr-FR" sz="4400" b="1" dirty="0"/>
              <a:t>Propriétés des problèmes résolubles par un algorithme glouton</a:t>
            </a:r>
            <a:br>
              <a:rPr lang="fr-FR" dirty="0"/>
            </a:br>
            <a:endParaRPr lang="fr-FR" dirty="0"/>
          </a:p>
        </p:txBody>
      </p:sp>
      <p:sp>
        <p:nvSpPr>
          <p:cNvPr id="3" name="Espace réservé du contenu 2">
            <a:extLst>
              <a:ext uri="{FF2B5EF4-FFF2-40B4-BE49-F238E27FC236}">
                <a16:creationId xmlns:a16="http://schemas.microsoft.com/office/drawing/2014/main" id="{4022E2B1-04E1-4952-8341-30252AE7585A}"/>
              </a:ext>
            </a:extLst>
          </p:cNvPr>
          <p:cNvSpPr>
            <a:spLocks noGrp="1"/>
          </p:cNvSpPr>
          <p:nvPr>
            <p:ph idx="1"/>
          </p:nvPr>
        </p:nvSpPr>
        <p:spPr>
          <a:xfrm>
            <a:off x="628650" y="1825625"/>
            <a:ext cx="7886700" cy="4078218"/>
          </a:xfrm>
        </p:spPr>
        <p:txBody>
          <a:bodyPr/>
          <a:lstStyle/>
          <a:p>
            <a:pPr marL="342900" lvl="0" indent="-342900">
              <a:lnSpc>
                <a:spcPct val="107000"/>
              </a:lnSpc>
              <a:spcBef>
                <a:spcPts val="600"/>
              </a:spcBef>
              <a:spcAft>
                <a:spcPts val="800"/>
              </a:spcAft>
              <a:buFont typeface="Symbol" panose="05050102010706020507" pitchFamily="18" charset="2"/>
              <a:buChar char=""/>
            </a:pPr>
            <a:r>
              <a:rPr lang="fr-FR" sz="2800" dirty="0">
                <a:effectLst/>
                <a:latin typeface="Calibri" panose="020F0502020204030204" pitchFamily="34" charset="0"/>
                <a:ea typeface="Calibri" panose="020F0502020204030204" pitchFamily="34" charset="0"/>
                <a:cs typeface="Arial" panose="020B0604020202020204" pitchFamily="34" charset="0"/>
              </a:rPr>
              <a:t>Le problème doit être d'optimisation.</a:t>
            </a:r>
          </a:p>
          <a:p>
            <a:pPr marL="342900" lvl="0" indent="-342900">
              <a:lnSpc>
                <a:spcPct val="107000"/>
              </a:lnSpc>
              <a:spcBef>
                <a:spcPts val="600"/>
              </a:spcBef>
              <a:spcAft>
                <a:spcPts val="800"/>
              </a:spcAft>
              <a:buFont typeface="Symbol" panose="05050102010706020507" pitchFamily="18" charset="2"/>
              <a:buChar char=""/>
            </a:pPr>
            <a:r>
              <a:rPr lang="fr-FR" sz="2800" dirty="0">
                <a:effectLst/>
                <a:latin typeface="Calibri" panose="020F0502020204030204" pitchFamily="34" charset="0"/>
                <a:ea typeface="Calibri" panose="020F0502020204030204" pitchFamily="34" charset="0"/>
                <a:cs typeface="Arial" panose="020B0604020202020204" pitchFamily="34" charset="0"/>
              </a:rPr>
              <a:t>Sous-structure optimale : Le problème peut se décomposer en une série de choix locaux.</a:t>
            </a:r>
          </a:p>
          <a:p>
            <a:pPr marL="342900" lvl="0" indent="-342900">
              <a:lnSpc>
                <a:spcPct val="107000"/>
              </a:lnSpc>
              <a:spcBef>
                <a:spcPts val="600"/>
              </a:spcBef>
              <a:spcAft>
                <a:spcPts val="800"/>
              </a:spcAft>
              <a:buFont typeface="Symbol" panose="05050102010706020507" pitchFamily="18" charset="2"/>
              <a:buChar char=""/>
            </a:pPr>
            <a:r>
              <a:rPr lang="fr-FR" sz="2800" dirty="0">
                <a:effectLst/>
                <a:latin typeface="Calibri" panose="020F0502020204030204" pitchFamily="34" charset="0"/>
                <a:ea typeface="Calibri" panose="020F0502020204030204" pitchFamily="34" charset="0"/>
                <a:cs typeface="Arial" panose="020B0604020202020204" pitchFamily="34" charset="0"/>
              </a:rPr>
              <a:t>Le choix optimal local mène parfois à une solution optimale globale.</a:t>
            </a:r>
          </a:p>
          <a:p>
            <a:pPr marL="342900" lvl="0" indent="-342900">
              <a:lnSpc>
                <a:spcPct val="107000"/>
              </a:lnSpc>
              <a:spcBef>
                <a:spcPts val="600"/>
              </a:spcBef>
              <a:spcAft>
                <a:spcPts val="800"/>
              </a:spcAft>
              <a:buFont typeface="Symbol" panose="05050102010706020507" pitchFamily="18" charset="2"/>
              <a:buChar char=""/>
            </a:pPr>
            <a:r>
              <a:rPr lang="fr-FR" sz="2800" dirty="0">
                <a:effectLst/>
                <a:latin typeface="Calibri" panose="020F0502020204030204" pitchFamily="34" charset="0"/>
                <a:ea typeface="Calibri" panose="020F0502020204030204" pitchFamily="34" charset="0"/>
                <a:cs typeface="Arial" panose="020B0604020202020204" pitchFamily="34" charset="0"/>
              </a:rPr>
              <a:t>Les décisions locales sont indépendantes.</a:t>
            </a:r>
          </a:p>
        </p:txBody>
      </p:sp>
      <p:sp>
        <p:nvSpPr>
          <p:cNvPr id="4" name="Espace réservé du numéro de diapositive 3">
            <a:extLst>
              <a:ext uri="{FF2B5EF4-FFF2-40B4-BE49-F238E27FC236}">
                <a16:creationId xmlns:a16="http://schemas.microsoft.com/office/drawing/2014/main" id="{B373DF44-2718-4E0D-ABDE-5287FDAAF0A7}"/>
              </a:ext>
            </a:extLst>
          </p:cNvPr>
          <p:cNvSpPr>
            <a:spLocks noGrp="1"/>
          </p:cNvSpPr>
          <p:nvPr>
            <p:ph type="sldNum" sz="quarter" idx="12"/>
          </p:nvPr>
        </p:nvSpPr>
        <p:spPr/>
        <p:txBody>
          <a:bodyPr/>
          <a:lstStyle/>
          <a:p>
            <a:fld id="{C5EF2332-01BF-834F-8236-50238282D533}" type="slidenum">
              <a:rPr lang="en-US" smtClean="0"/>
              <a:t>9</a:t>
            </a:fld>
            <a:endParaRPr lang="en-US"/>
          </a:p>
        </p:txBody>
      </p:sp>
    </p:spTree>
    <p:extLst>
      <p:ext uri="{BB962C8B-B14F-4D97-AF65-F5344CB8AC3E}">
        <p14:creationId xmlns:p14="http://schemas.microsoft.com/office/powerpoint/2010/main" val="3232139811"/>
      </p:ext>
    </p:extLst>
  </p:cSld>
  <p:clrMapOvr>
    <a:masterClrMapping/>
  </p:clrMapOvr>
</p:sld>
</file>

<file path=ppt/theme/theme1.xml><?xml version="1.0" encoding="utf-8"?>
<a:theme xmlns:a="http://schemas.openxmlformats.org/drawingml/2006/main" name="1_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labo_lisia</Template>
  <TotalTime>1978</TotalTime>
  <Words>4291</Words>
  <Application>Microsoft Office PowerPoint</Application>
  <PresentationFormat>Affichage à l'écran (4:3)</PresentationFormat>
  <Paragraphs>293</Paragraphs>
  <Slides>33</Slides>
  <Notes>1</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33</vt:i4>
      </vt:variant>
    </vt:vector>
  </HeadingPairs>
  <TitlesOfParts>
    <vt:vector size="39" baseType="lpstr">
      <vt:lpstr>Arial</vt:lpstr>
      <vt:lpstr>Calibri</vt:lpstr>
      <vt:lpstr>Calibri Light</vt:lpstr>
      <vt:lpstr>Symbol</vt:lpstr>
      <vt:lpstr>Wingdings</vt:lpstr>
      <vt:lpstr>1_Thème Office</vt:lpstr>
      <vt:lpstr>Chapitre 2 : Techniques de conception d’algorithmes</vt:lpstr>
      <vt:lpstr>Présentation PowerPoint</vt:lpstr>
      <vt:lpstr>Méthodes de conception d’algorithmes</vt:lpstr>
      <vt:lpstr>Méthodes de conception d’algorithmes</vt:lpstr>
      <vt:lpstr>Méthodes de conception d’algorithmes</vt:lpstr>
      <vt:lpstr>Comment choisir la meilleure technique de conception d'algorithme pour un problème donné? </vt:lpstr>
      <vt:lpstr>Les algorithmes gloutons ( greedy algorithms)</vt:lpstr>
      <vt:lpstr>Caractéristiques des Algorithmes Gloutons :</vt:lpstr>
      <vt:lpstr>Propriétés des problèmes résolubles par un algorithme glouton </vt:lpstr>
      <vt:lpstr>Les principaux avantages des algorithmes gloutons sont:</vt:lpstr>
      <vt:lpstr>Limites des algorithmes gloutons </vt:lpstr>
      <vt:lpstr>Variantes et améliorations possibles </vt:lpstr>
      <vt:lpstr>Exemples d'Algorithmes Gloutons :</vt:lpstr>
      <vt:lpstr>Présentation PowerPoint</vt:lpstr>
      <vt:lpstr>Présentation PowerPoint</vt:lpstr>
      <vt:lpstr>Présentation PowerPoint</vt:lpstr>
      <vt:lpstr>Exemples d'Algorithmes Gloutons : Problème du sac à dos: </vt:lpstr>
      <vt:lpstr>3. Arbre de recouvrement minimum  </vt:lpstr>
      <vt:lpstr>4. Le problème du voyageur de commerce  </vt:lpstr>
      <vt:lpstr>4. Le problème du voyageur de commerce</vt:lpstr>
      <vt:lpstr>Exemples d'Algorithmes Gloutons : Le problème du voyageur de commerce</vt:lpstr>
      <vt:lpstr>Présentation PowerPoint</vt:lpstr>
      <vt:lpstr> 5. Les algorithmes de gloutons de remplissage et allocation de ressources </vt:lpstr>
      <vt:lpstr> 5. Les algorithmes de gloutons de remplissage et allocation de ressources</vt:lpstr>
      <vt:lpstr> 5. Les algorithmes de gloutons de remplissage et allocation de ressources</vt:lpstr>
      <vt:lpstr> 5. Les algorithmes de gloutons de remplissage et allocation de ressources</vt:lpstr>
      <vt:lpstr> 5. Les algorithmes de gloutons de remplissage et allocation de ressources</vt:lpstr>
      <vt:lpstr>5. Les algorithmes de gloutons de remplissage et allocation de ressources</vt:lpstr>
      <vt:lpstr>Autres algorithmes </vt:lpstr>
      <vt:lpstr>Comparaison avec d'Autres Approches</vt:lpstr>
      <vt:lpstr>Comparaison avec d'Autres Approches</vt:lpstr>
      <vt:lpstr>Conclusion</vt:lpstr>
      <vt:lpstr>Références  </vt:lpstr>
    </vt:vector>
  </TitlesOfParts>
  <LinksUpToDate>false</LinksUpToDate>
  <SharedDoc>false</SharedDoc>
  <HyperlinksChanged>false</HyperlinksChanged>
  <AppVersion>16.0000</AppVersion>
</Properties>
</file>

<file path=docProps/app0.xml><?xml version="1.0" encoding="utf-8"?>
<Properties xmlns="http://schemas.openxmlformats.org/officeDocument/2006/extended-properties" xmlns:vt="http://schemas.openxmlformats.org/officeDocument/2006/docPropsVTypes">
  <TotalTime>1</TotalTime>
  <Words>26</Words>
  <Application>Microsoft Office PowerPoint</Application>
  <PresentationFormat>On-screen Show (4:3)</PresentationFormat>
  <Paragraphs>10</Paragraphs>
  <Slides>2</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vt:i4>
      </vt:variant>
    </vt:vector>
  </HeadingPairs>
  <TitlesOfParts>
    <vt:vector size="5" baseType="lpstr">
      <vt:lpstr>Arial</vt:lpstr>
      <vt:lpstr>Calibri</vt:lpstr>
      <vt:lpstr>Office Theme</vt:lpstr>
      <vt:lpstr>Title</vt:lpstr>
      <vt:lpstr>Slide Title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LAYEB</dc:creator>
  <cp:keywords/>
  <cp:lastModifiedBy>abdesslem layeb</cp:lastModifiedBy>
  <cp:revision>55</cp:revision>
  <dcterms:created xsi:type="dcterms:W3CDTF">2023-09-17T08:27:46Z</dcterms:created>
  <dcterms:modified xsi:type="dcterms:W3CDTF">2023-10-06T18:37:22Z</dcterms:modified>
</cp:coreProperties>
</file>