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5"/>
  </p:notesMasterIdLst>
  <p:handoutMasterIdLst>
    <p:handoutMasterId r:id="rId56"/>
  </p:handoutMasterIdLst>
  <p:sldIdLst>
    <p:sldId id="350" r:id="rId2"/>
    <p:sldId id="358" r:id="rId3"/>
    <p:sldId id="366" r:id="rId4"/>
    <p:sldId id="304" r:id="rId5"/>
    <p:sldId id="305" r:id="rId6"/>
    <p:sldId id="306" r:id="rId7"/>
    <p:sldId id="400" r:id="rId8"/>
    <p:sldId id="401" r:id="rId9"/>
    <p:sldId id="307" r:id="rId10"/>
    <p:sldId id="310" r:id="rId11"/>
    <p:sldId id="311" r:id="rId12"/>
    <p:sldId id="312" r:id="rId13"/>
    <p:sldId id="402" r:id="rId14"/>
    <p:sldId id="403" r:id="rId15"/>
    <p:sldId id="399" r:id="rId16"/>
    <p:sldId id="314" r:id="rId17"/>
    <p:sldId id="315" r:id="rId18"/>
    <p:sldId id="313" r:id="rId19"/>
    <p:sldId id="316" r:id="rId20"/>
    <p:sldId id="317" r:id="rId21"/>
    <p:sldId id="318" r:id="rId22"/>
    <p:sldId id="324" r:id="rId23"/>
    <p:sldId id="367" r:id="rId24"/>
    <p:sldId id="333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94" r:id="rId39"/>
    <p:sldId id="347" r:id="rId40"/>
    <p:sldId id="388" r:id="rId41"/>
    <p:sldId id="382" r:id="rId42"/>
    <p:sldId id="384" r:id="rId43"/>
    <p:sldId id="385" r:id="rId44"/>
    <p:sldId id="386" r:id="rId45"/>
    <p:sldId id="387" r:id="rId46"/>
    <p:sldId id="383" r:id="rId47"/>
    <p:sldId id="389" r:id="rId48"/>
    <p:sldId id="360" r:id="rId49"/>
    <p:sldId id="393" r:id="rId50"/>
    <p:sldId id="348" r:id="rId51"/>
    <p:sldId id="404" r:id="rId52"/>
    <p:sldId id="405" r:id="rId53"/>
    <p:sldId id="406" r:id="rId54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2"/>
    </p:cViewPr>
  </p:sorterViewPr>
  <p:notesViewPr>
    <p:cSldViewPr>
      <p:cViewPr varScale="1">
        <p:scale>
          <a:sx n="56" d="100"/>
          <a:sy n="56" d="100"/>
        </p:scale>
        <p:origin x="-1764" y="-84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1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4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9.xml"/><Relationship Id="rId40" Type="http://schemas.openxmlformats.org/officeDocument/2006/relationships/slide" Target="slides/slide42.xml"/><Relationship Id="rId45" Type="http://schemas.openxmlformats.org/officeDocument/2006/relationships/slide" Target="slides/slide47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6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5.xml"/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40.xml"/><Relationship Id="rId46" Type="http://schemas.openxmlformats.org/officeDocument/2006/relationships/slide" Target="slides/slide50.xml"/><Relationship Id="rId20" Type="http://schemas.openxmlformats.org/officeDocument/2006/relationships/slide" Target="slides/slide21.xml"/><Relationship Id="rId41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64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74" tIns="44737" rIns="89474" bIns="44737" numCol="1" anchor="t" anchorCtr="0" compatLnSpc="1">
            <a:prstTxWarp prst="textNoShape">
              <a:avLst/>
            </a:prstTxWarp>
          </a:bodyPr>
          <a:lstStyle>
            <a:lvl1pPr defTabSz="895350" eaLnBrk="0" hangingPunct="0">
              <a:defRPr sz="1200" b="0">
                <a:latin typeface="Times New Roman" pitchFamily="18" charset="0"/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4641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74" tIns="44737" rIns="89474" bIns="44737" numCol="1" anchor="t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 b="0">
                <a:latin typeface="Times New Roman" pitchFamily="18" charset="0"/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1738"/>
            <a:ext cx="304641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74" tIns="44737" rIns="89474" bIns="44737" numCol="1" anchor="b" anchorCtr="0" compatLnSpc="1">
            <a:prstTxWarp prst="textNoShape">
              <a:avLst/>
            </a:prstTxWarp>
          </a:bodyPr>
          <a:lstStyle>
            <a:lvl1pPr defTabSz="895350" eaLnBrk="0" hangingPunct="0">
              <a:defRPr sz="1200" b="0">
                <a:latin typeface="Times New Roman" pitchFamily="18" charset="0"/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821738"/>
            <a:ext cx="304641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74" tIns="44737" rIns="89474" bIns="44737" numCol="1" anchor="b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 b="0">
                <a:latin typeface="Times New Roman" pitchFamily="18" charset="0"/>
                <a:ea typeface="SimSun" pitchFamily="2" charset="-122"/>
              </a:defRPr>
            </a:lvl1pPr>
          </a:lstStyle>
          <a:p>
            <a:fld id="{CDCE1AE8-8E89-445D-83BE-F718ED4FBC22}" type="slidenum">
              <a:rPr lang="zh-CN" altLang="en-US"/>
              <a:pPr/>
              <a:t>‹N°›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 b="0">
                <a:latin typeface="Times New Roman" pitchFamily="18" charset="0"/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0">
                <a:latin typeface="Times New Roman" pitchFamily="18" charset="0"/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 b="0">
                <a:latin typeface="Times New Roman" pitchFamily="18" charset="0"/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0">
                <a:latin typeface="Times New Roman" pitchFamily="18" charset="0"/>
                <a:ea typeface="SimSun" pitchFamily="2" charset="-122"/>
              </a:defRPr>
            </a:lvl1pPr>
          </a:lstStyle>
          <a:p>
            <a:fld id="{5AFB9092-1B5E-4840-BE5E-2368276F3EBF}" type="slidenum">
              <a:rPr lang="zh-CN" altLang="en-US"/>
              <a:pPr/>
              <a:t>‹N°›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013BD-904F-47A0-AFE4-C27B5385862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" y="3579813"/>
            <a:ext cx="6959600" cy="5459412"/>
          </a:xfrm>
          <a:noFill/>
          <a:ln/>
        </p:spPr>
        <p:txBody>
          <a:bodyPr lIns="91895" tIns="45141" rIns="91895" bIns="45141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83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350"/>
            <a:ext cx="4618038" cy="3463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CEF09-E907-4554-AFE8-4DE18C8425EC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81D639-3BCC-42A8-A2CA-02337A5B6D0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93341-47A7-4E58-B1C1-6DF9CF8F110B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962A4-F4A7-41B9-ACE7-65EEE6F8657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A51AD-9A0F-4EEB-A054-14D094CD9600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B47A1-D633-48E8-812B-ACD35BE2D83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21BE20-2CCD-42EB-BBC2-35D9E355251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E5EA36-3BED-4C84-9DCD-D91510AF70D9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49725-C5DE-4344-86AB-A73BD6165CD3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81155-BA6B-4C4C-B14C-7B54A6E46C6E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17162-6C58-47BB-8E17-95C7BAB608A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8D7D5-00B9-4581-AA31-1D11A02F3E6F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78123-BBC7-4EB4-AB8D-B57575A0A69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E09E1-BE78-48F0-B456-ABA59A459F21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ADB296-3D6D-4FAE-A5B5-FBCC8AC1C7E3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FDD5F-942E-47E3-96E9-5BBD53A51551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68844-350D-4275-9ADC-B4983A581140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B2DA0-1109-4A37-BC37-EAEF1050EA1A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2C8B54-BF0E-4379-BA72-720CC6ABC63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2D511-F501-4097-B733-3B23E6E157B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3FF6-2DEA-402D-865B-9F2F7997F843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8C085-AE64-4773-93EA-8BEADDA8E01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5B69E-C839-45C7-B35C-B64897163AA0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1C261-70C8-4473-A86D-DE60688BFB7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5D8DA-0DF0-4FB6-B747-5868D38E5542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51C73-17AB-4939-A2FE-9F551B2F9E7F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954B3-3D02-42F9-B6F9-82D335140934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B1E05-2D91-4C91-9B1D-0127C0BF2E8E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6607D-CDA0-4DDD-B9F3-2CF8CE27FE62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25C30-9DC8-4518-8768-B0909234614B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970B6-DE3F-437B-BBDE-09AB1A998B99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AF7F4-A57B-4640-80C1-199EF89F7885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62AAA-FDE0-4F74-B957-58738506429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35762-31E4-42F5-85D7-4247A8964B86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F5A99-180C-4AD4-88AB-ECE7B92FFCB7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B02E3-2F80-4255-8FC7-C41920AC4BEB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6B8D5-AC6A-4D42-985D-20DE5C619184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C06CD-082F-44F0-812A-0AD07B7EC473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B552B-07C2-4E30-880B-81D669962BAC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38B86-DACF-4DE2-B4E6-8844DEFB8E57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178CA-A5FA-4A3B-97E7-78A8A1587272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4E43C-5D15-48E3-B97B-77CAB4595D12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87F3C-AC91-471E-AC4F-C392DA4D382B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B948C-EA0B-45A1-A309-F04551E60FC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F03D2-5164-4C5C-868F-CED76F3F9CB8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B9D17-CD87-4E71-9FCB-A965E209E5A5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A5D18-23EB-4FF5-9DDD-72B51F3E5ABF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78689-A718-4040-A83F-240C0DB8D81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5959B-26F3-4188-8B70-3C2924FEA2A1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92100"/>
            <a:ext cx="2152650" cy="549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2100"/>
            <a:ext cx="6305550" cy="549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2100"/>
            <a:ext cx="59436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71600"/>
            <a:ext cx="5753100" cy="0"/>
          </a:xfrm>
          <a:prstGeom prst="line">
            <a:avLst/>
          </a:prstGeom>
          <a:noFill/>
          <a:ln w="50800">
            <a:solidFill>
              <a:srgbClr val="00279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2100"/>
            <a:ext cx="59436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834438" y="6618288"/>
            <a:ext cx="3143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541F5C71-CF95-480C-81FC-C57B3F5F2145}" type="slidenum">
              <a:rPr lang="zh-CN" altLang="en-US" sz="900" b="0">
                <a:latin typeface="Times New Roman" pitchFamily="18" charset="0"/>
                <a:ea typeface="SimSun" pitchFamily="2" charset="-122"/>
              </a:rPr>
              <a:pPr eaLnBrk="0" hangingPunct="0"/>
              <a:t>‹N°›</a:t>
            </a:fld>
            <a:endParaRPr lang="en-US" altLang="zh-CN" sz="900" b="0">
              <a:latin typeface="Times New Roman" pitchFamily="18" charset="0"/>
              <a:ea typeface="SimSun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80" charset="2"/>
        <a:buChar char="u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80" charset="2"/>
        <a:buChar char="v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80" charset="2"/>
        <a:buChar char="u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2240593" y="2073275"/>
            <a:ext cx="4662816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3600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0-1 Knapsack problem</a:t>
            </a:r>
            <a:endParaRPr lang="en-US" altLang="zh-CN" sz="3200" dirty="0">
              <a:solidFill>
                <a:schemeClr val="hlink"/>
              </a:solidFill>
              <a:ea typeface="SimSun" pitchFamily="2" charset="-122"/>
            </a:endParaRPr>
          </a:p>
          <a:p>
            <a:pPr algn="ctr" eaLnBrk="0" hangingPunct="0"/>
            <a:endParaRPr lang="en-US" altLang="zh-CN" sz="2800" dirty="0">
              <a:solidFill>
                <a:schemeClr val="hlink"/>
              </a:solidFill>
              <a:ea typeface="SimSun" pitchFamily="2" charset="-122"/>
            </a:endParaRPr>
          </a:p>
          <a:p>
            <a:pPr algn="ctr" eaLnBrk="0" hangingPunct="0"/>
            <a:r>
              <a:rPr lang="en-US" altLang="zh-CN" sz="2800" dirty="0">
                <a:ea typeface="SimSun" pitchFamily="2" charset="-122"/>
              </a:rPr>
              <a:t>By dynamic </a:t>
            </a:r>
            <a:r>
              <a:rPr lang="en-US" altLang="zh-CN" sz="2800" dirty="0" err="1">
                <a:ea typeface="SimSun" pitchFamily="2" charset="-122"/>
              </a:rPr>
              <a:t>rogramming</a:t>
            </a:r>
            <a:endParaRPr lang="en-US" altLang="zh-CN" sz="2800" i="1" dirty="0">
              <a:ea typeface="SimSun" pitchFamily="2" charset="-122"/>
            </a:endParaRP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6248400" cy="1104900"/>
          </a:xfrm>
        </p:spPr>
        <p:txBody>
          <a:bodyPr/>
          <a:lstStyle/>
          <a:p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 algn="ctr">
              <a:buFont typeface="Monotype Sorts" pitchFamily="80" charset="2"/>
              <a:buNone/>
            </a:pPr>
            <a:r>
              <a:rPr lang="en-US" altLang="zh-CN" dirty="0">
                <a:solidFill>
                  <a:schemeClr val="tx2"/>
                </a:solidFill>
                <a:ea typeface="SimSun" pitchFamily="2" charset="-122"/>
              </a:rPr>
              <a:t>If items are labeled </a:t>
            </a:r>
            <a:r>
              <a:rPr lang="en-US" altLang="zh-CN" i="1" dirty="0">
                <a:solidFill>
                  <a:schemeClr val="tx2"/>
                </a:solidFill>
                <a:ea typeface="SimSun" pitchFamily="2" charset="-122"/>
              </a:rPr>
              <a:t>1..n</a:t>
            </a:r>
            <a:r>
              <a:rPr lang="en-US" altLang="zh-CN" dirty="0">
                <a:solidFill>
                  <a:schemeClr val="tx2"/>
                </a:solidFill>
                <a:ea typeface="SimSun" pitchFamily="2" charset="-122"/>
              </a:rPr>
              <a:t>, then a subproblem would be to find an optimal solution for </a:t>
            </a:r>
            <a:r>
              <a:rPr lang="en-US" altLang="zh-CN" i="1" dirty="0" err="1">
                <a:solidFill>
                  <a:schemeClr val="tx2"/>
                </a:solidFill>
                <a:ea typeface="SimSun" pitchFamily="2" charset="-122"/>
              </a:rPr>
              <a:t>S</a:t>
            </a:r>
            <a:r>
              <a:rPr lang="en-US" altLang="zh-CN" i="1" baseline="-25000" dirty="0" err="1">
                <a:solidFill>
                  <a:schemeClr val="tx2"/>
                </a:solidFill>
                <a:ea typeface="SimSun" pitchFamily="2" charset="-122"/>
              </a:rPr>
              <a:t>k</a:t>
            </a:r>
            <a:r>
              <a:rPr lang="en-US" altLang="zh-CN" i="1" dirty="0">
                <a:solidFill>
                  <a:schemeClr val="tx2"/>
                </a:solidFill>
                <a:ea typeface="SimSun" pitchFamily="2" charset="-122"/>
              </a:rPr>
              <a:t> = {items labeled 1, 2, .. k}</a:t>
            </a:r>
          </a:p>
          <a:p>
            <a:pPr algn="ctr">
              <a:buFont typeface="Monotype Sorts" pitchFamily="80" charset="2"/>
              <a:buNone/>
            </a:pPr>
            <a:endParaRPr lang="en-US" altLang="zh-CN" i="1" dirty="0">
              <a:solidFill>
                <a:schemeClr val="tx2"/>
              </a:solidFill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This is a reasonable subproblem definition.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The question is: can we describe the final solution (</a:t>
            </a:r>
            <a:r>
              <a:rPr lang="en-US" altLang="zh-CN" i="1" dirty="0">
                <a:solidFill>
                  <a:schemeClr val="tx2"/>
                </a:solidFill>
                <a:ea typeface="SimSun" pitchFamily="2" charset="-122"/>
              </a:rPr>
              <a:t>S</a:t>
            </a:r>
            <a:r>
              <a:rPr lang="en-US" altLang="zh-CN" i="1" baseline="-25000" dirty="0">
                <a:solidFill>
                  <a:schemeClr val="tx2"/>
                </a:solidFill>
                <a:ea typeface="SimSun" pitchFamily="2" charset="-122"/>
              </a:rPr>
              <a:t>n</a:t>
            </a:r>
            <a:r>
              <a:rPr lang="en-US" altLang="zh-CN" i="1" dirty="0">
                <a:solidFill>
                  <a:schemeClr val="tx2"/>
                </a:solidFill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) in terms of subproblems (</a:t>
            </a:r>
            <a:r>
              <a:rPr lang="en-US" altLang="zh-CN" i="1" dirty="0" err="1">
                <a:solidFill>
                  <a:schemeClr val="tx2"/>
                </a:solidFill>
                <a:ea typeface="SimSun" pitchFamily="2" charset="-122"/>
              </a:rPr>
              <a:t>S</a:t>
            </a:r>
            <a:r>
              <a:rPr lang="en-US" altLang="zh-CN" i="1" baseline="-25000" dirty="0" err="1">
                <a:solidFill>
                  <a:schemeClr val="tx2"/>
                </a:solidFill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)?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Unfortunately, we </a:t>
            </a:r>
            <a:r>
              <a:rPr lang="en-US" altLang="zh-CN" u="sng" dirty="0">
                <a:ea typeface="SimSun" pitchFamily="2" charset="-122"/>
              </a:rPr>
              <a:t>can’t</a:t>
            </a:r>
            <a:r>
              <a:rPr lang="en-US" altLang="zh-CN" dirty="0">
                <a:ea typeface="SimSun" pitchFamily="2" charset="-122"/>
              </a:rPr>
              <a:t> do that. 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Defining a Subproblem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371600" y="2560638"/>
            <a:ext cx="286543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Max weight: W = 20</a:t>
            </a:r>
            <a:endParaRPr lang="en-US" altLang="zh-CN" sz="2400">
              <a:solidFill>
                <a:schemeClr val="accent2"/>
              </a:solidFill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For S</a:t>
            </a:r>
            <a:r>
              <a:rPr lang="en-US" altLang="zh-CN" sz="2400" baseline="-2500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:</a:t>
            </a:r>
            <a:endParaRPr lang="en-US" altLang="zh-CN" sz="24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Total weight: 14</a:t>
            </a:r>
          </a:p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Maximum benefit: 20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990600" y="1341438"/>
            <a:ext cx="4343400" cy="1066800"/>
            <a:chOff x="624" y="672"/>
            <a:chExt cx="2736" cy="672"/>
          </a:xfrm>
        </p:grpSpPr>
        <p:sp>
          <p:nvSpPr>
            <p:cNvPr id="13357" name="Rectangle 4"/>
            <p:cNvSpPr>
              <a:spLocks noChangeArrowheads="1"/>
            </p:cNvSpPr>
            <p:nvPr/>
          </p:nvSpPr>
          <p:spPr bwMode="auto">
            <a:xfrm>
              <a:off x="672" y="672"/>
              <a:ext cx="26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3358" name="Rectangle 5"/>
            <p:cNvSpPr>
              <a:spLocks noChangeArrowheads="1"/>
            </p:cNvSpPr>
            <p:nvPr/>
          </p:nvSpPr>
          <p:spPr bwMode="auto">
            <a:xfrm>
              <a:off x="672" y="672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3359" name="Rectangle 10"/>
            <p:cNvSpPr>
              <a:spLocks noChangeArrowheads="1"/>
            </p:cNvSpPr>
            <p:nvPr/>
          </p:nvSpPr>
          <p:spPr bwMode="auto">
            <a:xfrm>
              <a:off x="1056" y="672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3360" name="Rectangle 11"/>
            <p:cNvSpPr>
              <a:spLocks noChangeArrowheads="1"/>
            </p:cNvSpPr>
            <p:nvPr/>
          </p:nvSpPr>
          <p:spPr bwMode="auto">
            <a:xfrm>
              <a:off x="1632" y="672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3361" name="Rectangle 12"/>
            <p:cNvSpPr>
              <a:spLocks noChangeArrowheads="1"/>
            </p:cNvSpPr>
            <p:nvPr/>
          </p:nvSpPr>
          <p:spPr bwMode="auto">
            <a:xfrm>
              <a:off x="2208" y="672"/>
              <a:ext cx="48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3362" name="Text Box 13"/>
            <p:cNvSpPr txBox="1">
              <a:spLocks noChangeArrowheads="1"/>
            </p:cNvSpPr>
            <p:nvPr/>
          </p:nvSpPr>
          <p:spPr bwMode="auto">
            <a:xfrm>
              <a:off x="624" y="720"/>
              <a:ext cx="5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2000" b="0" dirty="0">
                  <a:latin typeface="Times New Roman" pitchFamily="18" charset="0"/>
                  <a:ea typeface="SimSun" pitchFamily="2" charset="-122"/>
                </a:rPr>
                <a:t>w</a:t>
              </a:r>
              <a:r>
                <a:rPr lang="en-US" altLang="zh-CN" sz="2000" b="0" baseline="-25000" dirty="0">
                  <a:latin typeface="Times New Roman" pitchFamily="18" charset="0"/>
                  <a:ea typeface="SimSun" pitchFamily="2" charset="-122"/>
                </a:rPr>
                <a:t>1 </a:t>
              </a:r>
              <a:r>
                <a:rPr lang="en-US" altLang="zh-CN" sz="2000" b="0" dirty="0">
                  <a:latin typeface="Times New Roman" pitchFamily="18" charset="0"/>
                  <a:ea typeface="SimSun" pitchFamily="2" charset="-122"/>
                </a:rPr>
                <a:t>=2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2000" b="0" dirty="0">
                  <a:latin typeface="Times New Roman" pitchFamily="18" charset="0"/>
                  <a:ea typeface="SimSun" pitchFamily="2" charset="-122"/>
                </a:rPr>
                <a:t>b</a:t>
              </a:r>
              <a:r>
                <a:rPr lang="en-US" altLang="zh-CN" sz="2000" b="0" baseline="-25000" dirty="0">
                  <a:latin typeface="Times New Roman" pitchFamily="18" charset="0"/>
                  <a:ea typeface="SimSun" pitchFamily="2" charset="-122"/>
                </a:rPr>
                <a:t>1 </a:t>
              </a:r>
              <a:r>
                <a:rPr lang="en-US" altLang="zh-CN" sz="2000" b="0" dirty="0">
                  <a:latin typeface="Times New Roman" pitchFamily="18" charset="0"/>
                  <a:ea typeface="SimSun" pitchFamily="2" charset="-122"/>
                </a:rPr>
                <a:t>=3</a:t>
              </a:r>
              <a:endParaRPr lang="en-US" altLang="zh-CN" sz="2400" b="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363" name="Text Box 15"/>
            <p:cNvSpPr txBox="1">
              <a:spLocks noChangeArrowheads="1"/>
            </p:cNvSpPr>
            <p:nvPr/>
          </p:nvSpPr>
          <p:spPr bwMode="auto">
            <a:xfrm>
              <a:off x="1056" y="720"/>
              <a:ext cx="5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2000" b="0" dirty="0">
                  <a:latin typeface="Times New Roman" pitchFamily="18" charset="0"/>
                  <a:ea typeface="SimSun" pitchFamily="2" charset="-122"/>
                </a:rPr>
                <a:t>w</a:t>
              </a:r>
              <a:r>
                <a:rPr lang="en-US" altLang="zh-CN" sz="2000" b="0" baseline="-25000" dirty="0">
                  <a:latin typeface="Times New Roman" pitchFamily="18" charset="0"/>
                  <a:ea typeface="SimSun" pitchFamily="2" charset="-122"/>
                </a:rPr>
                <a:t>2 </a:t>
              </a:r>
              <a:r>
                <a:rPr lang="en-US" altLang="zh-CN" sz="2000" b="0" dirty="0">
                  <a:latin typeface="Times New Roman" pitchFamily="18" charset="0"/>
                  <a:ea typeface="SimSun" pitchFamily="2" charset="-122"/>
                </a:rPr>
                <a:t>=4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2000" b="0" dirty="0">
                  <a:latin typeface="Times New Roman" pitchFamily="18" charset="0"/>
                  <a:ea typeface="SimSun" pitchFamily="2" charset="-122"/>
                </a:rPr>
                <a:t>b</a:t>
              </a:r>
              <a:r>
                <a:rPr lang="en-US" altLang="zh-CN" sz="2000" b="0" baseline="-25000" dirty="0">
                  <a:latin typeface="Times New Roman" pitchFamily="18" charset="0"/>
                  <a:ea typeface="SimSun" pitchFamily="2" charset="-122"/>
                </a:rPr>
                <a:t>2 </a:t>
              </a:r>
              <a:r>
                <a:rPr lang="en-US" altLang="zh-CN" sz="2000" b="0" dirty="0">
                  <a:latin typeface="Times New Roman" pitchFamily="18" charset="0"/>
                  <a:ea typeface="SimSun" pitchFamily="2" charset="-122"/>
                </a:rPr>
                <a:t>=5</a:t>
              </a:r>
              <a:endParaRPr lang="en-US" altLang="zh-CN" sz="2400" b="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364" name="Text Box 16"/>
            <p:cNvSpPr txBox="1">
              <a:spLocks noChangeArrowheads="1"/>
            </p:cNvSpPr>
            <p:nvPr/>
          </p:nvSpPr>
          <p:spPr bwMode="auto">
            <a:xfrm>
              <a:off x="1680" y="720"/>
              <a:ext cx="5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3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=5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3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=8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365" name="Text Box 17"/>
            <p:cNvSpPr txBox="1">
              <a:spLocks noChangeArrowheads="1"/>
            </p:cNvSpPr>
            <p:nvPr/>
          </p:nvSpPr>
          <p:spPr bwMode="auto">
            <a:xfrm>
              <a:off x="2256" y="720"/>
              <a:ext cx="5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4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=3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4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=4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13316" name="Text Box 18"/>
          <p:cNvSpPr txBox="1">
            <a:spLocks noChangeArrowheads="1"/>
          </p:cNvSpPr>
          <p:nvPr/>
        </p:nvSpPr>
        <p:spPr bwMode="auto">
          <a:xfrm>
            <a:off x="7162800" y="1570038"/>
            <a:ext cx="552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3200" b="0" baseline="-25000">
                <a:latin typeface="Times New Roman" pitchFamily="18" charset="0"/>
                <a:ea typeface="SimSun" pitchFamily="2" charset="-122"/>
              </a:rPr>
              <a:t>i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3317" name="Text Box 19"/>
          <p:cNvSpPr txBox="1">
            <a:spLocks noChangeArrowheads="1"/>
          </p:cNvSpPr>
          <p:nvPr/>
        </p:nvSpPr>
        <p:spPr bwMode="auto">
          <a:xfrm>
            <a:off x="8305800" y="1570038"/>
            <a:ext cx="552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3200" b="0" baseline="-25000">
                <a:latin typeface="Times New Roman" pitchFamily="18" charset="0"/>
                <a:ea typeface="SimSun" pitchFamily="2" charset="-122"/>
              </a:rPr>
              <a:t>i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3318" name="Text Box 20"/>
          <p:cNvSpPr txBox="1">
            <a:spLocks noChangeArrowheads="1"/>
          </p:cNvSpPr>
          <p:nvPr/>
        </p:nvSpPr>
        <p:spPr bwMode="auto">
          <a:xfrm>
            <a:off x="8229600" y="43894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10</a:t>
            </a:r>
          </a:p>
        </p:txBody>
      </p:sp>
      <p:sp>
        <p:nvSpPr>
          <p:cNvPr id="13319" name="Text Box 21"/>
          <p:cNvSpPr txBox="1">
            <a:spLocks noChangeArrowheads="1"/>
          </p:cNvSpPr>
          <p:nvPr/>
        </p:nvSpPr>
        <p:spPr bwMode="auto">
          <a:xfrm>
            <a:off x="8382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8</a:t>
            </a:r>
          </a:p>
        </p:txBody>
      </p:sp>
      <p:sp>
        <p:nvSpPr>
          <p:cNvPr id="13320" name="Text Box 22"/>
          <p:cNvSpPr txBox="1">
            <a:spLocks noChangeArrowheads="1"/>
          </p:cNvSpPr>
          <p:nvPr/>
        </p:nvSpPr>
        <p:spPr bwMode="auto">
          <a:xfrm>
            <a:off x="7315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83820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3152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13323" name="Text Box 25"/>
          <p:cNvSpPr txBox="1">
            <a:spLocks noChangeArrowheads="1"/>
          </p:cNvSpPr>
          <p:nvPr/>
        </p:nvSpPr>
        <p:spPr bwMode="auto">
          <a:xfrm>
            <a:off x="83820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13324" name="Text Box 26"/>
          <p:cNvSpPr txBox="1">
            <a:spLocks noChangeArrowheads="1"/>
          </p:cNvSpPr>
          <p:nvPr/>
        </p:nvSpPr>
        <p:spPr bwMode="auto">
          <a:xfrm>
            <a:off x="73152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8382000" y="22558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3326" name="Text Box 28"/>
          <p:cNvSpPr txBox="1">
            <a:spLocks noChangeArrowheads="1"/>
          </p:cNvSpPr>
          <p:nvPr/>
        </p:nvSpPr>
        <p:spPr bwMode="auto">
          <a:xfrm>
            <a:off x="7315200" y="22558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13327" name="Text Box 29"/>
          <p:cNvSpPr txBox="1">
            <a:spLocks noChangeArrowheads="1"/>
          </p:cNvSpPr>
          <p:nvPr/>
        </p:nvSpPr>
        <p:spPr bwMode="auto">
          <a:xfrm>
            <a:off x="6781800" y="1316038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Weight</a:t>
            </a:r>
          </a:p>
        </p:txBody>
      </p:sp>
      <p:sp>
        <p:nvSpPr>
          <p:cNvPr id="13328" name="Text Box 30"/>
          <p:cNvSpPr txBox="1">
            <a:spLocks noChangeArrowheads="1"/>
          </p:cNvSpPr>
          <p:nvPr/>
        </p:nvSpPr>
        <p:spPr bwMode="auto">
          <a:xfrm>
            <a:off x="7915275" y="1316038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Benefit</a:t>
            </a:r>
          </a:p>
        </p:txBody>
      </p:sp>
      <p:sp>
        <p:nvSpPr>
          <p:cNvPr id="13329" name="Text Box 31"/>
          <p:cNvSpPr txBox="1">
            <a:spLocks noChangeArrowheads="1"/>
          </p:cNvSpPr>
          <p:nvPr/>
        </p:nvSpPr>
        <p:spPr bwMode="auto">
          <a:xfrm>
            <a:off x="7315200" y="4389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9</a:t>
            </a:r>
          </a:p>
        </p:txBody>
      </p:sp>
      <p:sp>
        <p:nvSpPr>
          <p:cNvPr id="13330" name="Line 32"/>
          <p:cNvSpPr>
            <a:spLocks noChangeShapeType="1"/>
          </p:cNvSpPr>
          <p:nvPr/>
        </p:nvSpPr>
        <p:spPr bwMode="auto">
          <a:xfrm>
            <a:off x="6324600" y="11890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31" name="Line 33"/>
          <p:cNvSpPr>
            <a:spLocks noChangeShapeType="1"/>
          </p:cNvSpPr>
          <p:nvPr/>
        </p:nvSpPr>
        <p:spPr bwMode="auto">
          <a:xfrm>
            <a:off x="6324600" y="1189038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32" name="Text Box 34"/>
          <p:cNvSpPr txBox="1">
            <a:spLocks noChangeArrowheads="1"/>
          </p:cNvSpPr>
          <p:nvPr/>
        </p:nvSpPr>
        <p:spPr bwMode="auto">
          <a:xfrm>
            <a:off x="7299325" y="16113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3333" name="Text Box 36"/>
          <p:cNvSpPr txBox="1">
            <a:spLocks noChangeArrowheads="1"/>
          </p:cNvSpPr>
          <p:nvPr/>
        </p:nvSpPr>
        <p:spPr bwMode="auto">
          <a:xfrm>
            <a:off x="6324600" y="1695450"/>
            <a:ext cx="647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Item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#</a:t>
            </a:r>
          </a:p>
        </p:txBody>
      </p:sp>
      <p:sp>
        <p:nvSpPr>
          <p:cNvPr id="13334" name="Text Box 37"/>
          <p:cNvSpPr txBox="1">
            <a:spLocks noChangeArrowheads="1"/>
          </p:cNvSpPr>
          <p:nvPr/>
        </p:nvSpPr>
        <p:spPr bwMode="auto">
          <a:xfrm>
            <a:off x="6477000" y="3856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13335" name="Text Box 38"/>
          <p:cNvSpPr txBox="1">
            <a:spLocks noChangeArrowheads="1"/>
          </p:cNvSpPr>
          <p:nvPr/>
        </p:nvSpPr>
        <p:spPr bwMode="auto">
          <a:xfrm>
            <a:off x="6477000" y="3322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3336" name="Text Box 39"/>
          <p:cNvSpPr txBox="1">
            <a:spLocks noChangeArrowheads="1"/>
          </p:cNvSpPr>
          <p:nvPr/>
        </p:nvSpPr>
        <p:spPr bwMode="auto">
          <a:xfrm>
            <a:off x="64770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13337" name="Text Box 40"/>
          <p:cNvSpPr txBox="1">
            <a:spLocks noChangeArrowheads="1"/>
          </p:cNvSpPr>
          <p:nvPr/>
        </p:nvSpPr>
        <p:spPr bwMode="auto">
          <a:xfrm>
            <a:off x="6477000" y="22558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13338" name="Text Box 41"/>
          <p:cNvSpPr txBox="1">
            <a:spLocks noChangeArrowheads="1"/>
          </p:cNvSpPr>
          <p:nvPr/>
        </p:nvSpPr>
        <p:spPr bwMode="auto">
          <a:xfrm>
            <a:off x="6477000" y="4389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13339" name="Freeform 42"/>
          <p:cNvSpPr>
            <a:spLocks/>
          </p:cNvSpPr>
          <p:nvPr/>
        </p:nvSpPr>
        <p:spPr bwMode="auto">
          <a:xfrm>
            <a:off x="6032500" y="2319338"/>
            <a:ext cx="520700" cy="2197100"/>
          </a:xfrm>
          <a:custGeom>
            <a:avLst/>
            <a:gdLst>
              <a:gd name="T0" fmla="*/ 2147483647 w 328"/>
              <a:gd name="T1" fmla="*/ 2147483647 h 1384"/>
              <a:gd name="T2" fmla="*/ 2147483647 w 328"/>
              <a:gd name="T3" fmla="*/ 2147483647 h 1384"/>
              <a:gd name="T4" fmla="*/ 2147483647 w 328"/>
              <a:gd name="T5" fmla="*/ 2147483647 h 1384"/>
              <a:gd name="T6" fmla="*/ 2147483647 w 328"/>
              <a:gd name="T7" fmla="*/ 2147483647 h 1384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1384"/>
              <a:gd name="T14" fmla="*/ 328 w 328"/>
              <a:gd name="T15" fmla="*/ 1384 h 1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1384">
                <a:moveTo>
                  <a:pt x="280" y="8"/>
                </a:moveTo>
                <a:cubicBezTo>
                  <a:pt x="204" y="4"/>
                  <a:pt x="128" y="0"/>
                  <a:pt x="88" y="200"/>
                </a:cubicBezTo>
                <a:cubicBezTo>
                  <a:pt x="48" y="400"/>
                  <a:pt x="0" y="1032"/>
                  <a:pt x="40" y="1208"/>
                </a:cubicBezTo>
                <a:cubicBezTo>
                  <a:pt x="80" y="1384"/>
                  <a:pt x="264" y="1288"/>
                  <a:pt x="328" y="1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40" name="Text Box 43"/>
          <p:cNvSpPr txBox="1">
            <a:spLocks noChangeArrowheads="1"/>
          </p:cNvSpPr>
          <p:nvPr/>
        </p:nvSpPr>
        <p:spPr bwMode="auto">
          <a:xfrm>
            <a:off x="5715000" y="2713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S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4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3341" name="Freeform 44"/>
          <p:cNvSpPr>
            <a:spLocks/>
          </p:cNvSpPr>
          <p:nvPr/>
        </p:nvSpPr>
        <p:spPr bwMode="auto">
          <a:xfrm>
            <a:off x="5562600" y="2332038"/>
            <a:ext cx="1066800" cy="2641600"/>
          </a:xfrm>
          <a:custGeom>
            <a:avLst/>
            <a:gdLst>
              <a:gd name="T0" fmla="*/ 2147483647 w 672"/>
              <a:gd name="T1" fmla="*/ 0 h 1664"/>
              <a:gd name="T2" fmla="*/ 2147483647 w 672"/>
              <a:gd name="T3" fmla="*/ 2147483647 h 1664"/>
              <a:gd name="T4" fmla="*/ 2147483647 w 672"/>
              <a:gd name="T5" fmla="*/ 2147483647 h 1664"/>
              <a:gd name="T6" fmla="*/ 2147483647 w 672"/>
              <a:gd name="T7" fmla="*/ 2147483647 h 166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1664"/>
              <a:gd name="T14" fmla="*/ 672 w 672"/>
              <a:gd name="T15" fmla="*/ 1664 h 1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1664">
                <a:moveTo>
                  <a:pt x="480" y="0"/>
                </a:moveTo>
                <a:cubicBezTo>
                  <a:pt x="320" y="0"/>
                  <a:pt x="160" y="0"/>
                  <a:pt x="96" y="240"/>
                </a:cubicBezTo>
                <a:cubicBezTo>
                  <a:pt x="32" y="480"/>
                  <a:pt x="0" y="1216"/>
                  <a:pt x="96" y="1440"/>
                </a:cubicBezTo>
                <a:cubicBezTo>
                  <a:pt x="192" y="1664"/>
                  <a:pt x="592" y="1592"/>
                  <a:pt x="672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42" name="Text Box 45"/>
          <p:cNvSpPr txBox="1">
            <a:spLocks noChangeArrowheads="1"/>
          </p:cNvSpPr>
          <p:nvPr/>
        </p:nvSpPr>
        <p:spPr bwMode="auto">
          <a:xfrm>
            <a:off x="5181600" y="31702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S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5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066800" y="4541838"/>
            <a:ext cx="4343400" cy="1066800"/>
            <a:chOff x="672" y="2688"/>
            <a:chExt cx="2736" cy="672"/>
          </a:xfrm>
        </p:grpSpPr>
        <p:sp>
          <p:nvSpPr>
            <p:cNvPr id="13349" name="Rectangle 46"/>
            <p:cNvSpPr>
              <a:spLocks noChangeArrowheads="1"/>
            </p:cNvSpPr>
            <p:nvPr/>
          </p:nvSpPr>
          <p:spPr bwMode="auto">
            <a:xfrm>
              <a:off x="720" y="2688"/>
              <a:ext cx="26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3350" name="Rectangle 47"/>
            <p:cNvSpPr>
              <a:spLocks noChangeArrowheads="1"/>
            </p:cNvSpPr>
            <p:nvPr/>
          </p:nvSpPr>
          <p:spPr bwMode="auto">
            <a:xfrm>
              <a:off x="720" y="2688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3351" name="Rectangle 48"/>
            <p:cNvSpPr>
              <a:spLocks noChangeArrowheads="1"/>
            </p:cNvSpPr>
            <p:nvPr/>
          </p:nvSpPr>
          <p:spPr bwMode="auto">
            <a:xfrm>
              <a:off x="1104" y="2688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3352" name="Rectangle 49"/>
            <p:cNvSpPr>
              <a:spLocks noChangeArrowheads="1"/>
            </p:cNvSpPr>
            <p:nvPr/>
          </p:nvSpPr>
          <p:spPr bwMode="auto">
            <a:xfrm>
              <a:off x="1680" y="2688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3353" name="Text Box 51"/>
            <p:cNvSpPr txBox="1">
              <a:spLocks noChangeArrowheads="1"/>
            </p:cNvSpPr>
            <p:nvPr/>
          </p:nvSpPr>
          <p:spPr bwMode="auto">
            <a:xfrm>
              <a:off x="672" y="2736"/>
              <a:ext cx="5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1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=2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1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=3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354" name="Text Box 52"/>
            <p:cNvSpPr txBox="1">
              <a:spLocks noChangeArrowheads="1"/>
            </p:cNvSpPr>
            <p:nvPr/>
          </p:nvSpPr>
          <p:spPr bwMode="auto">
            <a:xfrm>
              <a:off x="1104" y="2736"/>
              <a:ext cx="5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2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=4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2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=5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355" name="Text Box 53"/>
            <p:cNvSpPr txBox="1">
              <a:spLocks noChangeArrowheads="1"/>
            </p:cNvSpPr>
            <p:nvPr/>
          </p:nvSpPr>
          <p:spPr bwMode="auto">
            <a:xfrm>
              <a:off x="1728" y="2736"/>
              <a:ext cx="5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3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=5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3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=8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356" name="Text Box 54"/>
            <p:cNvSpPr txBox="1">
              <a:spLocks noChangeArrowheads="1"/>
            </p:cNvSpPr>
            <p:nvPr/>
          </p:nvSpPr>
          <p:spPr bwMode="auto">
            <a:xfrm>
              <a:off x="2304" y="2736"/>
              <a:ext cx="5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5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=9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</a:rPr>
                <a:t>5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</a:rPr>
                <a:t>=10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13344" name="Line 55"/>
          <p:cNvSpPr>
            <a:spLocks noChangeShapeType="1"/>
          </p:cNvSpPr>
          <p:nvPr/>
        </p:nvSpPr>
        <p:spPr bwMode="auto">
          <a:xfrm flipV="1">
            <a:off x="6324600" y="49990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2362200" y="5580063"/>
            <a:ext cx="2838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For S</a:t>
            </a:r>
            <a:r>
              <a:rPr lang="en-US" altLang="zh-CN" sz="2400" baseline="-2500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5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:</a:t>
            </a:r>
            <a:endParaRPr lang="en-US" altLang="zh-CN" sz="24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Total weight: 20</a:t>
            </a:r>
          </a:p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Maximum benefit: 26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638800" y="5303838"/>
            <a:ext cx="31242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Solution for S</a:t>
            </a:r>
            <a:r>
              <a:rPr lang="en-US" altLang="zh-CN" sz="32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  <a:r>
              <a:rPr lang="en-US" altLang="zh-CN" sz="32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is not part of the solution for S</a:t>
            </a:r>
            <a:r>
              <a:rPr lang="en-US" altLang="zh-CN" sz="32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  <a:r>
              <a:rPr lang="en-US" altLang="zh-CN" sz="32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!!!</a:t>
            </a:r>
            <a:endParaRPr lang="en-US" altLang="zh-CN" sz="2400" b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3733800" y="1951038"/>
            <a:ext cx="5572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4800">
                <a:solidFill>
                  <a:srgbClr val="FF0000"/>
                </a:solidFill>
                <a:ea typeface="SimSun" pitchFamily="2" charset="-122"/>
              </a:rPr>
              <a:t>?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3348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Defining a Subproblem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3" grpId="0" autoUpdateAnimBg="0"/>
      <p:bldP spid="113720" grpId="0" autoUpdateAnimBg="0"/>
      <p:bldP spid="113721" grpId="0" autoUpdateAnimBg="0"/>
      <p:bldP spid="1137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As we have seen, the solution for </a:t>
            </a:r>
            <a:r>
              <a:rPr lang="en-US" altLang="zh-CN" i="1">
                <a:ea typeface="SimSun" pitchFamily="2" charset="-122"/>
              </a:rPr>
              <a:t>S</a:t>
            </a:r>
            <a:r>
              <a:rPr lang="en-US" altLang="zh-CN" i="1" baseline="-25000">
                <a:ea typeface="SimSun" pitchFamily="2" charset="-122"/>
              </a:rPr>
              <a:t>4</a:t>
            </a:r>
            <a:r>
              <a:rPr lang="en-US" altLang="zh-CN">
                <a:ea typeface="SimSun" pitchFamily="2" charset="-122"/>
              </a:rPr>
              <a:t> is not part of the solution for </a:t>
            </a:r>
            <a:r>
              <a:rPr lang="en-US" altLang="zh-CN" i="1">
                <a:ea typeface="SimSun" pitchFamily="2" charset="-122"/>
              </a:rPr>
              <a:t>S</a:t>
            </a:r>
            <a:r>
              <a:rPr lang="en-US" altLang="zh-CN" i="1" baseline="-25000">
                <a:ea typeface="SimSun" pitchFamily="2" charset="-122"/>
              </a:rPr>
              <a:t>5</a:t>
            </a:r>
          </a:p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So our definition of a subproblem is flawed and we need another one!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Defining a Subproblem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SimSun" pitchFamily="2" charset="-122"/>
              </a:rPr>
              <a:t>Given a knapsack with maximum capacity </a:t>
            </a:r>
            <a:r>
              <a:rPr lang="en-US" altLang="zh-CN" i="1">
                <a:ea typeface="SimSun" pitchFamily="2" charset="-122"/>
              </a:rPr>
              <a:t>W</a:t>
            </a:r>
            <a:r>
              <a:rPr lang="en-US" altLang="zh-CN">
                <a:ea typeface="SimSun" pitchFamily="2" charset="-122"/>
              </a:rPr>
              <a:t>, and a set </a:t>
            </a:r>
            <a:r>
              <a:rPr lang="en-US" altLang="zh-CN" i="1">
                <a:ea typeface="SimSun" pitchFamily="2" charset="-122"/>
              </a:rPr>
              <a:t>S</a:t>
            </a:r>
            <a:r>
              <a:rPr lang="en-US" altLang="zh-CN">
                <a:ea typeface="SimSun" pitchFamily="2" charset="-122"/>
              </a:rPr>
              <a:t> consisting of </a:t>
            </a:r>
            <a:r>
              <a:rPr lang="en-US" altLang="zh-CN" i="1">
                <a:ea typeface="SimSun" pitchFamily="2" charset="-122"/>
              </a:rPr>
              <a:t>n</a:t>
            </a:r>
            <a:r>
              <a:rPr lang="en-US" altLang="zh-CN">
                <a:ea typeface="SimSun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SimSun" pitchFamily="2" charset="-122"/>
              </a:rPr>
              <a:t>Each item </a:t>
            </a:r>
            <a:r>
              <a:rPr lang="en-US" altLang="zh-CN" i="1">
                <a:ea typeface="SimSun" pitchFamily="2" charset="-122"/>
              </a:rPr>
              <a:t>i</a:t>
            </a:r>
            <a:r>
              <a:rPr lang="en-US" altLang="zh-CN">
                <a:ea typeface="SimSun" pitchFamily="2" charset="-122"/>
              </a:rPr>
              <a:t> has some weight </a:t>
            </a:r>
            <a:r>
              <a:rPr lang="en-US" altLang="zh-CN" i="1">
                <a:ea typeface="SimSun" pitchFamily="2" charset="-122"/>
              </a:rPr>
              <a:t>w</a:t>
            </a:r>
            <a:r>
              <a:rPr lang="en-US" altLang="zh-CN" i="1" baseline="-25000">
                <a:ea typeface="SimSun" pitchFamily="2" charset="-122"/>
              </a:rPr>
              <a:t>i</a:t>
            </a:r>
            <a:r>
              <a:rPr lang="en-US" altLang="zh-CN">
                <a:ea typeface="SimSun" pitchFamily="2" charset="-122"/>
              </a:rPr>
              <a:t> and benefit value </a:t>
            </a:r>
            <a:r>
              <a:rPr lang="en-US" altLang="zh-CN" i="1">
                <a:ea typeface="SimSun" pitchFamily="2" charset="-122"/>
              </a:rPr>
              <a:t>b</a:t>
            </a:r>
            <a:r>
              <a:rPr lang="en-US" altLang="zh-CN" i="1" baseline="-25000">
                <a:ea typeface="SimSun" pitchFamily="2" charset="-122"/>
              </a:rPr>
              <a:t>i</a:t>
            </a:r>
            <a:r>
              <a:rPr lang="en-US" altLang="zh-CN" baseline="-25000">
                <a:ea typeface="SimSun" pitchFamily="2" charset="-122"/>
              </a:rPr>
              <a:t>  </a:t>
            </a:r>
            <a:r>
              <a:rPr lang="en-US" altLang="zh-CN">
                <a:ea typeface="SimSun" pitchFamily="2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ea typeface="SimSun" pitchFamily="2" charset="-122"/>
              </a:rPr>
              <a:t>all </a:t>
            </a:r>
            <a:r>
              <a:rPr lang="en-US" altLang="zh-CN" i="1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i="1" baseline="-25000">
                <a:solidFill>
                  <a:srgbClr val="FF0000"/>
                </a:solidFill>
                <a:ea typeface="SimSun" pitchFamily="2" charset="-122"/>
              </a:rPr>
              <a:t>i</a:t>
            </a:r>
            <a:r>
              <a:rPr lang="en-US" altLang="zh-CN" i="1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aseline="-2500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SimSun" pitchFamily="2" charset="-122"/>
              </a:rPr>
              <a:t>and </a:t>
            </a:r>
            <a:r>
              <a:rPr lang="en-US" altLang="zh-CN" i="1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>
                <a:solidFill>
                  <a:srgbClr val="FF0000"/>
                </a:solidFill>
                <a:ea typeface="SimSun" pitchFamily="2" charset="-122"/>
              </a:rPr>
              <a:t> are integer values</a:t>
            </a:r>
            <a:r>
              <a:rPr lang="en-US" altLang="zh-CN">
                <a:ea typeface="SimSun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>
                <a:ea typeface="SimSun" pitchFamily="2" charset="-122"/>
              </a:rPr>
              <a:t>Problem</a:t>
            </a:r>
            <a:r>
              <a:rPr lang="en-US" altLang="zh-CN">
                <a:ea typeface="SimSun" pitchFamily="2" charset="-122"/>
              </a:rPr>
              <a:t>: How to pack the knapsack to achieve maximum total value of packed items?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Defining a Subproblem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Let’s add another parameter: </a:t>
            </a:r>
            <a:r>
              <a:rPr lang="en-US" altLang="zh-CN" i="1">
                <a:ea typeface="SimSun" pitchFamily="2" charset="-122"/>
              </a:rPr>
              <a:t>w</a:t>
            </a:r>
            <a:r>
              <a:rPr lang="en-US" altLang="zh-CN">
                <a:ea typeface="SimSun" pitchFamily="2" charset="-122"/>
              </a:rPr>
              <a:t>, which will represent the maximum weight for each subset of items</a:t>
            </a:r>
          </a:p>
          <a:p>
            <a:endParaRPr lang="en-US" altLang="zh-CN">
              <a:solidFill>
                <a:schemeClr val="hlink"/>
              </a:solidFill>
              <a:ea typeface="SimSun" pitchFamily="2" charset="-122"/>
            </a:endParaRPr>
          </a:p>
          <a:p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The subproblem then will be to compute </a:t>
            </a:r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V[k,w], i.e.,</a:t>
            </a:r>
            <a:r>
              <a:rPr lang="en-US" altLang="zh-CN">
                <a:solidFill>
                  <a:schemeClr val="tx2"/>
                </a:solidFill>
                <a:ea typeface="SimSun" pitchFamily="2" charset="-122"/>
              </a:rPr>
              <a:t> to find an optimal solution for </a:t>
            </a:r>
            <a:r>
              <a:rPr lang="en-US" altLang="zh-CN" i="1">
                <a:solidFill>
                  <a:schemeClr val="tx2"/>
                </a:solidFill>
                <a:ea typeface="SimSun" pitchFamily="2" charset="-122"/>
              </a:rPr>
              <a:t>S</a:t>
            </a:r>
            <a:r>
              <a:rPr lang="en-US" altLang="zh-CN" i="1" baseline="-25000">
                <a:solidFill>
                  <a:schemeClr val="tx2"/>
                </a:solidFill>
                <a:ea typeface="SimSun" pitchFamily="2" charset="-122"/>
              </a:rPr>
              <a:t>k</a:t>
            </a:r>
            <a:r>
              <a:rPr lang="en-US" altLang="zh-CN" i="1">
                <a:solidFill>
                  <a:schemeClr val="tx2"/>
                </a:solidFill>
                <a:ea typeface="SimSun" pitchFamily="2" charset="-122"/>
              </a:rPr>
              <a:t> = {items labeled 1, 2, .. k} in a knapsack of size w</a:t>
            </a:r>
          </a:p>
          <a:p>
            <a:endParaRPr lang="zh-CN" altLang="en-US" sz="3600" baseline="-25000">
              <a:solidFill>
                <a:schemeClr val="hlink"/>
              </a:solidFill>
              <a:ea typeface="SimSun" pitchFamily="2" charset="-122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Defining a Subproblem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altLang="zh-CN">
                <a:solidFill>
                  <a:schemeClr val="hlink"/>
                </a:solidFill>
                <a:ea typeface="SimSun" pitchFamily="2" charset="-122"/>
              </a:rPr>
              <a:t>The subproblem will then be to compute </a:t>
            </a:r>
            <a:r>
              <a:rPr lang="en-US" altLang="zh-CN" i="1">
                <a:solidFill>
                  <a:schemeClr val="hlink"/>
                </a:solidFill>
                <a:ea typeface="SimSun" pitchFamily="2" charset="-122"/>
              </a:rPr>
              <a:t>V[k,w], i.e.,</a:t>
            </a:r>
            <a:r>
              <a:rPr lang="en-US" altLang="zh-CN">
                <a:solidFill>
                  <a:schemeClr val="tx2"/>
                </a:solidFill>
                <a:ea typeface="SimSun" pitchFamily="2" charset="-122"/>
              </a:rPr>
              <a:t> to find an optimal solution for </a:t>
            </a:r>
            <a:r>
              <a:rPr lang="en-US" altLang="zh-CN" i="1">
                <a:solidFill>
                  <a:schemeClr val="tx2"/>
                </a:solidFill>
                <a:ea typeface="SimSun" pitchFamily="2" charset="-122"/>
              </a:rPr>
              <a:t>S</a:t>
            </a:r>
            <a:r>
              <a:rPr lang="en-US" altLang="zh-CN" i="1" baseline="-25000">
                <a:solidFill>
                  <a:schemeClr val="tx2"/>
                </a:solidFill>
                <a:ea typeface="SimSun" pitchFamily="2" charset="-122"/>
              </a:rPr>
              <a:t>k</a:t>
            </a:r>
            <a:r>
              <a:rPr lang="en-US" altLang="zh-CN" i="1">
                <a:solidFill>
                  <a:schemeClr val="tx2"/>
                </a:solidFill>
                <a:ea typeface="SimSun" pitchFamily="2" charset="-122"/>
              </a:rPr>
              <a:t> = {items labeled 1, 2, .. k} in a knapsack of size w</a:t>
            </a:r>
          </a:p>
          <a:p>
            <a:endParaRPr lang="en-US" altLang="zh-CN" i="1">
              <a:solidFill>
                <a:schemeClr val="tx2"/>
              </a:solidFill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Assuming knowing V[i, j], where i=0,1, 2, … k-1, j=0,1,2, …w, how to derive V[k,w]?</a:t>
            </a:r>
          </a:p>
          <a:p>
            <a:endParaRPr lang="en-US" altLang="zh-CN" i="1">
              <a:solidFill>
                <a:schemeClr val="tx2"/>
              </a:solidFill>
              <a:ea typeface="SimSun" pitchFamily="2" charset="-122"/>
            </a:endParaRPr>
          </a:p>
          <a:p>
            <a:endParaRPr lang="en-US" altLang="zh-CN" i="1">
              <a:solidFill>
                <a:schemeClr val="tx2"/>
              </a:solidFill>
              <a:ea typeface="SimSun" pitchFamily="2" charset="-122"/>
            </a:endParaRPr>
          </a:p>
          <a:p>
            <a:endParaRPr lang="zh-CN" altLang="en-US" sz="3600" baseline="-25000">
              <a:solidFill>
                <a:schemeClr val="hlink"/>
              </a:solidFill>
              <a:ea typeface="SimSun" pitchFamily="2" charset="-122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Recursive Formula for subproblems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657600"/>
            <a:ext cx="8001000" cy="2971800"/>
          </a:xfrm>
        </p:spPr>
        <p:txBody>
          <a:bodyPr/>
          <a:lstStyle/>
          <a:p>
            <a:pPr>
              <a:buFont typeface="Monotype Sorts" pitchFamily="80" charset="2"/>
              <a:buNone/>
            </a:pPr>
            <a:r>
              <a:rPr lang="zh-CN" altLang="en-US" dirty="0">
                <a:ea typeface="SimSun" pitchFamily="2" charset="-122"/>
              </a:rPr>
              <a:t>	</a:t>
            </a:r>
            <a:r>
              <a:rPr lang="en-US" altLang="zh-CN" dirty="0">
                <a:ea typeface="SimSun" pitchFamily="2" charset="-122"/>
              </a:rPr>
              <a:t>It means, that the best subset of </a:t>
            </a:r>
            <a:r>
              <a:rPr lang="en-US" altLang="zh-CN" i="1" dirty="0" err="1">
                <a:ea typeface="SimSun" pitchFamily="2" charset="-122"/>
              </a:rPr>
              <a:t>S</a:t>
            </a:r>
            <a:r>
              <a:rPr lang="en-US" altLang="zh-CN" i="1" baseline="-25000" dirty="0" err="1"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 that has total weight </a:t>
            </a:r>
            <a:r>
              <a:rPr lang="en-US" altLang="zh-CN" i="1" dirty="0"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 is:</a:t>
            </a:r>
          </a:p>
          <a:p>
            <a:pPr lvl="1">
              <a:buFontTx/>
              <a:buNone/>
            </a:pPr>
            <a:r>
              <a:rPr lang="en-US" altLang="zh-CN" dirty="0">
                <a:ea typeface="SimSun" pitchFamily="2" charset="-122"/>
              </a:rPr>
              <a:t>1) the best subset of </a:t>
            </a:r>
            <a:r>
              <a:rPr lang="en-US" altLang="zh-CN" i="1" dirty="0">
                <a:ea typeface="SimSun" pitchFamily="2" charset="-122"/>
              </a:rPr>
              <a:t>S</a:t>
            </a:r>
            <a:r>
              <a:rPr lang="en-US" altLang="zh-CN" i="1" baseline="-25000" dirty="0">
                <a:ea typeface="SimSun" pitchFamily="2" charset="-122"/>
              </a:rPr>
              <a:t>k-1</a:t>
            </a:r>
            <a:r>
              <a:rPr lang="en-US" altLang="zh-CN" dirty="0">
                <a:ea typeface="SimSun" pitchFamily="2" charset="-122"/>
              </a:rPr>
              <a:t> that has total weight 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 </a:t>
            </a:r>
            <a:r>
              <a:rPr lang="en-US" altLang="zh-CN" i="1" dirty="0"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,    </a:t>
            </a:r>
            <a:r>
              <a:rPr lang="en-US" altLang="zh-CN" b="1" dirty="0">
                <a:ea typeface="SimSun" pitchFamily="2" charset="-122"/>
              </a:rPr>
              <a:t>or</a:t>
            </a:r>
            <a:endParaRPr lang="en-US" altLang="zh-CN" dirty="0">
              <a:ea typeface="SimSun" pitchFamily="2" charset="-122"/>
            </a:endParaRPr>
          </a:p>
          <a:p>
            <a:pPr lvl="1">
              <a:buFontTx/>
              <a:buNone/>
            </a:pPr>
            <a:r>
              <a:rPr lang="en-US" altLang="zh-CN" dirty="0">
                <a:ea typeface="SimSun" pitchFamily="2" charset="-122"/>
              </a:rPr>
              <a:t>2) the best subset of </a:t>
            </a:r>
            <a:r>
              <a:rPr lang="en-US" altLang="zh-CN" i="1" dirty="0">
                <a:ea typeface="SimSun" pitchFamily="2" charset="-122"/>
              </a:rPr>
              <a:t>S</a:t>
            </a:r>
            <a:r>
              <a:rPr lang="en-US" altLang="zh-CN" i="1" baseline="-25000" dirty="0">
                <a:ea typeface="SimSun" pitchFamily="2" charset="-122"/>
              </a:rPr>
              <a:t>k-1</a:t>
            </a:r>
            <a:r>
              <a:rPr lang="en-US" altLang="zh-CN" dirty="0">
                <a:ea typeface="SimSun" pitchFamily="2" charset="-122"/>
              </a:rPr>
              <a:t> that has total weight 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 </a:t>
            </a:r>
            <a:r>
              <a:rPr lang="en-US" altLang="zh-CN" i="1" dirty="0">
                <a:ea typeface="SimSun" pitchFamily="2" charset="-122"/>
              </a:rPr>
              <a:t>w-w</a:t>
            </a:r>
            <a:r>
              <a:rPr lang="en-US" altLang="zh-CN" i="1" baseline="-25000" dirty="0">
                <a:ea typeface="SimSun" pitchFamily="2" charset="-122"/>
              </a:rPr>
              <a:t>k</a:t>
            </a:r>
            <a:r>
              <a:rPr lang="en-US" altLang="zh-CN" dirty="0">
                <a:ea typeface="SimSun" pitchFamily="2" charset="-122"/>
              </a:rPr>
              <a:t> plus the item </a:t>
            </a:r>
            <a:r>
              <a:rPr lang="en-US" altLang="zh-CN" i="1" dirty="0">
                <a:ea typeface="SimSun" pitchFamily="2" charset="-122"/>
              </a:rPr>
              <a:t>k</a:t>
            </a:r>
            <a:endParaRPr lang="en-US" altLang="zh-CN" dirty="0">
              <a:ea typeface="SimSun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Object 4"/>
              <p:cNvSpPr txBox="1"/>
              <p:nvPr/>
            </p:nvSpPr>
            <p:spPr bwMode="auto">
              <a:xfrm>
                <a:off x="762000" y="2514600"/>
                <a:ext cx="7467600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fr-FR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nor/>
                                  </m:rPr>
                                  <a:rPr lang="fr-FR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fr-FR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2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</m:func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]+</m:t>
                                </m:r>
                                <m:sSub>
                                  <m:sSubPr>
                                    <m:ctrlP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m:rPr>
                                    <m:nor/>
                                  </m:rPr>
                                  <a:rPr lang="fr-FR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fr-FR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2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nor/>
                        </m:rPr>
                        <a:rPr lang="fr-FR" sz="2200" dirty="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nor/>
                        </m:rPr>
                        <a:rPr lang="fr-FR" sz="2200" dirty="0"/>
                        <m:t>0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1843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514600"/>
                <a:ext cx="7467600" cy="1371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914400" y="1905000"/>
            <a:ext cx="7666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Recursive formula for subproblems:</a:t>
            </a:r>
          </a:p>
        </p:txBody>
      </p:sp>
      <p:sp>
        <p:nvSpPr>
          <p:cNvPr id="1843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Recursive Formula for subproblems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Recursive Formula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048000"/>
            <a:ext cx="7162800" cy="3200400"/>
          </a:xfrm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The best subset of </a:t>
            </a:r>
            <a:r>
              <a:rPr lang="en-US" altLang="zh-CN" sz="2400" i="1" dirty="0" err="1">
                <a:ea typeface="SimSun" pitchFamily="2" charset="-122"/>
              </a:rPr>
              <a:t>S</a:t>
            </a:r>
            <a:r>
              <a:rPr lang="en-US" altLang="zh-CN" sz="2400" i="1" baseline="-25000" dirty="0" err="1">
                <a:ea typeface="SimSun" pitchFamily="2" charset="-122"/>
              </a:rPr>
              <a:t>k</a:t>
            </a:r>
            <a:r>
              <a:rPr lang="en-US" altLang="zh-CN" sz="2400" dirty="0">
                <a:ea typeface="SimSun" pitchFamily="2" charset="-122"/>
              </a:rPr>
              <a:t> that has the total weight </a:t>
            </a:r>
            <a:r>
              <a:rPr lang="en-US" altLang="zh-CN" sz="2400" dirty="0">
                <a:ea typeface="SimSun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ea typeface="SimSun" pitchFamily="2" charset="-122"/>
              </a:rPr>
              <a:t>w,</a:t>
            </a:r>
            <a:r>
              <a:rPr lang="en-US" altLang="zh-CN" sz="2400" dirty="0">
                <a:ea typeface="SimSun" pitchFamily="2" charset="-122"/>
              </a:rPr>
              <a:t> either contains item </a:t>
            </a:r>
            <a:r>
              <a:rPr lang="en-US" altLang="zh-CN" sz="2400" i="1" dirty="0">
                <a:ea typeface="SimSun" pitchFamily="2" charset="-122"/>
              </a:rPr>
              <a:t>k</a:t>
            </a:r>
            <a:r>
              <a:rPr lang="en-US" altLang="zh-CN" sz="2400" dirty="0">
                <a:ea typeface="SimSun" pitchFamily="2" charset="-122"/>
              </a:rPr>
              <a:t> or not.</a:t>
            </a:r>
          </a:p>
          <a:p>
            <a:r>
              <a:rPr lang="en-US" altLang="zh-CN" sz="2400" dirty="0">
                <a:ea typeface="SimSun" pitchFamily="2" charset="-122"/>
              </a:rPr>
              <a:t>First case: </a:t>
            </a:r>
            <a:r>
              <a:rPr lang="en-US" altLang="zh-CN" sz="2400" i="1" dirty="0" err="1">
                <a:ea typeface="SimSun" pitchFamily="2" charset="-122"/>
              </a:rPr>
              <a:t>w</a:t>
            </a:r>
            <a:r>
              <a:rPr lang="en-US" altLang="zh-CN" sz="2400" i="1" baseline="-25000" dirty="0" err="1">
                <a:ea typeface="SimSun" pitchFamily="2" charset="-122"/>
              </a:rPr>
              <a:t>k</a:t>
            </a:r>
            <a:r>
              <a:rPr lang="en-US" altLang="zh-CN" sz="2400" i="1" dirty="0">
                <a:ea typeface="SimSun" pitchFamily="2" charset="-122"/>
              </a:rPr>
              <a:t>&gt;w</a:t>
            </a:r>
            <a:r>
              <a:rPr lang="en-US" altLang="zh-CN" sz="2400" dirty="0">
                <a:ea typeface="SimSun" pitchFamily="2" charset="-122"/>
              </a:rPr>
              <a:t>. Item </a:t>
            </a:r>
            <a:r>
              <a:rPr lang="en-US" altLang="zh-CN" sz="2400" i="1" dirty="0">
                <a:ea typeface="SimSun" pitchFamily="2" charset="-122"/>
              </a:rPr>
              <a:t>k</a:t>
            </a:r>
            <a:r>
              <a:rPr lang="en-US" altLang="zh-CN" sz="2400" dirty="0">
                <a:ea typeface="SimSun" pitchFamily="2" charset="-122"/>
              </a:rPr>
              <a:t> can’t be part of the solution, since if it was, the total weight would be </a:t>
            </a:r>
            <a:r>
              <a:rPr lang="en-US" altLang="zh-CN" sz="2400" i="1" dirty="0">
                <a:ea typeface="SimSun" pitchFamily="2" charset="-122"/>
              </a:rPr>
              <a:t>&gt; w</a:t>
            </a:r>
            <a:r>
              <a:rPr lang="en-US" altLang="zh-CN" sz="2400" dirty="0">
                <a:ea typeface="SimSun" pitchFamily="2" charset="-122"/>
              </a:rPr>
              <a:t>, which is unacceptable.</a:t>
            </a:r>
          </a:p>
          <a:p>
            <a:r>
              <a:rPr lang="en-US" altLang="zh-CN" sz="2400" dirty="0">
                <a:ea typeface="SimSun" pitchFamily="2" charset="-122"/>
              </a:rPr>
              <a:t>Second case: </a:t>
            </a:r>
            <a:r>
              <a:rPr lang="en-US" altLang="zh-CN" sz="2400" i="1" dirty="0" err="1">
                <a:ea typeface="SimSun" pitchFamily="2" charset="-122"/>
              </a:rPr>
              <a:t>w</a:t>
            </a:r>
            <a:r>
              <a:rPr lang="en-US" altLang="zh-CN" sz="2400" i="1" baseline="-25000" dirty="0" err="1">
                <a:ea typeface="SimSun" pitchFamily="2" charset="-122"/>
              </a:rPr>
              <a:t>k</a:t>
            </a:r>
            <a:r>
              <a:rPr lang="en-US" altLang="zh-CN" sz="2400" i="1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ea typeface="SimSun" pitchFamily="2" charset="-122"/>
              </a:rPr>
              <a:t>w</a:t>
            </a:r>
            <a:r>
              <a:rPr lang="en-US" altLang="zh-CN" sz="2400" dirty="0">
                <a:ea typeface="SimSun" pitchFamily="2" charset="-122"/>
              </a:rPr>
              <a:t>. Then the item </a:t>
            </a:r>
            <a:r>
              <a:rPr lang="en-US" altLang="zh-CN" sz="2400" i="1" dirty="0">
                <a:ea typeface="SimSun" pitchFamily="2" charset="-122"/>
              </a:rPr>
              <a:t>k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u="sng" dirty="0">
                <a:ea typeface="SimSun" pitchFamily="2" charset="-122"/>
              </a:rPr>
              <a:t>can</a:t>
            </a:r>
            <a:r>
              <a:rPr lang="en-US" altLang="zh-CN" sz="2400" dirty="0">
                <a:ea typeface="SimSun" pitchFamily="2" charset="-122"/>
              </a:rPr>
              <a:t> be in the solution, and we choose </a:t>
            </a:r>
            <a:r>
              <a:rPr lang="en-US" altLang="zh-CN" sz="2400" i="1" dirty="0">
                <a:ea typeface="SimSun" pitchFamily="2" charset="-122"/>
              </a:rPr>
              <a:t>the case with greater value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Object 6"/>
              <p:cNvSpPr txBox="1"/>
              <p:nvPr>
                <p:ph sz="half" idx="2"/>
              </p:nvPr>
            </p:nvSpPr>
            <p:spPr bwMode="auto">
              <a:xfrm>
                <a:off x="914400" y="1752600"/>
                <a:ext cx="7467600" cy="1295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fr-FR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nor/>
                                  </m:rPr>
                                  <a:rPr lang="fr-FR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fr-FR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2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</m:func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]+</m:t>
                                </m:r>
                                <m:sSub>
                                  <m:sSubPr>
                                    <m:ctrlP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m:rPr>
                                    <m:nor/>
                                  </m:rPr>
                                  <a:rPr lang="fr-FR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fr-FR" sz="2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200" dirty="0"/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fr-FR" sz="2400" dirty="0"/>
                  <a:t>0</a:t>
                </a:r>
              </a:p>
            </p:txBody>
          </p:sp>
        </mc:Choice>
        <mc:Fallback>
          <p:sp>
            <p:nvSpPr>
              <p:cNvPr id="1946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914400" y="1752600"/>
                <a:ext cx="7467600" cy="1295400"/>
              </a:xfrm>
              <a:prstGeom prst="rect">
                <a:avLst/>
              </a:prstGeom>
              <a:blipFill>
                <a:blip r:embed="rId3"/>
                <a:stretch>
                  <a:fillRect l="-245" b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1371600"/>
            <a:ext cx="7878762" cy="5334000"/>
          </a:xfrm>
        </p:spPr>
        <p:txBody>
          <a:bodyPr/>
          <a:lstStyle/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V[0,w]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for </a:t>
            </a:r>
            <a:r>
              <a:rPr lang="en-US" altLang="zh-CN" sz="24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for </a:t>
            </a:r>
            <a:r>
              <a:rPr lang="en-US" altLang="zh-CN" sz="24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	if </a:t>
            </a:r>
            <a:r>
              <a:rPr lang="en-US" altLang="zh-CN" sz="2400" dirty="0" err="1">
                <a:ea typeface="SimSun" pitchFamily="2" charset="-122"/>
              </a:rPr>
              <a:t>w</a:t>
            </a:r>
            <a:r>
              <a:rPr lang="en-US" altLang="zh-CN" sz="2400" baseline="-250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&lt;= w </a:t>
            </a:r>
            <a:r>
              <a:rPr lang="en-US" altLang="zh-CN" sz="2400" dirty="0">
                <a:solidFill>
                  <a:srgbClr val="008000"/>
                </a:solidFill>
                <a:ea typeface="SimSun" pitchFamily="2" charset="-122"/>
              </a:rPr>
              <a:t>// item </a:t>
            </a:r>
            <a:r>
              <a:rPr lang="en-US" altLang="zh-CN" sz="2400" dirty="0" err="1">
                <a:solidFill>
                  <a:srgbClr val="008000"/>
                </a:solidFill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SimSun" pitchFamily="2" charset="-122"/>
              </a:rPr>
              <a:t> can be part of the solution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		if b</a:t>
            </a:r>
            <a:r>
              <a:rPr lang="en-US" altLang="zh-CN" sz="2400" baseline="-25000" dirty="0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+ V[i-1,w-w</a:t>
            </a:r>
            <a:r>
              <a:rPr lang="en-US" altLang="zh-CN" sz="2400" baseline="-25000" dirty="0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] &gt;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			V[</a:t>
            </a:r>
            <a:r>
              <a:rPr lang="en-US" altLang="zh-CN" sz="2400" dirty="0" err="1">
                <a:ea typeface="SimSun" pitchFamily="2" charset="-122"/>
              </a:rPr>
              <a:t>i,w</a:t>
            </a:r>
            <a:r>
              <a:rPr lang="en-US" altLang="zh-CN" sz="2400" dirty="0">
                <a:ea typeface="SimSun" pitchFamily="2" charset="-122"/>
              </a:rPr>
              <a:t>] = b</a:t>
            </a:r>
            <a:r>
              <a:rPr lang="en-US" altLang="zh-CN" sz="2400" baseline="-25000" dirty="0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+ V[i-1,w- </a:t>
            </a:r>
            <a:r>
              <a:rPr lang="en-US" altLang="zh-CN" sz="2400" dirty="0" err="1">
                <a:ea typeface="SimSun" pitchFamily="2" charset="-122"/>
              </a:rPr>
              <a:t>w</a:t>
            </a:r>
            <a:r>
              <a:rPr lang="en-US" altLang="zh-CN" sz="2400" baseline="-250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		else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			V[</a:t>
            </a:r>
            <a:r>
              <a:rPr lang="en-US" altLang="zh-CN" sz="2400" dirty="0" err="1">
                <a:ea typeface="SimSun" pitchFamily="2" charset="-122"/>
              </a:rPr>
              <a:t>i,w</a:t>
            </a:r>
            <a:r>
              <a:rPr lang="en-US" altLang="zh-CN" sz="2400" dirty="0">
                <a:ea typeface="SimSun" pitchFamily="2" charset="-122"/>
              </a:rPr>
              <a:t>] =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	else V[</a:t>
            </a:r>
            <a:r>
              <a:rPr lang="en-US" altLang="zh-CN" sz="2400" dirty="0" err="1">
                <a:ea typeface="SimSun" pitchFamily="2" charset="-122"/>
              </a:rPr>
              <a:t>i,w</a:t>
            </a:r>
            <a:r>
              <a:rPr lang="en-US" altLang="zh-CN" sz="2400" dirty="0">
                <a:ea typeface="SimSun" pitchFamily="2" charset="-122"/>
              </a:rPr>
              <a:t>] = V[i-1,w]  </a:t>
            </a:r>
            <a:r>
              <a:rPr lang="en-US" altLang="zh-CN" sz="2400" dirty="0">
                <a:solidFill>
                  <a:srgbClr val="008000"/>
                </a:solidFill>
                <a:ea typeface="SimSun" pitchFamily="2" charset="-122"/>
              </a:rPr>
              <a:t>// </a:t>
            </a:r>
            <a:r>
              <a:rPr lang="en-US" altLang="zh-CN" sz="2400" dirty="0" err="1">
                <a:solidFill>
                  <a:srgbClr val="008000"/>
                </a:solidFill>
                <a:ea typeface="SimSun" pitchFamily="2" charset="-122"/>
              </a:rPr>
              <a:t>w</a:t>
            </a:r>
            <a:r>
              <a:rPr lang="en-US" altLang="zh-CN" sz="2400" baseline="-25000" dirty="0" err="1">
                <a:solidFill>
                  <a:srgbClr val="008000"/>
                </a:solidFill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SimSun" pitchFamily="2" charset="-122"/>
              </a:rPr>
              <a:t> &gt; w 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0-1 Knapsack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28750"/>
            <a:ext cx="7772400" cy="3124200"/>
          </a:xfrm>
        </p:spPr>
        <p:txBody>
          <a:bodyPr/>
          <a:lstStyle/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V[0,w] = 0</a:t>
            </a:r>
          </a:p>
          <a:p>
            <a:pPr>
              <a:buNone/>
            </a:pPr>
            <a:r>
              <a:rPr lang="en-US" altLang="zh-CN" sz="2400" dirty="0">
                <a:ea typeface="SimSun" pitchFamily="2" charset="-122"/>
              </a:rPr>
              <a:t>for </a:t>
            </a:r>
            <a:r>
              <a:rPr lang="en-US" altLang="zh-CN" sz="24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= 1 to n                       </a:t>
            </a:r>
            <a:r>
              <a:rPr lang="en-US" altLang="zh-CN" sz="2400" b="0" i="1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O(n)</a:t>
            </a:r>
            <a:endParaRPr lang="en-US" altLang="zh-CN" sz="2400" dirty="0">
              <a:ea typeface="SimSun" pitchFamily="2" charset="-122"/>
            </a:endParaRP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for </a:t>
            </a:r>
            <a:r>
              <a:rPr lang="en-US" altLang="zh-CN" sz="24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>
                <a:ea typeface="SimSun" pitchFamily="2" charset="-122"/>
              </a:rPr>
              <a:t>		&lt; the rest of the code &gt;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279525" y="4572000"/>
            <a:ext cx="7216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0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What is the running time of this algorithm?</a:t>
            </a:r>
            <a:endParaRPr lang="en-US" altLang="zh-CN" sz="2400" b="0" dirty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251325" y="1524000"/>
            <a:ext cx="1085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 i="1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O(W)</a:t>
            </a:r>
            <a:endParaRPr lang="en-US" altLang="zh-CN" sz="3200" b="0" dirty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4800600" y="3638550"/>
            <a:ext cx="1085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 i="1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O(W)</a:t>
            </a:r>
            <a:endParaRPr lang="en-US" altLang="zh-CN" sz="3200" b="0" dirty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43400" y="3028950"/>
            <a:ext cx="2601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Repeat </a:t>
            </a:r>
            <a:r>
              <a:rPr lang="en-US" altLang="zh-CN" sz="3200" b="0" i="1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 times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47800" y="5238750"/>
            <a:ext cx="1538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O(n*W)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203325" y="5715000"/>
            <a:ext cx="6967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3200" b="0">
                <a:latin typeface="Times New Roman" pitchFamily="18" charset="0"/>
                <a:ea typeface="SimSun" pitchFamily="2" charset="-122"/>
              </a:rPr>
              <a:t>Remember that the brute-force algorithm </a:t>
            </a:r>
          </a:p>
          <a:p>
            <a:pPr algn="ctr" eaLnBrk="0" hangingPunct="0"/>
            <a:r>
              <a:rPr lang="en-US" altLang="zh-CN" sz="3200" b="0">
                <a:latin typeface="Times New Roman" pitchFamily="18" charset="0"/>
                <a:ea typeface="SimSun" pitchFamily="2" charset="-122"/>
              </a:rPr>
              <a:t>takes O(2</a:t>
            </a:r>
            <a:r>
              <a:rPr lang="en-US" altLang="zh-CN" sz="3200" b="0" baseline="30000"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3200" b="0">
                <a:latin typeface="Times New Roman" pitchFamily="18" charset="0"/>
                <a:ea typeface="SimSun" pitchFamily="2" charset="-122"/>
              </a:rPr>
              <a:t>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Running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autoUpdateAnimBg="0"/>
      <p:bldP spid="118790" grpId="0" autoUpdateAnimBg="0"/>
      <p:bldP spid="118791" grpId="0" autoUpdateAnimBg="0"/>
      <p:bldP spid="118792" grpId="0" autoUpdateAnimBg="0"/>
      <p:bldP spid="1187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1309688" y="1687513"/>
            <a:ext cx="7224712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Given some items, pack the knapsack to get </a:t>
            </a:r>
          </a:p>
          <a:p>
            <a:pPr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the maximum total value. Each item has some </a:t>
            </a:r>
          </a:p>
          <a:p>
            <a:pPr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weight and some value. Total weight that we can </a:t>
            </a:r>
          </a:p>
          <a:p>
            <a:pPr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carry is no more than some fixed number W.</a:t>
            </a:r>
          </a:p>
          <a:p>
            <a:pPr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So we must consider weights of items as well as </a:t>
            </a:r>
          </a:p>
          <a:p>
            <a:pPr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their values.</a:t>
            </a:r>
          </a:p>
          <a:p>
            <a:pPr eaLnBrk="0" hangingPunct="0"/>
            <a:endParaRPr lang="en-US" altLang="zh-CN" sz="2800" b="0" dirty="0">
              <a:latin typeface="Times New Roman" pitchFamily="18" charset="0"/>
              <a:ea typeface="SimSun" pitchFamily="2" charset="-122"/>
            </a:endParaRPr>
          </a:p>
          <a:p>
            <a:pPr lvl="3"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Item #        Weight    Value</a:t>
            </a:r>
          </a:p>
          <a:p>
            <a:pPr lvl="3"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  1                 1            8</a:t>
            </a:r>
          </a:p>
          <a:p>
            <a:pPr lvl="3"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  2                 3            6</a:t>
            </a:r>
          </a:p>
          <a:p>
            <a:pPr lvl="3"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  3                 5            5</a:t>
            </a:r>
            <a:endParaRPr lang="en-US" altLang="zh-CN" sz="2000" b="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Knapsack problem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7"/>
          <p:cNvSpPr txBox="1">
            <a:spLocks noChangeArrowheads="1"/>
          </p:cNvSpPr>
          <p:nvPr/>
        </p:nvSpPr>
        <p:spPr bwMode="auto">
          <a:xfrm>
            <a:off x="1660525" y="2006600"/>
            <a:ext cx="58229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6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Let’s run our algorithm on the </a:t>
            </a:r>
          </a:p>
          <a:p>
            <a:pPr eaLnBrk="0" hangingPunct="0"/>
            <a:r>
              <a:rPr lang="en-US" altLang="zh-CN" sz="36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following data:</a:t>
            </a:r>
          </a:p>
          <a:p>
            <a:pPr eaLnBrk="0" hangingPunct="0"/>
            <a:endParaRPr lang="en-US" altLang="zh-CN" sz="36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3600" b="0">
                <a:latin typeface="Times New Roman" pitchFamily="18" charset="0"/>
                <a:ea typeface="SimSun" pitchFamily="2" charset="-122"/>
              </a:rPr>
              <a:t>n = 4 (# of elements)</a:t>
            </a:r>
          </a:p>
          <a:p>
            <a:pPr eaLnBrk="0" hangingPunct="0"/>
            <a:r>
              <a:rPr lang="en-US" altLang="zh-CN" sz="3600" b="0">
                <a:latin typeface="Times New Roman" pitchFamily="18" charset="0"/>
                <a:ea typeface="SimSun" pitchFamily="2" charset="-122"/>
              </a:rPr>
              <a:t>W = 5 (max weight)</a:t>
            </a:r>
          </a:p>
          <a:p>
            <a:pPr eaLnBrk="0" hangingPunct="0"/>
            <a:r>
              <a:rPr lang="en-US" altLang="zh-CN" sz="3600" b="0">
                <a:latin typeface="Times New Roman" pitchFamily="18" charset="0"/>
                <a:ea typeface="SimSun" pitchFamily="2" charset="-122"/>
              </a:rPr>
              <a:t>Elements (weight, benefit):</a:t>
            </a:r>
          </a:p>
          <a:p>
            <a:pPr eaLnBrk="0" hangingPunct="0"/>
            <a:r>
              <a:rPr lang="en-US" altLang="zh-CN" sz="3600" b="0">
                <a:latin typeface="Times New Roman" pitchFamily="18" charset="0"/>
                <a:ea typeface="SimSun" pitchFamily="2" charset="-122"/>
              </a:rPr>
              <a:t>(2,3), (3,4), (4,5),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253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121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55" name="Text Box 138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for w = 0 to W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	V[0,w] = 0</a:t>
            </a:r>
          </a:p>
        </p:txBody>
      </p:sp>
      <p:sp>
        <p:nvSpPr>
          <p:cNvPr id="23556" name="Line 151"/>
          <p:cNvSpPr>
            <a:spLocks noChangeShapeType="1"/>
          </p:cNvSpPr>
          <p:nvPr/>
        </p:nvSpPr>
        <p:spPr bwMode="auto">
          <a:xfrm>
            <a:off x="1524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Line 152"/>
          <p:cNvSpPr>
            <a:spLocks noChangeShapeType="1"/>
          </p:cNvSpPr>
          <p:nvPr/>
        </p:nvSpPr>
        <p:spPr bwMode="auto">
          <a:xfrm>
            <a:off x="1524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58" name="Line 160"/>
          <p:cNvSpPr>
            <a:spLocks noChangeShapeType="1"/>
          </p:cNvSpPr>
          <p:nvPr/>
        </p:nvSpPr>
        <p:spPr bwMode="auto">
          <a:xfrm>
            <a:off x="2286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59" name="Line 161"/>
          <p:cNvSpPr>
            <a:spLocks noChangeShapeType="1"/>
          </p:cNvSpPr>
          <p:nvPr/>
        </p:nvSpPr>
        <p:spPr bwMode="auto">
          <a:xfrm>
            <a:off x="3124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0" name="Line 162"/>
          <p:cNvSpPr>
            <a:spLocks noChangeShapeType="1"/>
          </p:cNvSpPr>
          <p:nvPr/>
        </p:nvSpPr>
        <p:spPr bwMode="auto">
          <a:xfrm>
            <a:off x="3962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1" name="Line 163"/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2" name="Line 164"/>
          <p:cNvSpPr>
            <a:spLocks noChangeShapeType="1"/>
          </p:cNvSpPr>
          <p:nvPr/>
        </p:nvSpPr>
        <p:spPr bwMode="auto">
          <a:xfrm>
            <a:off x="5638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0997" name="Text Box 165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0998" name="Text Box 166"/>
          <p:cNvSpPr txBox="1">
            <a:spLocks noChangeArrowheads="1"/>
          </p:cNvSpPr>
          <p:nvPr/>
        </p:nvSpPr>
        <p:spPr bwMode="auto">
          <a:xfrm>
            <a:off x="25146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0999" name="Text Box 167"/>
          <p:cNvSpPr txBox="1">
            <a:spLocks noChangeArrowheads="1"/>
          </p:cNvSpPr>
          <p:nvPr/>
        </p:nvSpPr>
        <p:spPr bwMode="auto">
          <a:xfrm>
            <a:off x="33528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1000" name="Text Box 168"/>
          <p:cNvSpPr txBox="1">
            <a:spLocks noChangeArrowheads="1"/>
          </p:cNvSpPr>
          <p:nvPr/>
        </p:nvSpPr>
        <p:spPr bwMode="auto">
          <a:xfrm>
            <a:off x="41910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1002" name="Text Box 170"/>
          <p:cNvSpPr txBox="1">
            <a:spLocks noChangeArrowheads="1"/>
          </p:cNvSpPr>
          <p:nvPr/>
        </p:nvSpPr>
        <p:spPr bwMode="auto">
          <a:xfrm>
            <a:off x="58674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21003" name="Text Box 171"/>
          <p:cNvSpPr txBox="1">
            <a:spLocks noChangeArrowheads="1"/>
          </p:cNvSpPr>
          <p:nvPr/>
        </p:nvSpPr>
        <p:spPr bwMode="auto">
          <a:xfrm>
            <a:off x="50292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3569" name="Line 192"/>
          <p:cNvSpPr>
            <a:spLocks noChangeShapeType="1"/>
          </p:cNvSpPr>
          <p:nvPr/>
        </p:nvSpPr>
        <p:spPr bwMode="auto">
          <a:xfrm>
            <a:off x="6477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70" name="Line 193"/>
          <p:cNvSpPr>
            <a:spLocks noChangeShapeType="1"/>
          </p:cNvSpPr>
          <p:nvPr/>
        </p:nvSpPr>
        <p:spPr bwMode="auto">
          <a:xfrm>
            <a:off x="1524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71" name="Line 194"/>
          <p:cNvSpPr>
            <a:spLocks noChangeShapeType="1"/>
          </p:cNvSpPr>
          <p:nvPr/>
        </p:nvSpPr>
        <p:spPr bwMode="auto">
          <a:xfrm>
            <a:off x="1524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72" name="Line 195"/>
          <p:cNvSpPr>
            <a:spLocks noChangeShapeType="1"/>
          </p:cNvSpPr>
          <p:nvPr/>
        </p:nvSpPr>
        <p:spPr bwMode="auto">
          <a:xfrm>
            <a:off x="1524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73" name="Line 196"/>
          <p:cNvSpPr>
            <a:spLocks noChangeShapeType="1"/>
          </p:cNvSpPr>
          <p:nvPr/>
        </p:nvSpPr>
        <p:spPr bwMode="auto">
          <a:xfrm>
            <a:off x="1524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74" name="Line 197"/>
          <p:cNvSpPr>
            <a:spLocks noChangeShapeType="1"/>
          </p:cNvSpPr>
          <p:nvPr/>
        </p:nvSpPr>
        <p:spPr bwMode="auto">
          <a:xfrm>
            <a:off x="1524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75" name="Text Box 200"/>
          <p:cNvSpPr txBox="1">
            <a:spLocks noChangeArrowheads="1"/>
          </p:cNvSpPr>
          <p:nvPr/>
        </p:nvSpPr>
        <p:spPr bwMode="auto">
          <a:xfrm>
            <a:off x="103505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3576" name="Text Box 201"/>
          <p:cNvSpPr txBox="1">
            <a:spLocks noChangeArrowheads="1"/>
          </p:cNvSpPr>
          <p:nvPr/>
        </p:nvSpPr>
        <p:spPr bwMode="auto">
          <a:xfrm>
            <a:off x="103505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3577" name="Text Box 202"/>
          <p:cNvSpPr txBox="1">
            <a:spLocks noChangeArrowheads="1"/>
          </p:cNvSpPr>
          <p:nvPr/>
        </p:nvSpPr>
        <p:spPr bwMode="auto">
          <a:xfrm>
            <a:off x="103505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3578" name="Text Box 203"/>
          <p:cNvSpPr txBox="1">
            <a:spLocks noChangeArrowheads="1"/>
          </p:cNvSpPr>
          <p:nvPr/>
        </p:nvSpPr>
        <p:spPr bwMode="auto">
          <a:xfrm>
            <a:off x="103505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3579" name="Text Box 204"/>
          <p:cNvSpPr txBox="1">
            <a:spLocks noChangeArrowheads="1"/>
          </p:cNvSpPr>
          <p:nvPr/>
        </p:nvSpPr>
        <p:spPr bwMode="auto">
          <a:xfrm>
            <a:off x="50292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3580" name="Text Box 205"/>
          <p:cNvSpPr txBox="1">
            <a:spLocks noChangeArrowheads="1"/>
          </p:cNvSpPr>
          <p:nvPr/>
        </p:nvSpPr>
        <p:spPr bwMode="auto">
          <a:xfrm>
            <a:off x="5867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3581" name="Text Box 206"/>
          <p:cNvSpPr txBox="1">
            <a:spLocks noChangeArrowheads="1"/>
          </p:cNvSpPr>
          <p:nvPr/>
        </p:nvSpPr>
        <p:spPr bwMode="auto">
          <a:xfrm>
            <a:off x="175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3582" name="Text Box 207"/>
          <p:cNvSpPr txBox="1">
            <a:spLocks noChangeArrowheads="1"/>
          </p:cNvSpPr>
          <p:nvPr/>
        </p:nvSpPr>
        <p:spPr bwMode="auto">
          <a:xfrm>
            <a:off x="2514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3583" name="Text Box 208"/>
          <p:cNvSpPr txBox="1">
            <a:spLocks noChangeArrowheads="1"/>
          </p:cNvSpPr>
          <p:nvPr/>
        </p:nvSpPr>
        <p:spPr bwMode="auto">
          <a:xfrm>
            <a:off x="3352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3584" name="Text Box 209"/>
          <p:cNvSpPr txBox="1">
            <a:spLocks noChangeArrowheads="1"/>
          </p:cNvSpPr>
          <p:nvPr/>
        </p:nvSpPr>
        <p:spPr bwMode="auto">
          <a:xfrm>
            <a:off x="4191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3585" name="Text Box 210"/>
          <p:cNvSpPr txBox="1">
            <a:spLocks noChangeArrowheads="1"/>
          </p:cNvSpPr>
          <p:nvPr/>
        </p:nvSpPr>
        <p:spPr bwMode="auto">
          <a:xfrm>
            <a:off x="103505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3586" name="Text Box 211"/>
          <p:cNvSpPr txBox="1">
            <a:spLocks noChangeArrowheads="1"/>
          </p:cNvSpPr>
          <p:nvPr/>
        </p:nvSpPr>
        <p:spPr bwMode="auto">
          <a:xfrm>
            <a:off x="1050925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i\W</a:t>
            </a:r>
          </a:p>
        </p:txBody>
      </p:sp>
      <p:sp>
        <p:nvSpPr>
          <p:cNvPr id="23587" name="Rectangle 2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97" grpId="0" autoUpdateAnimBg="0"/>
      <p:bldP spid="120998" grpId="0" autoUpdateAnimBg="0"/>
      <p:bldP spid="120999" grpId="0" autoUpdateAnimBg="0"/>
      <p:bldP spid="121000" grpId="0" autoUpdateAnimBg="0"/>
      <p:bldP spid="121002" grpId="0" autoUpdateAnimBg="0"/>
      <p:bldP spid="12100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for i = 1 to n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	V[i,0] = 0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grpSp>
        <p:nvGrpSpPr>
          <p:cNvPr id="24584" name="Group 72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4586" name="Line 41"/>
            <p:cNvSpPr>
              <a:spLocks noChangeShapeType="1"/>
            </p:cNvSpPr>
            <p:nvPr/>
          </p:nvSpPr>
          <p:spPr bwMode="auto">
            <a:xfrm>
              <a:off x="96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87" name="Line 42"/>
            <p:cNvSpPr>
              <a:spLocks noChangeShapeType="1"/>
            </p:cNvSpPr>
            <p:nvPr/>
          </p:nvSpPr>
          <p:spPr bwMode="auto">
            <a:xfrm>
              <a:off x="960" y="10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88" name="Line 43"/>
            <p:cNvSpPr>
              <a:spLocks noChangeShapeType="1"/>
            </p:cNvSpPr>
            <p:nvPr/>
          </p:nvSpPr>
          <p:spPr bwMode="auto">
            <a:xfrm>
              <a:off x="144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89" name="Line 44"/>
            <p:cNvSpPr>
              <a:spLocks noChangeShapeType="1"/>
            </p:cNvSpPr>
            <p:nvPr/>
          </p:nvSpPr>
          <p:spPr bwMode="auto">
            <a:xfrm>
              <a:off x="1968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90" name="Line 45"/>
            <p:cNvSpPr>
              <a:spLocks noChangeShapeType="1"/>
            </p:cNvSpPr>
            <p:nvPr/>
          </p:nvSpPr>
          <p:spPr bwMode="auto">
            <a:xfrm>
              <a:off x="2496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91" name="Line 46"/>
            <p:cNvSpPr>
              <a:spLocks noChangeShapeType="1"/>
            </p:cNvSpPr>
            <p:nvPr/>
          </p:nvSpPr>
          <p:spPr bwMode="auto">
            <a:xfrm>
              <a:off x="3024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92" name="Line 47"/>
            <p:cNvSpPr>
              <a:spLocks noChangeShapeType="1"/>
            </p:cNvSpPr>
            <p:nvPr/>
          </p:nvSpPr>
          <p:spPr bwMode="auto">
            <a:xfrm>
              <a:off x="3552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93" name="Text Box 48"/>
            <p:cNvSpPr txBox="1">
              <a:spLocks noChangeArrowheads="1"/>
            </p:cNvSpPr>
            <p:nvPr/>
          </p:nvSpPr>
          <p:spPr bwMode="auto">
            <a:xfrm>
              <a:off x="1104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4" name="Text Box 49"/>
            <p:cNvSpPr txBox="1">
              <a:spLocks noChangeArrowheads="1"/>
            </p:cNvSpPr>
            <p:nvPr/>
          </p:nvSpPr>
          <p:spPr bwMode="auto">
            <a:xfrm>
              <a:off x="1584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5" name="Text Box 50"/>
            <p:cNvSpPr txBox="1">
              <a:spLocks noChangeArrowheads="1"/>
            </p:cNvSpPr>
            <p:nvPr/>
          </p:nvSpPr>
          <p:spPr bwMode="auto">
            <a:xfrm>
              <a:off x="2112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6" name="Text Box 5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7" name="Text Box 52"/>
            <p:cNvSpPr txBox="1">
              <a:spLocks noChangeArrowheads="1"/>
            </p:cNvSpPr>
            <p:nvPr/>
          </p:nvSpPr>
          <p:spPr bwMode="auto">
            <a:xfrm>
              <a:off x="3696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8" name="Text Box 5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9" name="Line 54"/>
            <p:cNvSpPr>
              <a:spLocks noChangeShapeType="1"/>
            </p:cNvSpPr>
            <p:nvPr/>
          </p:nvSpPr>
          <p:spPr bwMode="auto">
            <a:xfrm>
              <a:off x="408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600" name="Line 55"/>
            <p:cNvSpPr>
              <a:spLocks noChangeShapeType="1"/>
            </p:cNvSpPr>
            <p:nvPr/>
          </p:nvSpPr>
          <p:spPr bwMode="auto">
            <a:xfrm>
              <a:off x="960" y="134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601" name="Line 56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602" name="Line 57"/>
            <p:cNvSpPr>
              <a:spLocks noChangeShapeType="1"/>
            </p:cNvSpPr>
            <p:nvPr/>
          </p:nvSpPr>
          <p:spPr bwMode="auto">
            <a:xfrm>
              <a:off x="960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603" name="Line 58"/>
            <p:cNvSpPr>
              <a:spLocks noChangeShapeType="1"/>
            </p:cNvSpPr>
            <p:nvPr/>
          </p:nvSpPr>
          <p:spPr bwMode="auto">
            <a:xfrm>
              <a:off x="960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604" name="Line 59"/>
            <p:cNvSpPr>
              <a:spLocks noChangeShapeType="1"/>
            </p:cNvSpPr>
            <p:nvPr/>
          </p:nvSpPr>
          <p:spPr bwMode="auto">
            <a:xfrm>
              <a:off x="960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605" name="Text Box 60"/>
            <p:cNvSpPr txBox="1">
              <a:spLocks noChangeArrowheads="1"/>
            </p:cNvSpPr>
            <p:nvPr/>
          </p:nvSpPr>
          <p:spPr bwMode="auto">
            <a:xfrm>
              <a:off x="652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606" name="Text Box 61"/>
            <p:cNvSpPr txBox="1">
              <a:spLocks noChangeArrowheads="1"/>
            </p:cNvSpPr>
            <p:nvPr/>
          </p:nvSpPr>
          <p:spPr bwMode="auto">
            <a:xfrm>
              <a:off x="652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24607" name="Text Box 62"/>
            <p:cNvSpPr txBox="1">
              <a:spLocks noChangeArrowheads="1"/>
            </p:cNvSpPr>
            <p:nvPr/>
          </p:nvSpPr>
          <p:spPr bwMode="auto">
            <a:xfrm>
              <a:off x="652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24608" name="Text Box 63"/>
            <p:cNvSpPr txBox="1">
              <a:spLocks noChangeArrowheads="1"/>
            </p:cNvSpPr>
            <p:nvPr/>
          </p:nvSpPr>
          <p:spPr bwMode="auto">
            <a:xfrm>
              <a:off x="652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24609" name="Text Box 64"/>
            <p:cNvSpPr txBox="1">
              <a:spLocks noChangeArrowheads="1"/>
            </p:cNvSpPr>
            <p:nvPr/>
          </p:nvSpPr>
          <p:spPr bwMode="auto">
            <a:xfrm>
              <a:off x="3168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4</a:t>
              </a:r>
            </a:p>
          </p:txBody>
        </p:sp>
        <p:sp>
          <p:nvSpPr>
            <p:cNvPr id="24610" name="Text Box 65"/>
            <p:cNvSpPr txBox="1">
              <a:spLocks noChangeArrowheads="1"/>
            </p:cNvSpPr>
            <p:nvPr/>
          </p:nvSpPr>
          <p:spPr bwMode="auto">
            <a:xfrm>
              <a:off x="369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5</a:t>
              </a:r>
            </a:p>
          </p:txBody>
        </p:sp>
        <p:sp>
          <p:nvSpPr>
            <p:cNvPr id="24611" name="Text Box 66"/>
            <p:cNvSpPr txBox="1">
              <a:spLocks noChangeArrowheads="1"/>
            </p:cNvSpPr>
            <p:nvPr/>
          </p:nvSpPr>
          <p:spPr bwMode="auto">
            <a:xfrm>
              <a:off x="1104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612" name="Text Box 67"/>
            <p:cNvSpPr txBox="1">
              <a:spLocks noChangeArrowheads="1"/>
            </p:cNvSpPr>
            <p:nvPr/>
          </p:nvSpPr>
          <p:spPr bwMode="auto">
            <a:xfrm>
              <a:off x="1584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24613" name="Text Box 68"/>
            <p:cNvSpPr txBox="1">
              <a:spLocks noChangeArrowheads="1"/>
            </p:cNvSpPr>
            <p:nvPr/>
          </p:nvSpPr>
          <p:spPr bwMode="auto">
            <a:xfrm>
              <a:off x="2112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24614" name="Text Box 69"/>
            <p:cNvSpPr txBox="1">
              <a:spLocks noChangeArrowheads="1"/>
            </p:cNvSpPr>
            <p:nvPr/>
          </p:nvSpPr>
          <p:spPr bwMode="auto">
            <a:xfrm>
              <a:off x="2640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24615" name="Text Box 70"/>
            <p:cNvSpPr txBox="1">
              <a:spLocks noChangeArrowheads="1"/>
            </p:cNvSpPr>
            <p:nvPr/>
          </p:nvSpPr>
          <p:spPr bwMode="auto">
            <a:xfrm>
              <a:off x="652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4</a:t>
              </a:r>
            </a:p>
          </p:txBody>
        </p:sp>
        <p:sp>
          <p:nvSpPr>
            <p:cNvPr id="24616" name="Text Box 71"/>
            <p:cNvSpPr txBox="1">
              <a:spLocks noChangeArrowheads="1"/>
            </p:cNvSpPr>
            <p:nvPr/>
          </p:nvSpPr>
          <p:spPr bwMode="auto">
            <a:xfrm>
              <a:off x="662" y="76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i\W</a:t>
              </a:r>
            </a:p>
          </p:txBody>
        </p:sp>
      </p:grpSp>
      <p:sp>
        <p:nvSpPr>
          <p:cNvPr id="24585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2" grpId="0" autoUpdateAnimBg="0"/>
      <p:bldP spid="137253" grpId="0" autoUpdateAnimBg="0"/>
      <p:bldP spid="137254" grpId="0" autoUpdateAnimBg="0"/>
      <p:bldP spid="13725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5604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05" name="Text Box 38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07" name="Rectangle 41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5608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=-1</a:t>
            </a:r>
          </a:p>
        </p:txBody>
      </p:sp>
      <p:sp>
        <p:nvSpPr>
          <p:cNvPr id="25609" name="Line 47"/>
          <p:cNvSpPr>
            <a:spLocks noChangeShapeType="1"/>
          </p:cNvSpPr>
          <p:nvPr/>
        </p:nvSpPr>
        <p:spPr bwMode="auto">
          <a:xfrm>
            <a:off x="1524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0" name="Line 48"/>
          <p:cNvSpPr>
            <a:spLocks noChangeShapeType="1"/>
          </p:cNvSpPr>
          <p:nvPr/>
        </p:nvSpPr>
        <p:spPr bwMode="auto">
          <a:xfrm>
            <a:off x="1524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1" name="Line 49"/>
          <p:cNvSpPr>
            <a:spLocks noChangeShapeType="1"/>
          </p:cNvSpPr>
          <p:nvPr/>
        </p:nvSpPr>
        <p:spPr bwMode="auto">
          <a:xfrm>
            <a:off x="2286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2" name="Line 50"/>
          <p:cNvSpPr>
            <a:spLocks noChangeShapeType="1"/>
          </p:cNvSpPr>
          <p:nvPr/>
        </p:nvSpPr>
        <p:spPr bwMode="auto">
          <a:xfrm>
            <a:off x="3124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3" name="Line 51"/>
          <p:cNvSpPr>
            <a:spLocks noChangeShapeType="1"/>
          </p:cNvSpPr>
          <p:nvPr/>
        </p:nvSpPr>
        <p:spPr bwMode="auto">
          <a:xfrm>
            <a:off x="3962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4" name="Line 52"/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5" name="Line 53"/>
          <p:cNvSpPr>
            <a:spLocks noChangeShapeType="1"/>
          </p:cNvSpPr>
          <p:nvPr/>
        </p:nvSpPr>
        <p:spPr bwMode="auto">
          <a:xfrm>
            <a:off x="5638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6" name="Text Box 54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7" name="Text Box 55"/>
          <p:cNvSpPr txBox="1">
            <a:spLocks noChangeArrowheads="1"/>
          </p:cNvSpPr>
          <p:nvPr/>
        </p:nvSpPr>
        <p:spPr bwMode="auto">
          <a:xfrm>
            <a:off x="25146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8" name="Text Box 56"/>
          <p:cNvSpPr txBox="1">
            <a:spLocks noChangeArrowheads="1"/>
          </p:cNvSpPr>
          <p:nvPr/>
        </p:nvSpPr>
        <p:spPr bwMode="auto">
          <a:xfrm>
            <a:off x="33528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9" name="Text Box 57"/>
          <p:cNvSpPr txBox="1">
            <a:spLocks noChangeArrowheads="1"/>
          </p:cNvSpPr>
          <p:nvPr/>
        </p:nvSpPr>
        <p:spPr bwMode="auto">
          <a:xfrm>
            <a:off x="41910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0" name="Text Box 58"/>
          <p:cNvSpPr txBox="1">
            <a:spLocks noChangeArrowheads="1"/>
          </p:cNvSpPr>
          <p:nvPr/>
        </p:nvSpPr>
        <p:spPr bwMode="auto">
          <a:xfrm>
            <a:off x="58674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1" name="Text Box 59"/>
          <p:cNvSpPr txBox="1">
            <a:spLocks noChangeArrowheads="1"/>
          </p:cNvSpPr>
          <p:nvPr/>
        </p:nvSpPr>
        <p:spPr bwMode="auto">
          <a:xfrm>
            <a:off x="50292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2" name="Line 71"/>
          <p:cNvSpPr>
            <a:spLocks noChangeShapeType="1"/>
          </p:cNvSpPr>
          <p:nvPr/>
        </p:nvSpPr>
        <p:spPr bwMode="auto">
          <a:xfrm>
            <a:off x="6477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3" name="Line 72"/>
          <p:cNvSpPr>
            <a:spLocks noChangeShapeType="1"/>
          </p:cNvSpPr>
          <p:nvPr/>
        </p:nvSpPr>
        <p:spPr bwMode="auto">
          <a:xfrm>
            <a:off x="1524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4" name="Line 73"/>
          <p:cNvSpPr>
            <a:spLocks noChangeShapeType="1"/>
          </p:cNvSpPr>
          <p:nvPr/>
        </p:nvSpPr>
        <p:spPr bwMode="auto">
          <a:xfrm>
            <a:off x="1524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5" name="Line 74"/>
          <p:cNvSpPr>
            <a:spLocks noChangeShapeType="1"/>
          </p:cNvSpPr>
          <p:nvPr/>
        </p:nvSpPr>
        <p:spPr bwMode="auto">
          <a:xfrm>
            <a:off x="1524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6" name="Line 75"/>
          <p:cNvSpPr>
            <a:spLocks noChangeShapeType="1"/>
          </p:cNvSpPr>
          <p:nvPr/>
        </p:nvSpPr>
        <p:spPr bwMode="auto">
          <a:xfrm>
            <a:off x="1524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7" name="Line 76"/>
          <p:cNvSpPr>
            <a:spLocks noChangeShapeType="1"/>
          </p:cNvSpPr>
          <p:nvPr/>
        </p:nvSpPr>
        <p:spPr bwMode="auto">
          <a:xfrm>
            <a:off x="1524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8" name="Text Box 79"/>
          <p:cNvSpPr txBox="1">
            <a:spLocks noChangeArrowheads="1"/>
          </p:cNvSpPr>
          <p:nvPr/>
        </p:nvSpPr>
        <p:spPr bwMode="auto">
          <a:xfrm>
            <a:off x="103505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9" name="Text Box 80"/>
          <p:cNvSpPr txBox="1">
            <a:spLocks noChangeArrowheads="1"/>
          </p:cNvSpPr>
          <p:nvPr/>
        </p:nvSpPr>
        <p:spPr bwMode="auto">
          <a:xfrm>
            <a:off x="103505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5630" name="Text Box 81"/>
          <p:cNvSpPr txBox="1">
            <a:spLocks noChangeArrowheads="1"/>
          </p:cNvSpPr>
          <p:nvPr/>
        </p:nvSpPr>
        <p:spPr bwMode="auto">
          <a:xfrm>
            <a:off x="103505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5631" name="Text Box 82"/>
          <p:cNvSpPr txBox="1">
            <a:spLocks noChangeArrowheads="1"/>
          </p:cNvSpPr>
          <p:nvPr/>
        </p:nvSpPr>
        <p:spPr bwMode="auto">
          <a:xfrm>
            <a:off x="103505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5632" name="Text Box 83"/>
          <p:cNvSpPr txBox="1">
            <a:spLocks noChangeArrowheads="1"/>
          </p:cNvSpPr>
          <p:nvPr/>
        </p:nvSpPr>
        <p:spPr bwMode="auto">
          <a:xfrm>
            <a:off x="50292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5633" name="Text Box 84"/>
          <p:cNvSpPr txBox="1">
            <a:spLocks noChangeArrowheads="1"/>
          </p:cNvSpPr>
          <p:nvPr/>
        </p:nvSpPr>
        <p:spPr bwMode="auto">
          <a:xfrm>
            <a:off x="5867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5634" name="Text Box 85"/>
          <p:cNvSpPr txBox="1">
            <a:spLocks noChangeArrowheads="1"/>
          </p:cNvSpPr>
          <p:nvPr/>
        </p:nvSpPr>
        <p:spPr bwMode="auto">
          <a:xfrm>
            <a:off x="175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35" name="Text Box 86"/>
          <p:cNvSpPr txBox="1">
            <a:spLocks noChangeArrowheads="1"/>
          </p:cNvSpPr>
          <p:nvPr/>
        </p:nvSpPr>
        <p:spPr bwMode="auto">
          <a:xfrm>
            <a:off x="2514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5636" name="Text Box 87"/>
          <p:cNvSpPr txBox="1">
            <a:spLocks noChangeArrowheads="1"/>
          </p:cNvSpPr>
          <p:nvPr/>
        </p:nvSpPr>
        <p:spPr bwMode="auto">
          <a:xfrm>
            <a:off x="3352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5637" name="Text Box 88"/>
          <p:cNvSpPr txBox="1">
            <a:spLocks noChangeArrowheads="1"/>
          </p:cNvSpPr>
          <p:nvPr/>
        </p:nvSpPr>
        <p:spPr bwMode="auto">
          <a:xfrm>
            <a:off x="4191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5638" name="Text Box 89"/>
          <p:cNvSpPr txBox="1">
            <a:spLocks noChangeArrowheads="1"/>
          </p:cNvSpPr>
          <p:nvPr/>
        </p:nvSpPr>
        <p:spPr bwMode="auto">
          <a:xfrm>
            <a:off x="103505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5639" name="Text Box 90"/>
          <p:cNvSpPr txBox="1">
            <a:spLocks noChangeArrowheads="1"/>
          </p:cNvSpPr>
          <p:nvPr/>
        </p:nvSpPr>
        <p:spPr bwMode="auto">
          <a:xfrm>
            <a:off x="1050925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i\W</a:t>
            </a:r>
          </a:p>
        </p:txBody>
      </p:sp>
      <p:sp>
        <p:nvSpPr>
          <p:cNvPr id="25640" name="Text Box 103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41" name="Text Box 104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42" name="Text Box 105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91594" name="Line 106"/>
          <p:cNvSpPr>
            <a:spLocks noChangeShapeType="1"/>
          </p:cNvSpPr>
          <p:nvPr/>
        </p:nvSpPr>
        <p:spPr bwMode="auto">
          <a:xfrm>
            <a:off x="2514600" y="2438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44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8" grpId="0" autoUpdateAnimBg="0"/>
      <p:bldP spid="1915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27" name="Text Box 41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21336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30" name="Rectangle 46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6631" name="Group 83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6635" name="Text Box 43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6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7" name="Text Box 4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8" name="Text Box 4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9" name="Text Box 5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26640" name="Group 5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6641" name="Line 5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42" name="Line 5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43" name="Line 5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44" name="Line 5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45" name="Line 5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46" name="Line 5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47" name="Line 5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48" name="Text Box 5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49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0" name="Text Box 6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1" name="Text Box 6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2" name="Text Box 6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3" name="Text Box 6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4" name="Line 6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55" name="Line 6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56" name="Line 6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57" name="Line 6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58" name="Line 6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59" name="Line 7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660" name="Text Box 7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61" name="Text Box 7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6662" name="Text Box 7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6663" name="Text Box 7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6664" name="Text Box 7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6665" name="Text Box 7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6666" name="Text Box 7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67" name="Text Box 7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6668" name="Text Box 7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6669" name="Text Box 8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6670" name="Text Box 8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6671" name="Text Box 8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6632" name="Text Box 87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=0</a:t>
            </a:r>
          </a:p>
        </p:txBody>
      </p:sp>
      <p:sp>
        <p:nvSpPr>
          <p:cNvPr id="26633" name="Text Box 88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6634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8" grpId="0" autoUpdateAnimBg="0"/>
      <p:bldP spid="1495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29718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27665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766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6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6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6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7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7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7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7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8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8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8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8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8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68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8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768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768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768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769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769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9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769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769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769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769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7656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=1</a:t>
            </a:r>
          </a:p>
        </p:txBody>
      </p:sp>
      <p:sp>
        <p:nvSpPr>
          <p:cNvPr id="27657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7658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7659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autoUpdateAnimBg="0"/>
      <p:bldP spid="1925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38100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28690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869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69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69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69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69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69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69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69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69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0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0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0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0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0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1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1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871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871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871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871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871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1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871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871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872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872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8680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=2</a:t>
            </a: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8682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8683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868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utoUpdateAnimBg="0"/>
      <p:bldP spid="1935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6482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9703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971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29715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971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1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1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1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2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2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2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2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3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3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3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3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3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73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3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973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973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973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974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974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4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974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974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974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974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9704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=3</a:t>
            </a:r>
          </a:p>
        </p:txBody>
      </p:sp>
      <p:sp>
        <p:nvSpPr>
          <p:cNvPr id="29705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9706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7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8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/>
      <p:bldP spid="1945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0724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073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0740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074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4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4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4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4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4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4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4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4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5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5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5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5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5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76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6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076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076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076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076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076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6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076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076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077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077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0725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=-2</a:t>
            </a:r>
          </a:p>
        </p:txBody>
      </p:sp>
      <p:sp>
        <p:nvSpPr>
          <p:cNvPr id="30726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0728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0729" name="Rectangle 51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0730" name="Text Box 52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95637" name="Line 53"/>
          <p:cNvSpPr>
            <a:spLocks noChangeShapeType="1"/>
          </p:cNvSpPr>
          <p:nvPr/>
        </p:nvSpPr>
        <p:spPr bwMode="auto">
          <a:xfrm>
            <a:off x="25146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248285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0733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0734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7" grpId="0" animBg="1"/>
      <p:bldP spid="19563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1748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17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176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17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17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17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17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17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17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17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17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17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17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174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=-1</a:t>
            </a:r>
          </a:p>
        </p:txBody>
      </p:sp>
      <p:sp>
        <p:nvSpPr>
          <p:cNvPr id="3175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175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175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1753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1754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33528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6658" name="Text Box 50"/>
          <p:cNvSpPr txBox="1">
            <a:spLocks noChangeArrowheads="1"/>
          </p:cNvSpPr>
          <p:nvPr/>
        </p:nvSpPr>
        <p:spPr bwMode="auto">
          <a:xfrm>
            <a:off x="332105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1757" name="Text Box 51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1758" name="Text Box 52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1759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7" grpId="0" animBg="1"/>
      <p:bldP spid="19665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Knapsack problem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 marL="609600" indent="-609600">
              <a:buFont typeface="Monotype Sorts" pitchFamily="80" charset="2"/>
              <a:buNone/>
            </a:pPr>
            <a:r>
              <a:rPr lang="en-US" altLang="zh-CN" sz="3000" dirty="0">
                <a:ea typeface="SimSun" pitchFamily="2" charset="-122"/>
              </a:rPr>
              <a:t>There are two versions of the problem:</a:t>
            </a: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600" dirty="0">
                <a:ea typeface="SimSun" pitchFamily="2" charset="-122"/>
              </a:rPr>
              <a:t>“0-1 knapsack problem”</a:t>
            </a:r>
          </a:p>
          <a:p>
            <a:pPr marL="1200150" lvl="2" indent="-342900">
              <a:spcBef>
                <a:spcPct val="0"/>
              </a:spcBef>
              <a:buClrTx/>
              <a:buSzTx/>
            </a:pPr>
            <a:r>
              <a:rPr lang="en-US" altLang="zh-CN" sz="2200" dirty="0">
                <a:ea typeface="SimSun" pitchFamily="2" charset="-122"/>
              </a:rPr>
              <a:t>Items are indivisible; you either take an item or not. Some special instances can be solved with </a:t>
            </a:r>
            <a:r>
              <a:rPr lang="en-US" altLang="zh-CN" sz="2200" i="1" dirty="0">
                <a:solidFill>
                  <a:schemeClr val="hlink"/>
                </a:solidFill>
                <a:ea typeface="SimSun" pitchFamily="2" charset="-122"/>
              </a:rPr>
              <a:t>dynamic programming</a:t>
            </a:r>
          </a:p>
          <a:p>
            <a:pPr marL="1200150" lvl="2" indent="-342900">
              <a:spcBef>
                <a:spcPct val="0"/>
              </a:spcBef>
              <a:buClrTx/>
              <a:buSzTx/>
            </a:pPr>
            <a:endParaRPr lang="en-US" altLang="zh-CN" sz="2200" i="1" dirty="0">
              <a:solidFill>
                <a:schemeClr val="hlink"/>
              </a:solidFill>
              <a:ea typeface="SimSun" pitchFamily="2" charset="-122"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600" dirty="0">
                <a:ea typeface="SimSun" pitchFamily="2" charset="-122"/>
              </a:rPr>
              <a:t>“Fractional knapsack problem”</a:t>
            </a:r>
          </a:p>
          <a:p>
            <a:pPr marL="1200150" lvl="2" indent="-342900">
              <a:spcBef>
                <a:spcPct val="0"/>
              </a:spcBef>
            </a:pPr>
            <a:r>
              <a:rPr lang="en-US" altLang="zh-CN" sz="2200" dirty="0">
                <a:ea typeface="SimSun" pitchFamily="2" charset="-122"/>
              </a:rPr>
              <a:t>Items are divisible: you can take any fraction of an item </a:t>
            </a:r>
            <a:endParaRPr lang="en-US" altLang="zh-CN" sz="2200" dirty="0">
              <a:solidFill>
                <a:schemeClr val="tx2"/>
              </a:solidFill>
              <a:ea typeface="SimSun" pitchFamily="2" charset="-122"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endParaRPr lang="en-US" altLang="zh-CN" sz="2000" dirty="0">
              <a:ea typeface="SimSun" pitchFamily="2" charset="-122"/>
            </a:endParaRPr>
          </a:p>
          <a:p>
            <a:pPr marL="609600" indent="-609600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278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279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279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79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79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79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79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79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79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79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79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80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80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80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80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80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81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1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281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281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281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281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281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1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281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281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282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282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277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=0</a:t>
            </a:r>
          </a:p>
        </p:txBody>
      </p:sp>
      <p:sp>
        <p:nvSpPr>
          <p:cNvPr id="3277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7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2778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9" name="Text Box 52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2780" name="Text Box 53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197686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7687" name="Line 55"/>
          <p:cNvSpPr>
            <a:spLocks noChangeShapeType="1"/>
          </p:cNvSpPr>
          <p:nvPr/>
        </p:nvSpPr>
        <p:spPr bwMode="auto">
          <a:xfrm>
            <a:off x="20574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783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84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6" grpId="0" autoUpdateAnimBg="0"/>
      <p:bldP spid="1976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381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381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381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1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1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1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2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2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2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2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3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3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3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3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3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83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3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383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383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383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384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384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4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384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384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384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384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379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=1</a:t>
            </a:r>
          </a:p>
        </p:txBody>
      </p:sp>
      <p:sp>
        <p:nvSpPr>
          <p:cNvPr id="3379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79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1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3802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3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3804" name="Text Box 50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8708" name="Line 52"/>
          <p:cNvSpPr>
            <a:spLocks noChangeShapeType="1"/>
          </p:cNvSpPr>
          <p:nvPr/>
        </p:nvSpPr>
        <p:spPr bwMode="auto">
          <a:xfrm>
            <a:off x="28956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807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8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380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7" grpId="0" autoUpdateAnimBg="0"/>
      <p:bldP spid="19870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483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484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484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4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4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4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4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4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4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4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4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5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5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5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5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5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86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6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486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486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486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486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486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6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486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486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487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487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482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=2</a:t>
            </a:r>
          </a:p>
        </p:txBody>
      </p:sp>
      <p:sp>
        <p:nvSpPr>
          <p:cNvPr id="3482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5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4826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7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4828" name="Text Box 50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9732" name="Line 52"/>
          <p:cNvSpPr>
            <a:spLocks noChangeShapeType="1"/>
          </p:cNvSpPr>
          <p:nvPr/>
        </p:nvSpPr>
        <p:spPr bwMode="auto">
          <a:xfrm>
            <a:off x="37338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831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32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4833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483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1" grpId="0" autoUpdateAnimBg="0"/>
      <p:bldP spid="1997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586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5869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587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7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7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7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7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7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7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7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7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7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8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8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8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8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8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88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9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589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589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589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589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589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9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589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589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589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590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584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1..3</a:t>
            </a:r>
          </a:p>
          <a:p>
            <a:pPr eaLnBrk="0" hangingPunct="0">
              <a:lnSpc>
                <a:spcPct val="110000"/>
              </a:lnSpc>
            </a:pPr>
            <a:endParaRPr lang="zh-CN" altLang="en-US" sz="28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4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9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50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5851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52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5853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5854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5855" name="Rectangle 57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5856" name="Text Box 58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0764" name="Text Box 60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0769" name="Line 65"/>
          <p:cNvSpPr>
            <a:spLocks noChangeShapeType="1"/>
          </p:cNvSpPr>
          <p:nvPr/>
        </p:nvSpPr>
        <p:spPr bwMode="auto">
          <a:xfrm>
            <a:off x="2538413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0770" name="Text Box 66"/>
          <p:cNvSpPr txBox="1">
            <a:spLocks noChangeArrowheads="1"/>
          </p:cNvSpPr>
          <p:nvPr/>
        </p:nvSpPr>
        <p:spPr bwMode="auto">
          <a:xfrm>
            <a:off x="2506663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0771" name="Line 67"/>
          <p:cNvSpPr>
            <a:spLocks noChangeShapeType="1"/>
          </p:cNvSpPr>
          <p:nvPr/>
        </p:nvSpPr>
        <p:spPr bwMode="auto">
          <a:xfrm>
            <a:off x="3352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0772" name="Line 68"/>
          <p:cNvSpPr>
            <a:spLocks noChangeShapeType="1"/>
          </p:cNvSpPr>
          <p:nvPr/>
        </p:nvSpPr>
        <p:spPr bwMode="auto">
          <a:xfrm>
            <a:off x="4191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6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64" grpId="0" autoUpdateAnimBg="0"/>
      <p:bldP spid="200765" grpId="0" autoUpdateAnimBg="0"/>
      <p:bldP spid="200769" grpId="0" animBg="1"/>
      <p:bldP spid="200770" grpId="0" autoUpdateAnimBg="0"/>
      <p:bldP spid="200771" grpId="0" animBg="1"/>
      <p:bldP spid="2007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688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8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8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9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9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689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689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89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89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89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89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89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89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0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0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0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0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1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1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91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1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691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691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691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691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691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1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692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692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692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692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686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=0</a:t>
            </a:r>
          </a:p>
        </p:txBody>
      </p:sp>
      <p:sp>
        <p:nvSpPr>
          <p:cNvPr id="3687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3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4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6875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6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687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6878" name="Rectangle 53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6879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6880" name="Text Box 61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6881" name="Text Box 62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82" name="Text Box 63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1793" name="Line 65"/>
          <p:cNvSpPr>
            <a:spLocks noChangeShapeType="1"/>
          </p:cNvSpPr>
          <p:nvPr/>
        </p:nvSpPr>
        <p:spPr bwMode="auto">
          <a:xfrm>
            <a:off x="2057400" y="3276600"/>
            <a:ext cx="2971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1794" name="Text Box 66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5" name="Text Box 6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688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3" grpId="0" animBg="1"/>
      <p:bldP spid="20179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789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791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7917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791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1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2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2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2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2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2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3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3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3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3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3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93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793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794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794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794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794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4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794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794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794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794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789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=1</a:t>
            </a:r>
          </a:p>
        </p:txBody>
      </p:sp>
      <p:sp>
        <p:nvSpPr>
          <p:cNvPr id="3789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7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8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7899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900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1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2" name="Rectangle 52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7903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7904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7905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906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7" name="Text Box 59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7908" name="Text Box 60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2813" name="Line 61"/>
          <p:cNvSpPr>
            <a:spLocks noChangeShapeType="1"/>
          </p:cNvSpPr>
          <p:nvPr/>
        </p:nvSpPr>
        <p:spPr bwMode="auto">
          <a:xfrm>
            <a:off x="5899150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791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3" grpId="0" animBg="1"/>
      <p:bldP spid="20281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891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894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894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894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5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5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5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5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5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5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5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6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6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6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6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6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96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897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897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897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897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897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7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897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897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897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897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891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1..4</a:t>
            </a:r>
          </a:p>
          <a:p>
            <a:pPr eaLnBrk="0" hangingPunct="0">
              <a:lnSpc>
                <a:spcPct val="110000"/>
              </a:lnSpc>
            </a:pPr>
            <a:endParaRPr lang="zh-CN" altLang="en-US" sz="28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891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1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1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2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8923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4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25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26" name="Text Box 52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8927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2538413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2506663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>
            <a:off x="33528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41910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34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8935" name="Text Box 62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8936" name="Text Box 63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37" name="Text Box 64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38" name="Text Box 65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3842" name="Text Box 66"/>
          <p:cNvSpPr txBox="1">
            <a:spLocks noChangeArrowheads="1"/>
          </p:cNvSpPr>
          <p:nvPr/>
        </p:nvSpPr>
        <p:spPr bwMode="auto">
          <a:xfrm>
            <a:off x="499745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3843" name="Line 67"/>
          <p:cNvSpPr>
            <a:spLocks noChangeShapeType="1"/>
          </p:cNvSpPr>
          <p:nvPr/>
        </p:nvSpPr>
        <p:spPr bwMode="auto">
          <a:xfrm>
            <a:off x="499745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41" name="Rectangle 68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8942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(17)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31" grpId="0" autoUpdateAnimBg="0"/>
      <p:bldP spid="203832" grpId="0" autoUpdateAnimBg="0"/>
      <p:bldP spid="203833" grpId="0" animBg="1"/>
      <p:bldP spid="203834" grpId="0" autoUpdateAnimBg="0"/>
      <p:bldP spid="203835" grpId="0" animBg="1"/>
      <p:bldP spid="203836" grpId="0" animBg="1"/>
      <p:bldP spid="203842" grpId="0" autoUpdateAnimBg="0"/>
      <p:bldP spid="2038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994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996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997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997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7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7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7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7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7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7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7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7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8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8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8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8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8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99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9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999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999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999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999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999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9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999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999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000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000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994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=0</a:t>
            </a:r>
          </a:p>
        </p:txBody>
      </p:sp>
      <p:sp>
        <p:nvSpPr>
          <p:cNvPr id="3994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5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6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47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8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49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50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9951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52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53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54" name="Text Box 5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9955" name="Text Box 58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4859" name="Line 59"/>
          <p:cNvSpPr>
            <a:spLocks noChangeShapeType="1"/>
          </p:cNvSpPr>
          <p:nvPr/>
        </p:nvSpPr>
        <p:spPr bwMode="auto">
          <a:xfrm>
            <a:off x="5899150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60" name="Text Box 60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9958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9959" name="Text Box 62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60" name="Text Box 63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61" name="Text Box 64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62" name="Text Box 65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39963" name="Rectangle 66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996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 (18)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9" grpId="0" animBg="1"/>
      <p:bldP spid="20486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Exercise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76400"/>
            <a:ext cx="7391400" cy="4648200"/>
          </a:xfrm>
        </p:spPr>
        <p:txBody>
          <a:bodyPr/>
          <a:lstStyle/>
          <a:p>
            <a:endParaRPr lang="en-US" altLang="zh-CN" sz="2400" dirty="0">
              <a:ea typeface="SimSun" pitchFamily="2" charset="-122"/>
            </a:endParaRPr>
          </a:p>
          <a:p>
            <a:endParaRPr lang="en-US" altLang="zh-CN" sz="2400" dirty="0">
              <a:ea typeface="SimSun" pitchFamily="2" charset="-122"/>
            </a:endParaRPr>
          </a:p>
          <a:p>
            <a:endParaRPr lang="en-US" altLang="zh-CN" sz="2400" dirty="0">
              <a:ea typeface="SimSun" pitchFamily="2" charset="-122"/>
            </a:endParaRPr>
          </a:p>
          <a:p>
            <a:endParaRPr lang="en-US" altLang="zh-CN" sz="2400" dirty="0">
              <a:ea typeface="SimSun" pitchFamily="2" charset="-122"/>
            </a:endParaRPr>
          </a:p>
          <a:p>
            <a:endParaRPr lang="en-US" altLang="zh-CN" sz="2400" dirty="0">
              <a:ea typeface="SimSun" pitchFamily="2" charset="-122"/>
            </a:endParaRPr>
          </a:p>
          <a:p>
            <a:endParaRPr lang="en-US" altLang="zh-CN" sz="2400" dirty="0">
              <a:ea typeface="SimSun" pitchFamily="2" charset="-122"/>
            </a:endParaRPr>
          </a:p>
          <a:p>
            <a:endParaRPr lang="en-US" altLang="zh-CN" sz="2400" dirty="0">
              <a:ea typeface="SimSun" pitchFamily="2" charset="-122"/>
            </a:endParaRPr>
          </a:p>
          <a:p>
            <a:endParaRPr lang="en-US" altLang="zh-CN" sz="2400" dirty="0">
              <a:ea typeface="SimSun" pitchFamily="2" charset="-122"/>
            </a:endParaRPr>
          </a:p>
          <a:p>
            <a:r>
              <a:rPr lang="en-US" altLang="zh-CN" sz="2400" dirty="0">
                <a:ea typeface="SimSun" pitchFamily="2" charset="-122"/>
              </a:rPr>
              <a:t>How to find out which items are in the optimal subset?</a:t>
            </a:r>
          </a:p>
          <a:p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0"/>
            <a:ext cx="8078788" cy="286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Comments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This algorithm only finds the max possible value that can be carried in the knapsack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i.e., the value in V[</a:t>
            </a:r>
            <a:r>
              <a:rPr lang="en-US" altLang="zh-CN" dirty="0" err="1">
                <a:ea typeface="SimSun" pitchFamily="2" charset="-122"/>
              </a:rPr>
              <a:t>n,W</a:t>
            </a:r>
            <a:r>
              <a:rPr lang="en-US" altLang="zh-CN" dirty="0">
                <a:ea typeface="SimSun" pitchFamily="2" charset="-122"/>
              </a:rPr>
              <a:t>]</a:t>
            </a:r>
          </a:p>
          <a:p>
            <a:r>
              <a:rPr lang="en-US" altLang="zh-CN" dirty="0">
                <a:ea typeface="SimSun" pitchFamily="2" charset="-122"/>
              </a:rPr>
              <a:t>To know the items that make this maximum value, an addition to this algorithm is necessary</a:t>
            </a:r>
          </a:p>
          <a:p>
            <a:pPr lvl="1">
              <a:buFontTx/>
              <a:buNone/>
            </a:pPr>
            <a:endParaRPr lang="en-US" altLang="zh-CN" dirty="0">
              <a:ea typeface="SimSun" pitchFamily="2" charset="-122"/>
            </a:endParaRPr>
          </a:p>
          <a:p>
            <a:pPr>
              <a:buFont typeface="Monotype Sorts" pitchFamily="80" charset="2"/>
              <a:buNone/>
            </a:pPr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Given a knapsack with maximum capacity </a:t>
            </a:r>
            <a:r>
              <a:rPr lang="en-US" altLang="zh-CN" i="1" dirty="0"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, and a set </a:t>
            </a:r>
            <a:r>
              <a:rPr lang="en-US" altLang="zh-CN" i="1" dirty="0">
                <a:ea typeface="SimSun" pitchFamily="2" charset="-122"/>
              </a:rPr>
              <a:t>S</a:t>
            </a:r>
            <a:r>
              <a:rPr lang="en-US" altLang="zh-CN" dirty="0">
                <a:ea typeface="SimSun" pitchFamily="2" charset="-122"/>
              </a:rPr>
              <a:t> consisting of </a:t>
            </a:r>
            <a:r>
              <a:rPr lang="en-US" altLang="zh-CN" i="1" dirty="0">
                <a:ea typeface="SimSun" pitchFamily="2" charset="-122"/>
              </a:rPr>
              <a:t>n</a:t>
            </a:r>
            <a:r>
              <a:rPr lang="en-US" altLang="zh-CN" dirty="0">
                <a:ea typeface="SimSun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Each item </a:t>
            </a:r>
            <a:r>
              <a:rPr lang="en-US" altLang="zh-CN" i="1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 has some weight </a:t>
            </a:r>
            <a:r>
              <a:rPr lang="en-US" altLang="zh-CN" i="1" dirty="0" err="1">
                <a:ea typeface="SimSun" pitchFamily="2" charset="-122"/>
              </a:rPr>
              <a:t>w</a:t>
            </a:r>
            <a:r>
              <a:rPr lang="en-US" altLang="zh-CN" i="1" baseline="-25000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 and benefit value </a:t>
            </a:r>
            <a:r>
              <a:rPr lang="en-US" altLang="zh-CN" i="1" dirty="0">
                <a:ea typeface="SimSun" pitchFamily="2" charset="-122"/>
              </a:rPr>
              <a:t>b</a:t>
            </a:r>
            <a:r>
              <a:rPr lang="en-US" altLang="zh-CN" i="1" baseline="-25000" dirty="0">
                <a:ea typeface="SimSun" pitchFamily="2" charset="-122"/>
              </a:rPr>
              <a:t>i</a:t>
            </a:r>
            <a:r>
              <a:rPr lang="en-US" altLang="zh-CN" baseline="-25000" dirty="0">
                <a:ea typeface="SimSun" pitchFamily="2" charset="-122"/>
              </a:rPr>
              <a:t>  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all </a:t>
            </a:r>
            <a:r>
              <a:rPr lang="en-US" altLang="zh-CN" i="1" dirty="0" err="1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i="1" baseline="-25000" dirty="0" err="1">
                <a:solidFill>
                  <a:srgbClr val="FF0000"/>
                </a:solidFill>
                <a:ea typeface="SimSun" pitchFamily="2" charset="-122"/>
              </a:rPr>
              <a:t>i</a:t>
            </a:r>
            <a:r>
              <a:rPr lang="en-US" altLang="zh-CN" i="1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aseline="-25000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and </a:t>
            </a:r>
            <a:r>
              <a:rPr lang="en-US" altLang="zh-CN" i="1" dirty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are integer values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 dirty="0">
                <a:ea typeface="SimSun" pitchFamily="2" charset="-122"/>
              </a:rPr>
              <a:t>Problem</a:t>
            </a:r>
            <a:r>
              <a:rPr lang="en-US" altLang="zh-CN" dirty="0">
                <a:ea typeface="SimSun" pitchFamily="2" charset="-122"/>
              </a:rPr>
              <a:t>: How to pack the knapsack to achieve maximum total value of packed items?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0-1 Knapsack problem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924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All of the information we need is in the table.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ea typeface="SimSun" pitchFamily="2" charset="-122"/>
              </a:rPr>
              <a:t>V[</a:t>
            </a:r>
            <a:r>
              <a:rPr lang="en-US" altLang="zh-CN" i="1" dirty="0" err="1">
                <a:ea typeface="SimSun" pitchFamily="2" charset="-122"/>
              </a:rPr>
              <a:t>n</a:t>
            </a:r>
            <a:r>
              <a:rPr lang="en-US" altLang="zh-CN" dirty="0" err="1">
                <a:ea typeface="SimSun" pitchFamily="2" charset="-122"/>
              </a:rPr>
              <a:t>,</a:t>
            </a:r>
            <a:r>
              <a:rPr lang="en-US" altLang="zh-CN" i="1" dirty="0" err="1"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] is the maximal value of items that can be placed in the Knapsack.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Let 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=n and k=W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dirty="0">
                <a:ea typeface="SimSun" pitchFamily="2" charset="-122"/>
              </a:rPr>
              <a:t>if </a:t>
            </a:r>
            <a:r>
              <a:rPr lang="en-US" altLang="zh-CN" sz="2800" i="1" dirty="0">
                <a:ea typeface="SimSun" pitchFamily="2" charset="-122"/>
              </a:rPr>
              <a:t>V[</a:t>
            </a:r>
            <a:r>
              <a:rPr lang="en-US" altLang="zh-CN" sz="2800" i="1" dirty="0" err="1">
                <a:ea typeface="SimSun" pitchFamily="2" charset="-122"/>
              </a:rPr>
              <a:t>i,k</a:t>
            </a:r>
            <a:r>
              <a:rPr lang="en-US" altLang="zh-CN" sz="2800" dirty="0">
                <a:ea typeface="SimSun" pitchFamily="2" charset="-122"/>
              </a:rPr>
              <a:t>] </a:t>
            </a:r>
            <a:r>
              <a:rPr lang="en-US" altLang="zh-CN" sz="2800" dirty="0">
                <a:ea typeface="SimSun" pitchFamily="2" charset="-122"/>
                <a:sym typeface="Symbol" pitchFamily="18" charset="2"/>
              </a:rPr>
              <a:t> </a:t>
            </a:r>
            <a:r>
              <a:rPr lang="en-US" altLang="zh-CN" sz="2800" i="1" dirty="0">
                <a:ea typeface="SimSun" pitchFamily="2" charset="-122"/>
              </a:rPr>
              <a:t>V[i</a:t>
            </a:r>
            <a:r>
              <a:rPr lang="en-US" altLang="zh-CN" sz="2800" i="1" dirty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800" i="1" dirty="0">
                <a:ea typeface="SimSun" pitchFamily="2" charset="-122"/>
              </a:rPr>
              <a:t>1,k</a:t>
            </a:r>
            <a:r>
              <a:rPr lang="en-US" altLang="zh-CN" sz="2800" dirty="0">
                <a:ea typeface="SimSun" pitchFamily="2" charset="-122"/>
              </a:rPr>
              <a:t>] then</a:t>
            </a:r>
            <a:r>
              <a:rPr lang="en-US" altLang="zh-CN" sz="3200" dirty="0"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sz="2800" dirty="0">
                <a:solidFill>
                  <a:schemeClr val="accent1"/>
                </a:solidFill>
                <a:ea typeface="SimSun" pitchFamily="2" charset="-122"/>
              </a:rPr>
              <a:t>	</a:t>
            </a:r>
            <a:r>
              <a:rPr lang="en-US" altLang="zh-CN" sz="2800" dirty="0">
                <a:ea typeface="SimSun" pitchFamily="2" charset="-122"/>
              </a:rPr>
              <a:t>mark the </a:t>
            </a:r>
            <a:r>
              <a:rPr lang="en-US" altLang="zh-CN" sz="2800" i="1" dirty="0" err="1">
                <a:ea typeface="SimSun" pitchFamily="2" charset="-122"/>
              </a:rPr>
              <a:t>i</a:t>
            </a:r>
            <a:r>
              <a:rPr lang="en-US" altLang="zh-CN" sz="2800" baseline="30000" dirty="0" err="1">
                <a:ea typeface="SimSun" pitchFamily="2" charset="-122"/>
              </a:rPr>
              <a:t>th</a:t>
            </a:r>
            <a:r>
              <a:rPr lang="en-US" altLang="zh-CN" sz="2800" dirty="0">
                <a:ea typeface="SimSun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sz="2800" dirty="0">
                <a:ea typeface="SimSun" pitchFamily="2" charset="-122"/>
              </a:rPr>
              <a:t>	</a:t>
            </a:r>
            <a:r>
              <a:rPr lang="en-US" altLang="zh-CN" sz="2800" i="1" dirty="0" err="1">
                <a:ea typeface="SimSun" pitchFamily="2" charset="-122"/>
              </a:rPr>
              <a:t>i</a:t>
            </a:r>
            <a:r>
              <a:rPr lang="en-US" altLang="zh-CN" sz="2800" i="1" dirty="0">
                <a:ea typeface="SimSun" pitchFamily="2" charset="-122"/>
              </a:rPr>
              <a:t> </a:t>
            </a:r>
            <a:r>
              <a:rPr lang="en-US" altLang="zh-CN" sz="2800" dirty="0">
                <a:ea typeface="SimSun" pitchFamily="2" charset="-122"/>
              </a:rPr>
              <a:t>= </a:t>
            </a:r>
            <a:r>
              <a:rPr lang="en-US" altLang="zh-CN" sz="2800" i="1" dirty="0">
                <a:ea typeface="SimSun" pitchFamily="2" charset="-122"/>
              </a:rPr>
              <a:t>i</a:t>
            </a:r>
            <a:r>
              <a:rPr lang="en-US" altLang="zh-CN" sz="2800" i="1" dirty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800" i="1" dirty="0">
                <a:ea typeface="SimSun" pitchFamily="2" charset="-122"/>
              </a:rPr>
              <a:t>1</a:t>
            </a:r>
            <a:r>
              <a:rPr lang="en-US" altLang="zh-CN" sz="2800" dirty="0">
                <a:ea typeface="SimSun" pitchFamily="2" charset="-122"/>
              </a:rPr>
              <a:t>, </a:t>
            </a:r>
            <a:r>
              <a:rPr lang="en-US" altLang="zh-CN" sz="2800" i="1" dirty="0">
                <a:ea typeface="SimSun" pitchFamily="2" charset="-122"/>
              </a:rPr>
              <a:t>k</a:t>
            </a:r>
            <a:r>
              <a:rPr lang="en-US" altLang="zh-CN" sz="2800" dirty="0">
                <a:ea typeface="SimSun" pitchFamily="2" charset="-122"/>
              </a:rPr>
              <a:t> = </a:t>
            </a:r>
            <a:r>
              <a:rPr lang="en-US" altLang="zh-CN" sz="2800" i="1" dirty="0">
                <a:ea typeface="SimSun" pitchFamily="2" charset="-122"/>
              </a:rPr>
              <a:t>k-</a:t>
            </a:r>
            <a:r>
              <a:rPr lang="en-US" altLang="zh-CN" sz="2800" i="1" dirty="0" err="1">
                <a:ea typeface="SimSun" pitchFamily="2" charset="-122"/>
              </a:rPr>
              <a:t>w</a:t>
            </a:r>
            <a:r>
              <a:rPr lang="en-US" altLang="zh-CN" sz="2800" i="1" baseline="-25000" dirty="0" err="1">
                <a:ea typeface="SimSun" pitchFamily="2" charset="-122"/>
              </a:rPr>
              <a:t>i</a:t>
            </a:r>
            <a:endParaRPr lang="en-US" altLang="zh-CN" sz="3200" dirty="0">
              <a:ea typeface="SimSun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dirty="0">
                <a:ea typeface="SimSun" pitchFamily="2" charset="-122"/>
              </a:rPr>
              <a:t>else</a:t>
            </a:r>
            <a:r>
              <a:rPr lang="en-US" altLang="zh-CN" sz="2800" i="1" dirty="0"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i="1" dirty="0">
                <a:ea typeface="SimSun" pitchFamily="2" charset="-122"/>
              </a:rPr>
              <a:t>	</a:t>
            </a:r>
            <a:r>
              <a:rPr lang="en-US" altLang="zh-CN" sz="2800" i="1" dirty="0" err="1">
                <a:ea typeface="SimSun" pitchFamily="2" charset="-122"/>
              </a:rPr>
              <a:t>i</a:t>
            </a:r>
            <a:r>
              <a:rPr lang="en-US" altLang="zh-CN" sz="2800" i="1" dirty="0">
                <a:ea typeface="SimSun" pitchFamily="2" charset="-122"/>
              </a:rPr>
              <a:t> </a:t>
            </a:r>
            <a:r>
              <a:rPr lang="en-US" altLang="zh-CN" sz="2800" dirty="0">
                <a:ea typeface="SimSun" pitchFamily="2" charset="-122"/>
              </a:rPr>
              <a:t>= </a:t>
            </a:r>
            <a:r>
              <a:rPr lang="en-US" altLang="zh-CN" sz="2800" i="1" dirty="0">
                <a:ea typeface="SimSun" pitchFamily="2" charset="-122"/>
              </a:rPr>
              <a:t>i</a:t>
            </a:r>
            <a:r>
              <a:rPr lang="en-US" altLang="zh-CN" sz="2800" i="1" dirty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800" i="1" dirty="0">
                <a:ea typeface="SimSun" pitchFamily="2" charset="-122"/>
              </a:rPr>
              <a:t>1  </a:t>
            </a:r>
            <a:r>
              <a:rPr lang="en-US" altLang="zh-CN" sz="2800" dirty="0">
                <a:solidFill>
                  <a:schemeClr val="tx1"/>
                </a:solidFill>
                <a:ea typeface="SimSun" pitchFamily="2" charset="-122"/>
              </a:rPr>
              <a:t>// </a:t>
            </a: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Assume the </a:t>
            </a:r>
            <a:r>
              <a:rPr lang="en-US" altLang="zh-CN" i="1" dirty="0" err="1">
                <a:solidFill>
                  <a:schemeClr val="tx1"/>
                </a:solidFill>
                <a:ea typeface="SimSun" pitchFamily="2" charset="-122"/>
              </a:rPr>
              <a:t>i</a:t>
            </a:r>
            <a:r>
              <a:rPr lang="en-US" altLang="zh-CN" baseline="30000" dirty="0" err="1">
                <a:solidFill>
                  <a:schemeClr val="tx1"/>
                </a:solidFill>
                <a:ea typeface="SimSun" pitchFamily="2" charset="-122"/>
              </a:rPr>
              <a:t>th</a:t>
            </a: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item is </a:t>
            </a:r>
            <a:r>
              <a:rPr lang="en-US" altLang="zh-CN" u="sng" dirty="0">
                <a:solidFill>
                  <a:schemeClr val="tx1"/>
                </a:solidFill>
                <a:ea typeface="SimSun" pitchFamily="2" charset="-122"/>
              </a:rPr>
              <a:t>not</a:t>
            </a: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in the knapsack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		            </a:t>
            </a:r>
            <a:r>
              <a:rPr lang="en-US" altLang="zh-CN" sz="2800" dirty="0">
                <a:solidFill>
                  <a:srgbClr val="FF0000"/>
                </a:solidFill>
                <a:ea typeface="SimSun" pitchFamily="2" charset="-122"/>
              </a:rPr>
              <a:t>//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Could it be in the optimally packed knapsack?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itchFamily="2" charset="-122"/>
              </a:rPr>
              <a:t>How to find actual Knapsack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403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40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40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40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40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40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406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40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0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40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40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40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40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40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40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40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40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40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40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403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k= 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CN" sz="24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400" b="0"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</a:t>
            </a:r>
            <a:r>
              <a:rPr kumimoji="1" lang="en-US" altLang="zh-CN" sz="24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 7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CN" sz="24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4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4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400" b="0"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=7</a:t>
            </a:r>
          </a:p>
        </p:txBody>
      </p:sp>
      <p:sp>
        <p:nvSpPr>
          <p:cNvPr id="4403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3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4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41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42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4043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44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4045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4046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4047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4048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49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4050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b="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4051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4052" name="Text Box 60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4053" name="Text Box 61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4054" name="Text Box 62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4055" name="Text Box 63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4056" name="Text Box 64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4057" name="Rectangle 65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4058" name="Text Box 66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4059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Finding the Items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506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508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508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508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508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509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509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509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09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09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09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09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09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09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09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0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10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10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10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10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11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511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1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511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511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511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511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511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511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511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512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512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512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506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k= 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 7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=7</a:t>
            </a:r>
          </a:p>
        </p:txBody>
      </p:sp>
      <p:sp>
        <p:nvSpPr>
          <p:cNvPr id="4506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6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6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65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66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5067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68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5069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5070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5071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5072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73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5074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5075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5076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5077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5078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5079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5080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5081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5082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8961" name="Line 65"/>
          <p:cNvSpPr>
            <a:spLocks noChangeShapeType="1"/>
          </p:cNvSpPr>
          <p:nvPr/>
        </p:nvSpPr>
        <p:spPr bwMode="auto">
          <a:xfrm flipV="1">
            <a:off x="6248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8962" name="Oval 66"/>
          <p:cNvSpPr>
            <a:spLocks noChangeArrowheads="1"/>
          </p:cNvSpPr>
          <p:nvPr/>
        </p:nvSpPr>
        <p:spPr bwMode="auto">
          <a:xfrm>
            <a:off x="5759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5085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Finding the Items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61" grpId="0" animBg="1"/>
      <p:bldP spid="20896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611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611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611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611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611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611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611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1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1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1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2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2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2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2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2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3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3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3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3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3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13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3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613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613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613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614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614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614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614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614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614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614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608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k= 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 7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=7</a:t>
            </a:r>
          </a:p>
        </p:txBody>
      </p:sp>
      <p:sp>
        <p:nvSpPr>
          <p:cNvPr id="4608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8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8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89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90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6091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92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6093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6094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6095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6096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097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6098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6099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6100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6101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6102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6103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6104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6105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6106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9985" name="Line 65"/>
          <p:cNvSpPr>
            <a:spLocks noChangeShapeType="1"/>
          </p:cNvSpPr>
          <p:nvPr/>
        </p:nvSpPr>
        <p:spPr bwMode="auto">
          <a:xfrm flipV="1">
            <a:off x="6248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9987" name="Oval 67"/>
          <p:cNvSpPr>
            <a:spLocks noChangeArrowheads="1"/>
          </p:cNvSpPr>
          <p:nvPr/>
        </p:nvSpPr>
        <p:spPr bwMode="auto">
          <a:xfrm>
            <a:off x="5759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6109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Finding the Items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5" grpId="0" animBg="1"/>
      <p:bldP spid="20998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7108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713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713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713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713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714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714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714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4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4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4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4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4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4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4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5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5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5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5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5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6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6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6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716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716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716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716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716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716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716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717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717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717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710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k= 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 7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k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 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=2</a:t>
            </a:r>
          </a:p>
        </p:txBody>
      </p:sp>
      <p:sp>
        <p:nvSpPr>
          <p:cNvPr id="4711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1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1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13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14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7115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16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711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7118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7119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7120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21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7122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baseline="30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7123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7124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7125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7126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7127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7128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7129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7130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11010" name="Text Box 66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11011" name="Oval 67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1012" name="Line 68"/>
          <p:cNvSpPr>
            <a:spLocks noChangeShapeType="1"/>
          </p:cNvSpPr>
          <p:nvPr/>
        </p:nvSpPr>
        <p:spPr bwMode="auto">
          <a:xfrm flipH="1" flipV="1">
            <a:off x="3657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11013" name="Oval 69"/>
          <p:cNvSpPr>
            <a:spLocks noChangeArrowheads="1"/>
          </p:cNvSpPr>
          <p:nvPr/>
        </p:nvSpPr>
        <p:spPr bwMode="auto">
          <a:xfrm>
            <a:off x="5759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7135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Finding the Items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10" grpId="0" autoUpdateAnimBg="0"/>
      <p:bldP spid="211011" grpId="0" animBg="1"/>
      <p:bldP spid="211012" grpId="0" animBg="1"/>
      <p:bldP spid="2110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813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8161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8162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8163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8164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816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8166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8167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68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69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70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71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72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73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74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7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76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77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7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79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80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81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82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83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84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85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186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87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8188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818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8190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8191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8192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8193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8194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8195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8196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8197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813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k= 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 3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=0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k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 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=0</a:t>
            </a:r>
          </a:p>
        </p:txBody>
      </p:sp>
      <p:sp>
        <p:nvSpPr>
          <p:cNvPr id="4813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3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3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37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38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8139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40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8141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8142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8143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8144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45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8146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baseline="30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8147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8148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8149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8150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8151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8152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8153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8154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12034" name="Oval 66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2036" name="Oval 68"/>
          <p:cNvSpPr>
            <a:spLocks noChangeArrowheads="1"/>
          </p:cNvSpPr>
          <p:nvPr/>
        </p:nvSpPr>
        <p:spPr bwMode="auto">
          <a:xfrm>
            <a:off x="3236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8158" name="Oval 69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2038" name="Line 70"/>
          <p:cNvSpPr>
            <a:spLocks noChangeShapeType="1"/>
          </p:cNvSpPr>
          <p:nvPr/>
        </p:nvSpPr>
        <p:spPr bwMode="auto">
          <a:xfrm flipV="1">
            <a:off x="3810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8160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Finding the Items 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33" grpId="0" autoUpdateAnimBg="0"/>
      <p:bldP spid="212034" grpId="0" animBg="1"/>
      <p:bldP spid="212036" grpId="0" animBg="1"/>
      <p:bldP spid="2120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4915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918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918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918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918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4918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4918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918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19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19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19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19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19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19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19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19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19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19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20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20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20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20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20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20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20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20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20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20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921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921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921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921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4921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4921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4921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4921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921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921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49157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58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59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60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61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9162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63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9164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9165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9166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9167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68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9169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n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b="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9170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9171" name="Text Box 60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9172" name="Text Box 61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49173" name="Text Box 62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49174" name="Text Box 63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49175" name="Text Box 64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49176" name="Rectangle 65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9177" name="Text Box 66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49178" name="Text Box 67"/>
          <p:cNvSpPr txBox="1">
            <a:spLocks noChangeArrowheads="1"/>
          </p:cNvSpPr>
          <p:nvPr/>
        </p:nvSpPr>
        <p:spPr bwMode="auto">
          <a:xfrm>
            <a:off x="6607175" y="1752600"/>
            <a:ext cx="1774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i=0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k= 0</a:t>
            </a:r>
          </a:p>
          <a:p>
            <a:pPr eaLnBrk="0" hangingPunct="0">
              <a:lnSpc>
                <a:spcPct val="110000"/>
              </a:lnSpc>
            </a:pPr>
            <a:endParaRPr lang="zh-CN" altLang="en-US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9179" name="Oval 68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49180" name="Oval 69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07942" name="Text Box 70"/>
          <p:cNvSpPr txBox="1">
            <a:spLocks noChangeArrowheads="1"/>
          </p:cNvSpPr>
          <p:nvPr/>
        </p:nvSpPr>
        <p:spPr bwMode="auto">
          <a:xfrm>
            <a:off x="7010400" y="3429000"/>
            <a:ext cx="1981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The optimal knapsack should contain {1, 2}</a:t>
            </a:r>
          </a:p>
        </p:txBody>
      </p:sp>
      <p:sp>
        <p:nvSpPr>
          <p:cNvPr id="49182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Finding the Items (6)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4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5021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5021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5021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5021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5022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5022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022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2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2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2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2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2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2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2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3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3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3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3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3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4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24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4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5024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5024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5024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5024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5024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5024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5024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5025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5025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5025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50181" name="Text Box 43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82" name="Text Box 44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83" name="Text Box 45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84" name="Text Box 46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85" name="Text Box 47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50186" name="Text Box 48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87" name="Text Box 49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50188" name="Text Box 50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50189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50190" name="Text Box 52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50191" name="Text Box 53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92" name="Text Box 54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50193" name="Text Box 55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i=n, k=W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</a:rPr>
              <a:t>] then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n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	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</a:rPr>
              <a:t>1</a:t>
            </a:r>
            <a:endParaRPr kumimoji="1" lang="en-US" altLang="zh-CN" sz="1800" b="0" i="1" baseline="-25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0194" name="Text Box 56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50195" name="Text Box 57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50196" name="Text Box 58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50197" name="Text Box 59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50198" name="Text Box 60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50199" name="Text Box 61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50200" name="Rectangle 62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50201" name="Text Box 63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14083" name="Text Box 67"/>
          <p:cNvSpPr txBox="1">
            <a:spLocks noChangeArrowheads="1"/>
          </p:cNvSpPr>
          <p:nvPr/>
        </p:nvSpPr>
        <p:spPr bwMode="auto">
          <a:xfrm>
            <a:off x="7010400" y="3429000"/>
            <a:ext cx="1981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The optimal knapsack should contain {1, 2}</a:t>
            </a:r>
          </a:p>
        </p:txBody>
      </p:sp>
      <p:sp>
        <p:nvSpPr>
          <p:cNvPr id="214086" name="Line 70"/>
          <p:cNvSpPr>
            <a:spLocks noChangeShapeType="1"/>
          </p:cNvSpPr>
          <p:nvPr/>
        </p:nvSpPr>
        <p:spPr bwMode="auto">
          <a:xfrm flipV="1">
            <a:off x="6248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14087" name="Oval 71"/>
          <p:cNvSpPr>
            <a:spLocks noChangeArrowheads="1"/>
          </p:cNvSpPr>
          <p:nvPr/>
        </p:nvSpPr>
        <p:spPr bwMode="auto">
          <a:xfrm>
            <a:off x="5759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88" name="Line 72"/>
          <p:cNvSpPr>
            <a:spLocks noChangeShapeType="1"/>
          </p:cNvSpPr>
          <p:nvPr/>
        </p:nvSpPr>
        <p:spPr bwMode="auto">
          <a:xfrm flipV="1">
            <a:off x="6248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14089" name="Oval 73"/>
          <p:cNvSpPr>
            <a:spLocks noChangeArrowheads="1"/>
          </p:cNvSpPr>
          <p:nvPr/>
        </p:nvSpPr>
        <p:spPr bwMode="auto">
          <a:xfrm>
            <a:off x="5759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90" name="Text Box 7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14091" name="Oval 75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92" name="Line 76"/>
          <p:cNvSpPr>
            <a:spLocks noChangeShapeType="1"/>
          </p:cNvSpPr>
          <p:nvPr/>
        </p:nvSpPr>
        <p:spPr bwMode="auto">
          <a:xfrm flipH="1" flipV="1">
            <a:off x="3657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14093" name="Oval 77"/>
          <p:cNvSpPr>
            <a:spLocks noChangeArrowheads="1"/>
          </p:cNvSpPr>
          <p:nvPr/>
        </p:nvSpPr>
        <p:spPr bwMode="auto">
          <a:xfrm>
            <a:off x="5759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94" name="Text Box 7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14095" name="Oval 79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96" name="Oval 80"/>
          <p:cNvSpPr>
            <a:spLocks noChangeArrowheads="1"/>
          </p:cNvSpPr>
          <p:nvPr/>
        </p:nvSpPr>
        <p:spPr bwMode="auto">
          <a:xfrm>
            <a:off x="3236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14097" name="Line 81"/>
          <p:cNvSpPr>
            <a:spLocks noChangeShapeType="1"/>
          </p:cNvSpPr>
          <p:nvPr/>
        </p:nvSpPr>
        <p:spPr bwMode="auto">
          <a:xfrm flipV="1">
            <a:off x="3810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0215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Finding the Items (7)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83" grpId="0" autoUpdateAnimBg="0"/>
      <p:bldP spid="214086" grpId="0" animBg="1"/>
      <p:bldP spid="214087" grpId="0" animBg="1"/>
      <p:bldP spid="214088" grpId="0" animBg="1"/>
      <p:bldP spid="214089" grpId="0" animBg="1"/>
      <p:bldP spid="214090" grpId="0" autoUpdateAnimBg="0"/>
      <p:bldP spid="214091" grpId="0" animBg="1"/>
      <p:bldP spid="214092" grpId="0" animBg="1"/>
      <p:bldP spid="214093" grpId="0" animBg="1"/>
      <p:bldP spid="214094" grpId="0" autoUpdateAnimBg="0"/>
      <p:bldP spid="214095" grpId="0" animBg="1"/>
      <p:bldP spid="214096" grpId="0" animBg="1"/>
      <p:bldP spid="21409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7772400" cy="1104900"/>
          </a:xfrm>
        </p:spPr>
        <p:txBody>
          <a:bodyPr/>
          <a:lstStyle/>
          <a:p>
            <a:r>
              <a:rPr lang="en-US" altLang="zh-CN" sz="3200">
                <a:ea typeface="SimSun" pitchFamily="2" charset="-122"/>
              </a:rPr>
              <a:t>Memorization (Memory Function Method)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495800"/>
          </a:xfrm>
        </p:spPr>
        <p:txBody>
          <a:bodyPr/>
          <a:lstStyle/>
          <a:p>
            <a:r>
              <a:rPr lang="en-US" altLang="zh-CN" sz="2400" i="1">
                <a:solidFill>
                  <a:schemeClr val="tx2"/>
                </a:solidFill>
                <a:ea typeface="SimSun" pitchFamily="2" charset="-122"/>
              </a:rPr>
              <a:t>Goal: </a:t>
            </a:r>
          </a:p>
          <a:p>
            <a:pPr lvl="1"/>
            <a:r>
              <a:rPr lang="en-US" altLang="zh-CN" sz="2200" i="1">
                <a:ea typeface="SimSun" pitchFamily="2" charset="-122"/>
              </a:rPr>
              <a:t>Solve only subproblems that are necessary and solve it only once</a:t>
            </a:r>
          </a:p>
          <a:p>
            <a:r>
              <a:rPr lang="en-US" altLang="zh-CN" sz="2400" i="1">
                <a:solidFill>
                  <a:schemeClr val="tx2"/>
                </a:solidFill>
                <a:ea typeface="SimSun" pitchFamily="2" charset="-122"/>
              </a:rPr>
              <a:t>Memorization</a:t>
            </a:r>
            <a:r>
              <a:rPr lang="en-US" altLang="zh-CN" sz="2400">
                <a:ea typeface="SimSun" pitchFamily="2" charset="-122"/>
              </a:rPr>
              <a:t> is another way to deal with overlapping subproblems in dynamic programming</a:t>
            </a:r>
          </a:p>
          <a:p>
            <a:r>
              <a:rPr lang="en-US" altLang="zh-CN" sz="2400">
                <a:ea typeface="SimSun" pitchFamily="2" charset="-122"/>
              </a:rPr>
              <a:t>With memorization, we implement the algorithm </a:t>
            </a:r>
            <a:r>
              <a:rPr lang="en-US" altLang="zh-CN" sz="2400" b="1" i="1">
                <a:ea typeface="SimSun" pitchFamily="2" charset="-122"/>
              </a:rPr>
              <a:t>recursively</a:t>
            </a:r>
            <a:r>
              <a:rPr lang="en-US" altLang="zh-CN" sz="2400">
                <a:ea typeface="SimSun" pitchFamily="2" charset="-122"/>
              </a:rPr>
              <a:t>:</a:t>
            </a:r>
          </a:p>
          <a:p>
            <a:pPr lvl="1"/>
            <a:r>
              <a:rPr lang="en-US" altLang="zh-CN" sz="2200">
                <a:ea typeface="SimSun" pitchFamily="2" charset="-122"/>
              </a:rPr>
              <a:t>If we encounter a new subproblem, we compute and store the solution.</a:t>
            </a:r>
          </a:p>
          <a:p>
            <a:pPr lvl="1"/>
            <a:r>
              <a:rPr lang="en-US" altLang="zh-CN" sz="2200">
                <a:ea typeface="SimSun" pitchFamily="2" charset="-122"/>
              </a:rPr>
              <a:t>If we encounter a subproblem we have seen, we look up the answer</a:t>
            </a:r>
          </a:p>
          <a:p>
            <a:r>
              <a:rPr lang="en-US" altLang="zh-CN" sz="2400">
                <a:ea typeface="SimSun" pitchFamily="2" charset="-122"/>
              </a:rPr>
              <a:t>Most useful when the algorithm is easiest to implement recursively</a:t>
            </a:r>
          </a:p>
          <a:p>
            <a:pPr lvl="1"/>
            <a:r>
              <a:rPr lang="en-US" altLang="zh-CN" sz="2200">
                <a:ea typeface="SimSun" pitchFamily="2" charset="-122"/>
              </a:rPr>
              <a:t>Especially if we do not need solutions to all subproblems.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2819400" cy="4114800"/>
          </a:xfrm>
        </p:spPr>
        <p:txBody>
          <a:bodyPr/>
          <a:lstStyle/>
          <a:p>
            <a:pPr>
              <a:buFont typeface="Monotype Sorts" pitchFamily="80" charset="2"/>
              <a:buNone/>
            </a:pPr>
            <a:endParaRPr lang="en-US" altLang="zh-CN" sz="2400">
              <a:ea typeface="SimSun" pitchFamily="2" charset="-122"/>
            </a:endParaRPr>
          </a:p>
          <a:p>
            <a:pPr>
              <a:buFont typeface="Monotype Sorts" pitchFamily="80" charset="2"/>
              <a:buNone/>
            </a:pPr>
            <a:r>
              <a:rPr lang="en-US" altLang="zh-CN" sz="2400" b="1">
                <a:ea typeface="SimSun" pitchFamily="2" charset="-122"/>
              </a:rPr>
              <a:t>for</a:t>
            </a:r>
            <a:r>
              <a:rPr lang="en-US" altLang="zh-CN" sz="2400">
                <a:ea typeface="SimSun" pitchFamily="2" charset="-122"/>
              </a:rPr>
              <a:t> i = 1 </a:t>
            </a:r>
            <a:r>
              <a:rPr lang="en-US" altLang="zh-CN" sz="2400" b="1">
                <a:ea typeface="SimSun" pitchFamily="2" charset="-122"/>
              </a:rPr>
              <a:t>to</a:t>
            </a:r>
            <a:r>
              <a:rPr lang="en-US" altLang="zh-CN" sz="2400">
                <a:ea typeface="SimSun" pitchFamily="2" charset="-122"/>
              </a:rPr>
              <a:t>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>
                <a:ea typeface="SimSun" pitchFamily="2" charset="-122"/>
              </a:rPr>
              <a:t>	</a:t>
            </a:r>
            <a:r>
              <a:rPr lang="en-US" altLang="zh-CN" sz="2400" b="1">
                <a:ea typeface="SimSun" pitchFamily="2" charset="-122"/>
              </a:rPr>
              <a:t>for</a:t>
            </a:r>
            <a:r>
              <a:rPr lang="en-US" altLang="zh-CN" sz="2400">
                <a:ea typeface="SimSun" pitchFamily="2" charset="-122"/>
              </a:rPr>
              <a:t> w = 1 </a:t>
            </a:r>
            <a:r>
              <a:rPr lang="en-US" altLang="zh-CN" sz="2400" b="1">
                <a:ea typeface="SimSun" pitchFamily="2" charset="-122"/>
              </a:rPr>
              <a:t>to</a:t>
            </a:r>
            <a:r>
              <a:rPr lang="en-US" altLang="zh-CN" sz="2400">
                <a:ea typeface="SimSun" pitchFamily="2" charset="-122"/>
              </a:rPr>
              <a:t>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>
                <a:ea typeface="SimSun" pitchFamily="2" charset="-122"/>
              </a:rPr>
              <a:t>		V[i,w] = -1</a:t>
            </a:r>
          </a:p>
          <a:p>
            <a:pPr>
              <a:buFont typeface="Monotype Sorts" pitchFamily="80" charset="2"/>
              <a:buNone/>
            </a:pPr>
            <a:endParaRPr lang="en-US" altLang="zh-CN" sz="2400">
              <a:ea typeface="SimSun" pitchFamily="2" charset="-122"/>
            </a:endParaRPr>
          </a:p>
          <a:p>
            <a:pPr>
              <a:buFont typeface="Monotype Sorts" pitchFamily="80" charset="2"/>
              <a:buNone/>
            </a:pPr>
            <a:r>
              <a:rPr lang="en-US" altLang="zh-CN" sz="2400" b="1">
                <a:ea typeface="SimSun" pitchFamily="2" charset="-122"/>
              </a:rPr>
              <a:t>for</a:t>
            </a:r>
            <a:r>
              <a:rPr lang="en-US" altLang="zh-CN" sz="2400">
                <a:ea typeface="SimSun" pitchFamily="2" charset="-122"/>
              </a:rPr>
              <a:t> w = 0 </a:t>
            </a:r>
            <a:r>
              <a:rPr lang="en-US" altLang="zh-CN" sz="2400" b="1">
                <a:ea typeface="SimSun" pitchFamily="2" charset="-122"/>
              </a:rPr>
              <a:t>to</a:t>
            </a:r>
            <a:r>
              <a:rPr lang="en-US" altLang="zh-CN" sz="2400">
                <a:ea typeface="SimSun" pitchFamily="2" charset="-122"/>
              </a:rPr>
              <a:t>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>
                <a:ea typeface="SimSun" pitchFamily="2" charset="-122"/>
              </a:rPr>
              <a:t>	V[0,w]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b="1">
                <a:ea typeface="SimSun" pitchFamily="2" charset="-122"/>
              </a:rPr>
              <a:t>for</a:t>
            </a:r>
            <a:r>
              <a:rPr lang="en-US" altLang="zh-CN" sz="2400">
                <a:ea typeface="SimSun" pitchFamily="2" charset="-122"/>
              </a:rPr>
              <a:t> i = 1 </a:t>
            </a:r>
            <a:r>
              <a:rPr lang="en-US" altLang="zh-CN" sz="2400" b="1">
                <a:ea typeface="SimSun" pitchFamily="2" charset="-122"/>
              </a:rPr>
              <a:t>to</a:t>
            </a:r>
            <a:r>
              <a:rPr lang="en-US" altLang="zh-CN" sz="2400">
                <a:ea typeface="SimSun" pitchFamily="2" charset="-122"/>
              </a:rPr>
              <a:t>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>
                <a:ea typeface="SimSun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endParaRPr lang="en-US" altLang="zh-CN" sz="2400">
              <a:ea typeface="SimSun" pitchFamily="2" charset="-122"/>
            </a:endParaRPr>
          </a:p>
          <a:p>
            <a:pPr>
              <a:buFont typeface="Monotype Sorts" pitchFamily="80" charset="2"/>
              <a:buNone/>
            </a:pPr>
            <a:endParaRPr lang="zh-CN" altLang="en-US" sz="2400">
              <a:ea typeface="SimSun" pitchFamily="2" charset="-122"/>
            </a:endParaRP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2743200" y="1676400"/>
            <a:ext cx="60960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MFKnapsack(i, w)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	if V[i,w] &lt;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		</a:t>
            </a:r>
            <a:r>
              <a:rPr lang="en-US" altLang="zh-CN" sz="2400">
                <a:latin typeface="Times New Roman" pitchFamily="18" charset="0"/>
                <a:ea typeface="SimSun" pitchFamily="2" charset="-122"/>
              </a:rPr>
              <a:t>if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 w &lt; 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		    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value = MFKnapsack(i-1, w)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		</a:t>
            </a:r>
            <a:r>
              <a:rPr lang="en-US" altLang="zh-CN" sz="2400">
                <a:latin typeface="Times New Roman" pitchFamily="18" charset="0"/>
                <a:ea typeface="SimSun" pitchFamily="2" charset="-122"/>
              </a:rPr>
              <a:t>else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		    value = max(MFKnapsack(i-1, w),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                             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 baseline="3000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+ MFKnapsack(i-1, w-w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))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 baseline="-25000">
                <a:latin typeface="Times New Roman" pitchFamily="18" charset="0"/>
                <a:ea typeface="SimSun" pitchFamily="2" charset="-122"/>
              </a:rPr>
              <a:t>		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V[i,w] = value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>
                <a:latin typeface="Times New Roman" pitchFamily="18" charset="0"/>
                <a:ea typeface="SimSun" pitchFamily="2" charset="-122"/>
              </a:rPr>
              <a:t>	return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 V[i,w]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endParaRPr lang="zh-CN" altLang="en-US" sz="28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8991600" cy="11049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0-1 Knapsack Memory Function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66038" cy="685800"/>
          </a:xfrm>
        </p:spPr>
        <p:txBody>
          <a:bodyPr/>
          <a:lstStyle/>
          <a:p>
            <a:r>
              <a:rPr lang="en-US" altLang="zh-CN" sz="3200">
                <a:ea typeface="SimSun" pitchFamily="2" charset="-122"/>
              </a:rPr>
              <a:t>Problem, in other words, is to find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Object 4"/>
              <p:cNvSpPr txBox="1"/>
              <p:nvPr/>
            </p:nvSpPr>
            <p:spPr bwMode="auto">
              <a:xfrm>
                <a:off x="1905000" y="2209800"/>
                <a:ext cx="5486400" cy="9953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lang="fr-F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fr-F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fr-F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17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209800"/>
                <a:ext cx="5486400" cy="995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0-1 Knapsack problem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219200" y="3429000"/>
            <a:ext cx="7666038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</a:pPr>
            <a:r>
              <a:rPr lang="en-US" altLang="zh-CN" sz="3200" b="0" dirty="0">
                <a:latin typeface="Times New Roman" pitchFamily="18" charset="0"/>
                <a:ea typeface="SimSun" pitchFamily="2" charset="-122"/>
              </a:rPr>
              <a:t>The problem is called a “</a:t>
            </a:r>
            <a:r>
              <a:rPr lang="en-US" altLang="zh-CN" sz="3200" b="0" i="1" dirty="0">
                <a:latin typeface="Times New Roman" pitchFamily="18" charset="0"/>
                <a:ea typeface="SimSun" pitchFamily="2" charset="-122"/>
              </a:rPr>
              <a:t>0-1</a:t>
            </a:r>
            <a:r>
              <a:rPr lang="en-US" altLang="zh-CN" sz="3200" b="0" dirty="0">
                <a:latin typeface="Times New Roman" pitchFamily="18" charset="0"/>
                <a:ea typeface="SimSun" pitchFamily="2" charset="-122"/>
              </a:rPr>
              <a:t>” problem, because each item must be entirely accepted or rejected.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4876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Dynamic programming is a useful technique of solving certain kind of problems</a:t>
            </a:r>
          </a:p>
          <a:p>
            <a:r>
              <a:rPr lang="en-US" altLang="zh-CN">
                <a:ea typeface="SimSun" pitchFamily="2" charset="-122"/>
              </a:rPr>
              <a:t>When the solution can be </a:t>
            </a:r>
            <a:r>
              <a:rPr lang="en-US" altLang="zh-CN" i="1">
                <a:ea typeface="SimSun" pitchFamily="2" charset="-122"/>
              </a:rPr>
              <a:t>recursively</a:t>
            </a:r>
            <a:r>
              <a:rPr lang="en-US" altLang="zh-CN">
                <a:ea typeface="SimSun" pitchFamily="2" charset="-122"/>
              </a:rPr>
              <a:t> described in terms of partial solutions, we can store these partial solutions and re-use them as necessary (memorization)</a:t>
            </a:r>
          </a:p>
          <a:p>
            <a:r>
              <a:rPr lang="en-US" altLang="zh-CN">
                <a:ea typeface="SimSun" pitchFamily="2" charset="-122"/>
              </a:rPr>
              <a:t>Running time of dynamic programming algorithm vs. naïve algorithm:</a:t>
            </a:r>
          </a:p>
          <a:p>
            <a:pPr lvl="1"/>
            <a:r>
              <a:rPr lang="en-US" altLang="zh-CN">
                <a:ea typeface="SimSun" pitchFamily="2" charset="-122"/>
              </a:rPr>
              <a:t>0-1 Knapsack problem: </a:t>
            </a:r>
            <a:r>
              <a:rPr lang="en-US" altLang="zh-CN" b="1">
                <a:solidFill>
                  <a:schemeClr val="tx1"/>
                </a:solidFill>
                <a:ea typeface="SimSun" pitchFamily="2" charset="-122"/>
              </a:rPr>
              <a:t>O(W*n)</a:t>
            </a:r>
            <a:r>
              <a:rPr lang="en-US" altLang="zh-CN">
                <a:ea typeface="SimSun" pitchFamily="2" charset="-122"/>
              </a:rPr>
              <a:t> vs. </a:t>
            </a:r>
            <a:r>
              <a:rPr lang="en-US" altLang="zh-CN" b="1">
                <a:solidFill>
                  <a:schemeClr val="tx1"/>
                </a:solidFill>
                <a:ea typeface="SimSun" pitchFamily="2" charset="-122"/>
              </a:rPr>
              <a:t>O(2</a:t>
            </a:r>
            <a:r>
              <a:rPr lang="en-US" altLang="zh-CN" b="1" baseline="30000">
                <a:solidFill>
                  <a:schemeClr val="tx1"/>
                </a:solidFill>
                <a:ea typeface="SimSun" pitchFamily="2" charset="-122"/>
              </a:rPr>
              <a:t>n</a:t>
            </a:r>
            <a:r>
              <a:rPr lang="en-US" altLang="zh-CN" b="1">
                <a:solidFill>
                  <a:schemeClr val="tx1"/>
                </a:solidFill>
                <a:ea typeface="SimSun" pitchFamily="2" charset="-122"/>
              </a:rPr>
              <a:t>)</a:t>
            </a:r>
            <a:endParaRPr lang="en-US" altLang="zh-CN" baseline="3000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Conclusion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In-Class Exercise</a:t>
            </a:r>
          </a:p>
        </p:txBody>
      </p:sp>
      <p:pic>
        <p:nvPicPr>
          <p:cNvPr id="5427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088" y="1752600"/>
            <a:ext cx="8524875" cy="3429000"/>
          </a:xfr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5943600" cy="11049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Brute-Force Approach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219200" y="6248400"/>
            <a:ext cx="6400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>
                <a:latin typeface="Arial Narrow" pitchFamily="34" charset="0"/>
                <a:ea typeface="SimSun" pitchFamily="2" charset="-122"/>
              </a:rPr>
              <a:t>Design and Analysis of Algorithms - Chapter 8</a:t>
            </a:r>
            <a:endParaRPr lang="en-US" altLang="zh-CN" sz="1400">
              <a:latin typeface="Arial Narrow" pitchFamily="34" charset="0"/>
              <a:ea typeface="SimSun" pitchFamily="2" charset="-122"/>
            </a:endParaRP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A1A288C-ED17-48D5-9DA3-E469B84C7A2A}" type="slidenum">
              <a:rPr lang="zh-CN" altLang="en-US" sz="1400">
                <a:latin typeface="Arial Narrow" pitchFamily="34" charset="0"/>
                <a:ea typeface="SimSun" pitchFamily="2" charset="-122"/>
              </a:rPr>
              <a:pPr/>
              <a:t>52</a:t>
            </a:fld>
            <a:endParaRPr lang="en-US" altLang="zh-CN" sz="1400">
              <a:latin typeface="Arial Narrow" pitchFamily="34" charset="0"/>
              <a:ea typeface="SimSun" pitchFamily="2" charset="-122"/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834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52400" y="292100"/>
            <a:ext cx="7315200" cy="11049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Dynamic-Programming Approach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148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(1)	SMaxV(0) = 0</a:t>
            </a:r>
          </a:p>
          <a:p>
            <a:r>
              <a:rPr lang="en-US">
                <a:ea typeface="ＭＳ Ｐゴシック" pitchFamily="34" charset="-128"/>
              </a:rPr>
              <a:t>(2)	MaxV(0) = 0</a:t>
            </a:r>
          </a:p>
          <a:p>
            <a:r>
              <a:rPr lang="en-US">
                <a:ea typeface="ＭＳ Ｐゴシック" pitchFamily="34" charset="-128"/>
              </a:rPr>
              <a:t>(3)	for i=1 to n</a:t>
            </a:r>
          </a:p>
          <a:p>
            <a:r>
              <a:rPr lang="en-US">
                <a:ea typeface="ＭＳ Ｐゴシック" pitchFamily="34" charset="-128"/>
              </a:rPr>
              <a:t>(4)	    SMaxV(i) = max(SmaxV(i-1)+x</a:t>
            </a:r>
            <a:r>
              <a:rPr lang="en-US" baseline="-25000">
                <a:ea typeface="ＭＳ Ｐゴシック" pitchFamily="34" charset="-128"/>
              </a:rPr>
              <a:t>i</a:t>
            </a:r>
            <a:r>
              <a:rPr lang="en-US">
                <a:ea typeface="ＭＳ Ｐゴシック" pitchFamily="34" charset="-128"/>
              </a:rPr>
              <a:t>, 0)</a:t>
            </a:r>
          </a:p>
          <a:p>
            <a:r>
              <a:rPr lang="en-US">
                <a:ea typeface="ＭＳ Ｐゴシック" pitchFamily="34" charset="-128"/>
              </a:rPr>
              <a:t>(5)	    MaxV(i) = max(MaxV(i-1), SMaxV(i))</a:t>
            </a:r>
          </a:p>
          <a:p>
            <a:r>
              <a:rPr lang="en-US">
                <a:ea typeface="ＭＳ Ｐゴシック" pitchFamily="34" charset="-128"/>
              </a:rPr>
              <a:t>(6)	return MaxV(n)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Run the algorithm on the following example instance: </a:t>
            </a:r>
          </a:p>
          <a:p>
            <a:pPr lvl="1"/>
            <a:r>
              <a:rPr lang="en-US">
                <a:ea typeface="ＭＳ Ｐゴシック" pitchFamily="34" charset="-128"/>
              </a:rPr>
              <a:t>30, 40, -100, 10, 20, 50, -60, 90, -180, 100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B0B8FCB-1C15-4B3F-A8A5-2537C0CD20CD}" type="slidenum">
              <a:rPr lang="zh-CN" altLang="en-US" sz="1400">
                <a:latin typeface="Arial Narrow" pitchFamily="34" charset="0"/>
                <a:ea typeface="SimSun" pitchFamily="2" charset="-122"/>
              </a:rPr>
              <a:pPr/>
              <a:t>53</a:t>
            </a:fld>
            <a:endParaRPr lang="en-US" altLang="zh-CN" sz="1400">
              <a:latin typeface="Arial Narrow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343400"/>
          </a:xfrm>
        </p:spPr>
        <p:txBody>
          <a:bodyPr/>
          <a:lstStyle/>
          <a:p>
            <a:pPr algn="ctr">
              <a:buFont typeface="Monotype Sorts" pitchFamily="80" charset="2"/>
              <a:buNone/>
            </a:pPr>
            <a:r>
              <a:rPr lang="en-US" altLang="zh-CN" sz="3200" dirty="0">
                <a:solidFill>
                  <a:schemeClr val="hlink"/>
                </a:solidFill>
                <a:ea typeface="SimSun" pitchFamily="2" charset="-122"/>
              </a:rPr>
              <a:t>Let’s first solve this problem with a brute force algorithm</a:t>
            </a:r>
          </a:p>
          <a:p>
            <a:r>
              <a:rPr lang="en-US" altLang="zh-CN" dirty="0">
                <a:ea typeface="SimSun" pitchFamily="2" charset="-122"/>
              </a:rPr>
              <a:t>Since there are </a:t>
            </a:r>
            <a:r>
              <a:rPr lang="en-US" altLang="zh-CN" i="1" dirty="0">
                <a:ea typeface="SimSun" pitchFamily="2" charset="-122"/>
              </a:rPr>
              <a:t>n</a:t>
            </a:r>
            <a:r>
              <a:rPr lang="en-US" altLang="zh-CN" dirty="0">
                <a:ea typeface="SimSun" pitchFamily="2" charset="-122"/>
              </a:rPr>
              <a:t> items, there are </a:t>
            </a:r>
            <a:r>
              <a:rPr lang="en-US" altLang="zh-CN" i="1" dirty="0">
                <a:ea typeface="SimSun" pitchFamily="2" charset="-122"/>
              </a:rPr>
              <a:t>2</a:t>
            </a:r>
            <a:r>
              <a:rPr lang="en-US" altLang="zh-CN" i="1" baseline="30000" dirty="0">
                <a:ea typeface="SimSun" pitchFamily="2" charset="-122"/>
              </a:rPr>
              <a:t>n</a:t>
            </a:r>
            <a:r>
              <a:rPr lang="en-US" altLang="zh-CN" dirty="0">
                <a:ea typeface="SimSun" pitchFamily="2" charset="-122"/>
              </a:rPr>
              <a:t> possible combinations of items.</a:t>
            </a:r>
          </a:p>
          <a:p>
            <a:r>
              <a:rPr lang="en-US" altLang="zh-CN" dirty="0">
                <a:ea typeface="SimSun" pitchFamily="2" charset="-122"/>
              </a:rPr>
              <a:t>We go through all combinations and find the one with maximum value and with total weight less or equal to </a:t>
            </a:r>
            <a:r>
              <a:rPr lang="en-US" altLang="zh-CN" i="1" dirty="0">
                <a:ea typeface="SimSun" pitchFamily="2" charset="-122"/>
              </a:rPr>
              <a:t>W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Running time will be </a:t>
            </a:r>
            <a:r>
              <a:rPr lang="en-US" altLang="zh-CN" i="1" dirty="0">
                <a:ea typeface="SimSun" pitchFamily="2" charset="-122"/>
              </a:rPr>
              <a:t>O(2</a:t>
            </a:r>
            <a:r>
              <a:rPr lang="en-US" altLang="zh-CN" i="1" baseline="30000" dirty="0">
                <a:ea typeface="SimSun" pitchFamily="2" charset="-122"/>
              </a:rPr>
              <a:t>n</a:t>
            </a:r>
            <a:r>
              <a:rPr lang="en-US" altLang="zh-CN" i="1" dirty="0">
                <a:ea typeface="SimSun" pitchFamily="2" charset="-122"/>
              </a:rPr>
              <a:t>)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0-1 Knapsack problem: brute-force approach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30505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We can do better with an algorithm based on dynamic programming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We need to carefully identify the subproblems</a:t>
            </a: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7391400" cy="11049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0-1 Knapsack problem: </a:t>
            </a:r>
            <a:br>
              <a:rPr lang="en-US" altLang="zh-CN">
                <a:ea typeface="SimSun" pitchFamily="2" charset="-122"/>
              </a:rPr>
            </a:br>
            <a:r>
              <a:rPr lang="en-US" altLang="zh-CN">
                <a:ea typeface="SimSun" pitchFamily="2" charset="-122"/>
              </a:rPr>
              <a:t>dynamic programming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Given a knapsack with maximum capacity </a:t>
            </a:r>
            <a:r>
              <a:rPr lang="en-US" altLang="zh-CN" i="1" dirty="0"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, and a set </a:t>
            </a:r>
            <a:r>
              <a:rPr lang="en-US" altLang="zh-CN" i="1" dirty="0">
                <a:ea typeface="SimSun" pitchFamily="2" charset="-122"/>
              </a:rPr>
              <a:t>S</a:t>
            </a:r>
            <a:r>
              <a:rPr lang="en-US" altLang="zh-CN" dirty="0">
                <a:ea typeface="SimSun" pitchFamily="2" charset="-122"/>
              </a:rPr>
              <a:t> consisting of </a:t>
            </a:r>
            <a:r>
              <a:rPr lang="en-US" altLang="zh-CN" i="1" dirty="0">
                <a:ea typeface="SimSun" pitchFamily="2" charset="-122"/>
              </a:rPr>
              <a:t>n</a:t>
            </a:r>
            <a:r>
              <a:rPr lang="en-US" altLang="zh-CN" dirty="0">
                <a:ea typeface="SimSun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Each item </a:t>
            </a:r>
            <a:r>
              <a:rPr lang="en-US" altLang="zh-CN" i="1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 has some weight </a:t>
            </a:r>
            <a:r>
              <a:rPr lang="en-US" altLang="zh-CN" i="1" dirty="0" err="1">
                <a:ea typeface="SimSun" pitchFamily="2" charset="-122"/>
              </a:rPr>
              <a:t>w</a:t>
            </a:r>
            <a:r>
              <a:rPr lang="en-US" altLang="zh-CN" i="1" baseline="-25000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 and benefit value </a:t>
            </a:r>
            <a:r>
              <a:rPr lang="en-US" altLang="zh-CN" i="1" dirty="0">
                <a:ea typeface="SimSun" pitchFamily="2" charset="-122"/>
              </a:rPr>
              <a:t>b</a:t>
            </a:r>
            <a:r>
              <a:rPr lang="en-US" altLang="zh-CN" i="1" baseline="-25000" dirty="0">
                <a:ea typeface="SimSun" pitchFamily="2" charset="-122"/>
              </a:rPr>
              <a:t>i</a:t>
            </a:r>
            <a:r>
              <a:rPr lang="en-US" altLang="zh-CN" baseline="-25000" dirty="0">
                <a:ea typeface="SimSun" pitchFamily="2" charset="-122"/>
              </a:rPr>
              <a:t>  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all </a:t>
            </a:r>
            <a:r>
              <a:rPr lang="en-US" altLang="zh-CN" i="1" dirty="0" err="1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i="1" baseline="-25000" dirty="0" err="1">
                <a:solidFill>
                  <a:srgbClr val="FF0000"/>
                </a:solidFill>
                <a:ea typeface="SimSun" pitchFamily="2" charset="-122"/>
              </a:rPr>
              <a:t>i</a:t>
            </a:r>
            <a:r>
              <a:rPr lang="en-US" altLang="zh-CN" i="1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aseline="-25000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and </a:t>
            </a:r>
            <a:r>
              <a:rPr lang="en-US" altLang="zh-CN" i="1" dirty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are integer values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 dirty="0">
                <a:ea typeface="SimSun" pitchFamily="2" charset="-122"/>
              </a:rPr>
              <a:t>Problem</a:t>
            </a:r>
            <a:r>
              <a:rPr lang="en-US" altLang="zh-CN" dirty="0">
                <a:ea typeface="SimSun" pitchFamily="2" charset="-122"/>
              </a:rPr>
              <a:t>: How to pack the knapsack to achieve maximum total value of packed items?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8153400" cy="1104900"/>
          </a:xfrm>
        </p:spPr>
        <p:txBody>
          <a:bodyPr/>
          <a:lstStyle/>
          <a:p>
            <a:br>
              <a:rPr lang="en-US" altLang="zh-CN">
                <a:ea typeface="SimSun" pitchFamily="2" charset="-122"/>
              </a:rPr>
            </a:br>
            <a:r>
              <a:rPr lang="en-US" altLang="zh-CN">
                <a:ea typeface="SimSun" pitchFamily="2" charset="-122"/>
              </a:rPr>
              <a:t>Defining a Subproblem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30505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We can do better with an algorithm based on dynamic programming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We need to carefully identify the subproblems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39813" y="4038600"/>
            <a:ext cx="64277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 dirty="0">
                <a:latin typeface="Times New Roman" pitchFamily="18" charset="0"/>
                <a:ea typeface="SimSun" pitchFamily="2" charset="-122"/>
              </a:rPr>
              <a:t>Let’s try this:</a:t>
            </a:r>
          </a:p>
          <a:p>
            <a:pPr eaLnBrk="0" hangingPunct="0"/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If items are labeled </a:t>
            </a:r>
            <a:r>
              <a:rPr lang="en-US" altLang="zh-CN" sz="2800" b="0" i="1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1..n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, then a subproblem </a:t>
            </a:r>
          </a:p>
          <a:p>
            <a:pPr eaLnBrk="0" hangingPunct="0"/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would be to find an optimal solution for </a:t>
            </a:r>
          </a:p>
          <a:p>
            <a:pPr eaLnBrk="0" hangingPunct="0"/>
            <a:r>
              <a:rPr lang="en-US" altLang="zh-CN" sz="2800" b="0" i="1" dirty="0" err="1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</a:t>
            </a:r>
            <a:r>
              <a:rPr lang="en-US" altLang="zh-CN" sz="2800" b="0" i="1" baseline="-25000" dirty="0" err="1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k</a:t>
            </a:r>
            <a:r>
              <a:rPr lang="en-US" altLang="zh-CN" sz="2800" b="0" i="1" dirty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 = {items labeled 1, 2, .. k}</a:t>
            </a:r>
            <a:endParaRPr lang="en-US" altLang="zh-CN" sz="2000" b="0" dirty="0">
              <a:solidFill>
                <a:schemeClr val="tx2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8382000" cy="11049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 </a:t>
            </a:r>
            <a:br>
              <a:rPr lang="en-US" altLang="zh-CN">
                <a:ea typeface="SimSun" pitchFamily="2" charset="-122"/>
              </a:rPr>
            </a:br>
            <a:r>
              <a:rPr lang="en-US" altLang="zh-CN">
                <a:ea typeface="SimSun" pitchFamily="2" charset="-122"/>
              </a:rPr>
              <a:t>Defining a Subproblem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  <p:bldP spid="109572" grpId="0" autoUpdateAnimBg="0"/>
    </p:bldLst>
  </p:timing>
</p:sld>
</file>

<file path=ppt/theme/theme1.xml><?xml version="1.0" encoding="utf-8"?>
<a:theme xmlns:a="http://schemas.openxmlformats.org/drawingml/2006/main" name="7. GreedyGraphOptimization">
  <a:themeElements>
    <a:clrScheme name="7. GreedyGraphOptimization 8">
      <a:dk1>
        <a:srgbClr val="000000"/>
      </a:dk1>
      <a:lt1>
        <a:srgbClr val="FFFFCC"/>
      </a:lt1>
      <a:dk2>
        <a:srgbClr val="0033CC"/>
      </a:dk2>
      <a:lt2>
        <a:srgbClr val="969696"/>
      </a:lt2>
      <a:accent1>
        <a:srgbClr val="6699FF"/>
      </a:accent1>
      <a:accent2>
        <a:srgbClr val="99FFCC"/>
      </a:accent2>
      <a:accent3>
        <a:srgbClr val="FFFFE2"/>
      </a:accent3>
      <a:accent4>
        <a:srgbClr val="000000"/>
      </a:accent4>
      <a:accent5>
        <a:srgbClr val="B8CAFF"/>
      </a:accent5>
      <a:accent6>
        <a:srgbClr val="8AE7B9"/>
      </a:accent6>
      <a:hlink>
        <a:srgbClr val="0033CC"/>
      </a:hlink>
      <a:folHlink>
        <a:srgbClr val="B2B2B2"/>
      </a:folHlink>
    </a:clrScheme>
    <a:fontScheme name="7. GreedyGraphOptimiz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. GreedyGraphOptimiz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. GreedyGraphOptimiz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. GreedyGraphOptimiz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. GreedyGraphOptimiz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. GreedyGraphOptimiz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. GreedyGraphOptimiz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. GreedyGraphOptimiz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. GreedyGraphOptimization 8">
        <a:dk1>
          <a:srgbClr val="000000"/>
        </a:dk1>
        <a:lt1>
          <a:srgbClr val="FFFFCC"/>
        </a:lt1>
        <a:dk2>
          <a:srgbClr val="0033CC"/>
        </a:dk2>
        <a:lt2>
          <a:srgbClr val="969696"/>
        </a:lt2>
        <a:accent1>
          <a:srgbClr val="6699FF"/>
        </a:accent1>
        <a:accent2>
          <a:srgbClr val="99FFCC"/>
        </a:accent2>
        <a:accent3>
          <a:srgbClr val="FFFFE2"/>
        </a:accent3>
        <a:accent4>
          <a:srgbClr val="000000"/>
        </a:accent4>
        <a:accent5>
          <a:srgbClr val="B8CAFF"/>
        </a:accent5>
        <a:accent6>
          <a:srgbClr val="8AE7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G:\MSfiles\Courses\JDE310\Lectures\7. GreedyGraphOptimization.ppt</Template>
  <TotalTime>4188</TotalTime>
  <Words>5449</Words>
  <Application>Microsoft Office PowerPoint</Application>
  <PresentationFormat>Affichage à l'écran (4:3)</PresentationFormat>
  <Paragraphs>1484</Paragraphs>
  <Slides>53</Slides>
  <Notes>50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0" baseType="lpstr">
      <vt:lpstr>Arial</vt:lpstr>
      <vt:lpstr>Arial Narrow</vt:lpstr>
      <vt:lpstr>Cambria Math</vt:lpstr>
      <vt:lpstr>Monotype Sorts</vt:lpstr>
      <vt:lpstr>Times New Roman</vt:lpstr>
      <vt:lpstr>Wingdings</vt:lpstr>
      <vt:lpstr>7. GreedyGraphOptimization</vt:lpstr>
      <vt:lpstr>Présentation PowerPoint</vt:lpstr>
      <vt:lpstr>Knapsack problem </vt:lpstr>
      <vt:lpstr>Knapsack problem</vt:lpstr>
      <vt:lpstr>0-1 Knapsack problem</vt:lpstr>
      <vt:lpstr>0-1 Knapsack problem</vt:lpstr>
      <vt:lpstr>0-1 Knapsack problem: brute-force approach</vt:lpstr>
      <vt:lpstr>0-1 Knapsack problem:  dynamic programming approach</vt:lpstr>
      <vt:lpstr> Defining a Subproblem</vt:lpstr>
      <vt:lpstr>  Defining a Subproblem</vt:lpstr>
      <vt:lpstr>Defining a Subproblem</vt:lpstr>
      <vt:lpstr>Defining a Subproblem</vt:lpstr>
      <vt:lpstr>Defining a Subproblem</vt:lpstr>
      <vt:lpstr>Defining a Subproblem</vt:lpstr>
      <vt:lpstr>Defining a Subproblem</vt:lpstr>
      <vt:lpstr>Recursive Formula for subproblems</vt:lpstr>
      <vt:lpstr>Recursive Formula for subproblems (continued)</vt:lpstr>
      <vt:lpstr>Recursive Formula</vt:lpstr>
      <vt:lpstr>0-1 Knapsack Algorithm</vt:lpstr>
      <vt:lpstr>Running time</vt:lpstr>
      <vt:lpstr>Example</vt:lpstr>
      <vt:lpstr>Example (2)</vt:lpstr>
      <vt:lpstr>Example (3)</vt:lpstr>
      <vt:lpstr>Example (4)</vt:lpstr>
      <vt:lpstr>Example (5)</vt:lpstr>
      <vt:lpstr>Example (6)</vt:lpstr>
      <vt:lpstr>Example (7)</vt:lpstr>
      <vt:lpstr>Example (8)</vt:lpstr>
      <vt:lpstr>Example (9)</vt:lpstr>
      <vt:lpstr>Example (10)</vt:lpstr>
      <vt:lpstr>Example (11)</vt:lpstr>
      <vt:lpstr>Example (12)</vt:lpstr>
      <vt:lpstr>Example (13)</vt:lpstr>
      <vt:lpstr>Example (14)</vt:lpstr>
      <vt:lpstr>Example (15)</vt:lpstr>
      <vt:lpstr>Example (16)</vt:lpstr>
      <vt:lpstr>Example (17)</vt:lpstr>
      <vt:lpstr>Example (18)</vt:lpstr>
      <vt:lpstr>Exercise</vt:lpstr>
      <vt:lpstr>Comments</vt:lpstr>
      <vt:lpstr>How to find actual Knapsack Items</vt:lpstr>
      <vt:lpstr>Finding the Items</vt:lpstr>
      <vt:lpstr>Finding the Items (2)</vt:lpstr>
      <vt:lpstr>Finding the Items (3)</vt:lpstr>
      <vt:lpstr>Finding the Items (4)</vt:lpstr>
      <vt:lpstr>Finding the Items (5)</vt:lpstr>
      <vt:lpstr>Finding the Items (6)</vt:lpstr>
      <vt:lpstr>Finding the Items (7)</vt:lpstr>
      <vt:lpstr>Memorization (Memory Function Method)</vt:lpstr>
      <vt:lpstr>0-1 Knapsack Memory Function Algorithm</vt:lpstr>
      <vt:lpstr>Conclusion</vt:lpstr>
      <vt:lpstr>In-Class Exercise</vt:lpstr>
      <vt:lpstr>Brute-Force Approach</vt:lpstr>
      <vt:lpstr>Dynamic-Programming Approach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Department of Computer Science</dc:creator>
  <cp:lastModifiedBy>abdesslem layeb</cp:lastModifiedBy>
  <cp:revision>381</cp:revision>
  <cp:lastPrinted>2002-04-12T06:25:52Z</cp:lastPrinted>
  <dcterms:created xsi:type="dcterms:W3CDTF">2002-04-11T23:45:57Z</dcterms:created>
  <dcterms:modified xsi:type="dcterms:W3CDTF">2023-11-26T17:27:01Z</dcterms:modified>
</cp:coreProperties>
</file>