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613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8258" y="3003803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5">
                <a:moveTo>
                  <a:pt x="437400" y="0"/>
                </a:moveTo>
                <a:lnTo>
                  <a:pt x="0" y="0"/>
                </a:lnTo>
                <a:lnTo>
                  <a:pt x="0" y="422122"/>
                </a:lnTo>
                <a:lnTo>
                  <a:pt x="0" y="473976"/>
                </a:lnTo>
                <a:lnTo>
                  <a:pt x="437400" y="473976"/>
                </a:lnTo>
                <a:lnTo>
                  <a:pt x="437400" y="422122"/>
                </a:lnTo>
                <a:lnTo>
                  <a:pt x="437400" y="0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796" y="3003804"/>
            <a:ext cx="327671" cy="473963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71686" y="3425926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5">
                <a:moveTo>
                  <a:pt x="422175" y="473967"/>
                </a:moveTo>
                <a:lnTo>
                  <a:pt x="422175" y="0"/>
                </a:lnTo>
                <a:lnTo>
                  <a:pt x="0" y="0"/>
                </a:lnTo>
                <a:lnTo>
                  <a:pt x="0" y="473967"/>
                </a:lnTo>
                <a:lnTo>
                  <a:pt x="422175" y="473967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150" y="3352749"/>
            <a:ext cx="9008362" cy="54714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92696" y="2895549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4">
                <a:moveTo>
                  <a:pt x="31998" y="1053108"/>
                </a:moveTo>
                <a:lnTo>
                  <a:pt x="31998" y="0"/>
                </a:lnTo>
                <a:lnTo>
                  <a:pt x="0" y="0"/>
                </a:lnTo>
                <a:lnTo>
                  <a:pt x="0" y="1053108"/>
                </a:lnTo>
                <a:lnTo>
                  <a:pt x="31998" y="1053108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26527" y="3167862"/>
            <a:ext cx="690689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232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4750" y="1556003"/>
            <a:ext cx="437515" cy="474345"/>
          </a:xfrm>
          <a:custGeom>
            <a:avLst/>
            <a:gdLst/>
            <a:ahLst/>
            <a:cxnLst/>
            <a:rect l="l" t="t" r="r" b="b"/>
            <a:pathLst>
              <a:path w="437515" h="474344">
                <a:moveTo>
                  <a:pt x="437362" y="0"/>
                </a:moveTo>
                <a:lnTo>
                  <a:pt x="0" y="0"/>
                </a:lnTo>
                <a:lnTo>
                  <a:pt x="0" y="422135"/>
                </a:lnTo>
                <a:lnTo>
                  <a:pt x="0" y="473976"/>
                </a:lnTo>
                <a:lnTo>
                  <a:pt x="437362" y="473976"/>
                </a:lnTo>
                <a:lnTo>
                  <a:pt x="437362" y="422135"/>
                </a:lnTo>
                <a:lnTo>
                  <a:pt x="437362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7250" y="1556004"/>
            <a:ext cx="329208" cy="47396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98190" y="1978126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422175" y="473967"/>
                </a:moveTo>
                <a:lnTo>
                  <a:pt x="422175" y="0"/>
                </a:lnTo>
                <a:lnTo>
                  <a:pt x="0" y="0"/>
                </a:lnTo>
                <a:lnTo>
                  <a:pt x="0" y="473967"/>
                </a:lnTo>
                <a:lnTo>
                  <a:pt x="422175" y="473967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83653" y="1904949"/>
            <a:ext cx="8543582" cy="54714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219150" y="1447749"/>
            <a:ext cx="32384" cy="1053465"/>
          </a:xfrm>
          <a:custGeom>
            <a:avLst/>
            <a:gdLst/>
            <a:ahLst/>
            <a:cxnLst/>
            <a:rect l="l" t="t" r="r" b="b"/>
            <a:pathLst>
              <a:path w="32384" h="1053464">
                <a:moveTo>
                  <a:pt x="32047" y="1053108"/>
                </a:moveTo>
                <a:lnTo>
                  <a:pt x="32047" y="0"/>
                </a:lnTo>
                <a:lnTo>
                  <a:pt x="0" y="0"/>
                </a:lnTo>
                <a:lnTo>
                  <a:pt x="0" y="1053108"/>
                </a:lnTo>
                <a:lnTo>
                  <a:pt x="32047" y="1053108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8058" y="1524990"/>
            <a:ext cx="7628890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00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0393" y="2648102"/>
            <a:ext cx="7806055" cy="4072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87062" y="6884785"/>
            <a:ext cx="2351404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079038" y="6884785"/>
            <a:ext cx="284479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dirty="0"/>
              <a:t>Advanced </a:t>
            </a:r>
            <a:r>
              <a:rPr lang="fr-FR" dirty="0" err="1"/>
              <a:t>operations</a:t>
            </a:r>
            <a:r>
              <a:rPr lang="fr-FR" dirty="0"/>
              <a:t> </a:t>
            </a:r>
            <a:r>
              <a:rPr lang="fr-FR" dirty="0" err="1"/>
              <a:t>research</a:t>
            </a:r>
            <a:r>
              <a:rPr lang="fr-FR" dirty="0"/>
              <a:t> 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2099513" y="4350499"/>
            <a:ext cx="6003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Tahoma"/>
                <a:cs typeface="Tahoma"/>
              </a:rPr>
              <a:t>6.</a:t>
            </a:r>
            <a:r>
              <a:rPr sz="3600" spc="-45" dirty="0">
                <a:latin typeface="Tahoma"/>
                <a:cs typeface="Tahoma"/>
              </a:rPr>
              <a:t> </a:t>
            </a:r>
            <a:r>
              <a:rPr sz="3600" dirty="0">
                <a:latin typeface="Tahoma"/>
                <a:cs typeface="Tahoma"/>
              </a:rPr>
              <a:t>Programmation</a:t>
            </a:r>
            <a:r>
              <a:rPr sz="3600" spc="-40" dirty="0">
                <a:latin typeface="Tahoma"/>
                <a:cs typeface="Tahoma"/>
              </a:rPr>
              <a:t> </a:t>
            </a:r>
            <a:r>
              <a:rPr sz="3600" spc="-10" dirty="0">
                <a:latin typeface="Tahoma"/>
                <a:cs typeface="Tahoma"/>
              </a:rPr>
              <a:t>dynamique</a:t>
            </a:r>
            <a:endParaRPr sz="36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10" dirty="0"/>
              <a:t> </a:t>
            </a:r>
            <a:r>
              <a:rPr dirty="0"/>
              <a:t>1</a:t>
            </a:r>
            <a:r>
              <a:rPr spc="-10" dirty="0"/>
              <a:t> (suite)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84292"/>
              </p:ext>
            </p:extLst>
          </p:nvPr>
        </p:nvGraphicFramePr>
        <p:xfrm>
          <a:off x="2494216" y="2864548"/>
          <a:ext cx="5763258" cy="3488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61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3</a:t>
                      </a:r>
                      <a:endParaRPr sz="1800" baseline="-23148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(3-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,s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*(s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*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1400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1400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3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900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900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400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400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fr-FR" sz="1800" dirty="0">
                          <a:latin typeface="Tahoma"/>
                          <a:cs typeface="Tahoma"/>
                        </a:rPr>
                        <a:t>0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fr-FR" sz="1800" dirty="0">
                          <a:latin typeface="Tahoma"/>
                          <a:cs typeface="Tahoma"/>
                        </a:rPr>
                        <a:t>0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lang="fr-FR" sz="1800" dirty="0">
                          <a:latin typeface="Tahoma"/>
                          <a:cs typeface="Tahoma"/>
                        </a:rPr>
                        <a:t>0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9FA3D8A0-8DA0-4ADA-BDDA-BFC573AC35A2}"/>
              </a:ext>
            </a:extLst>
          </p:cNvPr>
          <p:cNvSpPr txBox="1"/>
          <p:nvPr/>
        </p:nvSpPr>
        <p:spPr>
          <a:xfrm>
            <a:off x="1557235" y="2309788"/>
            <a:ext cx="516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Étape 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10" dirty="0"/>
              <a:t> </a:t>
            </a:r>
            <a:r>
              <a:rPr dirty="0"/>
              <a:t>1</a:t>
            </a:r>
            <a:r>
              <a:rPr spc="-10" dirty="0"/>
              <a:t> (suite)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04213" y="2504922"/>
            <a:ext cx="7297420" cy="41878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69900" marR="180340" indent="-342900">
              <a:lnSpc>
                <a:spcPts val="2870"/>
              </a:lnSpc>
              <a:spcBef>
                <a:spcPts val="204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69900" algn="l"/>
                <a:tab pos="470534" algn="l"/>
              </a:tabLst>
            </a:pPr>
            <a:r>
              <a:rPr sz="2400" dirty="0">
                <a:latin typeface="Tahoma"/>
                <a:cs typeface="Tahoma"/>
              </a:rPr>
              <a:t>Voyons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maintenant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comment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peut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calculer</a:t>
            </a:r>
            <a:r>
              <a:rPr sz="2400" spc="-25" dirty="0">
                <a:latin typeface="Tahoma"/>
                <a:cs typeface="Tahoma"/>
              </a:rPr>
              <a:t> les </a:t>
            </a:r>
            <a:r>
              <a:rPr sz="2400" dirty="0">
                <a:latin typeface="Tahoma"/>
                <a:cs typeface="Tahoma"/>
              </a:rPr>
              <a:t>valeurs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lorsque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spc="33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  <a:p>
            <a:pPr marL="469900" marR="132080" indent="-343535">
              <a:lnSpc>
                <a:spcPts val="2870"/>
              </a:lnSpc>
              <a:spcBef>
                <a:spcPts val="58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69265" algn="l"/>
                <a:tab pos="469900" algn="l"/>
              </a:tabLst>
            </a:pPr>
            <a:r>
              <a:rPr sz="2400" dirty="0">
                <a:latin typeface="Tahoma"/>
                <a:cs typeface="Tahoma"/>
              </a:rPr>
              <a:t>D’abord,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il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clair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qu’on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doit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avoir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spc="345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≥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(car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on </a:t>
            </a:r>
            <a:r>
              <a:rPr sz="2400" dirty="0">
                <a:latin typeface="Tahoma"/>
                <a:cs typeface="Tahoma"/>
              </a:rPr>
              <a:t>doit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livrer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moins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unités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du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produit)</a:t>
            </a:r>
            <a:endParaRPr sz="240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spcBef>
                <a:spcPts val="48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69265" algn="l"/>
                <a:tab pos="4699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(0,3)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(0,3)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 f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*(0)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1500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+ 1400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0" dirty="0">
                <a:latin typeface="Tahoma"/>
                <a:cs typeface="Tahoma"/>
              </a:rPr>
              <a:t> 2900</a:t>
            </a:r>
            <a:endParaRPr sz="240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69265" algn="l"/>
                <a:tab pos="4699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(0,4)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(0,4) +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*(1) = 2150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+ 900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3050</a:t>
            </a:r>
            <a:endParaRPr sz="240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spcBef>
                <a:spcPts val="5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69265" algn="l"/>
                <a:tab pos="4699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(0,5)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(0,5) +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*(2) = 2800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+ 400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3200</a:t>
            </a:r>
            <a:endParaRPr sz="240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69265" algn="l"/>
                <a:tab pos="4699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*(0)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min{f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(0,3),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(0,4),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(0,5)}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</a:t>
            </a:r>
            <a:r>
              <a:rPr sz="2400" spc="-15" baseline="-20833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(0,3)</a:t>
            </a:r>
            <a:endParaRPr sz="240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spcBef>
                <a:spcPts val="5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69265" algn="l"/>
                <a:tab pos="469900" algn="l"/>
              </a:tabLst>
            </a:pPr>
            <a:r>
              <a:rPr sz="2400" dirty="0">
                <a:latin typeface="Tahoma"/>
                <a:cs typeface="Tahoma"/>
              </a:rPr>
              <a:t>D’où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6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  <a:p>
            <a:pPr marL="4699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69265" algn="l"/>
                <a:tab pos="469900" algn="l"/>
              </a:tabLst>
            </a:pP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même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façon,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calcule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pour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spc="359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1,2,3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10" dirty="0"/>
              <a:t> </a:t>
            </a:r>
            <a:r>
              <a:rPr dirty="0"/>
              <a:t>1</a:t>
            </a:r>
            <a:r>
              <a:rPr spc="-10" dirty="0"/>
              <a:t> (suite)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47397"/>
              </p:ext>
            </p:extLst>
          </p:nvPr>
        </p:nvGraphicFramePr>
        <p:xfrm>
          <a:off x="1343571" y="2792907"/>
          <a:ext cx="7635872" cy="3488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5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6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8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83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61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2</a:t>
                      </a:r>
                      <a:endParaRPr sz="1800" baseline="-23148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3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*(s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*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2900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3050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3200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2900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2400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2450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2600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2850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2400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1900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1950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2000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2250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2900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1900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50">
                          <a:latin typeface="Tahoma"/>
                          <a:cs typeface="Tahoma"/>
                        </a:rPr>
                        <a:t>3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1400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1450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1500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1650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2300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2950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1400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DB73EE28-88A9-44DE-8BBF-7B30A5C131C3}"/>
              </a:ext>
            </a:extLst>
          </p:cNvPr>
          <p:cNvSpPr txBox="1"/>
          <p:nvPr/>
        </p:nvSpPr>
        <p:spPr>
          <a:xfrm>
            <a:off x="1557235" y="2309788"/>
            <a:ext cx="516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Étape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10" dirty="0"/>
              <a:t> </a:t>
            </a:r>
            <a:r>
              <a:rPr dirty="0"/>
              <a:t>1</a:t>
            </a:r>
            <a:r>
              <a:rPr spc="-10" dirty="0"/>
              <a:t> (suite)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05813" y="2504922"/>
            <a:ext cx="7368540" cy="33845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68300" marR="17780" indent="-343535">
              <a:lnSpc>
                <a:spcPts val="2870"/>
              </a:lnSpc>
              <a:spcBef>
                <a:spcPts val="204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Pour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première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étape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1),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spc="375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(il 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0" dirty="0">
                <a:latin typeface="Tahoma"/>
                <a:cs typeface="Tahoma"/>
              </a:rPr>
              <a:t>2 </a:t>
            </a:r>
            <a:r>
              <a:rPr sz="2400" dirty="0">
                <a:latin typeface="Tahoma"/>
                <a:cs typeface="Tahoma"/>
              </a:rPr>
              <a:t>unités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départ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dans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l’inventaire)</a:t>
            </a:r>
            <a:endParaRPr sz="2400" dirty="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4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doit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donc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avoir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spc="352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≥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1</a:t>
            </a:r>
            <a:endParaRPr sz="2400" dirty="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(2,1)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(2,1) +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*(0) = 300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+ 2900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3200</a:t>
            </a:r>
            <a:endParaRPr sz="2400" dirty="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(2,2)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(2,2) +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*(1) = 650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+ 2400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3050</a:t>
            </a:r>
            <a:endParaRPr sz="2400" dirty="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(2,3)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(2,3)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 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*(2)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1100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+ 1900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0" dirty="0">
                <a:latin typeface="Tahoma"/>
                <a:cs typeface="Tahoma"/>
              </a:rPr>
              <a:t> 3000</a:t>
            </a:r>
            <a:endParaRPr sz="2400" dirty="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(2,4)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(2,4)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 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*(3)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1550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+ 1400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0" dirty="0">
                <a:latin typeface="Tahoma"/>
                <a:cs typeface="Tahoma"/>
              </a:rPr>
              <a:t> 2950</a:t>
            </a:r>
            <a:endParaRPr sz="2400" dirty="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*(2)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(2,4) et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*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4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10" dirty="0"/>
              <a:t> </a:t>
            </a:r>
            <a:r>
              <a:rPr dirty="0"/>
              <a:t>1</a:t>
            </a:r>
            <a:r>
              <a:rPr spc="-10" dirty="0"/>
              <a:t> (suite)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693113" y="4621801"/>
            <a:ext cx="7461250" cy="13411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sz="2400" dirty="0">
                <a:latin typeface="Tahoma"/>
                <a:cs typeface="Tahoma"/>
              </a:rPr>
              <a:t>La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politique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optimale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donc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3810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*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4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(d’où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spc="36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3),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0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(d’où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spc="36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0),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*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</a:t>
            </a:r>
            <a:r>
              <a:rPr sz="2400" spc="-5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  <a:p>
            <a:pPr marL="3810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sz="2400" dirty="0">
                <a:latin typeface="Tahoma"/>
                <a:cs typeface="Tahoma"/>
              </a:rPr>
              <a:t>Le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coût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total est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: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*(2)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2950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$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12148" y="3007766"/>
          <a:ext cx="5906767" cy="1486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9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1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2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1</a:t>
                      </a:r>
                      <a:endParaRPr sz="1800" baseline="-23148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0975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*(s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*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3200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3050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3000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2950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2950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1865C872-885B-45F6-A187-78FCF3595E6E}"/>
              </a:ext>
            </a:extLst>
          </p:cNvPr>
          <p:cNvSpPr txBox="1"/>
          <p:nvPr/>
        </p:nvSpPr>
        <p:spPr>
          <a:xfrm>
            <a:off x="1557235" y="2309788"/>
            <a:ext cx="516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Étape 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30" dirty="0"/>
              <a:t> </a:t>
            </a:r>
            <a:r>
              <a:rPr dirty="0"/>
              <a:t>2</a:t>
            </a:r>
            <a:r>
              <a:rPr spc="-20" dirty="0"/>
              <a:t> 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affectation</a:t>
            </a:r>
            <a:r>
              <a:rPr spc="-25" dirty="0"/>
              <a:t> </a:t>
            </a:r>
            <a:r>
              <a:rPr dirty="0"/>
              <a:t>de</a:t>
            </a:r>
            <a:r>
              <a:rPr spc="-15" dirty="0"/>
              <a:t> </a:t>
            </a:r>
            <a:r>
              <a:rPr spc="-10" dirty="0"/>
              <a:t>ressources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18513" y="2504922"/>
            <a:ext cx="7503795" cy="404304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55600" marR="216535" indent="-342900">
              <a:lnSpc>
                <a:spcPts val="2870"/>
              </a:lnSpc>
              <a:spcBef>
                <a:spcPts val="204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5600" algn="l"/>
                <a:tab pos="356235" algn="l"/>
              </a:tabLst>
            </a:pPr>
            <a:r>
              <a:rPr sz="2400" dirty="0">
                <a:latin typeface="Tahoma"/>
                <a:cs typeface="Tahoma"/>
              </a:rPr>
              <a:t>Trois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équipes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recherche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travaillent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sur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même </a:t>
            </a:r>
            <a:r>
              <a:rPr sz="2400" dirty="0">
                <a:latin typeface="Tahoma"/>
                <a:cs typeface="Tahoma"/>
              </a:rPr>
              <a:t>problème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avec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chacune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approche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différente</a:t>
            </a:r>
            <a:endParaRPr sz="2400">
              <a:latin typeface="Tahoma"/>
              <a:cs typeface="Tahoma"/>
            </a:endParaRPr>
          </a:p>
          <a:p>
            <a:pPr marL="355600" marR="1503045" indent="-343535">
              <a:lnSpc>
                <a:spcPts val="3440"/>
              </a:lnSpc>
              <a:spcBef>
                <a:spcPts val="12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La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probabilité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l’équipe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Ei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500" i="1" spc="-245" dirty="0">
                <a:latin typeface="Verdana"/>
                <a:cs typeface="Verdana"/>
              </a:rPr>
              <a:t>échoue</a:t>
            </a:r>
            <a:r>
              <a:rPr sz="2500" i="1" spc="-145" dirty="0">
                <a:latin typeface="Verdana"/>
                <a:cs typeface="Verdan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: </a:t>
            </a:r>
            <a:r>
              <a:rPr sz="2400" dirty="0">
                <a:latin typeface="Tahoma"/>
                <a:cs typeface="Tahoma"/>
              </a:rPr>
              <a:t>P(E1)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0,4;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P(E2) = 0,6;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P(E3) = </a:t>
            </a:r>
            <a:r>
              <a:rPr sz="2400" spc="-25" dirty="0">
                <a:latin typeface="Tahoma"/>
                <a:cs typeface="Tahoma"/>
              </a:rPr>
              <a:t>0,8</a:t>
            </a:r>
            <a:endParaRPr sz="2400">
              <a:latin typeface="Tahoma"/>
              <a:cs typeface="Tahoma"/>
            </a:endParaRPr>
          </a:p>
          <a:p>
            <a:pPr marL="355600" marR="386715" indent="-343535">
              <a:lnSpc>
                <a:spcPts val="2870"/>
              </a:lnSpc>
              <a:spcBef>
                <a:spcPts val="4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5600" algn="l"/>
                <a:tab pos="356235" algn="l"/>
              </a:tabLst>
            </a:pPr>
            <a:r>
              <a:rPr sz="2400" dirty="0">
                <a:latin typeface="Tahoma"/>
                <a:cs typeface="Tahoma"/>
              </a:rPr>
              <a:t>Ainsi,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probabilité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trois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équipes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échouent </a:t>
            </a:r>
            <a:r>
              <a:rPr sz="2400" dirty="0">
                <a:latin typeface="Tahoma"/>
                <a:cs typeface="Tahoma"/>
              </a:rPr>
              <a:t>simultanément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: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(0,4)(0,6)(0,8)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0,192</a:t>
            </a:r>
            <a:endParaRPr sz="2400">
              <a:latin typeface="Tahoma"/>
              <a:cs typeface="Tahoma"/>
            </a:endParaRPr>
          </a:p>
          <a:p>
            <a:pPr marL="355600" marR="583565" indent="-342900">
              <a:lnSpc>
                <a:spcPct val="100000"/>
              </a:lnSpc>
              <a:spcBef>
                <a:spcPts val="48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veut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ajouter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deux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autres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scientifiques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afin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de </a:t>
            </a:r>
            <a:r>
              <a:rPr sz="2400" dirty="0">
                <a:latin typeface="Tahoma"/>
                <a:cs typeface="Tahoma"/>
              </a:rPr>
              <a:t>minimiser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probabilité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d’échec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5600" algn="l"/>
                <a:tab pos="356235" algn="l"/>
              </a:tabLst>
            </a:pPr>
            <a:r>
              <a:rPr sz="2400" dirty="0">
                <a:latin typeface="Tahoma"/>
                <a:cs typeface="Tahoma"/>
              </a:rPr>
              <a:t>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quelles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équipes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faut-</a:t>
            </a:r>
            <a:r>
              <a:rPr sz="2400" dirty="0">
                <a:latin typeface="Tahoma"/>
                <a:cs typeface="Tahoma"/>
              </a:rPr>
              <a:t>il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affecter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deux </a:t>
            </a:r>
            <a:r>
              <a:rPr sz="2400" dirty="0">
                <a:latin typeface="Tahoma"/>
                <a:cs typeface="Tahoma"/>
              </a:rPr>
              <a:t>scientifiques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afin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minimiser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probabilité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d’échec?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20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:</a:t>
            </a:r>
            <a:r>
              <a:rPr spc="-5" dirty="0"/>
              <a:t> </a:t>
            </a:r>
            <a:r>
              <a:rPr spc="-10" dirty="0"/>
              <a:t>données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18513" y="2504922"/>
            <a:ext cx="7419340" cy="112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99800"/>
              </a:lnSpc>
              <a:spcBef>
                <a:spcPts val="10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5600" algn="l"/>
                <a:tab pos="356235" algn="l"/>
              </a:tabLst>
            </a:pPr>
            <a:r>
              <a:rPr sz="2400" dirty="0">
                <a:latin typeface="Tahoma"/>
                <a:cs typeface="Tahoma"/>
              </a:rPr>
              <a:t>Voici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tableau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représentant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probabilités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d’échec </a:t>
            </a:r>
            <a:r>
              <a:rPr sz="2400" dirty="0">
                <a:latin typeface="Tahoma"/>
                <a:cs typeface="Tahoma"/>
              </a:rPr>
              <a:t>pour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chaque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équipe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fonction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du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nombre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de </a:t>
            </a:r>
            <a:r>
              <a:rPr sz="2400" dirty="0">
                <a:latin typeface="Tahoma"/>
                <a:cs typeface="Tahoma"/>
              </a:rPr>
              <a:t>scientifiques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ajoutés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61375" y="4016667"/>
          <a:ext cx="6840219" cy="2534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0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3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487680" marR="214629" indent="-2641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Scientifiques ajoutés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E1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E2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834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E3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marL="7924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0,4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0,6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46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0,8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730">
                <a:tc>
                  <a:txBody>
                    <a:bodyPr/>
                    <a:lstStyle/>
                    <a:p>
                      <a:pPr marL="7924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0,2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0,4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469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0,5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555">
                <a:tc>
                  <a:txBody>
                    <a:bodyPr/>
                    <a:lstStyle/>
                    <a:p>
                      <a:pPr marL="79248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0,15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0,2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46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0,3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10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:</a:t>
            </a:r>
            <a:r>
              <a:rPr spc="-5" dirty="0"/>
              <a:t> </a:t>
            </a:r>
            <a:r>
              <a:rPr spc="-10" dirty="0"/>
              <a:t>modèle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16913" y="2445499"/>
            <a:ext cx="7733030" cy="3823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342900">
              <a:lnSpc>
                <a:spcPts val="2875"/>
              </a:lnSpc>
              <a:spcBef>
                <a:spcPts val="10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sz="2400" dirty="0">
                <a:latin typeface="Tahoma"/>
                <a:cs typeface="Tahoma"/>
              </a:rPr>
              <a:t>Étape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équipe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En,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1,2,3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3)</a:t>
            </a:r>
            <a:endParaRPr sz="2400">
              <a:latin typeface="Tahoma"/>
              <a:cs typeface="Tahoma"/>
            </a:endParaRPr>
          </a:p>
          <a:p>
            <a:pPr marL="457200" indent="-342900">
              <a:lnSpc>
                <a:spcPts val="2875"/>
              </a:lnSpc>
              <a:buClr>
                <a:srgbClr val="3232CC"/>
              </a:buClr>
              <a:buSzPct val="58333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sz="2400" dirty="0">
                <a:latin typeface="Tahoma"/>
                <a:cs typeface="Tahoma"/>
              </a:rPr>
              <a:t>État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nombre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scientifiques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encore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affectés</a:t>
            </a:r>
            <a:endParaRPr sz="2400">
              <a:latin typeface="Tahoma"/>
              <a:cs typeface="Tahoma"/>
            </a:endParaRPr>
          </a:p>
          <a:p>
            <a:pPr marL="457200" marR="773430" indent="-343535">
              <a:lnSpc>
                <a:spcPct val="80000"/>
              </a:lnSpc>
              <a:spcBef>
                <a:spcPts val="5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sz="2400" dirty="0">
                <a:latin typeface="Tahoma"/>
                <a:cs typeface="Tahoma"/>
              </a:rPr>
              <a:t>Décision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30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nombre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scientifiques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affectés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60" dirty="0">
                <a:latin typeface="Tahoma"/>
                <a:cs typeface="Tahoma"/>
              </a:rPr>
              <a:t>à </a:t>
            </a:r>
            <a:r>
              <a:rPr sz="2400" dirty="0">
                <a:latin typeface="Tahoma"/>
                <a:cs typeface="Tahoma"/>
              </a:rPr>
              <a:t>l’équipe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En</a:t>
            </a:r>
            <a:endParaRPr sz="2400">
              <a:latin typeface="Tahoma"/>
              <a:cs typeface="Tahoma"/>
            </a:endParaRPr>
          </a:p>
          <a:p>
            <a:pPr marL="457200" marR="436245" indent="-343535">
              <a:lnSpc>
                <a:spcPct val="8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sz="2400" dirty="0">
                <a:latin typeface="Tahoma"/>
                <a:cs typeface="Tahoma"/>
              </a:rPr>
              <a:t>p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(x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probabilité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d’échec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l’équipe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25" dirty="0">
                <a:latin typeface="Tahoma"/>
                <a:cs typeface="Tahoma"/>
              </a:rPr>
              <a:t> lui </a:t>
            </a:r>
            <a:r>
              <a:rPr sz="2400" dirty="0">
                <a:latin typeface="Tahoma"/>
                <a:cs typeface="Tahoma"/>
              </a:rPr>
              <a:t>affecte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45" baseline="-20833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scientifiques</a:t>
            </a:r>
            <a:endParaRPr sz="2400">
              <a:latin typeface="Tahoma"/>
              <a:cs typeface="Tahoma"/>
            </a:endParaRPr>
          </a:p>
          <a:p>
            <a:pPr marL="457200" indent="-342900">
              <a:lnSpc>
                <a:spcPts val="2875"/>
              </a:lnSpc>
              <a:buClr>
                <a:srgbClr val="3232CC"/>
              </a:buClr>
              <a:buSzPct val="58333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(s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,x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) =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(x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).f</a:t>
            </a:r>
            <a:r>
              <a:rPr sz="2400" spc="-15" baseline="-20833" dirty="0">
                <a:latin typeface="Tahoma"/>
                <a:cs typeface="Tahoma"/>
              </a:rPr>
              <a:t>n+1</a:t>
            </a:r>
            <a:r>
              <a:rPr sz="2400" spc="-10" dirty="0">
                <a:latin typeface="Tahoma"/>
                <a:cs typeface="Tahoma"/>
              </a:rPr>
              <a:t>*(s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-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) (f</a:t>
            </a:r>
            <a:r>
              <a:rPr sz="2400" baseline="-20833" dirty="0">
                <a:latin typeface="Tahoma"/>
                <a:cs typeface="Tahoma"/>
              </a:rPr>
              <a:t>4</a:t>
            </a:r>
            <a:r>
              <a:rPr sz="2400" dirty="0">
                <a:latin typeface="Tahoma"/>
                <a:cs typeface="Tahoma"/>
              </a:rPr>
              <a:t>*(0) = </a:t>
            </a:r>
            <a:r>
              <a:rPr sz="2400" spc="-25" dirty="0">
                <a:latin typeface="Tahoma"/>
                <a:cs typeface="Tahoma"/>
              </a:rPr>
              <a:t>1)</a:t>
            </a:r>
            <a:endParaRPr sz="2400">
              <a:latin typeface="Tahoma"/>
              <a:cs typeface="Tahoma"/>
            </a:endParaRPr>
          </a:p>
          <a:p>
            <a:pPr marL="457200" indent="-342900">
              <a:lnSpc>
                <a:spcPts val="2875"/>
              </a:lnSpc>
              <a:buClr>
                <a:srgbClr val="3232CC"/>
              </a:buClr>
              <a:buSzPct val="58333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min{f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(s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,x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)|x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=0,1,…,s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}</a:t>
            </a:r>
            <a:endParaRPr sz="2400">
              <a:latin typeface="Tahoma"/>
              <a:cs typeface="Tahoma"/>
            </a:endParaRPr>
          </a:p>
          <a:p>
            <a:pPr marL="457200" indent="-342900">
              <a:lnSpc>
                <a:spcPts val="2875"/>
              </a:lnSpc>
              <a:buClr>
                <a:srgbClr val="3232CC"/>
              </a:buClr>
              <a:buSzPct val="58333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sz="2400" dirty="0">
                <a:latin typeface="Tahoma"/>
                <a:cs typeface="Tahoma"/>
              </a:rPr>
              <a:t>Calculons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d’abord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x</a:t>
            </a:r>
            <a:r>
              <a:rPr sz="2400" spc="-37" baseline="-20833" dirty="0">
                <a:latin typeface="Tahoma"/>
                <a:cs typeface="Tahoma"/>
              </a:rPr>
              <a:t>3</a:t>
            </a:r>
            <a:r>
              <a:rPr sz="2400" spc="-25" dirty="0">
                <a:latin typeface="Tahoma"/>
                <a:cs typeface="Tahoma"/>
              </a:rPr>
              <a:t>*</a:t>
            </a:r>
            <a:endParaRPr sz="2400">
              <a:latin typeface="Tahoma"/>
              <a:cs typeface="Tahoma"/>
            </a:endParaRPr>
          </a:p>
          <a:p>
            <a:pPr marL="457200" marR="135890" indent="-343535">
              <a:lnSpc>
                <a:spcPct val="80000"/>
              </a:lnSpc>
              <a:spcBef>
                <a:spcPts val="57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sz="2400" dirty="0">
                <a:latin typeface="Tahoma"/>
                <a:cs typeface="Tahoma"/>
              </a:rPr>
              <a:t>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doit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avoir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spc="-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spc="-22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(on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affecte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tous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scientifiques </a:t>
            </a:r>
            <a:r>
              <a:rPr sz="2400" dirty="0">
                <a:latin typeface="Tahoma"/>
                <a:cs typeface="Tahoma"/>
              </a:rPr>
              <a:t>non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encore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affectés)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20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:</a:t>
            </a:r>
            <a:r>
              <a:rPr spc="-5" dirty="0"/>
              <a:t> </a:t>
            </a:r>
            <a:r>
              <a:rPr spc="-10" dirty="0"/>
              <a:t>résolution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94216" y="2864548"/>
          <a:ext cx="5763258" cy="2772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4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9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4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61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3</a:t>
                      </a:r>
                      <a:endParaRPr sz="1800" baseline="-23148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(s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,s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*(s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*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0,8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0,8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0,5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0,5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0,3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0,3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2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résolution</a:t>
            </a:r>
            <a:r>
              <a:rPr spc="-15" dirty="0"/>
              <a:t> </a:t>
            </a:r>
            <a:r>
              <a:rPr spc="-10" dirty="0"/>
              <a:t>(suite)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05813" y="2504922"/>
            <a:ext cx="7032625" cy="33845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68300" marR="17780" indent="-342900">
              <a:lnSpc>
                <a:spcPts val="2870"/>
              </a:lnSpc>
              <a:spcBef>
                <a:spcPts val="204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8300" algn="l"/>
                <a:tab pos="368935" algn="l"/>
              </a:tabLst>
            </a:pPr>
            <a:r>
              <a:rPr sz="2400" dirty="0">
                <a:latin typeface="Tahoma"/>
                <a:cs typeface="Tahoma"/>
              </a:rPr>
              <a:t>Voyons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maintenant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comment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peut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calculer</a:t>
            </a:r>
            <a:r>
              <a:rPr sz="2400" spc="-25" dirty="0">
                <a:latin typeface="Tahoma"/>
                <a:cs typeface="Tahoma"/>
              </a:rPr>
              <a:t> les </a:t>
            </a:r>
            <a:r>
              <a:rPr sz="2400" dirty="0">
                <a:latin typeface="Tahoma"/>
                <a:cs typeface="Tahoma"/>
              </a:rPr>
              <a:t>valeurs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lorsque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spc="33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4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Il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clair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qu’on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doit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avoir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spc="352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≤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(1,0)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(1,0).f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*(1)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0,6.0,5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0,3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(1,1)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(1,1).f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*(0)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0,4.0,8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0,32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*(1)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min{f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(1,0),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(1,1)}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</a:t>
            </a:r>
            <a:r>
              <a:rPr sz="2400" spc="-15" baseline="-20833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(1,0)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D’où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60" dirty="0">
                <a:latin typeface="Tahoma"/>
                <a:cs typeface="Tahoma"/>
              </a:rPr>
              <a:t>0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même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façon,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calcule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pour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spc="36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2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Programmation</a:t>
            </a:r>
            <a:r>
              <a:rPr spc="-75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18513" y="2433269"/>
            <a:ext cx="7202170" cy="43326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Supposons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problème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décomposé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160" dirty="0">
                <a:latin typeface="Tahoma"/>
                <a:cs typeface="Tahoma"/>
              </a:rPr>
              <a:t>étapes</a:t>
            </a:r>
            <a:endParaRPr sz="2400">
              <a:latin typeface="Tahoma"/>
              <a:cs typeface="Tahoma"/>
            </a:endParaRPr>
          </a:p>
          <a:p>
            <a:pPr marL="355600" marR="121285" indent="-342900">
              <a:lnSpc>
                <a:spcPct val="99800"/>
              </a:lnSpc>
              <a:spcBef>
                <a:spcPts val="57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Chaque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étape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possède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certain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nombre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110" dirty="0">
                <a:latin typeface="Tahoma"/>
                <a:cs typeface="Tahoma"/>
              </a:rPr>
              <a:t>d’états </a:t>
            </a:r>
            <a:r>
              <a:rPr sz="2400" dirty="0">
                <a:latin typeface="Tahoma"/>
                <a:cs typeface="Tahoma"/>
              </a:rPr>
              <a:t>correspondant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aux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conditions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possibles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début </a:t>
            </a:r>
            <a:r>
              <a:rPr sz="2400" dirty="0">
                <a:latin typeface="Tahoma"/>
                <a:cs typeface="Tahoma"/>
              </a:rPr>
              <a:t>d’une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étape</a:t>
            </a:r>
            <a:endParaRPr sz="2400">
              <a:latin typeface="Tahoma"/>
              <a:cs typeface="Tahoma"/>
            </a:endParaRPr>
          </a:p>
          <a:p>
            <a:pPr marL="354965" marR="27940" indent="-342900">
              <a:lnSpc>
                <a:spcPct val="99800"/>
              </a:lnSpc>
              <a:spcBef>
                <a:spcPts val="58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5600" algn="l"/>
                <a:tab pos="356235" algn="l"/>
              </a:tabLst>
            </a:pPr>
            <a:r>
              <a:rPr sz="2400" dirty="0">
                <a:latin typeface="Tahoma"/>
                <a:cs typeface="Tahoma"/>
              </a:rPr>
              <a:t>A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chaque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étape,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doit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prendre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décision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qui </a:t>
            </a:r>
            <a:r>
              <a:rPr sz="2400" dirty="0">
                <a:latin typeface="Tahoma"/>
                <a:cs typeface="Tahoma"/>
              </a:rPr>
              <a:t>associe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l’état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courant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l’état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début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la </a:t>
            </a:r>
            <a:r>
              <a:rPr sz="2400" dirty="0">
                <a:latin typeface="Tahoma"/>
                <a:cs typeface="Tahoma"/>
              </a:rPr>
              <a:t>prochaine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étape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99700"/>
              </a:lnSpc>
              <a:spcBef>
                <a:spcPts val="58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Dans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d’un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problème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d’optimisation,</a:t>
            </a:r>
            <a:r>
              <a:rPr sz="2400" spc="-25" dirty="0">
                <a:latin typeface="Tahoma"/>
                <a:cs typeface="Tahoma"/>
              </a:rPr>
              <a:t> la </a:t>
            </a:r>
            <a:r>
              <a:rPr sz="2400" dirty="0">
                <a:latin typeface="Tahoma"/>
                <a:cs typeface="Tahoma"/>
              </a:rPr>
              <a:t>programmation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dynamique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identifie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165" dirty="0">
                <a:latin typeface="Tahoma"/>
                <a:cs typeface="Tahoma"/>
              </a:rPr>
              <a:t>politique </a:t>
            </a:r>
            <a:r>
              <a:rPr sz="2400" spc="185" dirty="0">
                <a:latin typeface="Tahoma"/>
                <a:cs typeface="Tahoma"/>
              </a:rPr>
              <a:t>optimale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: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décision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optimale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chaque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étape </a:t>
            </a:r>
            <a:r>
              <a:rPr sz="2400" dirty="0">
                <a:latin typeface="Tahoma"/>
                <a:cs typeface="Tahoma"/>
              </a:rPr>
              <a:t>pour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chaque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état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possible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2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résolution</a:t>
            </a:r>
            <a:r>
              <a:rPr spc="-15" dirty="0"/>
              <a:t> </a:t>
            </a:r>
            <a:r>
              <a:rPr spc="-10" dirty="0"/>
              <a:t>(suite)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98810" y="3079407"/>
          <a:ext cx="7585710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36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7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2</a:t>
                      </a:r>
                      <a:endParaRPr sz="1800" baseline="-23148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*(s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*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0,48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0,48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0,3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0,32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0,3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0,18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0,2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0,16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0,16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2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résolution</a:t>
            </a:r>
            <a:r>
              <a:rPr spc="-15" dirty="0"/>
              <a:t> </a:t>
            </a:r>
            <a:r>
              <a:rPr spc="-10" dirty="0"/>
              <a:t>(suite)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05813" y="2504922"/>
            <a:ext cx="7282815" cy="25082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68300" marR="17780" indent="-343535">
              <a:lnSpc>
                <a:spcPts val="2870"/>
              </a:lnSpc>
              <a:spcBef>
                <a:spcPts val="204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Pour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dernière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étape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1),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spc="359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2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(il y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2 </a:t>
            </a:r>
            <a:r>
              <a:rPr sz="2400" dirty="0">
                <a:latin typeface="Tahoma"/>
                <a:cs typeface="Tahoma"/>
              </a:rPr>
              <a:t>scientifiques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affecter)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4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(2,0)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(2,0).f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*(2)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0,4.0,16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0,064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(2,1)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(2,1).f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*(1)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0,2.0,3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0,06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(2,2)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(2,2).f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*(0)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0,15.0,48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0,072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*(2)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(2,1) et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*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25" dirty="0"/>
              <a:t> </a:t>
            </a:r>
            <a:r>
              <a:rPr dirty="0"/>
              <a:t>2</a:t>
            </a:r>
            <a:r>
              <a:rPr spc="-15" dirty="0"/>
              <a:t> 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résolution</a:t>
            </a:r>
            <a:r>
              <a:rPr spc="-20" dirty="0"/>
              <a:t> </a:t>
            </a:r>
            <a:r>
              <a:rPr dirty="0"/>
              <a:t>(suite</a:t>
            </a:r>
            <a:r>
              <a:rPr spc="-5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spc="-20" dirty="0"/>
              <a:t>fin)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93113" y="4159929"/>
            <a:ext cx="7461250" cy="13411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sz="2400" dirty="0">
                <a:latin typeface="Tahoma"/>
                <a:cs typeface="Tahoma"/>
              </a:rPr>
              <a:t>La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politique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optimale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donc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3810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*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1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(d’où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spc="36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1),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0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(d’où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spc="36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1),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*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</a:t>
            </a:r>
            <a:r>
              <a:rPr sz="2400" spc="-5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  <a:p>
            <a:pPr marL="3810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80365" algn="l"/>
                <a:tab pos="381000" algn="l"/>
              </a:tabLst>
            </a:pPr>
            <a:r>
              <a:rPr sz="2400" dirty="0">
                <a:latin typeface="Tahoma"/>
                <a:cs typeface="Tahoma"/>
              </a:rPr>
              <a:t>La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probabilité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d’échec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: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*(1)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0,06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13675" y="2719730"/>
          <a:ext cx="7585708" cy="1341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4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6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6110">
                <a:tc>
                  <a:txBody>
                    <a:bodyPr/>
                    <a:lstStyle/>
                    <a:p>
                      <a:pPr marL="4965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1</a:t>
                      </a:r>
                      <a:endParaRPr sz="1800" baseline="-23148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32434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*(s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*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645">
                <a:tc>
                  <a:txBody>
                    <a:bodyPr/>
                    <a:lstStyle/>
                    <a:p>
                      <a:pPr marL="52705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0,064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0,06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1160" algn="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0,072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0,06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Affectation</a:t>
            </a:r>
            <a:r>
              <a:rPr spc="-40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10" dirty="0"/>
              <a:t>ressources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18513" y="2504922"/>
            <a:ext cx="7612380" cy="397319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55600" marR="323215" indent="-342900">
              <a:lnSpc>
                <a:spcPts val="2870"/>
              </a:lnSpc>
              <a:spcBef>
                <a:spcPts val="204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Programmation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dynamique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: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souvent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utilisée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pour </a:t>
            </a:r>
            <a:r>
              <a:rPr sz="2400" dirty="0">
                <a:latin typeface="Tahoma"/>
                <a:cs typeface="Tahoma"/>
              </a:rPr>
              <a:t>résoudre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problèmes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d’affectation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ressources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ts val="2825"/>
              </a:lnSpc>
              <a:spcBef>
                <a:spcPts val="4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C’était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dans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notre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dernier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exemple,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où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il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10" dirty="0">
                <a:latin typeface="Tahoma"/>
                <a:cs typeface="Tahoma"/>
              </a:rPr>
              <a:t> avait</a:t>
            </a:r>
            <a:endParaRPr sz="2400">
              <a:latin typeface="Tahoma"/>
              <a:cs typeface="Tahoma"/>
            </a:endParaRPr>
          </a:p>
          <a:p>
            <a:pPr marL="354965">
              <a:lnSpc>
                <a:spcPts val="2945"/>
              </a:lnSpc>
            </a:pPr>
            <a:r>
              <a:rPr sz="2500" i="1" spc="-254" dirty="0">
                <a:latin typeface="Verdana"/>
                <a:cs typeface="Verdana"/>
              </a:rPr>
              <a:t>une</a:t>
            </a:r>
            <a:r>
              <a:rPr sz="2500" i="1" spc="-145" dirty="0">
                <a:latin typeface="Verdana"/>
                <a:cs typeface="Verdana"/>
              </a:rPr>
              <a:t> </a:t>
            </a:r>
            <a:r>
              <a:rPr sz="2400" dirty="0">
                <a:latin typeface="Tahoma"/>
                <a:cs typeface="Tahoma"/>
              </a:rPr>
              <a:t>ressource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affecter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(les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scientifiques)</a:t>
            </a:r>
            <a:endParaRPr sz="24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56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Que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faire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lorsqu’il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plus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d’une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ressource?</a:t>
            </a:r>
            <a:endParaRPr sz="2400">
              <a:latin typeface="Tahoma"/>
              <a:cs typeface="Tahoma"/>
            </a:endParaRPr>
          </a:p>
          <a:p>
            <a:pPr marL="355600" marR="83185" indent="-342900" algn="just">
              <a:lnSpc>
                <a:spcPct val="100000"/>
              </a:lnSpc>
              <a:spcBef>
                <a:spcPts val="56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Dans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cas,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chaque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état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vecteur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dont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chaque </a:t>
            </a:r>
            <a:r>
              <a:rPr sz="2400" dirty="0">
                <a:latin typeface="Tahoma"/>
                <a:cs typeface="Tahoma"/>
              </a:rPr>
              <a:t>coordonnée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représente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quantité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ressource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i </a:t>
            </a:r>
            <a:r>
              <a:rPr sz="2400" dirty="0">
                <a:latin typeface="Tahoma"/>
                <a:cs typeface="Tahoma"/>
              </a:rPr>
              <a:t>non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encore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affectée</a:t>
            </a:r>
            <a:endParaRPr sz="2400">
              <a:latin typeface="Tahoma"/>
              <a:cs typeface="Tahoma"/>
            </a:endParaRPr>
          </a:p>
          <a:p>
            <a:pPr marL="355600" marR="709930" indent="-342900" algn="just">
              <a:lnSpc>
                <a:spcPts val="2880"/>
              </a:lnSpc>
              <a:spcBef>
                <a:spcPts val="6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6235" algn="l"/>
              </a:tabLst>
            </a:pPr>
            <a:r>
              <a:rPr sz="2400" dirty="0">
                <a:latin typeface="Tahoma"/>
                <a:cs typeface="Tahoma"/>
              </a:rPr>
              <a:t>Voyons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exemple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bien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connu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d’affectation</a:t>
            </a:r>
            <a:r>
              <a:rPr sz="2400" spc="-25" dirty="0">
                <a:latin typeface="Tahoma"/>
                <a:cs typeface="Tahoma"/>
              </a:rPr>
              <a:t> de </a:t>
            </a:r>
            <a:r>
              <a:rPr sz="2400" dirty="0">
                <a:latin typeface="Tahoma"/>
                <a:cs typeface="Tahoma"/>
              </a:rPr>
              <a:t>ressources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multiples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: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problème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500" i="1" spc="-254" dirty="0">
                <a:latin typeface="Verdana"/>
                <a:cs typeface="Verdana"/>
              </a:rPr>
              <a:t>Wyndor</a:t>
            </a:r>
            <a:r>
              <a:rPr sz="2500" i="1" spc="-155" dirty="0">
                <a:latin typeface="Verdana"/>
                <a:cs typeface="Verdana"/>
              </a:rPr>
              <a:t> </a:t>
            </a:r>
            <a:r>
              <a:rPr sz="2500" i="1" spc="-210" dirty="0">
                <a:latin typeface="Verdana"/>
                <a:cs typeface="Verdana"/>
              </a:rPr>
              <a:t>Glass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35" dirty="0"/>
              <a:t> </a:t>
            </a:r>
            <a:r>
              <a:rPr dirty="0"/>
              <a:t>3</a:t>
            </a:r>
            <a:r>
              <a:rPr spc="-20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dirty="0"/>
              <a:t>problème</a:t>
            </a:r>
            <a:r>
              <a:rPr spc="-20" dirty="0"/>
              <a:t> </a:t>
            </a:r>
            <a:r>
              <a:rPr dirty="0"/>
              <a:t>Wyndor</a:t>
            </a:r>
            <a:r>
              <a:rPr spc="-25" dirty="0"/>
              <a:t> </a:t>
            </a:r>
            <a:r>
              <a:rPr spc="-10" dirty="0"/>
              <a:t>Glass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18513" y="2433269"/>
            <a:ext cx="7204709" cy="411480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Deux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types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produits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(produit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produit</a:t>
            </a:r>
            <a:r>
              <a:rPr sz="2400" spc="-25" dirty="0">
                <a:latin typeface="Tahoma"/>
                <a:cs typeface="Tahoma"/>
              </a:rPr>
              <a:t> 2)</a:t>
            </a:r>
            <a:endParaRPr sz="240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56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5600" algn="l"/>
                <a:tab pos="356235" algn="l"/>
              </a:tabLst>
            </a:pPr>
            <a:r>
              <a:rPr sz="2400" dirty="0">
                <a:latin typeface="Tahoma"/>
                <a:cs typeface="Tahoma"/>
              </a:rPr>
              <a:t>Trois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usines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(usine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1,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usine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usine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3)</a:t>
            </a:r>
            <a:endParaRPr sz="2400">
              <a:latin typeface="Tahoma"/>
              <a:cs typeface="Tahoma"/>
            </a:endParaRPr>
          </a:p>
          <a:p>
            <a:pPr marL="355600" marR="105410" indent="-342900">
              <a:lnSpc>
                <a:spcPts val="2870"/>
              </a:lnSpc>
              <a:spcBef>
                <a:spcPts val="68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Ressource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: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Capacité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production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pour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l’usine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i </a:t>
            </a:r>
            <a:r>
              <a:rPr sz="2400" dirty="0">
                <a:latin typeface="Tahoma"/>
                <a:cs typeface="Tahoma"/>
              </a:rPr>
              <a:t>(h/par</a:t>
            </a:r>
            <a:r>
              <a:rPr sz="2400" spc="-10" dirty="0">
                <a:latin typeface="Tahoma"/>
                <a:cs typeface="Tahoma"/>
              </a:rPr>
              <a:t> semaine)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Profit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(20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unités)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chaque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produit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Chaque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du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produit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(2)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résultat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combiné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production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aux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usines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(2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3)</a:t>
            </a:r>
            <a:endParaRPr sz="2400">
              <a:latin typeface="Tahoma"/>
              <a:cs typeface="Tahoma"/>
            </a:endParaRPr>
          </a:p>
          <a:p>
            <a:pPr marL="355600" marR="61214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Déterminer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taux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production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pour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chaque </a:t>
            </a:r>
            <a:r>
              <a:rPr sz="2400" dirty="0">
                <a:latin typeface="Tahoma"/>
                <a:cs typeface="Tahoma"/>
              </a:rPr>
              <a:t>produit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(nombre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lots/semaine)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façon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à </a:t>
            </a:r>
            <a:r>
              <a:rPr sz="2400" dirty="0">
                <a:latin typeface="Tahoma"/>
                <a:cs typeface="Tahoma"/>
              </a:rPr>
              <a:t>maximiser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profit</a:t>
            </a:r>
            <a:r>
              <a:rPr sz="2400" spc="-20" dirty="0">
                <a:latin typeface="Tahoma"/>
                <a:cs typeface="Tahoma"/>
              </a:rPr>
              <a:t> total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20" dirty="0"/>
              <a:t> </a:t>
            </a:r>
            <a:r>
              <a:rPr dirty="0"/>
              <a:t>3</a:t>
            </a:r>
            <a:r>
              <a:rPr spc="-5" dirty="0"/>
              <a:t> </a:t>
            </a:r>
            <a:r>
              <a:rPr dirty="0"/>
              <a:t>:</a:t>
            </a:r>
            <a:r>
              <a:rPr spc="-5" dirty="0"/>
              <a:t> </a:t>
            </a:r>
            <a:r>
              <a:rPr spc="-10" dirty="0"/>
              <a:t>données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18513" y="2504922"/>
            <a:ext cx="6335395" cy="755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55600" marR="5080" indent="-342900">
              <a:lnSpc>
                <a:spcPts val="2870"/>
              </a:lnSpc>
              <a:spcBef>
                <a:spcPts val="204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5600" algn="l"/>
                <a:tab pos="356235" algn="l"/>
              </a:tabLst>
            </a:pPr>
            <a:r>
              <a:rPr sz="2400" dirty="0">
                <a:latin typeface="Tahoma"/>
                <a:cs typeface="Tahoma"/>
              </a:rPr>
              <a:t>Voici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tableau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représentant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données</a:t>
            </a:r>
            <a:r>
              <a:rPr sz="2400" spc="-25" dirty="0">
                <a:latin typeface="Tahoma"/>
                <a:cs typeface="Tahoma"/>
              </a:rPr>
              <a:t> du </a:t>
            </a:r>
            <a:r>
              <a:rPr sz="2400" spc="-10" dirty="0">
                <a:latin typeface="Tahoma"/>
                <a:cs typeface="Tahoma"/>
              </a:rPr>
              <a:t>problème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01698" y="3655466"/>
          <a:ext cx="7272020" cy="209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 marR="117475" indent="361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Produit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(tps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de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production,</a:t>
                      </a:r>
                      <a:r>
                        <a:rPr sz="18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h/lot)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0020" marR="153670" indent="3619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Produit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(tps</a:t>
                      </a:r>
                      <a:r>
                        <a:rPr sz="18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de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production,</a:t>
                      </a:r>
                      <a:r>
                        <a:rPr sz="18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h/lot)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5260" marR="168910" indent="13398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Capacité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de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production</a:t>
                      </a:r>
                      <a:r>
                        <a:rPr sz="18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(h)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Usine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Usine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12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Usine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18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Profit($)/lot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3000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5000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10" dirty="0"/>
              <a:t> </a:t>
            </a:r>
            <a:r>
              <a:rPr dirty="0"/>
              <a:t>3</a:t>
            </a:r>
            <a:r>
              <a:rPr spc="-5" dirty="0"/>
              <a:t> </a:t>
            </a:r>
            <a:r>
              <a:rPr dirty="0"/>
              <a:t>:</a:t>
            </a:r>
            <a:r>
              <a:rPr spc="-5" dirty="0"/>
              <a:t> </a:t>
            </a:r>
            <a:r>
              <a:rPr spc="-10" dirty="0"/>
              <a:t>modèle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05813" y="2433269"/>
            <a:ext cx="6908800" cy="382206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6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Étape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produit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1,2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2)</a:t>
            </a:r>
            <a:endParaRPr sz="2400">
              <a:latin typeface="Tahoma"/>
              <a:cs typeface="Tahoma"/>
            </a:endParaRPr>
          </a:p>
          <a:p>
            <a:pPr marL="368300" marR="17780" indent="-343535">
              <a:lnSpc>
                <a:spcPct val="99800"/>
              </a:lnSpc>
              <a:spcBef>
                <a:spcPts val="57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État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(R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,R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,R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où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</a:t>
            </a:r>
            <a:r>
              <a:rPr sz="2400" baseline="-20833" dirty="0">
                <a:latin typeface="Tahoma"/>
                <a:cs typeface="Tahoma"/>
              </a:rPr>
              <a:t>i</a:t>
            </a:r>
            <a:r>
              <a:rPr sz="2400" spc="33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quantité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la </a:t>
            </a:r>
            <a:r>
              <a:rPr sz="2400" dirty="0">
                <a:latin typeface="Tahoma"/>
                <a:cs typeface="Tahoma"/>
              </a:rPr>
              <a:t>ressource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(temps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production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l’usine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i)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non </a:t>
            </a:r>
            <a:r>
              <a:rPr sz="2400" dirty="0">
                <a:latin typeface="Tahoma"/>
                <a:cs typeface="Tahoma"/>
              </a:rPr>
              <a:t>encore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affectée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Décision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3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nombre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lots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du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produit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(s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,x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30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n+1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n+1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(f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5" dirty="0">
                <a:latin typeface="Tahoma"/>
                <a:cs typeface="Tahoma"/>
              </a:rPr>
              <a:t> 0)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max{5x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|2x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≤12,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2x</a:t>
            </a:r>
            <a:r>
              <a:rPr sz="2400" spc="-15" baseline="-20833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≤18-</a:t>
            </a:r>
            <a:r>
              <a:rPr sz="2400" dirty="0">
                <a:latin typeface="Tahoma"/>
                <a:cs typeface="Tahoma"/>
              </a:rPr>
              <a:t>3x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x</a:t>
            </a:r>
            <a:r>
              <a:rPr sz="2400" spc="-15" baseline="-20833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≥0}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max{3x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+f</a:t>
            </a:r>
            <a:r>
              <a:rPr sz="2400" spc="-15" baseline="-20833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*(s</a:t>
            </a:r>
            <a:r>
              <a:rPr sz="2400" spc="-15" baseline="-20833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)|x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≤4,3x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≤18,x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≥0}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(4,12,18),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spc="382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(4-x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,12,18-</a:t>
            </a:r>
            <a:r>
              <a:rPr sz="2400" spc="-20" dirty="0">
                <a:latin typeface="Tahoma"/>
                <a:cs typeface="Tahoma"/>
              </a:rPr>
              <a:t>3x</a:t>
            </a:r>
            <a:r>
              <a:rPr sz="2400" spc="-30" baseline="-20833" dirty="0">
                <a:latin typeface="Tahoma"/>
                <a:cs typeface="Tahoma"/>
              </a:rPr>
              <a:t>1</a:t>
            </a:r>
            <a:r>
              <a:rPr sz="2400" spc="-20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20" dirty="0"/>
              <a:t> </a:t>
            </a:r>
            <a:r>
              <a:rPr dirty="0"/>
              <a:t>3</a:t>
            </a:r>
            <a:r>
              <a:rPr spc="-5" dirty="0"/>
              <a:t> </a:t>
            </a:r>
            <a:r>
              <a:rPr dirty="0"/>
              <a:t>:</a:t>
            </a:r>
            <a:r>
              <a:rPr spc="-5" dirty="0"/>
              <a:t> </a:t>
            </a:r>
            <a:r>
              <a:rPr spc="-10" dirty="0"/>
              <a:t>résolution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05813" y="2433269"/>
            <a:ext cx="6973570" cy="309181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6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cherche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d’abord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x</a:t>
            </a:r>
            <a:r>
              <a:rPr sz="2400" spc="-37" baseline="-20833" dirty="0">
                <a:latin typeface="Tahoma"/>
                <a:cs typeface="Tahoma"/>
              </a:rPr>
              <a:t>2</a:t>
            </a:r>
            <a:r>
              <a:rPr sz="2400" spc="-25" dirty="0">
                <a:latin typeface="Tahoma"/>
                <a:cs typeface="Tahoma"/>
              </a:rPr>
              <a:t>*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6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max{5x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|2x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≤12,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2x</a:t>
            </a:r>
            <a:r>
              <a:rPr sz="2400" spc="-15" baseline="-20833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≤18-</a:t>
            </a:r>
            <a:r>
              <a:rPr sz="2400" dirty="0">
                <a:latin typeface="Tahoma"/>
                <a:cs typeface="Tahoma"/>
              </a:rPr>
              <a:t>3x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x</a:t>
            </a:r>
            <a:r>
              <a:rPr sz="2400" spc="-15" baseline="-20833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≥0}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  <a:tab pos="1543685" algn="l"/>
              </a:tabLst>
            </a:pPr>
            <a:r>
              <a:rPr sz="2400" spc="-10" dirty="0">
                <a:latin typeface="Tahoma"/>
                <a:cs typeface="Tahoma"/>
              </a:rPr>
              <a:t>2x</a:t>
            </a:r>
            <a:r>
              <a:rPr sz="2400" spc="-15" baseline="-20833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≤12</a:t>
            </a:r>
            <a:r>
              <a:rPr sz="2400" dirty="0">
                <a:latin typeface="Tahoma"/>
                <a:cs typeface="Tahoma"/>
              </a:rPr>
              <a:t>	et </a:t>
            </a:r>
            <a:r>
              <a:rPr sz="2400" spc="-10" dirty="0">
                <a:latin typeface="Tahoma"/>
                <a:cs typeface="Tahoma"/>
              </a:rPr>
              <a:t>2x</a:t>
            </a:r>
            <a:r>
              <a:rPr sz="2400" spc="-15" baseline="-20833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≤18-</a:t>
            </a:r>
            <a:r>
              <a:rPr sz="2400" dirty="0">
                <a:latin typeface="Tahoma"/>
                <a:cs typeface="Tahoma"/>
              </a:rPr>
              <a:t>3x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spc="3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spc="15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≤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min{6,(18-3x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)/2}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max{5x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|0≤x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≤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min{6,(18-3x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)/2}}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8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min{6,(18-3x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)/2}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6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5 </a:t>
            </a:r>
            <a:r>
              <a:rPr sz="2400" spc="-10" dirty="0">
                <a:latin typeface="Tahoma"/>
                <a:cs typeface="Tahoma"/>
              </a:rPr>
              <a:t>min{6,(18-3x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)/2)|3x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≤18}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8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  <a:tab pos="4392930" algn="l"/>
              </a:tabLst>
            </a:pPr>
            <a:r>
              <a:rPr sz="2400" dirty="0">
                <a:latin typeface="Tahoma"/>
                <a:cs typeface="Tahoma"/>
              </a:rPr>
              <a:t>Calculons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maintenant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*(s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)</a:t>
            </a:r>
            <a:r>
              <a:rPr sz="2400" dirty="0">
                <a:latin typeface="Tahoma"/>
                <a:cs typeface="Tahoma"/>
              </a:rPr>
              <a:t>	et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x</a:t>
            </a:r>
            <a:r>
              <a:rPr sz="2400" spc="-37" baseline="-20833" dirty="0">
                <a:latin typeface="Tahoma"/>
                <a:cs typeface="Tahoma"/>
              </a:rPr>
              <a:t>1</a:t>
            </a:r>
            <a:r>
              <a:rPr sz="2400" spc="-25" dirty="0">
                <a:latin typeface="Tahoma"/>
                <a:cs typeface="Tahoma"/>
              </a:rPr>
              <a:t>*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25" dirty="0"/>
              <a:t> </a:t>
            </a:r>
            <a:r>
              <a:rPr dirty="0"/>
              <a:t>3</a:t>
            </a:r>
            <a:r>
              <a:rPr spc="-15" dirty="0"/>
              <a:t> 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résolution</a:t>
            </a:r>
            <a:r>
              <a:rPr spc="-15" dirty="0"/>
              <a:t> </a:t>
            </a:r>
            <a:r>
              <a:rPr spc="-10" dirty="0"/>
              <a:t>(suite)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55013" y="2434806"/>
            <a:ext cx="7249159" cy="396684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19100" indent="-343535">
              <a:lnSpc>
                <a:spcPct val="100000"/>
              </a:lnSpc>
              <a:spcBef>
                <a:spcPts val="65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max{3x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+f</a:t>
            </a:r>
            <a:r>
              <a:rPr sz="2400" spc="-15" baseline="-20833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*(s</a:t>
            </a:r>
            <a:r>
              <a:rPr sz="2400" spc="-15" baseline="-20833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)|x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≤4,3x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≤18,x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≥0}</a:t>
            </a:r>
            <a:endParaRPr sz="2400">
              <a:latin typeface="Tahoma"/>
              <a:cs typeface="Tahoma"/>
            </a:endParaRPr>
          </a:p>
          <a:p>
            <a:pPr marL="419100" indent="-342900">
              <a:lnSpc>
                <a:spcPct val="100000"/>
              </a:lnSpc>
              <a:spcBef>
                <a:spcPts val="55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≤4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Tahoma"/>
                <a:cs typeface="Tahoma"/>
              </a:rPr>
              <a:t>3x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spc="-7" baseline="-20833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≤18</a:t>
            </a:r>
            <a:endParaRPr sz="2400">
              <a:latin typeface="Tahoma"/>
              <a:cs typeface="Tahoma"/>
            </a:endParaRPr>
          </a:p>
          <a:p>
            <a:pPr marL="419100" indent="-342900">
              <a:lnSpc>
                <a:spcPct val="100000"/>
              </a:lnSpc>
              <a:spcBef>
                <a:spcPts val="58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max{3x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+5</a:t>
            </a:r>
            <a:r>
              <a:rPr sz="2400" spc="-10" dirty="0">
                <a:latin typeface="Tahoma"/>
                <a:cs typeface="Tahoma"/>
              </a:rPr>
              <a:t> min{6,(18-3x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)/2)|0≤x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≤4}</a:t>
            </a:r>
            <a:endParaRPr sz="2400">
              <a:latin typeface="Tahoma"/>
              <a:cs typeface="Tahoma"/>
            </a:endParaRPr>
          </a:p>
          <a:p>
            <a:pPr marL="4191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18465" algn="l"/>
                <a:tab pos="419100" algn="l"/>
                <a:tab pos="4883785" algn="l"/>
              </a:tabLst>
            </a:pPr>
            <a:r>
              <a:rPr sz="2400" spc="-10" dirty="0">
                <a:latin typeface="Tahoma"/>
                <a:cs typeface="Tahoma"/>
              </a:rPr>
              <a:t>min{6,(18-</a:t>
            </a:r>
            <a:r>
              <a:rPr sz="2400" dirty="0">
                <a:latin typeface="Tahoma"/>
                <a:cs typeface="Tahoma"/>
              </a:rPr>
              <a:t>3x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)/2)}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6,</a:t>
            </a:r>
            <a:r>
              <a:rPr sz="2400" dirty="0">
                <a:latin typeface="Tahoma"/>
                <a:cs typeface="Tahoma"/>
              </a:rPr>
              <a:t>	si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0≤x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≤2</a:t>
            </a:r>
            <a:endParaRPr sz="2400">
              <a:latin typeface="Tahoma"/>
              <a:cs typeface="Tahoma"/>
            </a:endParaRPr>
          </a:p>
          <a:p>
            <a:pPr marL="299148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ahoma"/>
                <a:cs typeface="Tahoma"/>
              </a:rPr>
              <a:t>= </a:t>
            </a:r>
            <a:r>
              <a:rPr sz="2400" spc="-10" dirty="0">
                <a:latin typeface="Tahoma"/>
                <a:cs typeface="Tahoma"/>
              </a:rPr>
              <a:t>(18-</a:t>
            </a:r>
            <a:r>
              <a:rPr sz="2400" dirty="0">
                <a:latin typeface="Tahoma"/>
                <a:cs typeface="Tahoma"/>
              </a:rPr>
              <a:t>3x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)/2, si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2≤x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≤4</a:t>
            </a:r>
            <a:endParaRPr sz="2400">
              <a:latin typeface="Tahoma"/>
              <a:cs typeface="Tahoma"/>
            </a:endParaRPr>
          </a:p>
          <a:p>
            <a:pPr marL="4191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max{f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(s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,x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)|0≤x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≤4}</a:t>
            </a:r>
            <a:endParaRPr sz="2400">
              <a:latin typeface="Tahoma"/>
              <a:cs typeface="Tahoma"/>
            </a:endParaRPr>
          </a:p>
          <a:p>
            <a:pPr marL="419100" indent="-342900">
              <a:lnSpc>
                <a:spcPct val="100000"/>
              </a:lnSpc>
              <a:spcBef>
                <a:spcPts val="5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18465" algn="l"/>
                <a:tab pos="419100" algn="l"/>
                <a:tab pos="3716654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(s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,x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spc="359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30,</a:t>
            </a:r>
            <a:r>
              <a:rPr sz="2400" dirty="0">
                <a:latin typeface="Tahoma"/>
                <a:cs typeface="Tahoma"/>
              </a:rPr>
              <a:t>	si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0≤x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≤2</a:t>
            </a:r>
            <a:endParaRPr sz="2400">
              <a:latin typeface="Tahoma"/>
              <a:cs typeface="Tahoma"/>
            </a:endParaRPr>
          </a:p>
          <a:p>
            <a:pPr marL="1563370">
              <a:lnSpc>
                <a:spcPct val="100000"/>
              </a:lnSpc>
              <a:spcBef>
                <a:spcPts val="565"/>
              </a:spcBef>
            </a:pPr>
            <a:r>
              <a:rPr sz="2400" dirty="0">
                <a:latin typeface="Tahoma"/>
                <a:cs typeface="Tahoma"/>
              </a:rPr>
              <a:t>=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45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–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(9/2)x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 </a:t>
            </a:r>
            <a:r>
              <a:rPr sz="2400" spc="-10" dirty="0">
                <a:latin typeface="Tahoma"/>
                <a:cs typeface="Tahoma"/>
              </a:rPr>
              <a:t>2≤x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≤4</a:t>
            </a:r>
            <a:endParaRPr sz="2400">
              <a:latin typeface="Tahoma"/>
              <a:cs typeface="Tahoma"/>
            </a:endParaRPr>
          </a:p>
          <a:p>
            <a:pPr marL="419100" indent="-342900">
              <a:lnSpc>
                <a:spcPct val="100000"/>
              </a:lnSpc>
              <a:spcBef>
                <a:spcPts val="5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18465" algn="l"/>
                <a:tab pos="419100" algn="l"/>
              </a:tabLst>
            </a:pPr>
            <a:r>
              <a:rPr sz="2400" dirty="0">
                <a:latin typeface="Tahoma"/>
                <a:cs typeface="Tahoma"/>
              </a:rPr>
              <a:t>Le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maximum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atteint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*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36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25" dirty="0"/>
              <a:t> </a:t>
            </a:r>
            <a:r>
              <a:rPr dirty="0"/>
              <a:t>3</a:t>
            </a:r>
            <a:r>
              <a:rPr spc="-15" dirty="0"/>
              <a:t> 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résolution</a:t>
            </a:r>
            <a:r>
              <a:rPr spc="-20" dirty="0"/>
              <a:t> </a:t>
            </a:r>
            <a:r>
              <a:rPr dirty="0"/>
              <a:t>(suite</a:t>
            </a:r>
            <a:r>
              <a:rPr spc="-5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spc="-20" dirty="0"/>
              <a:t>fin)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05813" y="2431732"/>
            <a:ext cx="7500620" cy="287655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6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min{6,(18-</a:t>
            </a:r>
            <a:r>
              <a:rPr sz="2400" dirty="0">
                <a:latin typeface="Tahoma"/>
                <a:cs typeface="Tahoma"/>
              </a:rPr>
              <a:t>3x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)/2} et 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* 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Arial"/>
                <a:cs typeface="Arial"/>
              </a:rPr>
              <a:t>→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6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6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La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politique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optimale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donc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368300">
              <a:lnSpc>
                <a:spcPct val="100000"/>
              </a:lnSpc>
              <a:spcBef>
                <a:spcPts val="590"/>
              </a:spcBef>
            </a:pP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*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2,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6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valeur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) = </a:t>
            </a:r>
            <a:r>
              <a:rPr sz="2400" spc="-25" dirty="0">
                <a:latin typeface="Tahoma"/>
                <a:cs typeface="Tahoma"/>
              </a:rPr>
              <a:t>36</a:t>
            </a:r>
            <a:endParaRPr sz="2400">
              <a:latin typeface="Tahoma"/>
              <a:cs typeface="Tahoma"/>
            </a:endParaRPr>
          </a:p>
          <a:p>
            <a:pPr marL="368300" marR="1778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En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utilisant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même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approche,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peut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résoudre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par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programmation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dynamique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modèles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où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768985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Arial"/>
              <a:buChar char="■"/>
              <a:tabLst>
                <a:tab pos="768985" algn="l"/>
                <a:tab pos="769620" algn="l"/>
              </a:tabLst>
            </a:pPr>
            <a:r>
              <a:rPr sz="2000" dirty="0">
                <a:latin typeface="Tahoma"/>
                <a:cs typeface="Tahoma"/>
              </a:rPr>
              <a:t>L’objectif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ou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les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contraintes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sont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non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linéaires</a:t>
            </a:r>
            <a:endParaRPr sz="2000">
              <a:latin typeface="Tahoma"/>
              <a:cs typeface="Tahoma"/>
            </a:endParaRPr>
          </a:p>
          <a:p>
            <a:pPr marL="7689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Arial"/>
              <a:buChar char="■"/>
              <a:tabLst>
                <a:tab pos="768985" algn="l"/>
                <a:tab pos="769620" algn="l"/>
              </a:tabLst>
            </a:pPr>
            <a:r>
              <a:rPr sz="2000" dirty="0">
                <a:latin typeface="Tahoma"/>
                <a:cs typeface="Tahoma"/>
              </a:rPr>
              <a:t>Certaines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variables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sont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entières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Principe</a:t>
            </a:r>
            <a:r>
              <a:rPr spc="-35" dirty="0"/>
              <a:t> </a:t>
            </a:r>
            <a:r>
              <a:rPr dirty="0"/>
              <a:t>d’optimalité</a:t>
            </a:r>
            <a:r>
              <a:rPr spc="-3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Bellman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18513" y="2474467"/>
            <a:ext cx="7618730" cy="405637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49910" indent="-342900">
              <a:lnSpc>
                <a:spcPct val="89800"/>
              </a:lnSpc>
              <a:spcBef>
                <a:spcPts val="39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Étant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donné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état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courant,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politique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optimale </a:t>
            </a:r>
            <a:r>
              <a:rPr sz="2400" dirty="0">
                <a:latin typeface="Tahoma"/>
                <a:cs typeface="Tahoma"/>
              </a:rPr>
              <a:t>pour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étapes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venir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indépendante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des </a:t>
            </a:r>
            <a:r>
              <a:rPr sz="2400" dirty="0">
                <a:latin typeface="Tahoma"/>
                <a:cs typeface="Tahoma"/>
              </a:rPr>
              <a:t>décisions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prises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aux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étapes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précédentes</a:t>
            </a:r>
            <a:endParaRPr sz="2400" dirty="0">
              <a:latin typeface="Tahoma"/>
              <a:cs typeface="Tahoma"/>
            </a:endParaRPr>
          </a:p>
          <a:p>
            <a:pPr marL="355600" marR="46355" indent="-342900">
              <a:lnSpc>
                <a:spcPct val="89800"/>
              </a:lnSpc>
              <a:spcBef>
                <a:spcPts val="58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Lorsque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principe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satisfait,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peut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recourir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à </a:t>
            </a:r>
            <a:r>
              <a:rPr sz="2400" dirty="0">
                <a:latin typeface="Tahoma"/>
                <a:cs typeface="Tahoma"/>
              </a:rPr>
              <a:t>l’approche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suivante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pour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résoudre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problème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ayant 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étapes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:</a:t>
            </a:r>
            <a:endParaRPr sz="2400" dirty="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44"/>
              </a:spcBef>
              <a:buClr>
                <a:srgbClr val="FF0000"/>
              </a:buClr>
              <a:buSzPct val="55000"/>
              <a:buFont typeface="Arial"/>
              <a:buChar char="■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Identifier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décision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optimale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pour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dernière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étape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(N)</a:t>
            </a:r>
            <a:endParaRPr sz="2000" dirty="0">
              <a:latin typeface="Tahoma"/>
              <a:cs typeface="Tahoma"/>
            </a:endParaRPr>
          </a:p>
          <a:p>
            <a:pPr marL="756285" marR="53340" lvl="1" indent="-287020">
              <a:lnSpc>
                <a:spcPct val="90300"/>
              </a:lnSpc>
              <a:spcBef>
                <a:spcPts val="459"/>
              </a:spcBef>
              <a:buClr>
                <a:srgbClr val="FF0000"/>
              </a:buClr>
              <a:buSzPct val="55000"/>
              <a:buFont typeface="Arial"/>
              <a:buChar char="■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Pour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chaque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étape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N-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à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: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Étant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donné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politique </a:t>
            </a:r>
            <a:r>
              <a:rPr sz="2000" dirty="0">
                <a:latin typeface="Tahoma"/>
                <a:cs typeface="Tahoma"/>
              </a:rPr>
              <a:t>optimale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pour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l’étape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n+1,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identifier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politique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optimale </a:t>
            </a:r>
            <a:r>
              <a:rPr sz="2000" dirty="0">
                <a:latin typeface="Tahoma"/>
                <a:cs typeface="Tahoma"/>
              </a:rPr>
              <a:t>pour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l’étape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au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moyen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d’une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relation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140" dirty="0">
                <a:latin typeface="Tahoma"/>
                <a:cs typeface="Tahoma"/>
              </a:rPr>
              <a:t>de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125" dirty="0">
                <a:latin typeface="Tahoma"/>
                <a:cs typeface="Tahoma"/>
              </a:rPr>
              <a:t>récurrence</a:t>
            </a:r>
            <a:endParaRPr sz="2000" dirty="0">
              <a:latin typeface="Tahoma"/>
              <a:cs typeface="Tahoma"/>
            </a:endParaRPr>
          </a:p>
          <a:p>
            <a:pPr marL="355600" marR="5080" indent="-342900">
              <a:lnSpc>
                <a:spcPts val="2590"/>
              </a:lnSpc>
              <a:spcBef>
                <a:spcPts val="60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Lorsque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obtient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politique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optimale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pour </a:t>
            </a:r>
            <a:r>
              <a:rPr sz="2400" dirty="0">
                <a:latin typeface="Tahoma"/>
                <a:cs typeface="Tahoma"/>
              </a:rPr>
              <a:t>le </a:t>
            </a:r>
            <a:r>
              <a:rPr sz="2400" spc="-10" dirty="0">
                <a:latin typeface="Tahoma"/>
                <a:cs typeface="Tahoma"/>
              </a:rPr>
              <a:t>problème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Cas</a:t>
            </a:r>
            <a:r>
              <a:rPr spc="-15" dirty="0"/>
              <a:t> </a:t>
            </a:r>
            <a:r>
              <a:rPr spc="-10" dirty="0"/>
              <a:t>probabiliste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18513" y="5790653"/>
            <a:ext cx="683640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La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relation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récurrence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dépend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cette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loi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de </a:t>
            </a:r>
            <a:r>
              <a:rPr sz="2400" dirty="0">
                <a:latin typeface="Tahoma"/>
                <a:cs typeface="Tahoma"/>
              </a:rPr>
              <a:t>probabilité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l’objectif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optimiser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0335" y="4893012"/>
            <a:ext cx="95250" cy="192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" dirty="0">
                <a:latin typeface="Times New Roman"/>
                <a:cs typeface="Times New Roman"/>
              </a:rPr>
              <a:t>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5813" y="2504922"/>
            <a:ext cx="7372984" cy="306006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68300" marR="210185" indent="-342900">
              <a:lnSpc>
                <a:spcPct val="96100"/>
              </a:lnSpc>
              <a:spcBef>
                <a:spcPts val="21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Dans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programmation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dynamique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probabiliste,</a:t>
            </a:r>
            <a:r>
              <a:rPr sz="2400" spc="-25" dirty="0">
                <a:latin typeface="Tahoma"/>
                <a:cs typeface="Tahoma"/>
              </a:rPr>
              <a:t> la </a:t>
            </a:r>
            <a:r>
              <a:rPr sz="2400" dirty="0">
                <a:latin typeface="Tahoma"/>
                <a:cs typeface="Tahoma"/>
              </a:rPr>
              <a:t>décision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optimale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l’étape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dépend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500" i="1" spc="-175" dirty="0">
                <a:latin typeface="Verdana"/>
                <a:cs typeface="Verdana"/>
              </a:rPr>
              <a:t>loi</a:t>
            </a:r>
            <a:r>
              <a:rPr sz="2500" i="1" spc="-130" dirty="0">
                <a:latin typeface="Verdana"/>
                <a:cs typeface="Verdana"/>
              </a:rPr>
              <a:t> </a:t>
            </a:r>
            <a:r>
              <a:rPr sz="2500" i="1" spc="-25" dirty="0">
                <a:latin typeface="Verdana"/>
                <a:cs typeface="Verdana"/>
              </a:rPr>
              <a:t>de </a:t>
            </a:r>
            <a:r>
              <a:rPr sz="2500" i="1" spc="-204" dirty="0">
                <a:latin typeface="Verdana"/>
                <a:cs typeface="Verdana"/>
              </a:rPr>
              <a:t>probabilité</a:t>
            </a:r>
            <a:r>
              <a:rPr sz="2500" i="1" spc="-145" dirty="0">
                <a:latin typeface="Verdana"/>
                <a:cs typeface="Verdan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l’état à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l’étape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n+1</a:t>
            </a:r>
            <a:endParaRPr sz="2400">
              <a:latin typeface="Tahoma"/>
              <a:cs typeface="Tahoma"/>
            </a:endParaRPr>
          </a:p>
          <a:p>
            <a:pPr marL="368300" marR="30480" indent="-342900">
              <a:lnSpc>
                <a:spcPct val="100000"/>
              </a:lnSpc>
              <a:spcBef>
                <a:spcPts val="54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8300" algn="l"/>
                <a:tab pos="368935" algn="l"/>
              </a:tabLst>
            </a:pPr>
            <a:r>
              <a:rPr sz="2400" dirty="0">
                <a:latin typeface="Tahoma"/>
                <a:cs typeface="Tahoma"/>
              </a:rPr>
              <a:t>Ainsi,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passera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l’étape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l’étape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n+1,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se </a:t>
            </a:r>
            <a:r>
              <a:rPr sz="2400" dirty="0">
                <a:latin typeface="Tahoma"/>
                <a:cs typeface="Tahoma"/>
              </a:rPr>
              <a:t>retrouvant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ainsi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dans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l’état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avec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probabilité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p</a:t>
            </a:r>
            <a:r>
              <a:rPr sz="2400" spc="-37" baseline="-20833" dirty="0">
                <a:latin typeface="Tahoma"/>
                <a:cs typeface="Tahoma"/>
              </a:rPr>
              <a:t>i</a:t>
            </a:r>
            <a:endParaRPr sz="2400" baseline="-20833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Étant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donné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états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l’étape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n+1,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aura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baseline="-20833" dirty="0">
                <a:latin typeface="Tahoma"/>
                <a:cs typeface="Tahoma"/>
              </a:rPr>
              <a:t>i</a:t>
            </a:r>
            <a:r>
              <a:rPr sz="2400" spc="-3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≥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et</a:t>
            </a:r>
            <a:endParaRPr sz="240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675"/>
              </a:spcBef>
            </a:pPr>
            <a:r>
              <a:rPr sz="4350" baseline="-5747" dirty="0">
                <a:latin typeface="Cambria"/>
                <a:cs typeface="Cambria"/>
              </a:rPr>
              <a:t>∑</a:t>
            </a:r>
            <a:r>
              <a:rPr sz="4350" spc="30" baseline="-5747" dirty="0">
                <a:latin typeface="Cambria"/>
                <a:cs typeface="Cambria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p</a:t>
            </a:r>
            <a:r>
              <a:rPr sz="1650" i="1" baseline="-30303" dirty="0">
                <a:latin typeface="Times New Roman"/>
                <a:cs typeface="Times New Roman"/>
              </a:rPr>
              <a:t>i</a:t>
            </a:r>
            <a:r>
              <a:rPr sz="1650" i="1" spc="330" baseline="-30303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Cambria"/>
                <a:cs typeface="Cambria"/>
              </a:rPr>
              <a:t>=</a:t>
            </a:r>
            <a:r>
              <a:rPr sz="2400" spc="-190" dirty="0">
                <a:latin typeface="Cambria"/>
                <a:cs typeface="Cambria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439420">
              <a:lnSpc>
                <a:spcPct val="100000"/>
              </a:lnSpc>
              <a:spcBef>
                <a:spcPts val="15"/>
              </a:spcBef>
            </a:pPr>
            <a:r>
              <a:rPr sz="1100" i="1" spc="-25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Cambria"/>
                <a:cs typeface="Cambria"/>
              </a:rPr>
              <a:t>=</a:t>
            </a:r>
            <a:r>
              <a:rPr sz="1100" spc="-2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20" dirty="0"/>
              <a:t> </a:t>
            </a:r>
            <a:r>
              <a:rPr dirty="0"/>
              <a:t>4</a:t>
            </a:r>
            <a:r>
              <a:rPr spc="-10" dirty="0"/>
              <a:t> </a:t>
            </a:r>
            <a:r>
              <a:rPr dirty="0"/>
              <a:t>:</a:t>
            </a:r>
            <a:r>
              <a:rPr spc="-5" dirty="0"/>
              <a:t> </a:t>
            </a:r>
            <a:r>
              <a:rPr dirty="0"/>
              <a:t>jeu</a:t>
            </a:r>
            <a:r>
              <a:rPr spc="-1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spc="-10" dirty="0"/>
              <a:t>hasard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18513" y="2504922"/>
            <a:ext cx="7529830" cy="367728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55600" marR="458470" indent="-343535">
              <a:lnSpc>
                <a:spcPts val="2870"/>
              </a:lnSpc>
              <a:spcBef>
                <a:spcPts val="204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Le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jeu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consiste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miser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nombre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quelconque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de </a:t>
            </a:r>
            <a:r>
              <a:rPr sz="2400" spc="-10" dirty="0">
                <a:latin typeface="Tahoma"/>
                <a:cs typeface="Tahoma"/>
              </a:rPr>
              <a:t>jetons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Si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gagne,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gagne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nombre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jetons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misés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Si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perd,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perd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nombre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jetons</a:t>
            </a:r>
            <a:r>
              <a:rPr sz="2400" spc="-10" dirty="0">
                <a:latin typeface="Tahoma"/>
                <a:cs typeface="Tahoma"/>
              </a:rPr>
              <a:t> misés</a:t>
            </a:r>
            <a:endParaRPr sz="2400">
              <a:latin typeface="Tahoma"/>
              <a:cs typeface="Tahoma"/>
            </a:endParaRPr>
          </a:p>
          <a:p>
            <a:pPr marL="355600" marR="185420" indent="-342900">
              <a:lnSpc>
                <a:spcPts val="2870"/>
              </a:lnSpc>
              <a:spcBef>
                <a:spcPts val="68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Un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statisticien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croit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pouvoir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gagner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chaque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jeu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avec </a:t>
            </a:r>
            <a:r>
              <a:rPr sz="2400" dirty="0">
                <a:latin typeface="Tahoma"/>
                <a:cs typeface="Tahoma"/>
              </a:rPr>
              <a:t>une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probabilité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égale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25" dirty="0">
                <a:latin typeface="Tahoma"/>
                <a:cs typeface="Tahoma"/>
              </a:rPr>
              <a:t> 2/3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Ses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collègues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parient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avec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lui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qu’en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misant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départ </a:t>
            </a:r>
            <a:r>
              <a:rPr sz="2400" dirty="0">
                <a:latin typeface="Tahoma"/>
                <a:cs typeface="Tahoma"/>
              </a:rPr>
              <a:t>3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jetons,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il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aura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moins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5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jetons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après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r>
              <a:rPr sz="2400" spc="-10" dirty="0">
                <a:latin typeface="Tahoma"/>
                <a:cs typeface="Tahoma"/>
              </a:rPr>
              <a:t> parties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Combien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jetons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miser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chacune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parties?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10" dirty="0"/>
              <a:t> </a:t>
            </a:r>
            <a:r>
              <a:rPr dirty="0"/>
              <a:t>4</a:t>
            </a:r>
            <a:r>
              <a:rPr spc="-5" dirty="0"/>
              <a:t> </a:t>
            </a:r>
            <a:r>
              <a:rPr dirty="0"/>
              <a:t>:</a:t>
            </a:r>
            <a:r>
              <a:rPr spc="-5" dirty="0"/>
              <a:t> </a:t>
            </a:r>
            <a:r>
              <a:rPr spc="-10" dirty="0"/>
              <a:t>modèle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29613" y="2439441"/>
            <a:ext cx="7658734" cy="37490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44500" indent="-342900">
              <a:lnSpc>
                <a:spcPct val="100000"/>
              </a:lnSpc>
              <a:spcBef>
                <a:spcPts val="3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43865" algn="l"/>
                <a:tab pos="444500" algn="l"/>
              </a:tabLst>
            </a:pPr>
            <a:r>
              <a:rPr sz="2400" dirty="0">
                <a:latin typeface="Tahoma"/>
                <a:cs typeface="Tahoma"/>
              </a:rPr>
              <a:t>Étape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partie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n,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1,2,3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3)</a:t>
            </a:r>
            <a:endParaRPr sz="2400">
              <a:latin typeface="Tahoma"/>
              <a:cs typeface="Tahoma"/>
            </a:endParaRPr>
          </a:p>
          <a:p>
            <a:pPr marL="444500" indent="-342900">
              <a:lnSpc>
                <a:spcPct val="100000"/>
              </a:lnSpc>
              <a:spcBef>
                <a:spcPts val="2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43865" algn="l"/>
                <a:tab pos="444500" algn="l"/>
              </a:tabLst>
            </a:pPr>
            <a:r>
              <a:rPr sz="2400" dirty="0">
                <a:latin typeface="Tahoma"/>
                <a:cs typeface="Tahoma"/>
              </a:rPr>
              <a:t>État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-15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nombre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jetons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début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partie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444500" indent="-342900">
              <a:lnSpc>
                <a:spcPct val="100000"/>
              </a:lnSpc>
              <a:spcBef>
                <a:spcPts val="29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43865" algn="l"/>
                <a:tab pos="444500" algn="l"/>
              </a:tabLst>
            </a:pPr>
            <a:r>
              <a:rPr sz="2400" dirty="0">
                <a:latin typeface="Tahoma"/>
                <a:cs typeface="Tahoma"/>
              </a:rPr>
              <a:t>Décision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45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nombre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jetons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parier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partie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444500" marR="276225" indent="-343535">
              <a:lnSpc>
                <a:spcPts val="2590"/>
              </a:lnSpc>
              <a:spcBef>
                <a:spcPts val="60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43865" algn="l"/>
                <a:tab pos="444500" algn="l"/>
              </a:tabLst>
            </a:pPr>
            <a:r>
              <a:rPr sz="2400" dirty="0">
                <a:latin typeface="Tahoma"/>
                <a:cs typeface="Tahoma"/>
              </a:rPr>
              <a:t>On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veut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maximiser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probabilité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d’avoir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moins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5 </a:t>
            </a:r>
            <a:r>
              <a:rPr sz="2400" dirty="0">
                <a:latin typeface="Tahoma"/>
                <a:cs typeface="Tahoma"/>
              </a:rPr>
              <a:t>jetons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après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parties</a:t>
            </a:r>
            <a:endParaRPr sz="2400">
              <a:latin typeface="Tahoma"/>
              <a:cs typeface="Tahoma"/>
            </a:endParaRPr>
          </a:p>
          <a:p>
            <a:pPr marL="444500" marR="229870" indent="-343535">
              <a:lnSpc>
                <a:spcPct val="89700"/>
              </a:lnSpc>
              <a:spcBef>
                <a:spcPts val="55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43865" algn="l"/>
                <a:tab pos="4445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(s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,x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: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probabilité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terminer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avec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moins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5 </a:t>
            </a:r>
            <a:r>
              <a:rPr sz="2400" dirty="0">
                <a:latin typeface="Tahoma"/>
                <a:cs typeface="Tahoma"/>
              </a:rPr>
              <a:t>jetons,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étant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donné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qu’on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l’état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45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l’étape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n, </a:t>
            </a:r>
            <a:r>
              <a:rPr sz="2400" dirty="0">
                <a:latin typeface="Tahoma"/>
                <a:cs typeface="Tahoma"/>
              </a:rPr>
              <a:t>qu’on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mise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45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jetons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qu’on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effectue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décisions </a:t>
            </a:r>
            <a:r>
              <a:rPr sz="2400" dirty="0">
                <a:latin typeface="Tahoma"/>
                <a:cs typeface="Tahoma"/>
              </a:rPr>
              <a:t>optimales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aux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étapes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n+1,…,N</a:t>
            </a:r>
            <a:endParaRPr sz="2400">
              <a:latin typeface="Tahoma"/>
              <a:cs typeface="Tahoma"/>
            </a:endParaRPr>
          </a:p>
          <a:p>
            <a:pPr marL="444500" indent="-342900">
              <a:lnSpc>
                <a:spcPct val="100000"/>
              </a:lnSpc>
              <a:spcBef>
                <a:spcPts val="29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43865" algn="l"/>
                <a:tab pos="4445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max{f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(s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,x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)|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30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0,1,…,s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}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25" dirty="0"/>
              <a:t> </a:t>
            </a:r>
            <a:r>
              <a:rPr dirty="0"/>
              <a:t>4</a:t>
            </a:r>
            <a:r>
              <a:rPr spc="-10" dirty="0"/>
              <a:t> 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modèle</a:t>
            </a:r>
            <a:r>
              <a:rPr spc="-10" dirty="0"/>
              <a:t> (suite)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05813" y="2474467"/>
            <a:ext cx="7402830" cy="35458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68300" marR="17780" indent="-343535">
              <a:lnSpc>
                <a:spcPts val="2580"/>
              </a:lnSpc>
              <a:spcBef>
                <a:spcPts val="434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Étant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donné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qu’on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l’état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45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l’étape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qu’on </a:t>
            </a:r>
            <a:r>
              <a:rPr sz="2400" dirty="0">
                <a:latin typeface="Tahoma"/>
                <a:cs typeface="Tahoma"/>
              </a:rPr>
              <a:t>mise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45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jetons,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peut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768985" marR="170815" lvl="1" indent="-287020">
              <a:lnSpc>
                <a:spcPts val="216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Arial"/>
              <a:buChar char="■"/>
              <a:tabLst>
                <a:tab pos="768985" algn="l"/>
                <a:tab pos="769620" algn="l"/>
              </a:tabLst>
            </a:pPr>
            <a:r>
              <a:rPr sz="2000" dirty="0">
                <a:latin typeface="Tahoma"/>
                <a:cs typeface="Tahoma"/>
              </a:rPr>
              <a:t>Perdre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et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retrouver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à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l’état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1950" baseline="-21367" dirty="0">
                <a:latin typeface="Tahoma"/>
                <a:cs typeface="Tahoma"/>
              </a:rPr>
              <a:t>n</a:t>
            </a:r>
            <a:r>
              <a:rPr sz="1950" spc="292" baseline="-21367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–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</a:t>
            </a:r>
            <a:r>
              <a:rPr sz="1950" baseline="-21367" dirty="0">
                <a:latin typeface="Tahoma"/>
                <a:cs typeface="Tahoma"/>
              </a:rPr>
              <a:t>n</a:t>
            </a:r>
            <a:r>
              <a:rPr sz="1950" spc="292" baseline="-21367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avec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probabilité </a:t>
            </a:r>
            <a:r>
              <a:rPr sz="2000" spc="-25" dirty="0">
                <a:latin typeface="Tahoma"/>
                <a:cs typeface="Tahoma"/>
              </a:rPr>
              <a:t>1/3</a:t>
            </a:r>
            <a:endParaRPr sz="2000">
              <a:latin typeface="Tahoma"/>
              <a:cs typeface="Tahoma"/>
            </a:endParaRPr>
          </a:p>
          <a:p>
            <a:pPr marL="768985" marR="73025" lvl="1" indent="-287020">
              <a:lnSpc>
                <a:spcPts val="216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Arial"/>
              <a:buChar char="■"/>
              <a:tabLst>
                <a:tab pos="768985" algn="l"/>
                <a:tab pos="769620" algn="l"/>
              </a:tabLst>
            </a:pPr>
            <a:r>
              <a:rPr sz="2000" dirty="0">
                <a:latin typeface="Tahoma"/>
                <a:cs typeface="Tahoma"/>
              </a:rPr>
              <a:t>Gagner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retrouver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à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l’état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1950" baseline="-21367" dirty="0">
                <a:latin typeface="Tahoma"/>
                <a:cs typeface="Tahoma"/>
              </a:rPr>
              <a:t>n</a:t>
            </a:r>
            <a:r>
              <a:rPr sz="1950" spc="300" baseline="-21367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+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</a:t>
            </a:r>
            <a:r>
              <a:rPr sz="1950" baseline="-21367" dirty="0">
                <a:latin typeface="Tahoma"/>
                <a:cs typeface="Tahoma"/>
              </a:rPr>
              <a:t>n</a:t>
            </a:r>
            <a:r>
              <a:rPr sz="1950" spc="-15" baseline="-21367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avec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une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probabilité </a:t>
            </a:r>
            <a:r>
              <a:rPr sz="2000" spc="-25" dirty="0">
                <a:latin typeface="Tahoma"/>
                <a:cs typeface="Tahoma"/>
              </a:rPr>
              <a:t>2/3</a:t>
            </a:r>
            <a:endParaRPr sz="20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25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(s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,x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) 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(1/3).f</a:t>
            </a:r>
            <a:r>
              <a:rPr sz="2400" spc="-15" baseline="-20833" dirty="0">
                <a:latin typeface="Tahoma"/>
                <a:cs typeface="Tahoma"/>
              </a:rPr>
              <a:t>n+1</a:t>
            </a:r>
            <a:r>
              <a:rPr sz="2400" spc="-10" dirty="0">
                <a:latin typeface="Tahoma"/>
                <a:cs typeface="Tahoma"/>
              </a:rPr>
              <a:t>*(s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-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) +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(2/3).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</a:t>
            </a:r>
            <a:r>
              <a:rPr sz="2400" spc="-15" baseline="-20833" dirty="0">
                <a:latin typeface="Tahoma"/>
                <a:cs typeface="Tahoma"/>
              </a:rPr>
              <a:t>n+1</a:t>
            </a:r>
            <a:r>
              <a:rPr sz="2400" spc="-10" dirty="0">
                <a:latin typeface="Tahoma"/>
                <a:cs typeface="Tahoma"/>
              </a:rPr>
              <a:t>*(s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+x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29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4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4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0,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 s</a:t>
            </a:r>
            <a:r>
              <a:rPr sz="2400" baseline="-20833" dirty="0">
                <a:latin typeface="Tahoma"/>
                <a:cs typeface="Tahoma"/>
              </a:rPr>
              <a:t>4</a:t>
            </a:r>
            <a:r>
              <a:rPr sz="2400" spc="36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&lt;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5</a:t>
            </a:r>
            <a:endParaRPr sz="2400">
              <a:latin typeface="Tahoma"/>
              <a:cs typeface="Tahoma"/>
            </a:endParaRPr>
          </a:p>
          <a:p>
            <a:pPr marL="1226185">
              <a:lnSpc>
                <a:spcPct val="100000"/>
              </a:lnSpc>
              <a:spcBef>
                <a:spcPts val="275"/>
              </a:spcBef>
            </a:pPr>
            <a:r>
              <a:rPr sz="2400" dirty="0">
                <a:latin typeface="Tahoma"/>
                <a:cs typeface="Tahoma"/>
              </a:rPr>
              <a:t>= 1,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si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4</a:t>
            </a:r>
            <a:r>
              <a:rPr sz="2400" spc="36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≥ </a:t>
            </a:r>
            <a:r>
              <a:rPr sz="2400" spc="-50" dirty="0">
                <a:latin typeface="Tahoma"/>
                <a:cs typeface="Tahoma"/>
              </a:rPr>
              <a:t>5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29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Calculons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d’abord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x</a:t>
            </a:r>
            <a:r>
              <a:rPr sz="2400" spc="-37" baseline="-20833" dirty="0">
                <a:latin typeface="Tahoma"/>
                <a:cs typeface="Tahoma"/>
              </a:rPr>
              <a:t>3</a:t>
            </a:r>
            <a:r>
              <a:rPr sz="2400" spc="-25" dirty="0">
                <a:latin typeface="Tahoma"/>
                <a:cs typeface="Tahoma"/>
              </a:rPr>
              <a:t>*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20" dirty="0"/>
              <a:t> </a:t>
            </a:r>
            <a:r>
              <a:rPr dirty="0"/>
              <a:t>4</a:t>
            </a:r>
            <a:r>
              <a:rPr spc="-10" dirty="0"/>
              <a:t> </a:t>
            </a:r>
            <a:r>
              <a:rPr dirty="0"/>
              <a:t>:</a:t>
            </a:r>
            <a:r>
              <a:rPr spc="-10" dirty="0"/>
              <a:t> </a:t>
            </a:r>
            <a:r>
              <a:rPr dirty="0"/>
              <a:t>résolution</a:t>
            </a:r>
            <a:r>
              <a:rPr spc="-15" dirty="0"/>
              <a:t> </a:t>
            </a:r>
            <a:r>
              <a:rPr dirty="0"/>
              <a:t>(n</a:t>
            </a:r>
            <a:r>
              <a:rPr spc="-15" dirty="0"/>
              <a:t> </a:t>
            </a:r>
            <a:r>
              <a:rPr dirty="0"/>
              <a:t>= </a:t>
            </a:r>
            <a:r>
              <a:rPr spc="-25" dirty="0"/>
              <a:t>3)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70393" y="2648102"/>
          <a:ext cx="7780655" cy="4072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8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8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8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7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4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3</a:t>
                      </a:r>
                      <a:endParaRPr sz="1800" baseline="-23148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*(s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3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*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≥0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≥0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2/3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2/3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2/3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≥2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2/3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2/3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2/3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2/3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2/3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≥1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≥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20" dirty="0"/>
              <a:t> </a:t>
            </a:r>
            <a:r>
              <a:rPr dirty="0"/>
              <a:t>4</a:t>
            </a:r>
            <a:r>
              <a:rPr spc="-10" dirty="0"/>
              <a:t> </a:t>
            </a:r>
            <a:r>
              <a:rPr dirty="0"/>
              <a:t>:</a:t>
            </a:r>
            <a:r>
              <a:rPr spc="-10" dirty="0"/>
              <a:t> </a:t>
            </a:r>
            <a:r>
              <a:rPr dirty="0"/>
              <a:t>résolution</a:t>
            </a:r>
            <a:r>
              <a:rPr spc="-15" dirty="0"/>
              <a:t> </a:t>
            </a:r>
            <a:r>
              <a:rPr dirty="0"/>
              <a:t>(n</a:t>
            </a:r>
            <a:r>
              <a:rPr spc="-15" dirty="0"/>
              <a:t> </a:t>
            </a:r>
            <a:r>
              <a:rPr dirty="0"/>
              <a:t>= </a:t>
            </a:r>
            <a:r>
              <a:rPr spc="-25" dirty="0"/>
              <a:t>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591513" y="2474467"/>
            <a:ext cx="7715884" cy="39331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82600" marR="586105" indent="-342900">
              <a:lnSpc>
                <a:spcPts val="2580"/>
              </a:lnSpc>
              <a:spcBef>
                <a:spcPts val="434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82600" algn="l"/>
                <a:tab pos="483234" algn="l"/>
              </a:tabLst>
            </a:pPr>
            <a:r>
              <a:rPr sz="2400" dirty="0">
                <a:latin typeface="Tahoma"/>
                <a:cs typeface="Tahoma"/>
              </a:rPr>
              <a:t>Voyons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maintenant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comment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peut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calculer</a:t>
            </a:r>
            <a:r>
              <a:rPr sz="2400" spc="-25" dirty="0">
                <a:latin typeface="Tahoma"/>
                <a:cs typeface="Tahoma"/>
              </a:rPr>
              <a:t> les </a:t>
            </a:r>
            <a:r>
              <a:rPr sz="2400" dirty="0">
                <a:latin typeface="Tahoma"/>
                <a:cs typeface="Tahoma"/>
              </a:rPr>
              <a:t>valeurs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lorsque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spc="33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  <a:p>
            <a:pPr marL="482600" indent="-342900">
              <a:lnSpc>
                <a:spcPct val="100000"/>
              </a:lnSpc>
              <a:spcBef>
                <a:spcPts val="25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81965" algn="l"/>
                <a:tab pos="482600" algn="l"/>
              </a:tabLst>
            </a:pPr>
            <a:r>
              <a:rPr sz="2400" dirty="0">
                <a:latin typeface="Tahoma"/>
                <a:cs typeface="Tahoma"/>
              </a:rPr>
              <a:t>Il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clair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qu’on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doit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avoir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spc="352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≤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  <a:p>
            <a:pPr marL="482600" indent="-342900">
              <a:lnSpc>
                <a:spcPct val="100000"/>
              </a:lnSpc>
              <a:spcBef>
                <a:spcPts val="29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81965" algn="l"/>
                <a:tab pos="4826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(3,0)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1/3.f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*(3)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2/3.f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*(3)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2/3</a:t>
            </a:r>
            <a:endParaRPr sz="2400">
              <a:latin typeface="Tahoma"/>
              <a:cs typeface="Tahoma"/>
            </a:endParaRPr>
          </a:p>
          <a:p>
            <a:pPr marL="482600" indent="-342900">
              <a:lnSpc>
                <a:spcPct val="100000"/>
              </a:lnSpc>
              <a:spcBef>
                <a:spcPts val="2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81965" algn="l"/>
                <a:tab pos="4826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(3,1)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1/3.f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*(2)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2/3.f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*(4)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4/9</a:t>
            </a:r>
            <a:endParaRPr sz="2400">
              <a:latin typeface="Tahoma"/>
              <a:cs typeface="Tahoma"/>
            </a:endParaRPr>
          </a:p>
          <a:p>
            <a:pPr marL="482600" indent="-342900">
              <a:lnSpc>
                <a:spcPct val="100000"/>
              </a:lnSpc>
              <a:spcBef>
                <a:spcPts val="29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81965" algn="l"/>
                <a:tab pos="4826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(3,2)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1/3.f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*(1)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2/3.f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*(5)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2/3</a:t>
            </a:r>
            <a:endParaRPr sz="2400">
              <a:latin typeface="Tahoma"/>
              <a:cs typeface="Tahoma"/>
            </a:endParaRPr>
          </a:p>
          <a:p>
            <a:pPr marL="482600" indent="-342900">
              <a:lnSpc>
                <a:spcPct val="100000"/>
              </a:lnSpc>
              <a:spcBef>
                <a:spcPts val="2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81965" algn="l"/>
                <a:tab pos="4826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(3,3)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1/3.f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*(0)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2/3.f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*(6)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2/3</a:t>
            </a:r>
            <a:endParaRPr sz="2400">
              <a:latin typeface="Tahoma"/>
              <a:cs typeface="Tahoma"/>
            </a:endParaRPr>
          </a:p>
          <a:p>
            <a:pPr marL="482600" indent="-342900">
              <a:lnSpc>
                <a:spcPct val="100000"/>
              </a:lnSpc>
              <a:spcBef>
                <a:spcPts val="28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81965" algn="l"/>
                <a:tab pos="4826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*(3)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max{f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(3,0),f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(3,1),f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(3,2),f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(3,3)}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</a:t>
            </a:r>
            <a:r>
              <a:rPr sz="2400" spc="-15" baseline="-20833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(3,0)</a:t>
            </a:r>
            <a:endParaRPr sz="2400">
              <a:latin typeface="Tahoma"/>
              <a:cs typeface="Tahoma"/>
            </a:endParaRPr>
          </a:p>
          <a:p>
            <a:pPr marL="482600" indent="-342900">
              <a:lnSpc>
                <a:spcPct val="100000"/>
              </a:lnSpc>
              <a:spcBef>
                <a:spcPts val="28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81965" algn="l"/>
                <a:tab pos="482600" algn="l"/>
              </a:tabLst>
            </a:pPr>
            <a:r>
              <a:rPr sz="2400" dirty="0">
                <a:latin typeface="Tahoma"/>
                <a:cs typeface="Tahoma"/>
              </a:rPr>
              <a:t>D’où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0,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3</a:t>
            </a:r>
            <a:endParaRPr sz="2400">
              <a:latin typeface="Tahoma"/>
              <a:cs typeface="Tahoma"/>
            </a:endParaRPr>
          </a:p>
          <a:p>
            <a:pPr marL="482600" indent="-342900">
              <a:lnSpc>
                <a:spcPct val="100000"/>
              </a:lnSpc>
              <a:spcBef>
                <a:spcPts val="28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81965" algn="l"/>
                <a:tab pos="482600" algn="l"/>
              </a:tabLst>
            </a:pP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même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façon,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calcule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pour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spc="359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0,1,2,4,5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20" dirty="0"/>
              <a:t> </a:t>
            </a:r>
            <a:r>
              <a:rPr dirty="0"/>
              <a:t>4</a:t>
            </a:r>
            <a:r>
              <a:rPr spc="-10" dirty="0"/>
              <a:t> </a:t>
            </a:r>
            <a:r>
              <a:rPr dirty="0"/>
              <a:t>:</a:t>
            </a:r>
            <a:r>
              <a:rPr spc="-10" dirty="0"/>
              <a:t> </a:t>
            </a:r>
            <a:r>
              <a:rPr dirty="0"/>
              <a:t>résolution</a:t>
            </a:r>
            <a:r>
              <a:rPr spc="-15" dirty="0"/>
              <a:t> </a:t>
            </a:r>
            <a:r>
              <a:rPr dirty="0"/>
              <a:t>(n</a:t>
            </a:r>
            <a:r>
              <a:rPr spc="-15" dirty="0"/>
              <a:t> </a:t>
            </a:r>
            <a:r>
              <a:rPr dirty="0"/>
              <a:t>= </a:t>
            </a:r>
            <a:r>
              <a:rPr spc="-25" dirty="0"/>
              <a:t>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70393" y="2648102"/>
          <a:ext cx="7780655" cy="4072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8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8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80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78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94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2</a:t>
                      </a:r>
                      <a:endParaRPr sz="1800" baseline="-23148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*(s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*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≥0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9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4/9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4/9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4/9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1,2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2/3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4/9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2/3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2/3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-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2/3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0,2,3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2/3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8/9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2/3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2/3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2/3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8/9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≥</a:t>
                      </a:r>
                      <a:r>
                        <a:rPr sz="1800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5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20" dirty="0"/>
              <a:t> </a:t>
            </a:r>
            <a:r>
              <a:rPr dirty="0"/>
              <a:t>4</a:t>
            </a:r>
            <a:r>
              <a:rPr spc="-10" dirty="0"/>
              <a:t> </a:t>
            </a:r>
            <a:r>
              <a:rPr dirty="0"/>
              <a:t>:</a:t>
            </a:r>
            <a:r>
              <a:rPr spc="-10" dirty="0"/>
              <a:t> </a:t>
            </a:r>
            <a:r>
              <a:rPr dirty="0"/>
              <a:t>résolution</a:t>
            </a:r>
            <a:r>
              <a:rPr spc="-15" dirty="0"/>
              <a:t> </a:t>
            </a:r>
            <a:r>
              <a:rPr dirty="0"/>
              <a:t>(n</a:t>
            </a:r>
            <a:r>
              <a:rPr spc="-15" dirty="0"/>
              <a:t> </a:t>
            </a:r>
            <a:r>
              <a:rPr dirty="0"/>
              <a:t>= </a:t>
            </a:r>
            <a:r>
              <a:rPr spc="-25" dirty="0"/>
              <a:t>1)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05813" y="2474467"/>
            <a:ext cx="7543165" cy="31299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68300" marR="17780" indent="-343535">
              <a:lnSpc>
                <a:spcPts val="2580"/>
              </a:lnSpc>
              <a:spcBef>
                <a:spcPts val="434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Pour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première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étape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(n 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1),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spc="36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(3</a:t>
            </a:r>
            <a:r>
              <a:rPr sz="2400" spc="-10" dirty="0">
                <a:latin typeface="Tahoma"/>
                <a:cs typeface="Tahoma"/>
              </a:rPr>
              <a:t> jetons </a:t>
            </a:r>
            <a:r>
              <a:rPr sz="2400" dirty="0">
                <a:latin typeface="Tahoma"/>
                <a:cs typeface="Tahoma"/>
              </a:rPr>
              <a:t>au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départ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affecter)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25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(3,0)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1/3.f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*(3)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2/3.f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*(3)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2/3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29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(3,1)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1/3.f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*(2)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2/3.f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*(4)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20/27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2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(3,2)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1/3.f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*(1)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2/3.f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*(5)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2/3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29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(3,3)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1/3.f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*(0)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2/3.f</a:t>
            </a:r>
            <a:r>
              <a:rPr sz="2400" baseline="-20833" dirty="0">
                <a:latin typeface="Tahoma"/>
                <a:cs typeface="Tahoma"/>
              </a:rPr>
              <a:t>2</a:t>
            </a:r>
            <a:r>
              <a:rPr sz="2400" dirty="0">
                <a:latin typeface="Tahoma"/>
                <a:cs typeface="Tahoma"/>
              </a:rPr>
              <a:t>*(6)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2/3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2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*(3)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max{f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(3,0),f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(3,1),f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(3,2),f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(3,3)}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</a:t>
            </a:r>
            <a:r>
              <a:rPr sz="2400" spc="-15" baseline="-20833" dirty="0">
                <a:latin typeface="Tahoma"/>
                <a:cs typeface="Tahoma"/>
              </a:rPr>
              <a:t>1</a:t>
            </a:r>
            <a:r>
              <a:rPr sz="2400" spc="-10" dirty="0">
                <a:latin typeface="Tahoma"/>
                <a:cs typeface="Tahoma"/>
              </a:rPr>
              <a:t>(3,1)</a:t>
            </a:r>
            <a:endParaRPr sz="240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28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D’où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dirty="0">
                <a:latin typeface="Tahoma"/>
                <a:cs typeface="Tahoma"/>
              </a:rPr>
              <a:t>*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60" dirty="0">
                <a:latin typeface="Tahoma"/>
                <a:cs typeface="Tahoma"/>
              </a:rPr>
              <a:t>1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25" dirty="0"/>
              <a:t> </a:t>
            </a:r>
            <a:r>
              <a:rPr dirty="0"/>
              <a:t>4</a:t>
            </a:r>
            <a:r>
              <a:rPr spc="-15" dirty="0"/>
              <a:t> </a:t>
            </a:r>
            <a:r>
              <a:rPr dirty="0"/>
              <a:t>:</a:t>
            </a:r>
            <a:r>
              <a:rPr spc="-15" dirty="0"/>
              <a:t> </a:t>
            </a:r>
            <a:r>
              <a:rPr dirty="0"/>
              <a:t>résolution</a:t>
            </a:r>
            <a:r>
              <a:rPr spc="-20" dirty="0"/>
              <a:t> </a:t>
            </a:r>
            <a:r>
              <a:rPr dirty="0"/>
              <a:t>(suite</a:t>
            </a:r>
            <a:r>
              <a:rPr spc="-5" dirty="0"/>
              <a:t> </a:t>
            </a:r>
            <a:r>
              <a:rPr dirty="0"/>
              <a:t>et</a:t>
            </a:r>
            <a:r>
              <a:rPr spc="-15" dirty="0"/>
              <a:t> </a:t>
            </a:r>
            <a:r>
              <a:rPr spc="-20" dirty="0"/>
              <a:t>fin)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42313" y="3750005"/>
            <a:ext cx="7465695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0" indent="-342900">
              <a:lnSpc>
                <a:spcPct val="100000"/>
              </a:lnSpc>
              <a:spcBef>
                <a:spcPts val="105"/>
              </a:spcBef>
              <a:buClr>
                <a:srgbClr val="3232CC"/>
              </a:buClr>
              <a:buSzPct val="60000"/>
              <a:buFont typeface="Arial"/>
              <a:buChar char="■"/>
              <a:tabLst>
                <a:tab pos="431165" algn="l"/>
                <a:tab pos="431800" algn="l"/>
              </a:tabLst>
            </a:pPr>
            <a:r>
              <a:rPr sz="2000" dirty="0">
                <a:latin typeface="Tahoma"/>
                <a:cs typeface="Tahoma"/>
              </a:rPr>
              <a:t>La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politique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optimale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est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donc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:</a:t>
            </a:r>
            <a:endParaRPr sz="2000">
              <a:latin typeface="Tahoma"/>
              <a:cs typeface="Tahoma"/>
            </a:endParaRPr>
          </a:p>
          <a:p>
            <a:pPr marL="832485" lvl="1" indent="-287020">
              <a:lnSpc>
                <a:spcPct val="100000"/>
              </a:lnSpc>
              <a:buClr>
                <a:srgbClr val="FF0000"/>
              </a:buClr>
              <a:buSzPct val="55000"/>
              <a:buFont typeface="Arial"/>
              <a:buChar char="■"/>
              <a:tabLst>
                <a:tab pos="832485" algn="l"/>
                <a:tab pos="833119" algn="l"/>
              </a:tabLst>
            </a:pPr>
            <a:r>
              <a:rPr sz="2000" dirty="0">
                <a:latin typeface="Tahoma"/>
                <a:cs typeface="Tahoma"/>
              </a:rPr>
              <a:t>x</a:t>
            </a:r>
            <a:r>
              <a:rPr sz="1950" baseline="-21367" dirty="0">
                <a:latin typeface="Tahoma"/>
                <a:cs typeface="Tahoma"/>
              </a:rPr>
              <a:t>1</a:t>
            </a:r>
            <a:r>
              <a:rPr sz="2000" dirty="0">
                <a:latin typeface="Tahoma"/>
                <a:cs typeface="Tahoma"/>
              </a:rPr>
              <a:t>*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832485" lvl="1" indent="-287020">
              <a:lnSpc>
                <a:spcPct val="100000"/>
              </a:lnSpc>
              <a:buClr>
                <a:srgbClr val="FF0000"/>
              </a:buClr>
              <a:buSzPct val="55000"/>
              <a:buFont typeface="Arial"/>
              <a:buChar char="■"/>
              <a:tabLst>
                <a:tab pos="832485" algn="l"/>
                <a:tab pos="833119" algn="l"/>
              </a:tabLst>
            </a:pPr>
            <a:r>
              <a:rPr sz="2000" dirty="0">
                <a:latin typeface="Tahoma"/>
                <a:cs typeface="Tahoma"/>
              </a:rPr>
              <a:t>Si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gagne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(s</a:t>
            </a:r>
            <a:r>
              <a:rPr sz="1950" baseline="-21367" dirty="0">
                <a:latin typeface="Tahoma"/>
                <a:cs typeface="Tahoma"/>
              </a:rPr>
              <a:t>2</a:t>
            </a:r>
            <a:r>
              <a:rPr sz="1950" spc="300" baseline="-21367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4),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</a:t>
            </a:r>
            <a:r>
              <a:rPr sz="1950" baseline="-21367" dirty="0">
                <a:latin typeface="Tahoma"/>
                <a:cs typeface="Tahoma"/>
              </a:rPr>
              <a:t>2</a:t>
            </a:r>
            <a:r>
              <a:rPr sz="2000" dirty="0">
                <a:latin typeface="Tahoma"/>
                <a:cs typeface="Tahoma"/>
              </a:rPr>
              <a:t>*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  <a:p>
            <a:pPr marL="1231900" lvl="2" indent="-228600">
              <a:lnSpc>
                <a:spcPct val="100000"/>
              </a:lnSpc>
              <a:buClr>
                <a:srgbClr val="3232CC"/>
              </a:buClr>
              <a:buSzPct val="50000"/>
              <a:buFont typeface="Arial"/>
              <a:buChar char="■"/>
              <a:tabLst>
                <a:tab pos="1231265" algn="l"/>
                <a:tab pos="1231900" algn="l"/>
              </a:tabLst>
            </a:pPr>
            <a:r>
              <a:rPr sz="2000" dirty="0">
                <a:latin typeface="Tahoma"/>
                <a:cs typeface="Tahoma"/>
              </a:rPr>
              <a:t>Si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gagne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(s</a:t>
            </a:r>
            <a:r>
              <a:rPr sz="1950" baseline="-21367" dirty="0">
                <a:latin typeface="Tahoma"/>
                <a:cs typeface="Tahoma"/>
              </a:rPr>
              <a:t>3</a:t>
            </a:r>
            <a:r>
              <a:rPr sz="1950" spc="-7" baseline="-21367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5),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</a:t>
            </a:r>
            <a:r>
              <a:rPr sz="1950" baseline="-21367" dirty="0">
                <a:latin typeface="Tahoma"/>
                <a:cs typeface="Tahoma"/>
              </a:rPr>
              <a:t>3</a:t>
            </a:r>
            <a:r>
              <a:rPr sz="2000" dirty="0">
                <a:latin typeface="Tahoma"/>
                <a:cs typeface="Tahoma"/>
              </a:rPr>
              <a:t>*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  <a:p>
            <a:pPr marL="1231900" lvl="2" indent="-228600">
              <a:lnSpc>
                <a:spcPct val="100000"/>
              </a:lnSpc>
              <a:buClr>
                <a:srgbClr val="3232CC"/>
              </a:buClr>
              <a:buSzPct val="50000"/>
              <a:buFont typeface="Arial"/>
              <a:buChar char="■"/>
              <a:tabLst>
                <a:tab pos="1231265" algn="l"/>
                <a:tab pos="1231900" algn="l"/>
              </a:tabLst>
            </a:pPr>
            <a:r>
              <a:rPr sz="2000" dirty="0">
                <a:latin typeface="Tahoma"/>
                <a:cs typeface="Tahoma"/>
              </a:rPr>
              <a:t>Si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perd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(s</a:t>
            </a:r>
            <a:r>
              <a:rPr sz="1950" baseline="-21367" dirty="0">
                <a:latin typeface="Tahoma"/>
                <a:cs typeface="Tahoma"/>
              </a:rPr>
              <a:t>3</a:t>
            </a:r>
            <a:r>
              <a:rPr sz="1950" spc="284" baseline="-21367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3),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</a:t>
            </a:r>
            <a:r>
              <a:rPr sz="1950" baseline="-21367" dirty="0">
                <a:latin typeface="Tahoma"/>
                <a:cs typeface="Tahoma"/>
              </a:rPr>
              <a:t>3</a:t>
            </a:r>
            <a:r>
              <a:rPr sz="2000" dirty="0">
                <a:latin typeface="Tahoma"/>
                <a:cs typeface="Tahoma"/>
              </a:rPr>
              <a:t>*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ou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  <a:p>
            <a:pPr marL="832485" lvl="1" indent="-287020">
              <a:lnSpc>
                <a:spcPct val="100000"/>
              </a:lnSpc>
              <a:buClr>
                <a:srgbClr val="FF0000"/>
              </a:buClr>
              <a:buSzPct val="55000"/>
              <a:buFont typeface="Arial"/>
              <a:buChar char="■"/>
              <a:tabLst>
                <a:tab pos="832485" algn="l"/>
                <a:tab pos="833119" algn="l"/>
              </a:tabLst>
            </a:pPr>
            <a:r>
              <a:rPr sz="2000" dirty="0">
                <a:latin typeface="Tahoma"/>
                <a:cs typeface="Tahoma"/>
              </a:rPr>
              <a:t>Si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perd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(s</a:t>
            </a:r>
            <a:r>
              <a:rPr sz="1950" baseline="-21367" dirty="0">
                <a:latin typeface="Tahoma"/>
                <a:cs typeface="Tahoma"/>
              </a:rPr>
              <a:t>2</a:t>
            </a:r>
            <a:r>
              <a:rPr sz="1950" spc="284" baseline="-21367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2),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</a:t>
            </a:r>
            <a:r>
              <a:rPr sz="1950" baseline="-21367" dirty="0">
                <a:latin typeface="Tahoma"/>
                <a:cs typeface="Tahoma"/>
              </a:rPr>
              <a:t>2</a:t>
            </a:r>
            <a:r>
              <a:rPr sz="2000" dirty="0">
                <a:latin typeface="Tahoma"/>
                <a:cs typeface="Tahoma"/>
              </a:rPr>
              <a:t>*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ou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  <a:p>
            <a:pPr marL="1231900" marR="81280" lvl="2" indent="-229235">
              <a:lnSpc>
                <a:spcPts val="1920"/>
              </a:lnSpc>
              <a:spcBef>
                <a:spcPts val="459"/>
              </a:spcBef>
              <a:buClr>
                <a:srgbClr val="3232CC"/>
              </a:buClr>
              <a:buSzPct val="50000"/>
              <a:buFont typeface="Arial"/>
              <a:buChar char="■"/>
              <a:tabLst>
                <a:tab pos="1231265" algn="l"/>
                <a:tab pos="1231900" algn="l"/>
              </a:tabLst>
            </a:pPr>
            <a:r>
              <a:rPr sz="2000" dirty="0">
                <a:latin typeface="Tahoma"/>
                <a:cs typeface="Tahoma"/>
              </a:rPr>
              <a:t>Si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gagne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(s</a:t>
            </a:r>
            <a:r>
              <a:rPr sz="1950" baseline="-21367" dirty="0">
                <a:latin typeface="Tahoma"/>
                <a:cs typeface="Tahoma"/>
              </a:rPr>
              <a:t>3</a:t>
            </a:r>
            <a:r>
              <a:rPr sz="1950" spc="307" baseline="-21367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ou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4),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</a:t>
            </a:r>
            <a:r>
              <a:rPr sz="1950" baseline="-21367" dirty="0">
                <a:latin typeface="Tahoma"/>
                <a:cs typeface="Tahoma"/>
              </a:rPr>
              <a:t>3</a:t>
            </a:r>
            <a:r>
              <a:rPr sz="2000" dirty="0">
                <a:latin typeface="Tahoma"/>
                <a:cs typeface="Tahoma"/>
              </a:rPr>
              <a:t>*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2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ou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3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(si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</a:t>
            </a:r>
            <a:r>
              <a:rPr sz="1950" baseline="-21367" dirty="0">
                <a:latin typeface="Tahoma"/>
                <a:cs typeface="Tahoma"/>
              </a:rPr>
              <a:t>2</a:t>
            </a:r>
            <a:r>
              <a:rPr sz="2000" dirty="0">
                <a:latin typeface="Tahoma"/>
                <a:cs typeface="Tahoma"/>
              </a:rPr>
              <a:t>*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1)</a:t>
            </a:r>
            <a:r>
              <a:rPr sz="2000" spc="-25" dirty="0">
                <a:latin typeface="Tahoma"/>
                <a:cs typeface="Tahoma"/>
              </a:rPr>
              <a:t> ou </a:t>
            </a:r>
            <a:r>
              <a:rPr sz="2000" dirty="0">
                <a:latin typeface="Tahoma"/>
                <a:cs typeface="Tahoma"/>
              </a:rPr>
              <a:t>1≤x</a:t>
            </a:r>
            <a:r>
              <a:rPr sz="1950" baseline="-21367" dirty="0">
                <a:latin typeface="Tahoma"/>
                <a:cs typeface="Tahoma"/>
              </a:rPr>
              <a:t>3</a:t>
            </a:r>
            <a:r>
              <a:rPr sz="2000" dirty="0">
                <a:latin typeface="Tahoma"/>
                <a:cs typeface="Tahoma"/>
              </a:rPr>
              <a:t>*≤4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(si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</a:t>
            </a:r>
            <a:r>
              <a:rPr sz="1950" baseline="-21367" dirty="0">
                <a:latin typeface="Tahoma"/>
                <a:cs typeface="Tahoma"/>
              </a:rPr>
              <a:t>2</a:t>
            </a:r>
            <a:r>
              <a:rPr sz="2000" dirty="0">
                <a:latin typeface="Tahoma"/>
                <a:cs typeface="Tahoma"/>
              </a:rPr>
              <a:t>*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2)</a:t>
            </a:r>
            <a:endParaRPr sz="2000">
              <a:latin typeface="Tahoma"/>
              <a:cs typeface="Tahoma"/>
            </a:endParaRPr>
          </a:p>
          <a:p>
            <a:pPr marL="1231900" marR="676910" lvl="2" indent="-228600">
              <a:lnSpc>
                <a:spcPct val="80000"/>
              </a:lnSpc>
              <a:spcBef>
                <a:spcPts val="500"/>
              </a:spcBef>
              <a:buClr>
                <a:srgbClr val="3232CC"/>
              </a:buClr>
              <a:buSzPct val="50000"/>
              <a:buFont typeface="Arial"/>
              <a:buChar char="■"/>
              <a:tabLst>
                <a:tab pos="1231265" algn="l"/>
                <a:tab pos="1231900" algn="l"/>
              </a:tabLst>
            </a:pPr>
            <a:r>
              <a:rPr sz="2000" dirty="0">
                <a:latin typeface="Tahoma"/>
                <a:cs typeface="Tahoma"/>
              </a:rPr>
              <a:t>Si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on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perd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(s</a:t>
            </a:r>
            <a:r>
              <a:rPr sz="1950" baseline="-21367" dirty="0">
                <a:latin typeface="Tahoma"/>
                <a:cs typeface="Tahoma"/>
              </a:rPr>
              <a:t>3</a:t>
            </a:r>
            <a:r>
              <a:rPr sz="1950" spc="277" baseline="-21367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=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1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ou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0),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x</a:t>
            </a:r>
            <a:r>
              <a:rPr sz="1950" baseline="-21367" dirty="0">
                <a:latin typeface="Tahoma"/>
                <a:cs typeface="Tahoma"/>
              </a:rPr>
              <a:t>3</a:t>
            </a:r>
            <a:r>
              <a:rPr sz="2000" dirty="0">
                <a:latin typeface="Tahoma"/>
                <a:cs typeface="Tahoma"/>
              </a:rPr>
              <a:t>*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≥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0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(mais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pari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est </a:t>
            </a:r>
            <a:r>
              <a:rPr sz="2000" spc="-10" dirty="0">
                <a:latin typeface="Tahoma"/>
                <a:cs typeface="Tahoma"/>
              </a:rPr>
              <a:t>perdu!)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19630" y="2358580"/>
          <a:ext cx="6791957" cy="1224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1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3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6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7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5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1</a:t>
                      </a:r>
                      <a:endParaRPr sz="1800" baseline="-23148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3204" algn="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*(s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2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1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*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571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2/3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4945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20/27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2/3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2/3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20/27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Programmation</a:t>
            </a:r>
            <a:r>
              <a:rPr spc="-50" dirty="0"/>
              <a:t> </a:t>
            </a:r>
            <a:r>
              <a:rPr dirty="0"/>
              <a:t>dynamique</a:t>
            </a:r>
            <a:r>
              <a:rPr spc="-35" dirty="0"/>
              <a:t> </a:t>
            </a:r>
            <a:r>
              <a:rPr dirty="0"/>
              <a:t>:</a:t>
            </a:r>
            <a:r>
              <a:rPr spc="-30" dirty="0"/>
              <a:t> </a:t>
            </a:r>
            <a:r>
              <a:rPr spc="-10" dirty="0"/>
              <a:t>notation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616913" y="2433269"/>
            <a:ext cx="7758430" cy="418782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457200" indent="-342900">
              <a:lnSpc>
                <a:spcPct val="100000"/>
              </a:lnSpc>
              <a:spcBef>
                <a:spcPts val="6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sz="2400" dirty="0">
                <a:latin typeface="Tahoma"/>
                <a:cs typeface="Tahoma"/>
              </a:rPr>
              <a:t>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nombre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d’étapes</a:t>
            </a:r>
            <a:endParaRPr sz="2400">
              <a:latin typeface="Tahoma"/>
              <a:cs typeface="Tahoma"/>
            </a:endParaRPr>
          </a:p>
          <a:p>
            <a:pPr marL="457200" indent="-342900">
              <a:lnSpc>
                <a:spcPct val="100000"/>
              </a:lnSpc>
              <a:spcBef>
                <a:spcPts val="56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sz="2400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indice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l’étape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courante</a:t>
            </a:r>
            <a:endParaRPr sz="2400">
              <a:latin typeface="Tahoma"/>
              <a:cs typeface="Tahoma"/>
            </a:endParaRPr>
          </a:p>
          <a:p>
            <a:pPr marL="457200" indent="-342900">
              <a:lnSpc>
                <a:spcPct val="100000"/>
              </a:lnSpc>
              <a:spcBef>
                <a:spcPts val="58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52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état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début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l’étape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457200" indent="-342900">
              <a:lnSpc>
                <a:spcPct val="100000"/>
              </a:lnSpc>
              <a:spcBef>
                <a:spcPts val="56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45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variable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décision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associée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l’étape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457200" marR="211454" indent="-343535">
              <a:lnSpc>
                <a:spcPct val="99900"/>
              </a:lnSpc>
              <a:spcBef>
                <a:spcPts val="58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(s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,x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contribution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étapes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n+1,…,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la </a:t>
            </a:r>
            <a:r>
              <a:rPr sz="2400" dirty="0">
                <a:latin typeface="Tahoma"/>
                <a:cs typeface="Tahoma"/>
              </a:rPr>
              <a:t>valeur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l’objectif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lorsqu’on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trouve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l’état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45" baseline="-20833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au </a:t>
            </a:r>
            <a:r>
              <a:rPr sz="2400" dirty="0">
                <a:latin typeface="Tahoma"/>
                <a:cs typeface="Tahoma"/>
              </a:rPr>
              <a:t>début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l’étape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décision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des </a:t>
            </a:r>
            <a:r>
              <a:rPr sz="2400" dirty="0">
                <a:latin typeface="Tahoma"/>
                <a:cs typeface="Tahoma"/>
              </a:rPr>
              <a:t>décisions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optimales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sont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prises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suite</a:t>
            </a:r>
            <a:endParaRPr sz="2400">
              <a:latin typeface="Tahoma"/>
              <a:cs typeface="Tahoma"/>
            </a:endParaRPr>
          </a:p>
          <a:p>
            <a:pPr marL="4572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*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solution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optimale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l’étape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457200" indent="-342900">
              <a:lnSpc>
                <a:spcPct val="100000"/>
              </a:lnSpc>
              <a:spcBef>
                <a:spcPts val="5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456565" algn="l"/>
                <a:tab pos="4572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(s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,x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*)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min{f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(s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,x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)}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ou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max{f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(s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,x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)}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Programmation</a:t>
            </a:r>
            <a:r>
              <a:rPr spc="-50" dirty="0"/>
              <a:t> </a:t>
            </a:r>
            <a:r>
              <a:rPr dirty="0"/>
              <a:t>dynamique</a:t>
            </a:r>
            <a:r>
              <a:rPr spc="-35" dirty="0"/>
              <a:t> </a:t>
            </a:r>
            <a:r>
              <a:rPr dirty="0"/>
              <a:t>:</a:t>
            </a:r>
            <a:r>
              <a:rPr spc="-30" dirty="0"/>
              <a:t> </a:t>
            </a:r>
            <a:r>
              <a:rPr spc="-10" dirty="0"/>
              <a:t>tableau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05813" y="2504922"/>
            <a:ext cx="7259320" cy="22193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68300" marR="17780" indent="-342900">
              <a:lnSpc>
                <a:spcPts val="2870"/>
              </a:lnSpc>
              <a:spcBef>
                <a:spcPts val="204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8300" algn="l"/>
                <a:tab pos="368935" algn="l"/>
              </a:tabLst>
            </a:pPr>
            <a:r>
              <a:rPr sz="2400" dirty="0">
                <a:latin typeface="Tahoma"/>
                <a:cs typeface="Tahoma"/>
              </a:rPr>
              <a:t>A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chaque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itération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méthode,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construira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un </a:t>
            </a:r>
            <a:r>
              <a:rPr sz="2400" dirty="0">
                <a:latin typeface="Tahoma"/>
                <a:cs typeface="Tahoma"/>
              </a:rPr>
              <a:t>tableau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représentant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768985" lvl="1" indent="-287020">
              <a:lnSpc>
                <a:spcPct val="100000"/>
              </a:lnSpc>
              <a:spcBef>
                <a:spcPts val="400"/>
              </a:spcBef>
              <a:buClr>
                <a:srgbClr val="FF0000"/>
              </a:buClr>
              <a:buSzPct val="55000"/>
              <a:buFont typeface="Arial"/>
              <a:buChar char="■"/>
              <a:tabLst>
                <a:tab pos="768985" algn="l"/>
                <a:tab pos="769620" algn="l"/>
              </a:tabLst>
            </a:pPr>
            <a:r>
              <a:rPr sz="2000" dirty="0">
                <a:latin typeface="Tahoma"/>
                <a:cs typeface="Tahoma"/>
              </a:rPr>
              <a:t>La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liste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états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possibles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à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l’étape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0" dirty="0">
                <a:latin typeface="Tahoma"/>
                <a:cs typeface="Tahoma"/>
              </a:rPr>
              <a:t>n</a:t>
            </a:r>
            <a:endParaRPr sz="2000">
              <a:latin typeface="Tahoma"/>
              <a:cs typeface="Tahoma"/>
            </a:endParaRPr>
          </a:p>
          <a:p>
            <a:pPr marL="768985" lvl="1" indent="-287020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55000"/>
              <a:buFont typeface="Arial"/>
              <a:buChar char="■"/>
              <a:tabLst>
                <a:tab pos="768985" algn="l"/>
                <a:tab pos="769620" algn="l"/>
              </a:tabLst>
            </a:pPr>
            <a:r>
              <a:rPr sz="2000" dirty="0">
                <a:latin typeface="Tahoma"/>
                <a:cs typeface="Tahoma"/>
              </a:rPr>
              <a:t>Les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valeurs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possibles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variable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x</a:t>
            </a:r>
            <a:r>
              <a:rPr sz="1950" spc="-37" baseline="-21367" dirty="0">
                <a:latin typeface="Tahoma"/>
                <a:cs typeface="Tahoma"/>
              </a:rPr>
              <a:t>n</a:t>
            </a:r>
            <a:endParaRPr sz="1950" baseline="-21367">
              <a:latin typeface="Tahoma"/>
              <a:cs typeface="Tahoma"/>
            </a:endParaRPr>
          </a:p>
          <a:p>
            <a:pPr marL="768985" lvl="1" indent="-287020">
              <a:lnSpc>
                <a:spcPct val="100000"/>
              </a:lnSpc>
              <a:spcBef>
                <a:spcPts val="470"/>
              </a:spcBef>
              <a:buClr>
                <a:srgbClr val="FF0000"/>
              </a:buClr>
              <a:buSzPct val="55000"/>
              <a:buFont typeface="Arial"/>
              <a:buChar char="■"/>
              <a:tabLst>
                <a:tab pos="768985" algn="l"/>
                <a:tab pos="769620" algn="l"/>
              </a:tabLst>
            </a:pPr>
            <a:r>
              <a:rPr sz="2000" dirty="0">
                <a:latin typeface="Tahoma"/>
                <a:cs typeface="Tahoma"/>
              </a:rPr>
              <a:t>La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contribution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à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valeur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l’objectif,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</a:t>
            </a:r>
            <a:r>
              <a:rPr sz="1950" spc="-15" baseline="-21367" dirty="0">
                <a:latin typeface="Tahoma"/>
                <a:cs typeface="Tahoma"/>
              </a:rPr>
              <a:t>n</a:t>
            </a:r>
            <a:r>
              <a:rPr sz="2000" spc="-10" dirty="0">
                <a:latin typeface="Tahoma"/>
                <a:cs typeface="Tahoma"/>
              </a:rPr>
              <a:t>(s</a:t>
            </a:r>
            <a:r>
              <a:rPr sz="1950" spc="-15" baseline="-21367" dirty="0">
                <a:latin typeface="Tahoma"/>
                <a:cs typeface="Tahoma"/>
              </a:rPr>
              <a:t>n</a:t>
            </a:r>
            <a:r>
              <a:rPr sz="2000" spc="-10" dirty="0">
                <a:latin typeface="Tahoma"/>
                <a:cs typeface="Tahoma"/>
              </a:rPr>
              <a:t>,x</a:t>
            </a:r>
            <a:r>
              <a:rPr sz="1950" spc="-15" baseline="-21367" dirty="0">
                <a:latin typeface="Tahoma"/>
                <a:cs typeface="Tahoma"/>
              </a:rPr>
              <a:t>n</a:t>
            </a:r>
            <a:r>
              <a:rPr sz="2000" spc="-10" dirty="0">
                <a:latin typeface="Tahoma"/>
                <a:cs typeface="Tahoma"/>
              </a:rPr>
              <a:t>)</a:t>
            </a:r>
            <a:endParaRPr sz="2000">
              <a:latin typeface="Tahoma"/>
              <a:cs typeface="Tahoma"/>
            </a:endParaRPr>
          </a:p>
          <a:p>
            <a:pPr marL="7689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Arial"/>
              <a:buChar char="■"/>
              <a:tabLst>
                <a:tab pos="768985" algn="l"/>
                <a:tab pos="769620" algn="l"/>
              </a:tabLst>
            </a:pPr>
            <a:r>
              <a:rPr sz="2000" dirty="0">
                <a:latin typeface="Tahoma"/>
                <a:cs typeface="Tahoma"/>
              </a:rPr>
              <a:t>La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valeur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optimale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f</a:t>
            </a:r>
            <a:r>
              <a:rPr sz="1950" baseline="-21367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*(s</a:t>
            </a:r>
            <a:r>
              <a:rPr sz="1950" baseline="-21367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)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et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la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solution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optimale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25" dirty="0">
                <a:latin typeface="Tahoma"/>
                <a:cs typeface="Tahoma"/>
              </a:rPr>
              <a:t>x</a:t>
            </a:r>
            <a:r>
              <a:rPr sz="1950" spc="-37" baseline="-21367" dirty="0">
                <a:latin typeface="Tahoma"/>
                <a:cs typeface="Tahoma"/>
              </a:rPr>
              <a:t>n</a:t>
            </a:r>
            <a:r>
              <a:rPr sz="2000" spc="-25" dirty="0">
                <a:latin typeface="Tahoma"/>
                <a:cs typeface="Tahoma"/>
              </a:rPr>
              <a:t>*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567330" y="4879225"/>
          <a:ext cx="6099809" cy="18948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2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09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54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s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n</a:t>
                      </a:r>
                      <a:endParaRPr sz="1800" baseline="-23148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=a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=b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0" baseline="-23148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=c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*(s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spc="-25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800" spc="-37" baseline="-23148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-25" dirty="0">
                          <a:latin typeface="Tahoma"/>
                          <a:cs typeface="Tahoma"/>
                        </a:rPr>
                        <a:t>*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(1,a)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(1,b)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(1,c)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*(1)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(2,a)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(2,b)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(2,c)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f</a:t>
                      </a:r>
                      <a:r>
                        <a:rPr sz="1800" spc="-15" baseline="-23148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*(2)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 1</a:t>
            </a:r>
            <a:r>
              <a:rPr spc="5" dirty="0"/>
              <a:t> </a:t>
            </a:r>
            <a:r>
              <a:rPr dirty="0"/>
              <a:t>:</a:t>
            </a:r>
            <a:r>
              <a:rPr spc="5" dirty="0"/>
              <a:t> </a:t>
            </a:r>
            <a:r>
              <a:rPr spc="-10" dirty="0"/>
              <a:t>production-inventaire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18513" y="2504922"/>
            <a:ext cx="7510780" cy="1558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Une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compagnie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doit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fournir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meilleur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client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trois </a:t>
            </a:r>
            <a:r>
              <a:rPr sz="2400" dirty="0">
                <a:latin typeface="Tahoma"/>
                <a:cs typeface="Tahoma"/>
              </a:rPr>
              <a:t>unités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du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produit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durant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chacune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trois </a:t>
            </a:r>
            <a:r>
              <a:rPr sz="2400" dirty="0">
                <a:latin typeface="Tahoma"/>
                <a:cs typeface="Tahoma"/>
              </a:rPr>
              <a:t>prochaines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semaines</a:t>
            </a:r>
            <a:endParaRPr sz="2400" dirty="0">
              <a:latin typeface="Tahoma"/>
              <a:cs typeface="Tahoma"/>
            </a:endParaRPr>
          </a:p>
          <a:p>
            <a:pPr marL="355600" indent="-343535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5600" algn="l"/>
                <a:tab pos="356235" algn="l"/>
              </a:tabLst>
            </a:pPr>
            <a:r>
              <a:rPr sz="2400" dirty="0">
                <a:latin typeface="Tahoma"/>
                <a:cs typeface="Tahoma"/>
              </a:rPr>
              <a:t>Voici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coûts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production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:</a:t>
            </a:r>
            <a:endParaRPr sz="2400" dirty="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58480" y="4159948"/>
          <a:ext cx="7488554" cy="2449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1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spc="-10" dirty="0">
                          <a:latin typeface="Tahoma"/>
                          <a:cs typeface="Tahoma"/>
                        </a:rPr>
                        <a:t>Semaine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0185" marR="111760" indent="-9144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Production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max,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temps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régulier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 marR="109855" indent="-19685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Production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max,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temps</a:t>
                      </a:r>
                      <a:r>
                        <a:rPr sz="18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supp.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279" marR="201930" indent="4381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Coût</a:t>
                      </a:r>
                      <a:r>
                        <a:rPr sz="18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unitaire, </a:t>
                      </a:r>
                      <a:r>
                        <a:rPr sz="1800" dirty="0">
                          <a:latin typeface="Tahoma"/>
                          <a:cs typeface="Tahoma"/>
                        </a:rPr>
                        <a:t>temps</a:t>
                      </a:r>
                      <a:r>
                        <a:rPr sz="18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régulier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439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121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300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$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439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121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500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$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4394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1219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400</a:t>
                      </a:r>
                      <a:r>
                        <a:rPr sz="18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800" spc="-50" dirty="0">
                          <a:latin typeface="Tahoma"/>
                          <a:cs typeface="Tahoma"/>
                        </a:rPr>
                        <a:t>$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10" dirty="0"/>
              <a:t> </a:t>
            </a:r>
            <a:r>
              <a:rPr dirty="0"/>
              <a:t>1</a:t>
            </a:r>
            <a:r>
              <a:rPr spc="-10" dirty="0"/>
              <a:t> (suite)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18513" y="2504922"/>
            <a:ext cx="7471409" cy="4333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3555" indent="-342900">
              <a:lnSpc>
                <a:spcPct val="99800"/>
              </a:lnSpc>
              <a:spcBef>
                <a:spcPts val="10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Le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coût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pour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chaque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unité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produite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temps </a:t>
            </a:r>
            <a:r>
              <a:rPr sz="2400" dirty="0">
                <a:latin typeface="Tahoma"/>
                <a:cs typeface="Tahoma"/>
              </a:rPr>
              <a:t>supplémentaire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100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$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plus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que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coût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par </a:t>
            </a:r>
            <a:r>
              <a:rPr sz="2400" dirty="0">
                <a:latin typeface="Tahoma"/>
                <a:cs typeface="Tahoma"/>
              </a:rPr>
              <a:t>unité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produite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temps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régulier</a:t>
            </a:r>
            <a:endParaRPr sz="2400" dirty="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Le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coût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unitaire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d’inventaire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est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50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$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par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semaine</a:t>
            </a:r>
            <a:endParaRPr sz="2400" dirty="0">
              <a:latin typeface="Tahoma"/>
              <a:cs typeface="Tahoma"/>
            </a:endParaRPr>
          </a:p>
          <a:p>
            <a:pPr marL="355600" marR="212725" indent="-343535">
              <a:lnSpc>
                <a:spcPct val="100000"/>
              </a:lnSpc>
              <a:spcBef>
                <a:spcPts val="57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5600" algn="l"/>
                <a:tab pos="356235" algn="l"/>
              </a:tabLst>
            </a:pPr>
            <a:r>
              <a:rPr sz="2400" dirty="0">
                <a:latin typeface="Tahoma"/>
                <a:cs typeface="Tahoma"/>
              </a:rPr>
              <a:t>Au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début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première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semaine,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il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y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unités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du </a:t>
            </a:r>
            <a:r>
              <a:rPr sz="2400" dirty="0">
                <a:latin typeface="Tahoma"/>
                <a:cs typeface="Tahoma"/>
              </a:rPr>
              <a:t>produit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dans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l’inventaire</a:t>
            </a:r>
            <a:endParaRPr sz="2400" dirty="0">
              <a:latin typeface="Tahoma"/>
              <a:cs typeface="Tahoma"/>
            </a:endParaRPr>
          </a:p>
          <a:p>
            <a:pPr marL="355600" marR="84074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La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compagnie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veut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plus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rien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avoir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dans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son </a:t>
            </a:r>
            <a:r>
              <a:rPr sz="2400" dirty="0">
                <a:latin typeface="Tahoma"/>
                <a:cs typeface="Tahoma"/>
              </a:rPr>
              <a:t>inventaire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bout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trois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semaines</a:t>
            </a:r>
            <a:endParaRPr sz="2400" dirty="0">
              <a:latin typeface="Tahoma"/>
              <a:cs typeface="Tahoma"/>
            </a:endParaRPr>
          </a:p>
          <a:p>
            <a:pPr marL="355600" marR="5080" indent="-342900">
              <a:lnSpc>
                <a:spcPct val="99800"/>
              </a:lnSpc>
              <a:spcBef>
                <a:spcPts val="57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54965" algn="l"/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Combien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doit-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produire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d’unités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chaque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semaine </a:t>
            </a:r>
            <a:r>
              <a:rPr sz="2400" dirty="0">
                <a:latin typeface="Tahoma"/>
                <a:cs typeface="Tahoma"/>
              </a:rPr>
              <a:t>afin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rencontrer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demande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du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client,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tout</a:t>
            </a:r>
            <a:r>
              <a:rPr sz="2400" spc="-25" dirty="0">
                <a:latin typeface="Tahoma"/>
                <a:cs typeface="Tahoma"/>
              </a:rPr>
              <a:t> en </a:t>
            </a:r>
            <a:r>
              <a:rPr sz="2400" dirty="0">
                <a:latin typeface="Tahoma"/>
                <a:cs typeface="Tahoma"/>
              </a:rPr>
              <a:t>minimisant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les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coûts?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10" dirty="0"/>
              <a:t> </a:t>
            </a:r>
            <a:r>
              <a:rPr dirty="0"/>
              <a:t>1</a:t>
            </a:r>
            <a:r>
              <a:rPr spc="-10" dirty="0"/>
              <a:t> (suite)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371601" y="2433269"/>
            <a:ext cx="7716722" cy="3876061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6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Étape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semaine</a:t>
            </a:r>
            <a:endParaRPr sz="2400" dirty="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6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3</a:t>
            </a:r>
            <a:endParaRPr sz="2400" dirty="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8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1,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2,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3</a:t>
            </a:r>
            <a:endParaRPr sz="2400" dirty="0">
              <a:latin typeface="Tahoma"/>
              <a:cs typeface="Tahoma"/>
            </a:endParaRPr>
          </a:p>
          <a:p>
            <a:pPr marL="368300" marR="660400" indent="-343535">
              <a:lnSpc>
                <a:spcPct val="100000"/>
              </a:lnSpc>
              <a:spcBef>
                <a:spcPts val="56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52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état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début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semaine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unités</a:t>
            </a:r>
            <a:r>
              <a:rPr sz="2400" spc="-25" dirty="0">
                <a:latin typeface="Tahoma"/>
                <a:cs typeface="Tahoma"/>
              </a:rPr>
              <a:t> de </a:t>
            </a:r>
            <a:r>
              <a:rPr sz="2400" dirty="0">
                <a:latin typeface="Tahoma"/>
                <a:cs typeface="Tahoma"/>
              </a:rPr>
              <a:t>produit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dans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 err="1">
                <a:latin typeface="Tahoma"/>
                <a:cs typeface="Tahoma"/>
              </a:rPr>
              <a:t>l’inventaire</a:t>
            </a:r>
            <a:r>
              <a:rPr lang="fr-FR" sz="2400" spc="-10" dirty="0">
                <a:latin typeface="Tahoma"/>
                <a:cs typeface="Tahoma"/>
              </a:rPr>
              <a:t> ( max 3 pour simplicité)</a:t>
            </a:r>
            <a:endParaRPr sz="2400" dirty="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45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nombre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d’unités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produites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lors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la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semaine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n</a:t>
            </a:r>
            <a:endParaRPr sz="2400" dirty="0">
              <a:latin typeface="Tahoma"/>
              <a:cs typeface="Tahoma"/>
            </a:endParaRPr>
          </a:p>
          <a:p>
            <a:pPr marL="368300" marR="182245" indent="-342900">
              <a:lnSpc>
                <a:spcPts val="2870"/>
              </a:lnSpc>
              <a:spcBef>
                <a:spcPts val="68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n+1</a:t>
            </a:r>
            <a:r>
              <a:rPr sz="2400" spc="352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52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52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–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(puisqu’on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doit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livrer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unités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au </a:t>
            </a:r>
            <a:r>
              <a:rPr sz="2400" dirty="0">
                <a:latin typeface="Tahoma"/>
                <a:cs typeface="Tahoma"/>
              </a:rPr>
              <a:t>client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à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chaque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semaine)</a:t>
            </a:r>
            <a:endParaRPr sz="2400" dirty="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48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1</a:t>
            </a:r>
            <a:r>
              <a:rPr sz="2400" spc="36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 2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(puisqu’il y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2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unités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au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début)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</a:t>
            </a:r>
            <a:r>
              <a:rPr spc="-10" dirty="0"/>
              <a:t> </a:t>
            </a:r>
            <a:r>
              <a:rPr dirty="0"/>
              <a:t>1</a:t>
            </a:r>
            <a:r>
              <a:rPr spc="-10" dirty="0"/>
              <a:t> (suite)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40" dirty="0"/>
              <a:t> </a:t>
            </a:r>
            <a:r>
              <a:rPr dirty="0"/>
              <a:t>Programmation</a:t>
            </a:r>
            <a:r>
              <a:rPr spc="-60" dirty="0"/>
              <a:t> </a:t>
            </a:r>
            <a:r>
              <a:rPr spc="-10" dirty="0"/>
              <a:t>dynamique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705813" y="2433269"/>
            <a:ext cx="7506334" cy="396811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665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c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3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coût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unitaire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production,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semaine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n</a:t>
            </a:r>
            <a:endParaRPr sz="2400" dirty="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6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r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30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production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max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en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temps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régulier,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semaine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n</a:t>
            </a:r>
            <a:endParaRPr sz="2400" dirty="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8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m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spc="33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production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max,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semaine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n</a:t>
            </a:r>
            <a:endParaRPr sz="2400" dirty="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6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p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(s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,x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6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c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x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+100max(0,x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–r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)+50max(0,s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+x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-</a:t>
            </a:r>
            <a:r>
              <a:rPr sz="2400" spc="-25" dirty="0">
                <a:latin typeface="Tahoma"/>
                <a:cs typeface="Tahoma"/>
              </a:rPr>
              <a:t>3)</a:t>
            </a:r>
            <a:endParaRPr sz="2400" dirty="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8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(s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,x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(s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,x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f</a:t>
            </a:r>
            <a:r>
              <a:rPr sz="2400" spc="-15" baseline="-20833" dirty="0">
                <a:latin typeface="Tahoma"/>
                <a:cs typeface="Tahoma"/>
              </a:rPr>
              <a:t>n+1</a:t>
            </a:r>
            <a:r>
              <a:rPr sz="2400" spc="-10" dirty="0">
                <a:latin typeface="Tahoma"/>
                <a:cs typeface="Tahoma"/>
              </a:rPr>
              <a:t>*(s</a:t>
            </a:r>
            <a:r>
              <a:rPr sz="2400" spc="-15" baseline="-20833" dirty="0">
                <a:latin typeface="Tahoma"/>
                <a:cs typeface="Tahoma"/>
              </a:rPr>
              <a:t>n+1</a:t>
            </a:r>
            <a:r>
              <a:rPr sz="2400" spc="-10" dirty="0">
                <a:latin typeface="Tahoma"/>
                <a:cs typeface="Tahoma"/>
              </a:rPr>
              <a:t>)</a:t>
            </a:r>
            <a:endParaRPr sz="2400" dirty="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6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min{p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(s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,x</a:t>
            </a:r>
            <a:r>
              <a:rPr sz="2400" baseline="-20833" dirty="0">
                <a:latin typeface="Tahoma"/>
                <a:cs typeface="Tahoma"/>
              </a:rPr>
              <a:t>n</a:t>
            </a:r>
            <a:r>
              <a:rPr sz="2400" dirty="0">
                <a:latin typeface="Tahoma"/>
                <a:cs typeface="Tahoma"/>
              </a:rPr>
              <a:t>)+f</a:t>
            </a:r>
            <a:r>
              <a:rPr sz="2400" baseline="-20833" dirty="0">
                <a:latin typeface="Tahoma"/>
                <a:cs typeface="Tahoma"/>
              </a:rPr>
              <a:t>n+1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n+1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|</a:t>
            </a:r>
            <a:r>
              <a:rPr sz="2400" spc="-5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3-s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≤x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≤m</a:t>
            </a:r>
            <a:r>
              <a:rPr sz="2400" spc="-15" baseline="-20833" dirty="0">
                <a:latin typeface="Tahoma"/>
                <a:cs typeface="Tahoma"/>
              </a:rPr>
              <a:t>n</a:t>
            </a:r>
            <a:r>
              <a:rPr sz="2400" spc="-10" dirty="0">
                <a:latin typeface="Tahoma"/>
                <a:cs typeface="Tahoma"/>
              </a:rPr>
              <a:t>}</a:t>
            </a:r>
            <a:endParaRPr sz="2400" dirty="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8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Si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n =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3,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on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doit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poser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4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4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0" dirty="0">
                <a:latin typeface="Tahoma"/>
                <a:cs typeface="Tahoma"/>
              </a:rPr>
              <a:t>0</a:t>
            </a:r>
            <a:endParaRPr sz="2400" dirty="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5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De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plus,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4</a:t>
            </a:r>
            <a:r>
              <a:rPr sz="2400" spc="-15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0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s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spc="359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+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spc="367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- 3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ahoma"/>
                <a:cs typeface="Tahoma"/>
              </a:rPr>
              <a:t>x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spc="359" baseline="-20833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=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3</a:t>
            </a:r>
            <a:r>
              <a:rPr sz="2400" spc="-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-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s</a:t>
            </a:r>
            <a:r>
              <a:rPr sz="2400" spc="-37" baseline="-20833" dirty="0">
                <a:latin typeface="Tahoma"/>
                <a:cs typeface="Tahoma"/>
              </a:rPr>
              <a:t>3</a:t>
            </a:r>
            <a:endParaRPr sz="2400" baseline="-20833" dirty="0">
              <a:latin typeface="Tahoma"/>
              <a:cs typeface="Tahoma"/>
            </a:endParaRPr>
          </a:p>
          <a:p>
            <a:pPr marL="368300" indent="-342900">
              <a:lnSpc>
                <a:spcPct val="100000"/>
              </a:lnSpc>
              <a:spcBef>
                <a:spcPts val="590"/>
              </a:spcBef>
              <a:buClr>
                <a:srgbClr val="3232CC"/>
              </a:buClr>
              <a:buSzPct val="58333"/>
              <a:buFont typeface="Arial"/>
              <a:buChar char="■"/>
              <a:tabLst>
                <a:tab pos="367665" algn="l"/>
                <a:tab pos="368300" algn="l"/>
              </a:tabLst>
            </a:pPr>
            <a:r>
              <a:rPr sz="2400" dirty="0">
                <a:latin typeface="Tahoma"/>
                <a:cs typeface="Tahoma"/>
              </a:rPr>
              <a:t>Calculons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d’abord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les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valeurs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f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*(s</a:t>
            </a:r>
            <a:r>
              <a:rPr sz="2400" baseline="-20833" dirty="0">
                <a:latin typeface="Tahoma"/>
                <a:cs typeface="Tahoma"/>
              </a:rPr>
              <a:t>3</a:t>
            </a:r>
            <a:r>
              <a:rPr sz="2400" dirty="0">
                <a:latin typeface="Tahoma"/>
                <a:cs typeface="Tahoma"/>
              </a:rPr>
              <a:t>)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et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25" dirty="0">
                <a:latin typeface="Tahoma"/>
                <a:cs typeface="Tahoma"/>
              </a:rPr>
              <a:t>x</a:t>
            </a:r>
            <a:r>
              <a:rPr sz="2400" spc="-37" baseline="-20833" dirty="0">
                <a:latin typeface="Tahoma"/>
                <a:cs typeface="Tahoma"/>
              </a:rPr>
              <a:t>3</a:t>
            </a:r>
            <a:r>
              <a:rPr sz="2400" spc="-25" dirty="0">
                <a:latin typeface="Tahoma"/>
                <a:cs typeface="Tahoma"/>
              </a:rPr>
              <a:t>*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3623</Words>
  <Application>Microsoft Office PowerPoint</Application>
  <PresentationFormat>Personnalisé</PresentationFormat>
  <Paragraphs>615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</vt:lpstr>
      <vt:lpstr>Tahoma</vt:lpstr>
      <vt:lpstr>Times New Roman</vt:lpstr>
      <vt:lpstr>Verdana</vt:lpstr>
      <vt:lpstr>Office Theme</vt:lpstr>
      <vt:lpstr>Advanced operations research </vt:lpstr>
      <vt:lpstr>Programmation dynamique</vt:lpstr>
      <vt:lpstr>Principe d’optimalité de Bellman</vt:lpstr>
      <vt:lpstr>Programmation dynamique : notation</vt:lpstr>
      <vt:lpstr>Programmation dynamique : tableau</vt:lpstr>
      <vt:lpstr>Exemple 1 : production-inventaire</vt:lpstr>
      <vt:lpstr>Exemple 1 (suite)</vt:lpstr>
      <vt:lpstr>Exemple 1 (suite)</vt:lpstr>
      <vt:lpstr>Exemple 1 (suite)</vt:lpstr>
      <vt:lpstr>Exemple 1 (suite)</vt:lpstr>
      <vt:lpstr>Exemple 1 (suite)</vt:lpstr>
      <vt:lpstr>Exemple 1 (suite)</vt:lpstr>
      <vt:lpstr>Exemple 1 (suite)</vt:lpstr>
      <vt:lpstr>Exemple 1 (suite)</vt:lpstr>
      <vt:lpstr>Exemple 2 : affectation de ressources</vt:lpstr>
      <vt:lpstr>Exemple 2 : données</vt:lpstr>
      <vt:lpstr>Exemple 2 : modèle</vt:lpstr>
      <vt:lpstr>Exemple 2 : résolution</vt:lpstr>
      <vt:lpstr>Exemple 2 : résolution (suite)</vt:lpstr>
      <vt:lpstr>Exemple 2 : résolution (suite)</vt:lpstr>
      <vt:lpstr>Exemple 2 : résolution (suite)</vt:lpstr>
      <vt:lpstr>Exemple 2 : résolution (suite et fin)</vt:lpstr>
      <vt:lpstr>Affectation de ressources</vt:lpstr>
      <vt:lpstr>Exemple 3 : problème Wyndor Glass</vt:lpstr>
      <vt:lpstr>Exemple 3 : données</vt:lpstr>
      <vt:lpstr>Exemple 3 : modèle</vt:lpstr>
      <vt:lpstr>Exemple 3 : résolution</vt:lpstr>
      <vt:lpstr>Exemple 3 : résolution (suite)</vt:lpstr>
      <vt:lpstr>Exemple 3 : résolution (suite et fin)</vt:lpstr>
      <vt:lpstr>Cas probabiliste</vt:lpstr>
      <vt:lpstr>Exemple 4 : jeu de hasard</vt:lpstr>
      <vt:lpstr>Exemple 4 : modèle</vt:lpstr>
      <vt:lpstr>Exemple 4 : modèle (suite)</vt:lpstr>
      <vt:lpstr>Exemple 4 : résolution (n = 3)</vt:lpstr>
      <vt:lpstr>Exemple 4 : résolution (n = 2)</vt:lpstr>
      <vt:lpstr>Exemple 4 : résolution (n = 2)</vt:lpstr>
      <vt:lpstr>Exemple 4 : résolution (n = 1)</vt:lpstr>
      <vt:lpstr>Exemple 4 : résolution (suite et fin)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IFT1575_ProgrammationDynamique</dc:title>
  <dc:creator>gendron</dc:creator>
  <cp:lastModifiedBy>abdesslem layeb</cp:lastModifiedBy>
  <cp:revision>6</cp:revision>
  <dcterms:created xsi:type="dcterms:W3CDTF">2023-11-24T08:05:39Z</dcterms:created>
  <dcterms:modified xsi:type="dcterms:W3CDTF">2023-11-24T08:49:27Z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2007-11-16T00:00:00Z</vt:filetime>
  </property>
  <property fmtid="{D5CDD505-2E9C-101B-9397-08002B2CF9AE}" pid="3" name="Creator">
    <vt:lpwstr>PrimoPDF http://www.primopdf.com</vt:lpwstr>
  </property>
  <property fmtid="{D5CDD505-2E9C-101B-9397-08002B2CF9AE}" pid="4" name="LastSaved">
    <vt:filetime>2023-11-24T00:00:00Z</vt:filetime>
  </property>
  <property fmtid="{D5CDD505-2E9C-101B-9397-08002B2CF9AE}" pid="5" name="Producer">
    <vt:lpwstr>AFPL Ghostscript 8.14</vt:lpwstr>
  </property>
</Properties>
</file>