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75" r:id="rId2"/>
  </p:sldMasterIdLst>
  <p:notesMasterIdLst>
    <p:notesMasterId r:id="rId27"/>
  </p:notesMasterIdLst>
  <p:sldIdLst>
    <p:sldId id="296" r:id="rId3"/>
    <p:sldId id="325" r:id="rId4"/>
    <p:sldId id="287" r:id="rId5"/>
    <p:sldId id="323" r:id="rId6"/>
    <p:sldId id="324" r:id="rId7"/>
    <p:sldId id="317" r:id="rId8"/>
    <p:sldId id="318" r:id="rId9"/>
    <p:sldId id="259" r:id="rId10"/>
    <p:sldId id="315" r:id="rId11"/>
    <p:sldId id="262" r:id="rId12"/>
    <p:sldId id="263" r:id="rId13"/>
    <p:sldId id="264" r:id="rId14"/>
    <p:sldId id="326" r:id="rId15"/>
    <p:sldId id="265" r:id="rId16"/>
    <p:sldId id="293" r:id="rId17"/>
    <p:sldId id="316" r:id="rId18"/>
    <p:sldId id="319" r:id="rId19"/>
    <p:sldId id="320" r:id="rId20"/>
    <p:sldId id="321" r:id="rId21"/>
    <p:sldId id="327" r:id="rId22"/>
    <p:sldId id="328" r:id="rId23"/>
    <p:sldId id="294" r:id="rId24"/>
    <p:sldId id="295" r:id="rId25"/>
    <p:sldId id="303" r:id="rId26"/>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1pPr>
    <a:lvl2pPr marL="457200"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2pPr>
    <a:lvl3pPr marL="914400"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3pPr>
    <a:lvl4pPr marL="1371600"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4pPr>
    <a:lvl5pPr marL="1828800" algn="l" rtl="0" fontAlgn="base">
      <a:spcBef>
        <a:spcPct val="0"/>
      </a:spcBef>
      <a:spcAft>
        <a:spcPct val="0"/>
      </a:spcAft>
      <a:defRPr kumimoji="1" sz="2400" kern="1200">
        <a:solidFill>
          <a:schemeClr val="tx1"/>
        </a:solidFill>
        <a:latin typeface="Tahoma" pitchFamily="34" charset="0"/>
        <a:ea typeface="新細明體" pitchFamily="18" charset="-120"/>
        <a:cs typeface="+mn-cs"/>
      </a:defRPr>
    </a:lvl5pPr>
    <a:lvl6pPr marL="2286000" algn="l" defTabSz="914400" rtl="0" eaLnBrk="1" latinLnBrk="0" hangingPunct="1">
      <a:defRPr kumimoji="1" sz="2400" kern="1200">
        <a:solidFill>
          <a:schemeClr val="tx1"/>
        </a:solidFill>
        <a:latin typeface="Tahoma" pitchFamily="34" charset="0"/>
        <a:ea typeface="新細明體" pitchFamily="18" charset="-120"/>
        <a:cs typeface="+mn-cs"/>
      </a:defRPr>
    </a:lvl6pPr>
    <a:lvl7pPr marL="2743200" algn="l" defTabSz="914400" rtl="0" eaLnBrk="1" latinLnBrk="0" hangingPunct="1">
      <a:defRPr kumimoji="1" sz="2400" kern="1200">
        <a:solidFill>
          <a:schemeClr val="tx1"/>
        </a:solidFill>
        <a:latin typeface="Tahoma" pitchFamily="34" charset="0"/>
        <a:ea typeface="新細明體" pitchFamily="18" charset="-120"/>
        <a:cs typeface="+mn-cs"/>
      </a:defRPr>
    </a:lvl7pPr>
    <a:lvl8pPr marL="3200400" algn="l" defTabSz="914400" rtl="0" eaLnBrk="1" latinLnBrk="0" hangingPunct="1">
      <a:defRPr kumimoji="1" sz="2400" kern="1200">
        <a:solidFill>
          <a:schemeClr val="tx1"/>
        </a:solidFill>
        <a:latin typeface="Tahoma" pitchFamily="34" charset="0"/>
        <a:ea typeface="新細明體" pitchFamily="18" charset="-120"/>
        <a:cs typeface="+mn-cs"/>
      </a:defRPr>
    </a:lvl8pPr>
    <a:lvl9pPr marL="3657600" algn="l" defTabSz="914400" rtl="0" eaLnBrk="1" latinLnBrk="0" hangingPunct="1">
      <a:defRPr kumimoji="1" sz="2400" kern="1200">
        <a:solidFill>
          <a:schemeClr val="tx1"/>
        </a:solidFill>
        <a:latin typeface="Tahoma" pitchFamily="34" charset="0"/>
        <a:ea typeface="新細明體"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74" d="100"/>
          <a:sy n="74" d="100"/>
        </p:scale>
        <p:origin x="1061" y="67"/>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9.xml"/><Relationship Id="rId3" Type="http://schemas.openxmlformats.org/officeDocument/2006/relationships/slide" Target="slides/slide3.xml"/><Relationship Id="rId7" Type="http://schemas.openxmlformats.org/officeDocument/2006/relationships/slide" Target="slides/slide11.xml"/><Relationship Id="rId12" Type="http://schemas.openxmlformats.org/officeDocument/2006/relationships/slide" Target="slides/slide18.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10.xml"/><Relationship Id="rId11" Type="http://schemas.openxmlformats.org/officeDocument/2006/relationships/slide" Target="slides/slide17.xml"/><Relationship Id="rId5" Type="http://schemas.openxmlformats.org/officeDocument/2006/relationships/slide" Target="slides/slide9.xml"/><Relationship Id="rId10" Type="http://schemas.openxmlformats.org/officeDocument/2006/relationships/slide" Target="slides/slide15.xml"/><Relationship Id="rId4" Type="http://schemas.openxmlformats.org/officeDocument/2006/relationships/slide" Target="slides/slide8.xml"/><Relationship Id="rId9"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TW" altLang="en-US"/>
          </a:p>
        </p:txBody>
      </p:sp>
      <p:sp>
        <p:nvSpPr>
          <p:cNvPr id="358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zh-TW" altLang="en-US"/>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zh-TW" altLang="en-US"/>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B65E5B7-1A7E-474B-9FE3-7538DFBCE18A}" type="slidenum">
              <a:rPr lang="zh-TW" altLang="en-US"/>
              <a:pPr/>
              <a:t>‹N°›</a:t>
            </a:fld>
            <a:endParaRPr lang="zh-TW" altLang="en-US"/>
          </a:p>
        </p:txBody>
      </p:sp>
    </p:spTree>
    <p:extLst>
      <p:ext uri="{BB962C8B-B14F-4D97-AF65-F5344CB8AC3E}">
        <p14:creationId xmlns:p14="http://schemas.microsoft.com/office/powerpoint/2010/main" val="414220918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新細明體" pitchFamily="18" charset="-120"/>
        <a:cs typeface="+mn-cs"/>
      </a:defRPr>
    </a:lvl1pPr>
    <a:lvl2pPr marL="457200" algn="l" rtl="0" fontAlgn="base">
      <a:spcBef>
        <a:spcPct val="30000"/>
      </a:spcBef>
      <a:spcAft>
        <a:spcPct val="0"/>
      </a:spcAft>
      <a:defRPr kumimoji="1" sz="1200" kern="1200">
        <a:solidFill>
          <a:schemeClr val="tx1"/>
        </a:solidFill>
        <a:latin typeface="Times New Roman" charset="0"/>
        <a:ea typeface="新細明體" pitchFamily="18" charset="-120"/>
        <a:cs typeface="+mn-cs"/>
      </a:defRPr>
    </a:lvl2pPr>
    <a:lvl3pPr marL="914400" algn="l" rtl="0" fontAlgn="base">
      <a:spcBef>
        <a:spcPct val="30000"/>
      </a:spcBef>
      <a:spcAft>
        <a:spcPct val="0"/>
      </a:spcAft>
      <a:defRPr kumimoji="1" sz="1200" kern="1200">
        <a:solidFill>
          <a:schemeClr val="tx1"/>
        </a:solidFill>
        <a:latin typeface="Times New Roman" charset="0"/>
        <a:ea typeface="新細明體" pitchFamily="18" charset="-120"/>
        <a:cs typeface="+mn-cs"/>
      </a:defRPr>
    </a:lvl3pPr>
    <a:lvl4pPr marL="1371600" algn="l" rtl="0" fontAlgn="base">
      <a:spcBef>
        <a:spcPct val="30000"/>
      </a:spcBef>
      <a:spcAft>
        <a:spcPct val="0"/>
      </a:spcAft>
      <a:defRPr kumimoji="1" sz="1200" kern="1200">
        <a:solidFill>
          <a:schemeClr val="tx1"/>
        </a:solidFill>
        <a:latin typeface="Times New Roman" charset="0"/>
        <a:ea typeface="新細明體" pitchFamily="18" charset="-120"/>
        <a:cs typeface="+mn-cs"/>
      </a:defRPr>
    </a:lvl4pPr>
    <a:lvl5pPr marL="1828800" algn="l" rtl="0" fontAlgn="base">
      <a:spcBef>
        <a:spcPct val="30000"/>
      </a:spcBef>
      <a:spcAft>
        <a:spcPct val="0"/>
      </a:spcAft>
      <a:defRPr kumimoji="1" sz="1200" kern="1200">
        <a:solidFill>
          <a:schemeClr val="tx1"/>
        </a:solidFill>
        <a:latin typeface="Times New Roman"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eaLnBrk="1" hangingPunct="1"/>
            <a:fld id="{55F97299-B482-415C-947E-02BCC3290DA1}" type="slidenum">
              <a:rPr lang="zh-TW" altLang="en-US" sz="1200"/>
              <a:pPr eaLnBrk="1" hangingPunct="1"/>
              <a:t>2</a:t>
            </a:fld>
            <a:endParaRPr lang="en-US" altLang="zh-TW"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2EEF6B-11C1-4511-BCF6-C8906ABDB6E5}" type="slidenum">
              <a:rPr lang="zh-TW" altLang="en-US"/>
              <a:pPr/>
              <a:t>17</a:t>
            </a:fld>
            <a:endParaRPr lang="en-US" altLang="zh-TW"/>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729497-0953-40B0-9E64-B93BABE494BD}" type="slidenum">
              <a:rPr lang="zh-TW" altLang="en-US"/>
              <a:pPr/>
              <a:t>18</a:t>
            </a:fld>
            <a:endParaRPr lang="en-US" altLang="zh-TW"/>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4DB993-0675-495C-B388-BC903633BA41}" type="slidenum">
              <a:rPr lang="zh-TW" altLang="en-US"/>
              <a:pPr/>
              <a:t>19</a:t>
            </a:fld>
            <a:endParaRPr lang="en-US" altLang="zh-TW"/>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6146" name="Group 2"/>
          <p:cNvGrpSpPr>
            <a:grpSpLocks/>
          </p:cNvGrpSpPr>
          <p:nvPr/>
        </p:nvGrpSpPr>
        <p:grpSpPr bwMode="auto">
          <a:xfrm>
            <a:off x="0" y="2438400"/>
            <a:ext cx="9009063" cy="1052513"/>
            <a:chOff x="0" y="1536"/>
            <a:chExt cx="5675" cy="663"/>
          </a:xfrm>
        </p:grpSpPr>
        <p:grpSp>
          <p:nvGrpSpPr>
            <p:cNvPr id="6147" name="Group 3"/>
            <p:cNvGrpSpPr>
              <a:grpSpLocks/>
            </p:cNvGrpSpPr>
            <p:nvPr/>
          </p:nvGrpSpPr>
          <p:grpSpPr bwMode="auto">
            <a:xfrm>
              <a:off x="183" y="1604"/>
              <a:ext cx="448" cy="299"/>
              <a:chOff x="720" y="336"/>
              <a:chExt cx="624" cy="432"/>
            </a:xfrm>
          </p:grpSpPr>
          <p:sp>
            <p:nvSpPr>
              <p:cNvPr id="6148"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endParaRPr lang="fr-FR"/>
              </a:p>
            </p:txBody>
          </p:sp>
          <p:sp>
            <p:nvSpPr>
              <p:cNvPr id="6149"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endParaRPr lang="fr-FR"/>
              </a:p>
            </p:txBody>
          </p:sp>
        </p:grpSp>
        <p:grpSp>
          <p:nvGrpSpPr>
            <p:cNvPr id="6150" name="Group 6"/>
            <p:cNvGrpSpPr>
              <a:grpSpLocks/>
            </p:cNvGrpSpPr>
            <p:nvPr/>
          </p:nvGrpSpPr>
          <p:grpSpPr bwMode="auto">
            <a:xfrm>
              <a:off x="261" y="1870"/>
              <a:ext cx="465" cy="299"/>
              <a:chOff x="912" y="2640"/>
              <a:chExt cx="672" cy="432"/>
            </a:xfrm>
          </p:grpSpPr>
          <p:sp>
            <p:nvSpPr>
              <p:cNvPr id="6151"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endParaRPr lang="fr-FR"/>
              </a:p>
            </p:txBody>
          </p:sp>
          <p:sp>
            <p:nvSpPr>
              <p:cNvPr id="6152"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endParaRPr lang="fr-FR"/>
              </a:p>
            </p:txBody>
          </p:sp>
        </p:grpSp>
        <p:sp>
          <p:nvSpPr>
            <p:cNvPr id="6153"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endParaRPr lang="fr-FR"/>
            </a:p>
          </p:txBody>
        </p:sp>
        <p:sp>
          <p:nvSpPr>
            <p:cNvPr id="6154"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endParaRPr lang="fr-FR"/>
            </a:p>
          </p:txBody>
        </p:sp>
        <p:sp>
          <p:nvSpPr>
            <p:cNvPr id="6155"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fr-FR"/>
            </a:p>
          </p:txBody>
        </p:sp>
      </p:gr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zh-TW" altLang="en-US"/>
              <a:t>按一下以編輯母片標題樣式</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a:t>按一下以編輯母片副標題樣式</a:t>
            </a:r>
          </a:p>
        </p:txBody>
      </p:sp>
      <p:sp>
        <p:nvSpPr>
          <p:cNvPr id="6158" name="Rectangle 14"/>
          <p:cNvSpPr>
            <a:spLocks noGrp="1" noChangeArrowheads="1"/>
          </p:cNvSpPr>
          <p:nvPr>
            <p:ph type="dt" sz="half" idx="2"/>
          </p:nvPr>
        </p:nvSpPr>
        <p:spPr>
          <a:xfrm>
            <a:off x="990600" y="6248400"/>
            <a:ext cx="1905000" cy="457200"/>
          </a:xfrm>
        </p:spPr>
        <p:txBody>
          <a:bodyPr/>
          <a:lstStyle>
            <a:lvl1pPr>
              <a:defRPr/>
            </a:lvl1pPr>
          </a:lstStyle>
          <a:p>
            <a:fld id="{1C37EB8D-49D8-48C9-AE94-FDEA767DC4B3}" type="datetime1">
              <a:rPr lang="zh-TW" altLang="fr-FR" smtClean="0"/>
              <a:pPr/>
              <a:t>2023/11/17</a:t>
            </a:fld>
            <a:endParaRPr lang="zh-TW" altLang="en-US"/>
          </a:p>
        </p:txBody>
      </p:sp>
      <p:sp>
        <p:nvSpPr>
          <p:cNvPr id="6159" name="Rectangle 15"/>
          <p:cNvSpPr>
            <a:spLocks noGrp="1" noChangeArrowheads="1"/>
          </p:cNvSpPr>
          <p:nvPr>
            <p:ph type="ftr" sz="quarter" idx="3"/>
          </p:nvPr>
        </p:nvSpPr>
        <p:spPr>
          <a:xfrm>
            <a:off x="2438400" y="6248400"/>
            <a:ext cx="4953000" cy="457200"/>
          </a:xfrm>
        </p:spPr>
        <p:txBody>
          <a:bodyPr/>
          <a:lstStyle>
            <a:lvl1pPr>
              <a:defRPr/>
            </a:lvl1pPr>
          </a:lstStyle>
          <a:p>
            <a:endParaRPr lang="zh-TW" altLang="en-US"/>
          </a:p>
        </p:txBody>
      </p:sp>
      <p:sp>
        <p:nvSpPr>
          <p:cNvPr id="6160" name="Rectangle 16"/>
          <p:cNvSpPr>
            <a:spLocks noGrp="1" noChangeArrowheads="1"/>
          </p:cNvSpPr>
          <p:nvPr>
            <p:ph type="sldNum" sz="quarter" idx="4"/>
          </p:nvPr>
        </p:nvSpPr>
        <p:spPr>
          <a:xfrm>
            <a:off x="6858000" y="6248400"/>
            <a:ext cx="1905000" cy="457200"/>
          </a:xfrm>
        </p:spPr>
        <p:txBody>
          <a:bodyPr/>
          <a:lstStyle>
            <a:lvl1pPr>
              <a:defRPr/>
            </a:lvl1pPr>
          </a:lstStyle>
          <a:p>
            <a:fld id="{DBAABFBB-6724-451E-B21B-25110F8ED972}" type="slidenum">
              <a:rPr lang="zh-TW" altLang="en-US"/>
              <a:pPr/>
              <a:t>‹N°›</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fld id="{25D1E453-DACA-493B-A75D-E0C13DE86229}" type="datetime1">
              <a:rPr lang="zh-TW" altLang="fr-FR" smtClean="0"/>
              <a:pPr/>
              <a:t>2023/11/17</a:t>
            </a:fld>
            <a:endParaRPr lang="zh-TW" altLang="en-US"/>
          </a:p>
        </p:txBody>
      </p:sp>
      <p:sp>
        <p:nvSpPr>
          <p:cNvPr id="5" name="Espace réservé du pied de page 4"/>
          <p:cNvSpPr>
            <a:spLocks noGrp="1"/>
          </p:cNvSpPr>
          <p:nvPr>
            <p:ph type="ftr" sz="quarter" idx="11"/>
          </p:nvPr>
        </p:nvSpPr>
        <p:spPr/>
        <p:txBody>
          <a:bodyPr/>
          <a:lstStyle>
            <a:lvl1pPr>
              <a:defRPr/>
            </a:lvl1pPr>
          </a:lstStyle>
          <a:p>
            <a:endParaRPr lang="zh-TW" altLang="en-US"/>
          </a:p>
        </p:txBody>
      </p:sp>
      <p:sp>
        <p:nvSpPr>
          <p:cNvPr id="6" name="Espace réservé du numéro de diapositive 5"/>
          <p:cNvSpPr>
            <a:spLocks noGrp="1"/>
          </p:cNvSpPr>
          <p:nvPr>
            <p:ph type="sldNum" sz="quarter" idx="12"/>
          </p:nvPr>
        </p:nvSpPr>
        <p:spPr/>
        <p:txBody>
          <a:bodyPr/>
          <a:lstStyle>
            <a:lvl1pPr>
              <a:defRPr/>
            </a:lvl1pPr>
          </a:lstStyle>
          <a:p>
            <a:r>
              <a:rPr lang="zh-TW" altLang="en-US"/>
              <a:t>7 -</a:t>
            </a:r>
            <a:fld id="{2A279E25-03C3-4663-B4B2-416F86E52B8F}" type="slidenum">
              <a:rPr lang="zh-TW" altLang="en-US"/>
              <a:pPr/>
              <a:t>‹N°›</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83375" y="609600"/>
            <a:ext cx="1947863" cy="51054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838200" y="609600"/>
            <a:ext cx="5692775" cy="51054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fld id="{C46AA505-881F-48DD-8F05-DE2DD6E10D11}" type="datetime1">
              <a:rPr lang="zh-TW" altLang="fr-FR" smtClean="0"/>
              <a:pPr/>
              <a:t>2023/11/17</a:t>
            </a:fld>
            <a:endParaRPr lang="zh-TW" altLang="en-US"/>
          </a:p>
        </p:txBody>
      </p:sp>
      <p:sp>
        <p:nvSpPr>
          <p:cNvPr id="5" name="Espace réservé du pied de page 4"/>
          <p:cNvSpPr>
            <a:spLocks noGrp="1"/>
          </p:cNvSpPr>
          <p:nvPr>
            <p:ph type="ftr" sz="quarter" idx="11"/>
          </p:nvPr>
        </p:nvSpPr>
        <p:spPr/>
        <p:txBody>
          <a:bodyPr/>
          <a:lstStyle>
            <a:lvl1pPr>
              <a:defRPr/>
            </a:lvl1pPr>
          </a:lstStyle>
          <a:p>
            <a:endParaRPr lang="zh-TW" altLang="en-US"/>
          </a:p>
        </p:txBody>
      </p:sp>
      <p:sp>
        <p:nvSpPr>
          <p:cNvPr id="6" name="Espace réservé du numéro de diapositive 5"/>
          <p:cNvSpPr>
            <a:spLocks noGrp="1"/>
          </p:cNvSpPr>
          <p:nvPr>
            <p:ph type="sldNum" sz="quarter" idx="12"/>
          </p:nvPr>
        </p:nvSpPr>
        <p:spPr/>
        <p:txBody>
          <a:bodyPr/>
          <a:lstStyle>
            <a:lvl1pPr>
              <a:defRPr/>
            </a:lvl1pPr>
          </a:lstStyle>
          <a:p>
            <a:r>
              <a:rPr lang="zh-TW" altLang="en-US"/>
              <a:t>7 -</a:t>
            </a:r>
            <a:fld id="{2929BD48-D48A-4B0C-B276-9D387C66E004}" type="slidenum">
              <a:rPr lang="zh-TW" altLang="en-US"/>
              <a:pPr/>
              <a:t>‹N°›</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19D1CE-CC96-4560-BDE8-FDBB578DDDE9}"/>
              </a:ext>
            </a:extLst>
          </p:cNvPr>
          <p:cNvSpPr>
            <a:spLocks noGrp="1"/>
          </p:cNvSpPr>
          <p:nvPr>
            <p:ph type="ctrTitle"/>
          </p:nvPr>
        </p:nvSpPr>
        <p:spPr>
          <a:xfrm>
            <a:off x="1143000" y="1122363"/>
            <a:ext cx="6858000" cy="2387600"/>
          </a:xfrm>
        </p:spPr>
        <p:txBody>
          <a:bodyPr anchor="b"/>
          <a:lstStyle>
            <a:lvl1pPr algn="ctr">
              <a:defRPr sz="4500"/>
            </a:lvl1pPr>
          </a:lstStyle>
          <a:p>
            <a:r>
              <a:rPr lang="fr-FR"/>
              <a:t>Modifiez le style du titre</a:t>
            </a:r>
          </a:p>
        </p:txBody>
      </p:sp>
      <p:sp>
        <p:nvSpPr>
          <p:cNvPr id="3" name="Sous-titre 2">
            <a:extLst>
              <a:ext uri="{FF2B5EF4-FFF2-40B4-BE49-F238E27FC236}">
                <a16:creationId xmlns:a16="http://schemas.microsoft.com/office/drawing/2014/main" id="{3EAA71E9-9D39-4406-8F84-ADEC4CE147B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AE8793C-25E6-4867-A4C8-4D0F521C10E1}"/>
              </a:ext>
            </a:extLst>
          </p:cNvPr>
          <p:cNvSpPr>
            <a:spLocks noGrp="1"/>
          </p:cNvSpPr>
          <p:nvPr>
            <p:ph type="dt" sz="half" idx="10"/>
          </p:nvPr>
        </p:nvSpPr>
        <p:spPr/>
        <p:txBody>
          <a:bodyPr/>
          <a:lstStyle/>
          <a:p>
            <a:pPr>
              <a:defRPr/>
            </a:pPr>
            <a:endParaRPr lang="en-US" altLang="en-US"/>
          </a:p>
        </p:txBody>
      </p:sp>
      <p:sp>
        <p:nvSpPr>
          <p:cNvPr id="5" name="Espace réservé du pied de page 4">
            <a:extLst>
              <a:ext uri="{FF2B5EF4-FFF2-40B4-BE49-F238E27FC236}">
                <a16:creationId xmlns:a16="http://schemas.microsoft.com/office/drawing/2014/main" id="{12EBE28B-AEF8-402F-8705-1C28477E475A}"/>
              </a:ext>
            </a:extLst>
          </p:cNvPr>
          <p:cNvSpPr>
            <a:spLocks noGrp="1"/>
          </p:cNvSpPr>
          <p:nvPr>
            <p:ph type="ftr" sz="quarter" idx="11"/>
          </p:nvPr>
        </p:nvSpPr>
        <p:spPr/>
        <p:txBody>
          <a:bodyPr/>
          <a:lstStyle/>
          <a:p>
            <a:pPr>
              <a:defRPr/>
            </a:pPr>
            <a:r>
              <a:rPr lang="en-US" altLang="en-US"/>
              <a:t>A. Levitin “Introduction to the Design &amp; Analysis of Algorithms,” 3rd ed., Ch. 8 ©2012 Pearson Education, Inc. Upper Saddle River, NJ. All Rights Reserved. </a:t>
            </a:r>
          </a:p>
        </p:txBody>
      </p:sp>
      <p:sp>
        <p:nvSpPr>
          <p:cNvPr id="6" name="Espace réservé du numéro de diapositive 5">
            <a:extLst>
              <a:ext uri="{FF2B5EF4-FFF2-40B4-BE49-F238E27FC236}">
                <a16:creationId xmlns:a16="http://schemas.microsoft.com/office/drawing/2014/main" id="{EDC8735D-919C-46F6-A564-B1E193D6C8CC}"/>
              </a:ext>
            </a:extLst>
          </p:cNvPr>
          <p:cNvSpPr>
            <a:spLocks noGrp="1"/>
          </p:cNvSpPr>
          <p:nvPr>
            <p:ph type="sldNum" sz="quarter" idx="12"/>
          </p:nvPr>
        </p:nvSpPr>
        <p:spPr/>
        <p:txBody>
          <a:bodyPr/>
          <a:lstStyle/>
          <a:p>
            <a:fld id="{79F91CB7-EBDB-4B94-8307-3B01540C8D36}" type="slidenum">
              <a:rPr lang="en-US" altLang="en-US" smtClean="0"/>
              <a:pPr/>
              <a:t>‹N°›</a:t>
            </a:fld>
            <a:endParaRPr lang="en-US" altLang="en-US"/>
          </a:p>
        </p:txBody>
      </p:sp>
    </p:spTree>
    <p:extLst>
      <p:ext uri="{BB962C8B-B14F-4D97-AF65-F5344CB8AC3E}">
        <p14:creationId xmlns:p14="http://schemas.microsoft.com/office/powerpoint/2010/main" val="3787927690"/>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71AA70-F801-415C-9821-08C56F3B63B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F4600AC-FDA5-47B3-91A5-970892A8681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7F29F13-8DA5-42CB-91D4-44E198817803}"/>
              </a:ext>
            </a:extLst>
          </p:cNvPr>
          <p:cNvSpPr>
            <a:spLocks noGrp="1"/>
          </p:cNvSpPr>
          <p:nvPr>
            <p:ph type="dt" sz="half" idx="10"/>
          </p:nvPr>
        </p:nvSpPr>
        <p:spPr/>
        <p:txBody>
          <a:bodyPr/>
          <a:lstStyle/>
          <a:p>
            <a:pPr>
              <a:defRPr/>
            </a:pPr>
            <a:endParaRPr lang="en-US" altLang="en-US"/>
          </a:p>
        </p:txBody>
      </p:sp>
      <p:sp>
        <p:nvSpPr>
          <p:cNvPr id="5" name="Espace réservé du pied de page 4">
            <a:extLst>
              <a:ext uri="{FF2B5EF4-FFF2-40B4-BE49-F238E27FC236}">
                <a16:creationId xmlns:a16="http://schemas.microsoft.com/office/drawing/2014/main" id="{51BA0033-01F6-419F-8BE4-B4C376C12465}"/>
              </a:ext>
            </a:extLst>
          </p:cNvPr>
          <p:cNvSpPr>
            <a:spLocks noGrp="1"/>
          </p:cNvSpPr>
          <p:nvPr>
            <p:ph type="ftr" sz="quarter" idx="11"/>
          </p:nvPr>
        </p:nvSpPr>
        <p:spPr/>
        <p:txBody>
          <a:bodyPr/>
          <a:lstStyle/>
          <a:p>
            <a:pPr>
              <a:defRPr/>
            </a:pPr>
            <a:r>
              <a:rPr lang="en-US" altLang="en-US"/>
              <a:t>A. Levitin “Introduction to the Design &amp; Analysis of Algorithms,” 3rd ed., Ch. 8 ©2012 Pearson Education, Inc. Upper Saddle River, NJ. All Rights Reserved. </a:t>
            </a:r>
          </a:p>
        </p:txBody>
      </p:sp>
      <p:sp>
        <p:nvSpPr>
          <p:cNvPr id="6" name="Espace réservé du numéro de diapositive 5">
            <a:extLst>
              <a:ext uri="{FF2B5EF4-FFF2-40B4-BE49-F238E27FC236}">
                <a16:creationId xmlns:a16="http://schemas.microsoft.com/office/drawing/2014/main" id="{F4CC4654-EA77-48B2-9E40-F28B0EBB41D2}"/>
              </a:ext>
            </a:extLst>
          </p:cNvPr>
          <p:cNvSpPr>
            <a:spLocks noGrp="1"/>
          </p:cNvSpPr>
          <p:nvPr>
            <p:ph type="sldNum" sz="quarter" idx="12"/>
          </p:nvPr>
        </p:nvSpPr>
        <p:spPr/>
        <p:txBody>
          <a:bodyPr/>
          <a:lstStyle/>
          <a:p>
            <a:fld id="{79F91CB7-EBDB-4B94-8307-3B01540C8D36}" type="slidenum">
              <a:rPr lang="en-US" altLang="en-US" smtClean="0"/>
              <a:pPr/>
              <a:t>‹N°›</a:t>
            </a:fld>
            <a:endParaRPr lang="en-US" altLang="en-US"/>
          </a:p>
        </p:txBody>
      </p:sp>
    </p:spTree>
    <p:extLst>
      <p:ext uri="{BB962C8B-B14F-4D97-AF65-F5344CB8AC3E}">
        <p14:creationId xmlns:p14="http://schemas.microsoft.com/office/powerpoint/2010/main" val="8774903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59B843-DC16-4A84-88AA-669C5570F125}"/>
              </a:ext>
            </a:extLst>
          </p:cNvPr>
          <p:cNvSpPr>
            <a:spLocks noGrp="1"/>
          </p:cNvSpPr>
          <p:nvPr>
            <p:ph type="title"/>
          </p:nvPr>
        </p:nvSpPr>
        <p:spPr>
          <a:xfrm>
            <a:off x="623888" y="1709739"/>
            <a:ext cx="7886700" cy="2852737"/>
          </a:xfrm>
        </p:spPr>
        <p:txBody>
          <a:bodyPr anchor="b"/>
          <a:lstStyle>
            <a:lvl1pPr>
              <a:defRPr sz="4500"/>
            </a:lvl1pPr>
          </a:lstStyle>
          <a:p>
            <a:r>
              <a:rPr lang="fr-FR"/>
              <a:t>Modifiez le style du titre</a:t>
            </a:r>
          </a:p>
        </p:txBody>
      </p:sp>
      <p:sp>
        <p:nvSpPr>
          <p:cNvPr id="3" name="Espace réservé du texte 2">
            <a:extLst>
              <a:ext uri="{FF2B5EF4-FFF2-40B4-BE49-F238E27FC236}">
                <a16:creationId xmlns:a16="http://schemas.microsoft.com/office/drawing/2014/main" id="{C629DE29-270D-4F3B-A009-E79C055ACED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57677E8-BA40-4DA5-9F09-77B381AC07CE}"/>
              </a:ext>
            </a:extLst>
          </p:cNvPr>
          <p:cNvSpPr>
            <a:spLocks noGrp="1"/>
          </p:cNvSpPr>
          <p:nvPr>
            <p:ph type="dt" sz="half" idx="10"/>
          </p:nvPr>
        </p:nvSpPr>
        <p:spPr/>
        <p:txBody>
          <a:bodyPr/>
          <a:lstStyle/>
          <a:p>
            <a:pPr>
              <a:defRPr/>
            </a:pPr>
            <a:endParaRPr lang="en-US" altLang="en-US"/>
          </a:p>
        </p:txBody>
      </p:sp>
      <p:sp>
        <p:nvSpPr>
          <p:cNvPr id="5" name="Espace réservé du pied de page 4">
            <a:extLst>
              <a:ext uri="{FF2B5EF4-FFF2-40B4-BE49-F238E27FC236}">
                <a16:creationId xmlns:a16="http://schemas.microsoft.com/office/drawing/2014/main" id="{1A4A412D-FCA7-4102-B0AD-D1508B00515C}"/>
              </a:ext>
            </a:extLst>
          </p:cNvPr>
          <p:cNvSpPr>
            <a:spLocks noGrp="1"/>
          </p:cNvSpPr>
          <p:nvPr>
            <p:ph type="ftr" sz="quarter" idx="11"/>
          </p:nvPr>
        </p:nvSpPr>
        <p:spPr/>
        <p:txBody>
          <a:bodyPr/>
          <a:lstStyle/>
          <a:p>
            <a:pPr>
              <a:defRPr/>
            </a:pPr>
            <a:r>
              <a:rPr lang="en-US" altLang="en-US"/>
              <a:t>A. Levitin “Introduction to the Design &amp; Analysis of Algorithms,” 3rd ed., Ch. 8 ©2012 Pearson Education, Inc. Upper Saddle River, NJ. All Rights Reserved. </a:t>
            </a:r>
          </a:p>
        </p:txBody>
      </p:sp>
      <p:sp>
        <p:nvSpPr>
          <p:cNvPr id="6" name="Espace réservé du numéro de diapositive 5">
            <a:extLst>
              <a:ext uri="{FF2B5EF4-FFF2-40B4-BE49-F238E27FC236}">
                <a16:creationId xmlns:a16="http://schemas.microsoft.com/office/drawing/2014/main" id="{10F8D3EE-115B-4D95-9024-AFB86C73A6C5}"/>
              </a:ext>
            </a:extLst>
          </p:cNvPr>
          <p:cNvSpPr>
            <a:spLocks noGrp="1"/>
          </p:cNvSpPr>
          <p:nvPr>
            <p:ph type="sldNum" sz="quarter" idx="12"/>
          </p:nvPr>
        </p:nvSpPr>
        <p:spPr/>
        <p:txBody>
          <a:bodyPr/>
          <a:lstStyle/>
          <a:p>
            <a:fld id="{79F91CB7-EBDB-4B94-8307-3B01540C8D36}" type="slidenum">
              <a:rPr lang="en-US" altLang="en-US" smtClean="0"/>
              <a:pPr/>
              <a:t>‹N°›</a:t>
            </a:fld>
            <a:endParaRPr lang="en-US" altLang="en-US"/>
          </a:p>
        </p:txBody>
      </p:sp>
    </p:spTree>
    <p:extLst>
      <p:ext uri="{BB962C8B-B14F-4D97-AF65-F5344CB8AC3E}">
        <p14:creationId xmlns:p14="http://schemas.microsoft.com/office/powerpoint/2010/main" val="1903418007"/>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D7C2F3-369A-4B14-894A-D9330B05382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D14D1B5-0B8D-4985-81AC-46C687628DF5}"/>
              </a:ext>
            </a:extLst>
          </p:cNvPr>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97CD590-633B-4856-A3FF-8AE285DD60D3}"/>
              </a:ext>
            </a:extLst>
          </p:cNvPr>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DBAB342-1833-4556-8192-6A90BEE0E9B1}"/>
              </a:ext>
            </a:extLst>
          </p:cNvPr>
          <p:cNvSpPr>
            <a:spLocks noGrp="1"/>
          </p:cNvSpPr>
          <p:nvPr>
            <p:ph type="dt" sz="half" idx="10"/>
          </p:nvPr>
        </p:nvSpPr>
        <p:spPr/>
        <p:txBody>
          <a:bodyPr/>
          <a:lstStyle/>
          <a:p>
            <a:pPr>
              <a:defRPr/>
            </a:pPr>
            <a:endParaRPr lang="en-US" altLang="en-US"/>
          </a:p>
        </p:txBody>
      </p:sp>
      <p:sp>
        <p:nvSpPr>
          <p:cNvPr id="6" name="Espace réservé du pied de page 5">
            <a:extLst>
              <a:ext uri="{FF2B5EF4-FFF2-40B4-BE49-F238E27FC236}">
                <a16:creationId xmlns:a16="http://schemas.microsoft.com/office/drawing/2014/main" id="{22844FE4-614D-4393-991D-5DB05E5EFB0C}"/>
              </a:ext>
            </a:extLst>
          </p:cNvPr>
          <p:cNvSpPr>
            <a:spLocks noGrp="1"/>
          </p:cNvSpPr>
          <p:nvPr>
            <p:ph type="ftr" sz="quarter" idx="11"/>
          </p:nvPr>
        </p:nvSpPr>
        <p:spPr/>
        <p:txBody>
          <a:bodyPr/>
          <a:lstStyle/>
          <a:p>
            <a:pPr>
              <a:defRPr/>
            </a:pPr>
            <a:r>
              <a:rPr lang="en-US" altLang="en-US"/>
              <a:t>A. Levitin “Introduction to the Design &amp; Analysis of Algorithms,” 3rd ed., Ch. 8 ©2012 Pearson Education, Inc. Upper Saddle River, NJ. All Rights Reserved. </a:t>
            </a:r>
          </a:p>
        </p:txBody>
      </p:sp>
      <p:sp>
        <p:nvSpPr>
          <p:cNvPr id="7" name="Espace réservé du numéro de diapositive 6">
            <a:extLst>
              <a:ext uri="{FF2B5EF4-FFF2-40B4-BE49-F238E27FC236}">
                <a16:creationId xmlns:a16="http://schemas.microsoft.com/office/drawing/2014/main" id="{6924AE31-C0B6-4344-9550-080361FA5FA0}"/>
              </a:ext>
            </a:extLst>
          </p:cNvPr>
          <p:cNvSpPr>
            <a:spLocks noGrp="1"/>
          </p:cNvSpPr>
          <p:nvPr>
            <p:ph type="sldNum" sz="quarter" idx="12"/>
          </p:nvPr>
        </p:nvSpPr>
        <p:spPr/>
        <p:txBody>
          <a:bodyPr/>
          <a:lstStyle/>
          <a:p>
            <a:fld id="{79F91CB7-EBDB-4B94-8307-3B01540C8D36}" type="slidenum">
              <a:rPr lang="en-US" altLang="en-US" smtClean="0"/>
              <a:pPr/>
              <a:t>‹N°›</a:t>
            </a:fld>
            <a:endParaRPr lang="en-US" altLang="en-US"/>
          </a:p>
        </p:txBody>
      </p:sp>
    </p:spTree>
    <p:extLst>
      <p:ext uri="{BB962C8B-B14F-4D97-AF65-F5344CB8AC3E}">
        <p14:creationId xmlns:p14="http://schemas.microsoft.com/office/powerpoint/2010/main" val="3081943428"/>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84639D-456B-424E-B599-E32C2D25DAE4}"/>
              </a:ext>
            </a:extLst>
          </p:cNvPr>
          <p:cNvSpPr>
            <a:spLocks noGrp="1"/>
          </p:cNvSpPr>
          <p:nvPr>
            <p:ph type="title"/>
          </p:nvPr>
        </p:nvSpPr>
        <p:spPr>
          <a:xfrm>
            <a:off x="629841" y="365126"/>
            <a:ext cx="78867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67AFF61-5E2F-4681-8D99-16EC9F57DB2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7026C6A-32B7-4EA3-8338-39B58028BE67}"/>
              </a:ext>
            </a:extLst>
          </p:cNvPr>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1476371A-ED55-4A82-841B-C329954481C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BF5B61C-6F86-4A5B-AC5C-F4D1CD2BF3CF}"/>
              </a:ext>
            </a:extLst>
          </p:cNvPr>
          <p:cNvSpPr>
            <a:spLocks noGrp="1"/>
          </p:cNvSpPr>
          <p:nvPr>
            <p:ph sz="quarter" idx="4"/>
          </p:nvPr>
        </p:nvSpPr>
        <p:spPr>
          <a:xfrm>
            <a:off x="4629150"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AFCD16D7-49FD-46B9-856D-0281B96D92DB}"/>
              </a:ext>
            </a:extLst>
          </p:cNvPr>
          <p:cNvSpPr>
            <a:spLocks noGrp="1"/>
          </p:cNvSpPr>
          <p:nvPr>
            <p:ph type="dt" sz="half" idx="10"/>
          </p:nvPr>
        </p:nvSpPr>
        <p:spPr/>
        <p:txBody>
          <a:bodyPr/>
          <a:lstStyle/>
          <a:p>
            <a:pPr>
              <a:defRPr/>
            </a:pPr>
            <a:endParaRPr lang="en-US" altLang="en-US"/>
          </a:p>
        </p:txBody>
      </p:sp>
      <p:sp>
        <p:nvSpPr>
          <p:cNvPr id="8" name="Espace réservé du pied de page 7">
            <a:extLst>
              <a:ext uri="{FF2B5EF4-FFF2-40B4-BE49-F238E27FC236}">
                <a16:creationId xmlns:a16="http://schemas.microsoft.com/office/drawing/2014/main" id="{5B421AB3-E16E-47A7-9F14-1600AC3716D5}"/>
              </a:ext>
            </a:extLst>
          </p:cNvPr>
          <p:cNvSpPr>
            <a:spLocks noGrp="1"/>
          </p:cNvSpPr>
          <p:nvPr>
            <p:ph type="ftr" sz="quarter" idx="11"/>
          </p:nvPr>
        </p:nvSpPr>
        <p:spPr/>
        <p:txBody>
          <a:bodyPr/>
          <a:lstStyle/>
          <a:p>
            <a:pPr>
              <a:defRPr/>
            </a:pPr>
            <a:r>
              <a:rPr lang="en-US" altLang="en-US"/>
              <a:t>A. Levitin “Introduction to the Design &amp; Analysis of Algorithms,” 3rd ed., Ch. 8 ©2012 Pearson Education, Inc. Upper Saddle River, NJ. All Rights Reserved. </a:t>
            </a:r>
          </a:p>
        </p:txBody>
      </p:sp>
      <p:sp>
        <p:nvSpPr>
          <p:cNvPr id="9" name="Espace réservé du numéro de diapositive 8">
            <a:extLst>
              <a:ext uri="{FF2B5EF4-FFF2-40B4-BE49-F238E27FC236}">
                <a16:creationId xmlns:a16="http://schemas.microsoft.com/office/drawing/2014/main" id="{1A303A5B-4F5B-4D1F-BABE-09D76231E38A}"/>
              </a:ext>
            </a:extLst>
          </p:cNvPr>
          <p:cNvSpPr>
            <a:spLocks noGrp="1"/>
          </p:cNvSpPr>
          <p:nvPr>
            <p:ph type="sldNum" sz="quarter" idx="12"/>
          </p:nvPr>
        </p:nvSpPr>
        <p:spPr/>
        <p:txBody>
          <a:bodyPr/>
          <a:lstStyle/>
          <a:p>
            <a:fld id="{79F91CB7-EBDB-4B94-8307-3B01540C8D36}" type="slidenum">
              <a:rPr lang="en-US" altLang="en-US" smtClean="0"/>
              <a:pPr/>
              <a:t>‹N°›</a:t>
            </a:fld>
            <a:endParaRPr lang="en-US" altLang="en-US"/>
          </a:p>
        </p:txBody>
      </p:sp>
    </p:spTree>
    <p:extLst>
      <p:ext uri="{BB962C8B-B14F-4D97-AF65-F5344CB8AC3E}">
        <p14:creationId xmlns:p14="http://schemas.microsoft.com/office/powerpoint/2010/main" val="2532553438"/>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1D6115-E03E-48A7-9BFD-D225D7A8DACA}"/>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8FD5073-2D1F-4B44-8848-43BB78375C9F}"/>
              </a:ext>
            </a:extLst>
          </p:cNvPr>
          <p:cNvSpPr>
            <a:spLocks noGrp="1"/>
          </p:cNvSpPr>
          <p:nvPr>
            <p:ph type="dt" sz="half" idx="10"/>
          </p:nvPr>
        </p:nvSpPr>
        <p:spPr/>
        <p:txBody>
          <a:bodyPr/>
          <a:lstStyle/>
          <a:p>
            <a:pPr>
              <a:defRPr/>
            </a:pPr>
            <a:endParaRPr lang="en-US" altLang="en-US"/>
          </a:p>
        </p:txBody>
      </p:sp>
      <p:sp>
        <p:nvSpPr>
          <p:cNvPr id="4" name="Espace réservé du pied de page 3">
            <a:extLst>
              <a:ext uri="{FF2B5EF4-FFF2-40B4-BE49-F238E27FC236}">
                <a16:creationId xmlns:a16="http://schemas.microsoft.com/office/drawing/2014/main" id="{A23C23B5-6A14-4A07-8B86-D3084E0850E1}"/>
              </a:ext>
            </a:extLst>
          </p:cNvPr>
          <p:cNvSpPr>
            <a:spLocks noGrp="1"/>
          </p:cNvSpPr>
          <p:nvPr>
            <p:ph type="ftr" sz="quarter" idx="11"/>
          </p:nvPr>
        </p:nvSpPr>
        <p:spPr/>
        <p:txBody>
          <a:bodyPr/>
          <a:lstStyle/>
          <a:p>
            <a:pPr>
              <a:defRPr/>
            </a:pPr>
            <a:r>
              <a:rPr lang="en-US" altLang="en-US"/>
              <a:t>A. Levitin “Introduction to the Design &amp; Analysis of Algorithms,” 3rd ed., Ch. 8 ©2012 Pearson Education, Inc. Upper Saddle River, NJ. All Rights Reserved. </a:t>
            </a:r>
          </a:p>
        </p:txBody>
      </p:sp>
      <p:sp>
        <p:nvSpPr>
          <p:cNvPr id="5" name="Espace réservé du numéro de diapositive 4">
            <a:extLst>
              <a:ext uri="{FF2B5EF4-FFF2-40B4-BE49-F238E27FC236}">
                <a16:creationId xmlns:a16="http://schemas.microsoft.com/office/drawing/2014/main" id="{6F757E86-EF3F-46FA-BF15-FEE6C8380A7B}"/>
              </a:ext>
            </a:extLst>
          </p:cNvPr>
          <p:cNvSpPr>
            <a:spLocks noGrp="1"/>
          </p:cNvSpPr>
          <p:nvPr>
            <p:ph type="sldNum" sz="quarter" idx="12"/>
          </p:nvPr>
        </p:nvSpPr>
        <p:spPr/>
        <p:txBody>
          <a:bodyPr/>
          <a:lstStyle/>
          <a:p>
            <a:fld id="{79F91CB7-EBDB-4B94-8307-3B01540C8D36}" type="slidenum">
              <a:rPr lang="en-US" altLang="en-US" smtClean="0"/>
              <a:pPr/>
              <a:t>‹N°›</a:t>
            </a:fld>
            <a:endParaRPr lang="en-US" altLang="en-US"/>
          </a:p>
        </p:txBody>
      </p:sp>
    </p:spTree>
    <p:extLst>
      <p:ext uri="{BB962C8B-B14F-4D97-AF65-F5344CB8AC3E}">
        <p14:creationId xmlns:p14="http://schemas.microsoft.com/office/powerpoint/2010/main" val="2434416904"/>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405849E-7D1F-4A72-A28F-1BBC66D7661E}"/>
              </a:ext>
            </a:extLst>
          </p:cNvPr>
          <p:cNvSpPr>
            <a:spLocks noGrp="1"/>
          </p:cNvSpPr>
          <p:nvPr>
            <p:ph type="dt" sz="half" idx="10"/>
          </p:nvPr>
        </p:nvSpPr>
        <p:spPr/>
        <p:txBody>
          <a:bodyPr/>
          <a:lstStyle/>
          <a:p>
            <a:pPr>
              <a:defRPr/>
            </a:pPr>
            <a:endParaRPr lang="en-US" altLang="en-US"/>
          </a:p>
        </p:txBody>
      </p:sp>
      <p:sp>
        <p:nvSpPr>
          <p:cNvPr id="3" name="Espace réservé du pied de page 2">
            <a:extLst>
              <a:ext uri="{FF2B5EF4-FFF2-40B4-BE49-F238E27FC236}">
                <a16:creationId xmlns:a16="http://schemas.microsoft.com/office/drawing/2014/main" id="{E8222CDF-C56B-4343-85FE-35239536869A}"/>
              </a:ext>
            </a:extLst>
          </p:cNvPr>
          <p:cNvSpPr>
            <a:spLocks noGrp="1"/>
          </p:cNvSpPr>
          <p:nvPr>
            <p:ph type="ftr" sz="quarter" idx="11"/>
          </p:nvPr>
        </p:nvSpPr>
        <p:spPr/>
        <p:txBody>
          <a:bodyPr/>
          <a:lstStyle/>
          <a:p>
            <a:pPr>
              <a:defRPr/>
            </a:pPr>
            <a:r>
              <a:rPr lang="en-US" altLang="en-US"/>
              <a:t>A. Levitin “Introduction to the Design &amp; Analysis of Algorithms,” 3rd ed., Ch. 8 ©2012 Pearson Education, Inc. Upper Saddle River, NJ. All Rights Reserved. </a:t>
            </a:r>
          </a:p>
        </p:txBody>
      </p:sp>
      <p:sp>
        <p:nvSpPr>
          <p:cNvPr id="4" name="Espace réservé du numéro de diapositive 3">
            <a:extLst>
              <a:ext uri="{FF2B5EF4-FFF2-40B4-BE49-F238E27FC236}">
                <a16:creationId xmlns:a16="http://schemas.microsoft.com/office/drawing/2014/main" id="{5CA6615F-A703-4D45-BD21-38B8F730D281}"/>
              </a:ext>
            </a:extLst>
          </p:cNvPr>
          <p:cNvSpPr>
            <a:spLocks noGrp="1"/>
          </p:cNvSpPr>
          <p:nvPr>
            <p:ph type="sldNum" sz="quarter" idx="12"/>
          </p:nvPr>
        </p:nvSpPr>
        <p:spPr/>
        <p:txBody>
          <a:bodyPr/>
          <a:lstStyle/>
          <a:p>
            <a:fld id="{79F91CB7-EBDB-4B94-8307-3B01540C8D36}" type="slidenum">
              <a:rPr lang="en-US" altLang="en-US" smtClean="0"/>
              <a:pPr/>
              <a:t>‹N°›</a:t>
            </a:fld>
            <a:endParaRPr lang="en-US" altLang="en-US"/>
          </a:p>
        </p:txBody>
      </p:sp>
    </p:spTree>
    <p:extLst>
      <p:ext uri="{BB962C8B-B14F-4D97-AF65-F5344CB8AC3E}">
        <p14:creationId xmlns:p14="http://schemas.microsoft.com/office/powerpoint/2010/main" val="922636292"/>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786F54-6F24-49EF-94B0-E9F1450E767D}"/>
              </a:ext>
            </a:extLst>
          </p:cNvPr>
          <p:cNvSpPr>
            <a:spLocks noGrp="1"/>
          </p:cNvSpPr>
          <p:nvPr>
            <p:ph type="title"/>
          </p:nvPr>
        </p:nvSpPr>
        <p:spPr>
          <a:xfrm>
            <a:off x="629841" y="457200"/>
            <a:ext cx="2949178" cy="1600200"/>
          </a:xfrm>
        </p:spPr>
        <p:txBody>
          <a:bodyPr anchor="b"/>
          <a:lstStyle>
            <a:lvl1pPr>
              <a:defRPr sz="2400"/>
            </a:lvl1pPr>
          </a:lstStyle>
          <a:p>
            <a:r>
              <a:rPr lang="fr-FR"/>
              <a:t>Modifiez le style du titre</a:t>
            </a:r>
          </a:p>
        </p:txBody>
      </p:sp>
      <p:sp>
        <p:nvSpPr>
          <p:cNvPr id="3" name="Espace réservé du contenu 2">
            <a:extLst>
              <a:ext uri="{FF2B5EF4-FFF2-40B4-BE49-F238E27FC236}">
                <a16:creationId xmlns:a16="http://schemas.microsoft.com/office/drawing/2014/main" id="{0FBA9C09-FC24-4BD8-9DDA-44EBA461E3F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AD0629D6-AD62-4D49-AC0D-106C94474C0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FD95CCD-FFD1-4B21-A93D-577932852A70}"/>
              </a:ext>
            </a:extLst>
          </p:cNvPr>
          <p:cNvSpPr>
            <a:spLocks noGrp="1"/>
          </p:cNvSpPr>
          <p:nvPr>
            <p:ph type="dt" sz="half" idx="10"/>
          </p:nvPr>
        </p:nvSpPr>
        <p:spPr/>
        <p:txBody>
          <a:bodyPr/>
          <a:lstStyle/>
          <a:p>
            <a:pPr>
              <a:defRPr/>
            </a:pPr>
            <a:endParaRPr lang="en-US" altLang="en-US"/>
          </a:p>
        </p:txBody>
      </p:sp>
      <p:sp>
        <p:nvSpPr>
          <p:cNvPr id="6" name="Espace réservé du pied de page 5">
            <a:extLst>
              <a:ext uri="{FF2B5EF4-FFF2-40B4-BE49-F238E27FC236}">
                <a16:creationId xmlns:a16="http://schemas.microsoft.com/office/drawing/2014/main" id="{342BC617-8F2C-4127-9F62-D9DB10F6ACE8}"/>
              </a:ext>
            </a:extLst>
          </p:cNvPr>
          <p:cNvSpPr>
            <a:spLocks noGrp="1"/>
          </p:cNvSpPr>
          <p:nvPr>
            <p:ph type="ftr" sz="quarter" idx="11"/>
          </p:nvPr>
        </p:nvSpPr>
        <p:spPr/>
        <p:txBody>
          <a:bodyPr/>
          <a:lstStyle/>
          <a:p>
            <a:pPr>
              <a:defRPr/>
            </a:pPr>
            <a:r>
              <a:rPr lang="en-US" altLang="en-US"/>
              <a:t>A. Levitin “Introduction to the Design &amp; Analysis of Algorithms,” 3rd ed., Ch. 8 ©2012 Pearson Education, Inc. Upper Saddle River, NJ. All Rights Reserved. </a:t>
            </a:r>
          </a:p>
        </p:txBody>
      </p:sp>
      <p:sp>
        <p:nvSpPr>
          <p:cNvPr id="7" name="Espace réservé du numéro de diapositive 6">
            <a:extLst>
              <a:ext uri="{FF2B5EF4-FFF2-40B4-BE49-F238E27FC236}">
                <a16:creationId xmlns:a16="http://schemas.microsoft.com/office/drawing/2014/main" id="{8BC5935F-3B9D-4C96-B7AA-5488C34BF211}"/>
              </a:ext>
            </a:extLst>
          </p:cNvPr>
          <p:cNvSpPr>
            <a:spLocks noGrp="1"/>
          </p:cNvSpPr>
          <p:nvPr>
            <p:ph type="sldNum" sz="quarter" idx="12"/>
          </p:nvPr>
        </p:nvSpPr>
        <p:spPr/>
        <p:txBody>
          <a:bodyPr/>
          <a:lstStyle/>
          <a:p>
            <a:fld id="{79F91CB7-EBDB-4B94-8307-3B01540C8D36}" type="slidenum">
              <a:rPr lang="en-US" altLang="en-US" smtClean="0"/>
              <a:pPr/>
              <a:t>‹N°›</a:t>
            </a:fld>
            <a:endParaRPr lang="en-US" altLang="en-US"/>
          </a:p>
        </p:txBody>
      </p:sp>
    </p:spTree>
    <p:extLst>
      <p:ext uri="{BB962C8B-B14F-4D97-AF65-F5344CB8AC3E}">
        <p14:creationId xmlns:p14="http://schemas.microsoft.com/office/powerpoint/2010/main" val="325193901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a:lvl1pPr>
          </a:lstStyle>
          <a:p>
            <a:fld id="{E0DDDD94-3503-4781-B645-5CA9C1511253}" type="datetime1">
              <a:rPr lang="zh-TW" altLang="fr-FR" smtClean="0"/>
              <a:pPr/>
              <a:t>2023/11/17</a:t>
            </a:fld>
            <a:endParaRPr lang="zh-TW" altLang="en-US"/>
          </a:p>
        </p:txBody>
      </p:sp>
      <p:sp>
        <p:nvSpPr>
          <p:cNvPr id="5" name="Espace réservé du pied de page 4"/>
          <p:cNvSpPr>
            <a:spLocks noGrp="1"/>
          </p:cNvSpPr>
          <p:nvPr>
            <p:ph type="ftr" sz="quarter" idx="11"/>
          </p:nvPr>
        </p:nvSpPr>
        <p:spPr/>
        <p:txBody>
          <a:bodyPr/>
          <a:lstStyle>
            <a:lvl1pPr>
              <a:defRPr/>
            </a:lvl1pPr>
          </a:lstStyle>
          <a:p>
            <a:endParaRPr lang="zh-TW" altLang="en-US"/>
          </a:p>
        </p:txBody>
      </p:sp>
      <p:sp>
        <p:nvSpPr>
          <p:cNvPr id="6" name="Espace réservé du numéro de diapositive 5"/>
          <p:cNvSpPr>
            <a:spLocks noGrp="1"/>
          </p:cNvSpPr>
          <p:nvPr>
            <p:ph type="sldNum" sz="quarter" idx="12"/>
          </p:nvPr>
        </p:nvSpPr>
        <p:spPr/>
        <p:txBody>
          <a:bodyPr/>
          <a:lstStyle>
            <a:lvl1pPr>
              <a:defRPr/>
            </a:lvl1pPr>
          </a:lstStyle>
          <a:p>
            <a:r>
              <a:rPr lang="zh-TW" altLang="en-US"/>
              <a:t>7 -</a:t>
            </a:r>
            <a:fld id="{5B28C213-25FA-49FB-B22F-21E8B2B820E4}" type="slidenum">
              <a:rPr lang="zh-TW" altLang="en-US"/>
              <a:pPr/>
              <a:t>‹N°›</a:t>
            </a:fld>
            <a:endParaRPr lang="zh-TW"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B69984-2B98-444B-A195-9B7E8CFFC5C6}"/>
              </a:ext>
            </a:extLst>
          </p:cNvPr>
          <p:cNvSpPr>
            <a:spLocks noGrp="1"/>
          </p:cNvSpPr>
          <p:nvPr>
            <p:ph type="title"/>
          </p:nvPr>
        </p:nvSpPr>
        <p:spPr>
          <a:xfrm>
            <a:off x="629841" y="457200"/>
            <a:ext cx="2949178" cy="1600200"/>
          </a:xfrm>
        </p:spPr>
        <p:txBody>
          <a:bodyPr anchor="b"/>
          <a:lstStyle>
            <a:lvl1pPr>
              <a:defRPr sz="2400"/>
            </a:lvl1pPr>
          </a:lstStyle>
          <a:p>
            <a:r>
              <a:rPr lang="fr-FR"/>
              <a:t>Modifiez le style du titre</a:t>
            </a:r>
          </a:p>
        </p:txBody>
      </p:sp>
      <p:sp>
        <p:nvSpPr>
          <p:cNvPr id="3" name="Espace réservé pour une image  2">
            <a:extLst>
              <a:ext uri="{FF2B5EF4-FFF2-40B4-BE49-F238E27FC236}">
                <a16:creationId xmlns:a16="http://schemas.microsoft.com/office/drawing/2014/main" id="{9B259D23-522B-4D00-ABD8-586E6B2188C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fr-FR"/>
          </a:p>
        </p:txBody>
      </p:sp>
      <p:sp>
        <p:nvSpPr>
          <p:cNvPr id="4" name="Espace réservé du texte 3">
            <a:extLst>
              <a:ext uri="{FF2B5EF4-FFF2-40B4-BE49-F238E27FC236}">
                <a16:creationId xmlns:a16="http://schemas.microsoft.com/office/drawing/2014/main" id="{0FB0EAD4-6BFE-47D3-A412-B9E5FF14F5C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D5EC60C-342C-434F-83BF-5F59AED7D4D4}"/>
              </a:ext>
            </a:extLst>
          </p:cNvPr>
          <p:cNvSpPr>
            <a:spLocks noGrp="1"/>
          </p:cNvSpPr>
          <p:nvPr>
            <p:ph type="dt" sz="half" idx="10"/>
          </p:nvPr>
        </p:nvSpPr>
        <p:spPr/>
        <p:txBody>
          <a:bodyPr/>
          <a:lstStyle/>
          <a:p>
            <a:pPr>
              <a:defRPr/>
            </a:pPr>
            <a:endParaRPr lang="en-US" altLang="en-US"/>
          </a:p>
        </p:txBody>
      </p:sp>
      <p:sp>
        <p:nvSpPr>
          <p:cNvPr id="6" name="Espace réservé du pied de page 5">
            <a:extLst>
              <a:ext uri="{FF2B5EF4-FFF2-40B4-BE49-F238E27FC236}">
                <a16:creationId xmlns:a16="http://schemas.microsoft.com/office/drawing/2014/main" id="{213EA9F0-C796-4E9C-BCC6-BB8186F4AECE}"/>
              </a:ext>
            </a:extLst>
          </p:cNvPr>
          <p:cNvSpPr>
            <a:spLocks noGrp="1"/>
          </p:cNvSpPr>
          <p:nvPr>
            <p:ph type="ftr" sz="quarter" idx="11"/>
          </p:nvPr>
        </p:nvSpPr>
        <p:spPr/>
        <p:txBody>
          <a:bodyPr/>
          <a:lstStyle/>
          <a:p>
            <a:pPr>
              <a:defRPr/>
            </a:pPr>
            <a:r>
              <a:rPr lang="en-US" altLang="en-US"/>
              <a:t>A. Levitin “Introduction to the Design &amp; Analysis of Algorithms,” 3rd ed., Ch. 8 ©2012 Pearson Education, Inc. Upper Saddle River, NJ. All Rights Reserved. </a:t>
            </a:r>
          </a:p>
        </p:txBody>
      </p:sp>
      <p:sp>
        <p:nvSpPr>
          <p:cNvPr id="7" name="Espace réservé du numéro de diapositive 6">
            <a:extLst>
              <a:ext uri="{FF2B5EF4-FFF2-40B4-BE49-F238E27FC236}">
                <a16:creationId xmlns:a16="http://schemas.microsoft.com/office/drawing/2014/main" id="{62A7096E-8B66-41F4-9240-0C2EC0754AA9}"/>
              </a:ext>
            </a:extLst>
          </p:cNvPr>
          <p:cNvSpPr>
            <a:spLocks noGrp="1"/>
          </p:cNvSpPr>
          <p:nvPr>
            <p:ph type="sldNum" sz="quarter" idx="12"/>
          </p:nvPr>
        </p:nvSpPr>
        <p:spPr/>
        <p:txBody>
          <a:bodyPr/>
          <a:lstStyle/>
          <a:p>
            <a:fld id="{79F91CB7-EBDB-4B94-8307-3B01540C8D36}" type="slidenum">
              <a:rPr lang="en-US" altLang="en-US" smtClean="0"/>
              <a:pPr/>
              <a:t>‹N°›</a:t>
            </a:fld>
            <a:endParaRPr lang="en-US" altLang="en-US"/>
          </a:p>
        </p:txBody>
      </p:sp>
    </p:spTree>
    <p:extLst>
      <p:ext uri="{BB962C8B-B14F-4D97-AF65-F5344CB8AC3E}">
        <p14:creationId xmlns:p14="http://schemas.microsoft.com/office/powerpoint/2010/main" val="3180626410"/>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65F078-6F52-4770-AAD4-9E593A896C6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06928F4-DBD1-4EE6-8FBC-3A1E96BD5FE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C938972-F57D-4DAE-A263-9A4C799B1545}"/>
              </a:ext>
            </a:extLst>
          </p:cNvPr>
          <p:cNvSpPr>
            <a:spLocks noGrp="1"/>
          </p:cNvSpPr>
          <p:nvPr>
            <p:ph type="dt" sz="half" idx="10"/>
          </p:nvPr>
        </p:nvSpPr>
        <p:spPr/>
        <p:txBody>
          <a:bodyPr/>
          <a:lstStyle/>
          <a:p>
            <a:pPr>
              <a:defRPr/>
            </a:pPr>
            <a:endParaRPr lang="en-US" altLang="en-US"/>
          </a:p>
        </p:txBody>
      </p:sp>
      <p:sp>
        <p:nvSpPr>
          <p:cNvPr id="5" name="Espace réservé du pied de page 4">
            <a:extLst>
              <a:ext uri="{FF2B5EF4-FFF2-40B4-BE49-F238E27FC236}">
                <a16:creationId xmlns:a16="http://schemas.microsoft.com/office/drawing/2014/main" id="{C166638F-D5E0-4A89-9BE9-658EED9D1711}"/>
              </a:ext>
            </a:extLst>
          </p:cNvPr>
          <p:cNvSpPr>
            <a:spLocks noGrp="1"/>
          </p:cNvSpPr>
          <p:nvPr>
            <p:ph type="ftr" sz="quarter" idx="11"/>
          </p:nvPr>
        </p:nvSpPr>
        <p:spPr/>
        <p:txBody>
          <a:bodyPr/>
          <a:lstStyle/>
          <a:p>
            <a:pPr>
              <a:defRPr/>
            </a:pPr>
            <a:r>
              <a:rPr lang="en-US" altLang="en-US"/>
              <a:t>A. Levitin “Introduction to the Design &amp; Analysis of Algorithms,” 3rd ed., Ch. 8 ©2012 Pearson Education, Inc. Upper Saddle River, NJ. All Rights Reserved. </a:t>
            </a:r>
          </a:p>
        </p:txBody>
      </p:sp>
      <p:sp>
        <p:nvSpPr>
          <p:cNvPr id="6" name="Espace réservé du numéro de diapositive 5">
            <a:extLst>
              <a:ext uri="{FF2B5EF4-FFF2-40B4-BE49-F238E27FC236}">
                <a16:creationId xmlns:a16="http://schemas.microsoft.com/office/drawing/2014/main" id="{CEE2B27A-25B2-44F0-A546-D1F16757BEE5}"/>
              </a:ext>
            </a:extLst>
          </p:cNvPr>
          <p:cNvSpPr>
            <a:spLocks noGrp="1"/>
          </p:cNvSpPr>
          <p:nvPr>
            <p:ph type="sldNum" sz="quarter" idx="12"/>
          </p:nvPr>
        </p:nvSpPr>
        <p:spPr/>
        <p:txBody>
          <a:bodyPr/>
          <a:lstStyle/>
          <a:p>
            <a:fld id="{79F91CB7-EBDB-4B94-8307-3B01540C8D36}" type="slidenum">
              <a:rPr lang="en-US" altLang="en-US" smtClean="0"/>
              <a:pPr/>
              <a:t>‹N°›</a:t>
            </a:fld>
            <a:endParaRPr lang="en-US" altLang="en-US"/>
          </a:p>
        </p:txBody>
      </p:sp>
    </p:spTree>
    <p:extLst>
      <p:ext uri="{BB962C8B-B14F-4D97-AF65-F5344CB8AC3E}">
        <p14:creationId xmlns:p14="http://schemas.microsoft.com/office/powerpoint/2010/main" val="2117522660"/>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8E26322-FC46-4912-8A3F-C59F7026A8BD}"/>
              </a:ext>
            </a:extLst>
          </p:cNvPr>
          <p:cNvSpPr>
            <a:spLocks noGrp="1"/>
          </p:cNvSpPr>
          <p:nvPr>
            <p:ph type="title" orient="vert"/>
          </p:nvPr>
        </p:nvSpPr>
        <p:spPr>
          <a:xfrm>
            <a:off x="6543675" y="365125"/>
            <a:ext cx="1971675"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F3327A7-43DE-4EE3-82BF-D2A8D9544BF7}"/>
              </a:ext>
            </a:extLst>
          </p:cNvPr>
          <p:cNvSpPr>
            <a:spLocks noGrp="1"/>
          </p:cNvSpPr>
          <p:nvPr>
            <p:ph type="body" orient="vert" idx="1"/>
          </p:nvPr>
        </p:nvSpPr>
        <p:spPr>
          <a:xfrm>
            <a:off x="628650"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8616BF7-A66F-4D85-A9F3-DCAAE92A5E0F}"/>
              </a:ext>
            </a:extLst>
          </p:cNvPr>
          <p:cNvSpPr>
            <a:spLocks noGrp="1"/>
          </p:cNvSpPr>
          <p:nvPr>
            <p:ph type="dt" sz="half" idx="10"/>
          </p:nvPr>
        </p:nvSpPr>
        <p:spPr/>
        <p:txBody>
          <a:bodyPr/>
          <a:lstStyle/>
          <a:p>
            <a:pPr>
              <a:defRPr/>
            </a:pPr>
            <a:endParaRPr lang="en-US" altLang="en-US"/>
          </a:p>
        </p:txBody>
      </p:sp>
      <p:sp>
        <p:nvSpPr>
          <p:cNvPr id="5" name="Espace réservé du pied de page 4">
            <a:extLst>
              <a:ext uri="{FF2B5EF4-FFF2-40B4-BE49-F238E27FC236}">
                <a16:creationId xmlns:a16="http://schemas.microsoft.com/office/drawing/2014/main" id="{61F161D1-E2C0-4651-B262-46F1B33EF37C}"/>
              </a:ext>
            </a:extLst>
          </p:cNvPr>
          <p:cNvSpPr>
            <a:spLocks noGrp="1"/>
          </p:cNvSpPr>
          <p:nvPr>
            <p:ph type="ftr" sz="quarter" idx="11"/>
          </p:nvPr>
        </p:nvSpPr>
        <p:spPr/>
        <p:txBody>
          <a:bodyPr/>
          <a:lstStyle/>
          <a:p>
            <a:pPr>
              <a:defRPr/>
            </a:pPr>
            <a:r>
              <a:rPr lang="en-US" altLang="en-US"/>
              <a:t>A. Levitin “Introduction to the Design &amp; Analysis of Algorithms,” 3rd ed., Ch. 8 ©2012 Pearson Education, Inc. Upper Saddle River, NJ. All Rights Reserved. </a:t>
            </a:r>
          </a:p>
        </p:txBody>
      </p:sp>
      <p:sp>
        <p:nvSpPr>
          <p:cNvPr id="6" name="Espace réservé du numéro de diapositive 5">
            <a:extLst>
              <a:ext uri="{FF2B5EF4-FFF2-40B4-BE49-F238E27FC236}">
                <a16:creationId xmlns:a16="http://schemas.microsoft.com/office/drawing/2014/main" id="{1A04459D-6749-4C7F-A167-6BBC29C72D81}"/>
              </a:ext>
            </a:extLst>
          </p:cNvPr>
          <p:cNvSpPr>
            <a:spLocks noGrp="1"/>
          </p:cNvSpPr>
          <p:nvPr>
            <p:ph type="sldNum" sz="quarter" idx="12"/>
          </p:nvPr>
        </p:nvSpPr>
        <p:spPr/>
        <p:txBody>
          <a:bodyPr/>
          <a:lstStyle/>
          <a:p>
            <a:fld id="{79F91CB7-EBDB-4B94-8307-3B01540C8D36}" type="slidenum">
              <a:rPr lang="en-US" altLang="en-US" smtClean="0"/>
              <a:pPr/>
              <a:t>‹N°›</a:t>
            </a:fld>
            <a:endParaRPr lang="en-US" altLang="en-US"/>
          </a:p>
        </p:txBody>
      </p:sp>
    </p:spTree>
    <p:extLst>
      <p:ext uri="{BB962C8B-B14F-4D97-AF65-F5344CB8AC3E}">
        <p14:creationId xmlns:p14="http://schemas.microsoft.com/office/powerpoint/2010/main" val="137642812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fld id="{D7E94BB8-75F4-4E34-9A85-05FDA2E5F364}" type="datetime1">
              <a:rPr lang="zh-TW" altLang="fr-FR" smtClean="0"/>
              <a:pPr/>
              <a:t>2023/11/17</a:t>
            </a:fld>
            <a:endParaRPr lang="zh-TW" altLang="en-US"/>
          </a:p>
        </p:txBody>
      </p:sp>
      <p:sp>
        <p:nvSpPr>
          <p:cNvPr id="5" name="Espace réservé du pied de page 4"/>
          <p:cNvSpPr>
            <a:spLocks noGrp="1"/>
          </p:cNvSpPr>
          <p:nvPr>
            <p:ph type="ftr" sz="quarter" idx="11"/>
          </p:nvPr>
        </p:nvSpPr>
        <p:spPr/>
        <p:txBody>
          <a:bodyPr/>
          <a:lstStyle>
            <a:lvl1pPr>
              <a:defRPr/>
            </a:lvl1pPr>
          </a:lstStyle>
          <a:p>
            <a:endParaRPr lang="zh-TW" altLang="en-US"/>
          </a:p>
        </p:txBody>
      </p:sp>
      <p:sp>
        <p:nvSpPr>
          <p:cNvPr id="6" name="Espace réservé du numéro de diapositive 5"/>
          <p:cNvSpPr>
            <a:spLocks noGrp="1"/>
          </p:cNvSpPr>
          <p:nvPr>
            <p:ph type="sldNum" sz="quarter" idx="12"/>
          </p:nvPr>
        </p:nvSpPr>
        <p:spPr/>
        <p:txBody>
          <a:bodyPr/>
          <a:lstStyle>
            <a:lvl1pPr>
              <a:defRPr/>
            </a:lvl1pPr>
          </a:lstStyle>
          <a:p>
            <a:r>
              <a:rPr lang="zh-TW" altLang="en-US"/>
              <a:t>7 -</a:t>
            </a:r>
            <a:fld id="{07B1004B-7CB7-4449-B1BE-086C91FC744A}" type="slidenum">
              <a:rPr lang="zh-TW" altLang="en-US"/>
              <a:pPr/>
              <a:t>‹N°›</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838200" y="1600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4800600" y="1600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lvl1pPr>
              <a:defRPr/>
            </a:lvl1pPr>
          </a:lstStyle>
          <a:p>
            <a:fld id="{405F7B83-CBD1-4127-AA5E-021FB3CE6EC4}" type="datetime1">
              <a:rPr lang="zh-TW" altLang="fr-FR" smtClean="0"/>
              <a:pPr/>
              <a:t>2023/11/17</a:t>
            </a:fld>
            <a:endParaRPr lang="zh-TW" altLang="en-US"/>
          </a:p>
        </p:txBody>
      </p:sp>
      <p:sp>
        <p:nvSpPr>
          <p:cNvPr id="6" name="Espace réservé du pied de page 5"/>
          <p:cNvSpPr>
            <a:spLocks noGrp="1"/>
          </p:cNvSpPr>
          <p:nvPr>
            <p:ph type="ftr" sz="quarter" idx="11"/>
          </p:nvPr>
        </p:nvSpPr>
        <p:spPr/>
        <p:txBody>
          <a:bodyPr/>
          <a:lstStyle>
            <a:lvl1pPr>
              <a:defRPr/>
            </a:lvl1pPr>
          </a:lstStyle>
          <a:p>
            <a:endParaRPr lang="zh-TW" altLang="en-US"/>
          </a:p>
        </p:txBody>
      </p:sp>
      <p:sp>
        <p:nvSpPr>
          <p:cNvPr id="7" name="Espace réservé du numéro de diapositive 6"/>
          <p:cNvSpPr>
            <a:spLocks noGrp="1"/>
          </p:cNvSpPr>
          <p:nvPr>
            <p:ph type="sldNum" sz="quarter" idx="12"/>
          </p:nvPr>
        </p:nvSpPr>
        <p:spPr/>
        <p:txBody>
          <a:bodyPr/>
          <a:lstStyle>
            <a:lvl1pPr>
              <a:defRPr/>
            </a:lvl1pPr>
          </a:lstStyle>
          <a:p>
            <a:r>
              <a:rPr lang="zh-TW" altLang="en-US"/>
              <a:t>7 -</a:t>
            </a:r>
            <a:fld id="{96084477-0607-4826-A57C-B4AE9CDDB1FC}" type="slidenum">
              <a:rPr lang="zh-TW" altLang="en-US"/>
              <a:pPr/>
              <a:t>‹N°›</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lvl1pPr>
              <a:defRPr/>
            </a:lvl1pPr>
          </a:lstStyle>
          <a:p>
            <a:fld id="{C71813CC-E096-40AF-98D9-68D7D6D79AE9}" type="datetime1">
              <a:rPr lang="zh-TW" altLang="fr-FR" smtClean="0"/>
              <a:pPr/>
              <a:t>2023/11/17</a:t>
            </a:fld>
            <a:endParaRPr lang="zh-TW" altLang="en-US"/>
          </a:p>
        </p:txBody>
      </p:sp>
      <p:sp>
        <p:nvSpPr>
          <p:cNvPr id="8" name="Espace réservé du pied de page 7"/>
          <p:cNvSpPr>
            <a:spLocks noGrp="1"/>
          </p:cNvSpPr>
          <p:nvPr>
            <p:ph type="ftr" sz="quarter" idx="11"/>
          </p:nvPr>
        </p:nvSpPr>
        <p:spPr/>
        <p:txBody>
          <a:bodyPr/>
          <a:lstStyle>
            <a:lvl1pPr>
              <a:defRPr/>
            </a:lvl1pPr>
          </a:lstStyle>
          <a:p>
            <a:endParaRPr lang="zh-TW" altLang="en-US"/>
          </a:p>
        </p:txBody>
      </p:sp>
      <p:sp>
        <p:nvSpPr>
          <p:cNvPr id="9" name="Espace réservé du numéro de diapositive 8"/>
          <p:cNvSpPr>
            <a:spLocks noGrp="1"/>
          </p:cNvSpPr>
          <p:nvPr>
            <p:ph type="sldNum" sz="quarter" idx="12"/>
          </p:nvPr>
        </p:nvSpPr>
        <p:spPr/>
        <p:txBody>
          <a:bodyPr/>
          <a:lstStyle>
            <a:lvl1pPr>
              <a:defRPr/>
            </a:lvl1pPr>
          </a:lstStyle>
          <a:p>
            <a:r>
              <a:rPr lang="zh-TW" altLang="en-US"/>
              <a:t>7 -</a:t>
            </a:r>
            <a:fld id="{674E5F3A-3823-4845-B79A-CACF4277454C}" type="slidenum">
              <a:rPr lang="zh-TW" altLang="en-US"/>
              <a:pPr/>
              <a:t>‹N°›</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e la date 2"/>
          <p:cNvSpPr>
            <a:spLocks noGrp="1"/>
          </p:cNvSpPr>
          <p:nvPr>
            <p:ph type="dt" sz="half" idx="10"/>
          </p:nvPr>
        </p:nvSpPr>
        <p:spPr/>
        <p:txBody>
          <a:bodyPr/>
          <a:lstStyle>
            <a:lvl1pPr>
              <a:defRPr/>
            </a:lvl1pPr>
          </a:lstStyle>
          <a:p>
            <a:fld id="{4698522D-B979-44FE-A437-BC0E168A0992}" type="datetime1">
              <a:rPr lang="zh-TW" altLang="fr-FR" smtClean="0"/>
              <a:pPr/>
              <a:t>2023/11/17</a:t>
            </a:fld>
            <a:endParaRPr lang="zh-TW" altLang="en-US"/>
          </a:p>
        </p:txBody>
      </p:sp>
      <p:sp>
        <p:nvSpPr>
          <p:cNvPr id="4" name="Espace réservé du pied de page 3"/>
          <p:cNvSpPr>
            <a:spLocks noGrp="1"/>
          </p:cNvSpPr>
          <p:nvPr>
            <p:ph type="ftr" sz="quarter" idx="11"/>
          </p:nvPr>
        </p:nvSpPr>
        <p:spPr/>
        <p:txBody>
          <a:bodyPr/>
          <a:lstStyle>
            <a:lvl1pPr>
              <a:defRPr/>
            </a:lvl1pPr>
          </a:lstStyle>
          <a:p>
            <a:endParaRPr lang="zh-TW" altLang="en-US"/>
          </a:p>
        </p:txBody>
      </p:sp>
      <p:sp>
        <p:nvSpPr>
          <p:cNvPr id="5" name="Espace réservé du numéro de diapositive 4"/>
          <p:cNvSpPr>
            <a:spLocks noGrp="1"/>
          </p:cNvSpPr>
          <p:nvPr>
            <p:ph type="sldNum" sz="quarter" idx="12"/>
          </p:nvPr>
        </p:nvSpPr>
        <p:spPr/>
        <p:txBody>
          <a:bodyPr/>
          <a:lstStyle>
            <a:lvl1pPr>
              <a:defRPr/>
            </a:lvl1pPr>
          </a:lstStyle>
          <a:p>
            <a:r>
              <a:rPr lang="zh-TW" altLang="en-US"/>
              <a:t>7 -</a:t>
            </a:r>
            <a:fld id="{BD9E778F-B8A5-4EBD-B2A0-6DC86C43DD2E}" type="slidenum">
              <a:rPr lang="zh-TW" altLang="en-US"/>
              <a:pPr/>
              <a:t>‹N°›</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fld id="{BF7A7353-9991-4C59-AA30-74D3F272F93B}" type="datetime1">
              <a:rPr lang="zh-TW" altLang="fr-FR" smtClean="0"/>
              <a:pPr/>
              <a:t>2023/11/17</a:t>
            </a:fld>
            <a:endParaRPr lang="zh-TW" altLang="en-US"/>
          </a:p>
        </p:txBody>
      </p:sp>
      <p:sp>
        <p:nvSpPr>
          <p:cNvPr id="3" name="Espace réservé du pied de page 2"/>
          <p:cNvSpPr>
            <a:spLocks noGrp="1"/>
          </p:cNvSpPr>
          <p:nvPr>
            <p:ph type="ftr" sz="quarter" idx="11"/>
          </p:nvPr>
        </p:nvSpPr>
        <p:spPr/>
        <p:txBody>
          <a:bodyPr/>
          <a:lstStyle>
            <a:lvl1pPr>
              <a:defRPr/>
            </a:lvl1pPr>
          </a:lstStyle>
          <a:p>
            <a:endParaRPr lang="zh-TW" altLang="en-US"/>
          </a:p>
        </p:txBody>
      </p:sp>
      <p:sp>
        <p:nvSpPr>
          <p:cNvPr id="4" name="Espace réservé du numéro de diapositive 3"/>
          <p:cNvSpPr>
            <a:spLocks noGrp="1"/>
          </p:cNvSpPr>
          <p:nvPr>
            <p:ph type="sldNum" sz="quarter" idx="12"/>
          </p:nvPr>
        </p:nvSpPr>
        <p:spPr/>
        <p:txBody>
          <a:bodyPr/>
          <a:lstStyle>
            <a:lvl1pPr>
              <a:defRPr/>
            </a:lvl1pPr>
          </a:lstStyle>
          <a:p>
            <a:r>
              <a:rPr lang="zh-TW" altLang="en-US"/>
              <a:t>7 -</a:t>
            </a:r>
            <a:fld id="{F25F6579-4AD0-408A-95F4-330C14F8708E}" type="slidenum">
              <a:rPr lang="zh-TW" altLang="en-US"/>
              <a:pPr/>
              <a:t>‹N°›</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fld id="{BF992B88-AE2D-40C0-B61A-23A11A13C033}" type="datetime1">
              <a:rPr lang="zh-TW" altLang="fr-FR" smtClean="0"/>
              <a:pPr/>
              <a:t>2023/11/17</a:t>
            </a:fld>
            <a:endParaRPr lang="zh-TW" altLang="en-US"/>
          </a:p>
        </p:txBody>
      </p:sp>
      <p:sp>
        <p:nvSpPr>
          <p:cNvPr id="6" name="Espace réservé du pied de page 5"/>
          <p:cNvSpPr>
            <a:spLocks noGrp="1"/>
          </p:cNvSpPr>
          <p:nvPr>
            <p:ph type="ftr" sz="quarter" idx="11"/>
          </p:nvPr>
        </p:nvSpPr>
        <p:spPr/>
        <p:txBody>
          <a:bodyPr/>
          <a:lstStyle>
            <a:lvl1pPr>
              <a:defRPr/>
            </a:lvl1pPr>
          </a:lstStyle>
          <a:p>
            <a:endParaRPr lang="zh-TW" altLang="en-US"/>
          </a:p>
        </p:txBody>
      </p:sp>
      <p:sp>
        <p:nvSpPr>
          <p:cNvPr id="7" name="Espace réservé du numéro de diapositive 6"/>
          <p:cNvSpPr>
            <a:spLocks noGrp="1"/>
          </p:cNvSpPr>
          <p:nvPr>
            <p:ph type="sldNum" sz="quarter" idx="12"/>
          </p:nvPr>
        </p:nvSpPr>
        <p:spPr/>
        <p:txBody>
          <a:bodyPr/>
          <a:lstStyle>
            <a:lvl1pPr>
              <a:defRPr/>
            </a:lvl1pPr>
          </a:lstStyle>
          <a:p>
            <a:r>
              <a:rPr lang="zh-TW" altLang="en-US"/>
              <a:t>7 -</a:t>
            </a:r>
            <a:fld id="{4A4AB17F-8B2D-465E-A6BA-BE5D377AAC4F}" type="slidenum">
              <a:rPr lang="zh-TW" altLang="en-US"/>
              <a:pPr/>
              <a:t>‹N°›</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fld id="{34D8B14B-A0AE-4198-81C7-796B7A5F729A}" type="datetime1">
              <a:rPr lang="zh-TW" altLang="fr-FR" smtClean="0"/>
              <a:pPr/>
              <a:t>2023/11/17</a:t>
            </a:fld>
            <a:endParaRPr lang="zh-TW" altLang="en-US"/>
          </a:p>
        </p:txBody>
      </p:sp>
      <p:sp>
        <p:nvSpPr>
          <p:cNvPr id="6" name="Espace réservé du pied de page 5"/>
          <p:cNvSpPr>
            <a:spLocks noGrp="1"/>
          </p:cNvSpPr>
          <p:nvPr>
            <p:ph type="ftr" sz="quarter" idx="11"/>
          </p:nvPr>
        </p:nvSpPr>
        <p:spPr/>
        <p:txBody>
          <a:bodyPr/>
          <a:lstStyle>
            <a:lvl1pPr>
              <a:defRPr/>
            </a:lvl1pPr>
          </a:lstStyle>
          <a:p>
            <a:endParaRPr lang="zh-TW" altLang="en-US"/>
          </a:p>
        </p:txBody>
      </p:sp>
      <p:sp>
        <p:nvSpPr>
          <p:cNvPr id="7" name="Espace réservé du numéro de diapositive 6"/>
          <p:cNvSpPr>
            <a:spLocks noGrp="1"/>
          </p:cNvSpPr>
          <p:nvPr>
            <p:ph type="sldNum" sz="quarter" idx="12"/>
          </p:nvPr>
        </p:nvSpPr>
        <p:spPr/>
        <p:txBody>
          <a:bodyPr/>
          <a:lstStyle>
            <a:lvl1pPr>
              <a:defRPr/>
            </a:lvl1pPr>
          </a:lstStyle>
          <a:p>
            <a:r>
              <a:rPr lang="zh-TW" altLang="en-US"/>
              <a:t>7 -</a:t>
            </a:r>
            <a:fld id="{BEFCE371-9C2B-40C0-B8D5-A092A10A0F71}" type="slidenum">
              <a:rPr lang="zh-TW" altLang="en-US"/>
              <a:pPr/>
              <a:t>‹N°›</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9" name="Rectangle 9"/>
          <p:cNvSpPr>
            <a:spLocks noGrp="1" noChangeArrowheads="1"/>
          </p:cNvSpPr>
          <p:nvPr>
            <p:ph type="title"/>
          </p:nvPr>
        </p:nvSpPr>
        <p:spPr bwMode="auto">
          <a:xfrm>
            <a:off x="838200" y="609600"/>
            <a:ext cx="7793038" cy="6937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5130" name="Rectangle 10"/>
          <p:cNvSpPr>
            <a:spLocks noGrp="1" noChangeArrowheads="1"/>
          </p:cNvSpPr>
          <p:nvPr>
            <p:ph type="body" idx="1"/>
          </p:nvPr>
        </p:nvSpPr>
        <p:spPr bwMode="auto">
          <a:xfrm>
            <a:off x="838200" y="1600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131"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solidFill>
                  <a:schemeClr val="accent1"/>
                </a:solidFill>
              </a:defRPr>
            </a:lvl1pPr>
          </a:lstStyle>
          <a:p>
            <a:fld id="{D3C87578-EDA6-449C-9EB8-FFCDE4D5D673}" type="datetime1">
              <a:rPr lang="zh-TW" altLang="fr-FR" smtClean="0"/>
              <a:pPr/>
              <a:t>2023/11/17</a:t>
            </a:fld>
            <a:endParaRPr lang="zh-TW" altLang="en-US"/>
          </a:p>
        </p:txBody>
      </p:sp>
      <p:sp>
        <p:nvSpPr>
          <p:cNvPr id="5132" name="Rectangle 12"/>
          <p:cNvSpPr>
            <a:spLocks noGrp="1" noChangeArrowheads="1"/>
          </p:cNvSpPr>
          <p:nvPr>
            <p:ph type="ftr" sz="quarter" idx="3"/>
          </p:nvPr>
        </p:nvSpPr>
        <p:spPr bwMode="auto">
          <a:xfrm>
            <a:off x="2362200" y="6324600"/>
            <a:ext cx="4953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solidFill>
                  <a:schemeClr val="accent1"/>
                </a:solidFill>
              </a:defRPr>
            </a:lvl1pPr>
          </a:lstStyle>
          <a:p>
            <a:endParaRPr lang="zh-TW" altLang="en-US"/>
          </a:p>
        </p:txBody>
      </p:sp>
      <p:sp>
        <p:nvSpPr>
          <p:cNvPr id="5133" name="Rectangle 13"/>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solidFill>
                  <a:schemeClr val="accent1"/>
                </a:solidFill>
              </a:defRPr>
            </a:lvl1pPr>
          </a:lstStyle>
          <a:p>
            <a:r>
              <a:rPr lang="zh-TW" altLang="en-US"/>
              <a:t>7 -</a:t>
            </a:r>
            <a:fld id="{9A88F7B7-18C0-4CFD-B2B8-102A651CD5EF}" type="slidenum">
              <a:rPr lang="zh-TW" altLang="en-US"/>
              <a:pPr/>
              <a:t>‹N°›</a:t>
            </a:fld>
            <a:endParaRPr lang="zh-TW"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ahoma" pitchFamily="34" charset="0"/>
          <a:ea typeface="新細明體" pitchFamily="18" charset="-120"/>
        </a:defRPr>
      </a:lvl2pPr>
      <a:lvl3pPr algn="ctr" rtl="0" fontAlgn="base">
        <a:spcBef>
          <a:spcPct val="0"/>
        </a:spcBef>
        <a:spcAft>
          <a:spcPct val="0"/>
        </a:spcAft>
        <a:defRPr kumimoji="1" sz="4400">
          <a:solidFill>
            <a:schemeClr val="tx2"/>
          </a:solidFill>
          <a:latin typeface="Tahoma" pitchFamily="34" charset="0"/>
          <a:ea typeface="新細明體" pitchFamily="18" charset="-120"/>
        </a:defRPr>
      </a:lvl3pPr>
      <a:lvl4pPr algn="ctr" rtl="0" fontAlgn="base">
        <a:spcBef>
          <a:spcPct val="0"/>
        </a:spcBef>
        <a:spcAft>
          <a:spcPct val="0"/>
        </a:spcAft>
        <a:defRPr kumimoji="1" sz="4400">
          <a:solidFill>
            <a:schemeClr val="tx2"/>
          </a:solidFill>
          <a:latin typeface="Tahoma" pitchFamily="34" charset="0"/>
          <a:ea typeface="新細明體" pitchFamily="18" charset="-120"/>
        </a:defRPr>
      </a:lvl4pPr>
      <a:lvl5pPr algn="ctr" rtl="0" fontAlgn="base">
        <a:spcBef>
          <a:spcPct val="0"/>
        </a:spcBef>
        <a:spcAft>
          <a:spcPct val="0"/>
        </a:spcAft>
        <a:defRPr kumimoji="1" sz="4400">
          <a:solidFill>
            <a:schemeClr val="tx2"/>
          </a:solidFill>
          <a:latin typeface="Tahoma" pitchFamily="34" charset="0"/>
          <a:ea typeface="新細明體" pitchFamily="18" charset="-120"/>
        </a:defRPr>
      </a:lvl5pPr>
      <a:lvl6pPr marL="457200" algn="ctr" rtl="0" fontAlgn="base">
        <a:spcBef>
          <a:spcPct val="0"/>
        </a:spcBef>
        <a:spcAft>
          <a:spcPct val="0"/>
        </a:spcAft>
        <a:defRPr kumimoji="1" sz="4400">
          <a:solidFill>
            <a:schemeClr val="tx2"/>
          </a:solidFill>
          <a:latin typeface="Tahoma" pitchFamily="34" charset="0"/>
          <a:ea typeface="新細明體" pitchFamily="18" charset="-120"/>
        </a:defRPr>
      </a:lvl6pPr>
      <a:lvl7pPr marL="914400" algn="ctr" rtl="0" fontAlgn="base">
        <a:spcBef>
          <a:spcPct val="0"/>
        </a:spcBef>
        <a:spcAft>
          <a:spcPct val="0"/>
        </a:spcAft>
        <a:defRPr kumimoji="1" sz="4400">
          <a:solidFill>
            <a:schemeClr val="tx2"/>
          </a:solidFill>
          <a:latin typeface="Tahoma" pitchFamily="34" charset="0"/>
          <a:ea typeface="新細明體" pitchFamily="18" charset="-120"/>
        </a:defRPr>
      </a:lvl7pPr>
      <a:lvl8pPr marL="1371600" algn="ctr" rtl="0" fontAlgn="base">
        <a:spcBef>
          <a:spcPct val="0"/>
        </a:spcBef>
        <a:spcAft>
          <a:spcPct val="0"/>
        </a:spcAft>
        <a:defRPr kumimoji="1" sz="4400">
          <a:solidFill>
            <a:schemeClr val="tx2"/>
          </a:solidFill>
          <a:latin typeface="Tahoma" pitchFamily="34" charset="0"/>
          <a:ea typeface="新細明體" pitchFamily="18" charset="-120"/>
        </a:defRPr>
      </a:lvl8pPr>
      <a:lvl9pPr marL="1828800" algn="ctr" rtl="0" fontAlgn="base">
        <a:spcBef>
          <a:spcPct val="0"/>
        </a:spcBef>
        <a:spcAft>
          <a:spcPct val="0"/>
        </a:spcAft>
        <a:defRPr kumimoji="1" sz="4400">
          <a:solidFill>
            <a:schemeClr val="tx2"/>
          </a:solidFill>
          <a:latin typeface="Tahoma" pitchFamily="34" charset="0"/>
          <a:ea typeface="新細明體" pitchFamily="18" charset="-12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780965C-8AA2-40AE-AE60-97D25B66205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E44F579-E923-45BB-8047-B8EE54C4FD6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062C26-B33E-4773-8721-1E4A7DA6F98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3C87578-EDA6-449C-9EB8-FFCDE4D5D673}" type="datetime1">
              <a:rPr lang="zh-TW" altLang="fr-FR" smtClean="0"/>
              <a:pPr/>
              <a:t>2023/11/17</a:t>
            </a:fld>
            <a:endParaRPr lang="zh-TW" altLang="en-US"/>
          </a:p>
        </p:txBody>
      </p:sp>
      <p:sp>
        <p:nvSpPr>
          <p:cNvPr id="5" name="Espace réservé du pied de page 4">
            <a:extLst>
              <a:ext uri="{FF2B5EF4-FFF2-40B4-BE49-F238E27FC236}">
                <a16:creationId xmlns:a16="http://schemas.microsoft.com/office/drawing/2014/main" id="{F66E184C-FBA6-484B-A883-6C67F6EE14E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TW" altLang="en-US"/>
          </a:p>
        </p:txBody>
      </p:sp>
      <p:sp>
        <p:nvSpPr>
          <p:cNvPr id="6" name="Espace réservé du numéro de diapositive 5">
            <a:extLst>
              <a:ext uri="{FF2B5EF4-FFF2-40B4-BE49-F238E27FC236}">
                <a16:creationId xmlns:a16="http://schemas.microsoft.com/office/drawing/2014/main" id="{14795FEA-7073-4D75-952C-B4856C92592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zh-TW" altLang="en-US"/>
              <a:t>7 -</a:t>
            </a:r>
            <a:fld id="{9A88F7B7-18C0-4CFD-B2B8-102A651CD5EF}" type="slidenum">
              <a:rPr lang="zh-TW" altLang="en-US" smtClean="0"/>
              <a:pPr/>
              <a:t>‹N°›</a:t>
            </a:fld>
            <a:endParaRPr lang="zh-TW" altLang="en-US"/>
          </a:p>
        </p:txBody>
      </p:sp>
    </p:spTree>
    <p:extLst>
      <p:ext uri="{BB962C8B-B14F-4D97-AF65-F5344CB8AC3E}">
        <p14:creationId xmlns:p14="http://schemas.microsoft.com/office/powerpoint/2010/main" val="176874885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chemeClr val="tx1"/>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up)">
                                      <p:cBhvr>
                                        <p:cTn id="17"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chemeClr val="tx1"/>
                                      </p:to>
                                    </p:animClr>
                                  </p:subTnLst>
                                </p:cTn>
                              </p:par>
                              <p:par>
                                <p:cTn id="18" presetID="22" presetClass="entr" presetSubtype="1"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up)">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chemeClr val="tx1"/>
                                      </p:to>
                                    </p:animClr>
                                  </p:subTnLst>
                                </p:cTn>
                              </p:par>
                              <p:par>
                                <p:cTn id="21" presetID="22" presetClass="entr" presetSubtype="1"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up)">
                                      <p:cBhvr>
                                        <p:cTn id="23"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chemeClr val="tx1"/>
                                      </p:to>
                                    </p:animClr>
                                  </p:subTnLst>
                                </p:cTn>
                              </p:par>
                              <p:par>
                                <p:cTn id="24" presetID="22" presetClass="entr" presetSubtype="1"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up)">
                                      <p:cBhvr>
                                        <p:cTn id="26"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P spid="3" grpId="0" build="p" bldLvl="4" autoUpdateAnimBg="0"/>
    </p:bld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wmf"/><Relationship Id="rId5" Type="http://schemas.openxmlformats.org/officeDocument/2006/relationships/oleObject" Target="../embeddings/oleObject7.bin"/><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6.wmf"/><Relationship Id="rId4"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7.wmf"/><Relationship Id="rId4"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09600" y="1371600"/>
            <a:ext cx="7793038" cy="1143000"/>
          </a:xfrm>
        </p:spPr>
        <p:txBody>
          <a:bodyPr/>
          <a:lstStyle/>
          <a:p>
            <a:r>
              <a:rPr lang="en-US" altLang="zh-TW" b="1" dirty="0" err="1"/>
              <a:t>Chapitre</a:t>
            </a:r>
            <a:r>
              <a:rPr lang="en-US" altLang="zh-TW" b="1"/>
              <a:t> 5</a:t>
            </a:r>
            <a:endParaRPr lang="en-US" altLang="zh-TW" b="1" dirty="0"/>
          </a:p>
        </p:txBody>
      </p:sp>
      <p:sp>
        <p:nvSpPr>
          <p:cNvPr id="50179" name="Rectangle 3"/>
          <p:cNvSpPr>
            <a:spLocks noChangeArrowheads="1"/>
          </p:cNvSpPr>
          <p:nvPr/>
        </p:nvSpPr>
        <p:spPr bwMode="auto">
          <a:xfrm>
            <a:off x="1295400" y="3352800"/>
            <a:ext cx="7086600" cy="1752600"/>
          </a:xfrm>
          <a:prstGeom prst="rect">
            <a:avLst/>
          </a:prstGeom>
          <a:noFill/>
          <a:ln w="9525">
            <a:noFill/>
            <a:miter lim="800000"/>
            <a:headEnd/>
            <a:tailEnd/>
          </a:ln>
          <a:effectLst/>
        </p:spPr>
        <p:txBody>
          <a:bodyPr/>
          <a:lstStyle/>
          <a:p>
            <a:pPr marL="342900" indent="-342900" algn="ctr">
              <a:spcBef>
                <a:spcPct val="20000"/>
              </a:spcBef>
              <a:buClr>
                <a:schemeClr val="folHlink"/>
              </a:buClr>
              <a:buSzPct val="60000"/>
              <a:buFont typeface="Wingdings" pitchFamily="2" charset="2"/>
              <a:buNone/>
            </a:pPr>
            <a:r>
              <a:rPr lang="en-US" altLang="zh-TW" sz="3200" b="1" dirty="0" err="1"/>
              <a:t>Programmation</a:t>
            </a:r>
            <a:r>
              <a:rPr lang="en-US" altLang="zh-TW" sz="3200" b="1" dirty="0"/>
              <a:t> </a:t>
            </a:r>
            <a:r>
              <a:rPr lang="en-US" altLang="zh-TW" sz="3200" b="1" dirty="0" err="1"/>
              <a:t>dynamique</a:t>
            </a:r>
            <a:endParaRPr lang="en-US" altLang="zh-TW"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304800" y="838200"/>
            <a:ext cx="8534400" cy="5305444"/>
          </a:xfrm>
        </p:spPr>
        <p:txBody>
          <a:bodyPr/>
          <a:lstStyle/>
          <a:p>
            <a:pPr>
              <a:lnSpc>
                <a:spcPct val="90000"/>
              </a:lnSpc>
            </a:pPr>
            <a:r>
              <a:rPr lang="en-US" altLang="zh-TW" sz="2400" dirty="0"/>
              <a:t>d (B, T) = min {9+d (D, T), 5+d (E, T), 16+d (F, T)}</a:t>
            </a:r>
          </a:p>
          <a:p>
            <a:pPr>
              <a:lnSpc>
                <a:spcPct val="90000"/>
              </a:lnSpc>
              <a:buFont typeface="Wingdings" pitchFamily="2" charset="2"/>
              <a:buNone/>
            </a:pPr>
            <a:r>
              <a:rPr lang="en-US" altLang="zh-TW" sz="2400" dirty="0"/>
              <a:t>= min {9+18, 5+13, 16+2} = 18.</a:t>
            </a:r>
          </a:p>
          <a:p>
            <a:pPr>
              <a:lnSpc>
                <a:spcPct val="90000"/>
              </a:lnSpc>
            </a:pPr>
            <a:endParaRPr lang="en-US" altLang="zh-TW" sz="2400" dirty="0"/>
          </a:p>
          <a:p>
            <a:pPr>
              <a:lnSpc>
                <a:spcPct val="90000"/>
              </a:lnSpc>
            </a:pPr>
            <a:endParaRPr lang="en-US" altLang="zh-TW" sz="2400" dirty="0"/>
          </a:p>
          <a:p>
            <a:pPr>
              <a:lnSpc>
                <a:spcPct val="90000"/>
              </a:lnSpc>
            </a:pPr>
            <a:endParaRPr lang="en-US" altLang="zh-TW" sz="2400" dirty="0"/>
          </a:p>
          <a:p>
            <a:pPr>
              <a:lnSpc>
                <a:spcPct val="90000"/>
              </a:lnSpc>
            </a:pPr>
            <a:endParaRPr lang="en-US" altLang="zh-TW" sz="2400" dirty="0"/>
          </a:p>
          <a:p>
            <a:pPr>
              <a:lnSpc>
                <a:spcPct val="90000"/>
              </a:lnSpc>
            </a:pPr>
            <a:endParaRPr lang="en-US" altLang="zh-TW" sz="2400" dirty="0"/>
          </a:p>
          <a:p>
            <a:pPr>
              <a:lnSpc>
                <a:spcPct val="90000"/>
              </a:lnSpc>
            </a:pPr>
            <a:endParaRPr lang="en-US" altLang="zh-TW" sz="2400" dirty="0"/>
          </a:p>
          <a:p>
            <a:pPr>
              <a:lnSpc>
                <a:spcPct val="90000"/>
              </a:lnSpc>
            </a:pPr>
            <a:r>
              <a:rPr lang="en-US" altLang="zh-TW" sz="2400" dirty="0"/>
              <a:t>d (C, T) = min {2+d (F, T)} = 2+2 = 4</a:t>
            </a:r>
          </a:p>
          <a:p>
            <a:pPr>
              <a:lnSpc>
                <a:spcPct val="90000"/>
              </a:lnSpc>
            </a:pPr>
            <a:r>
              <a:rPr lang="en-US" altLang="zh-TW" sz="2400" dirty="0"/>
              <a:t>d (S, T) = min {1+d (A, T), 2+d (B, T), 5+d (C, T)}</a:t>
            </a:r>
          </a:p>
          <a:p>
            <a:pPr>
              <a:lnSpc>
                <a:spcPct val="90000"/>
              </a:lnSpc>
              <a:buFont typeface="Wingdings" pitchFamily="2" charset="2"/>
              <a:buNone/>
            </a:pPr>
            <a:r>
              <a:rPr lang="en-US" altLang="zh-TW" sz="2400" dirty="0"/>
              <a:t>= min {1+22, 2+18, 5+4} = 9.</a:t>
            </a:r>
          </a:p>
          <a:p>
            <a:pPr>
              <a:lnSpc>
                <a:spcPct val="90000"/>
              </a:lnSpc>
            </a:pPr>
            <a:r>
              <a:rPr lang="en-US" altLang="zh-TW" sz="2400" dirty="0"/>
              <a:t>La </a:t>
            </a:r>
            <a:r>
              <a:rPr lang="en-US" altLang="zh-TW" sz="2400" dirty="0" err="1"/>
              <a:t>manière</a:t>
            </a:r>
            <a:r>
              <a:rPr lang="en-US" altLang="zh-TW" sz="2400" dirty="0"/>
              <a:t> ci-</a:t>
            </a:r>
            <a:r>
              <a:rPr lang="en-US" altLang="zh-TW" sz="2400" dirty="0" err="1"/>
              <a:t>dessus</a:t>
            </a:r>
            <a:r>
              <a:rPr lang="en-US" altLang="zh-TW" sz="2400" dirty="0"/>
              <a:t> du </a:t>
            </a:r>
            <a:r>
              <a:rPr lang="en-US" altLang="zh-TW" sz="2400" dirty="0" err="1"/>
              <a:t>raisonnement</a:t>
            </a:r>
            <a:r>
              <a:rPr lang="en-US" altLang="zh-TW" sz="2400" dirty="0"/>
              <a:t> </a:t>
            </a:r>
            <a:r>
              <a:rPr lang="en-US" altLang="zh-TW" sz="2400" dirty="0" err="1"/>
              <a:t>s'appelle</a:t>
            </a:r>
            <a:endParaRPr lang="en-US" altLang="zh-TW" sz="2400" dirty="0"/>
          </a:p>
          <a:p>
            <a:pPr>
              <a:lnSpc>
                <a:spcPct val="90000"/>
              </a:lnSpc>
              <a:buFont typeface="Wingdings" pitchFamily="2" charset="2"/>
              <a:buNone/>
            </a:pPr>
            <a:r>
              <a:rPr lang="en-US" altLang="zh-TW" sz="2400" u="sng" dirty="0" err="1">
                <a:solidFill>
                  <a:schemeClr val="hlink"/>
                </a:solidFill>
              </a:rPr>
              <a:t>raisonnement</a:t>
            </a:r>
            <a:r>
              <a:rPr lang="en-US" altLang="zh-TW" sz="2400" u="sng" dirty="0">
                <a:solidFill>
                  <a:schemeClr val="hlink"/>
                </a:solidFill>
              </a:rPr>
              <a:t> en </a:t>
            </a:r>
            <a:r>
              <a:rPr lang="en-US" altLang="zh-TW" sz="2400" u="sng" dirty="0" err="1">
                <a:solidFill>
                  <a:schemeClr val="hlink"/>
                </a:solidFill>
              </a:rPr>
              <a:t>arrière</a:t>
            </a:r>
            <a:r>
              <a:rPr lang="en-US" altLang="zh-TW" sz="2400" dirty="0">
                <a:solidFill>
                  <a:schemeClr val="hlink"/>
                </a:solidFill>
              </a:rPr>
              <a:t>.</a:t>
            </a:r>
            <a:endParaRPr lang="zh-TW" altLang="en-US" sz="2400" dirty="0">
              <a:solidFill>
                <a:schemeClr val="hlink"/>
              </a:solidFill>
            </a:endParaRPr>
          </a:p>
        </p:txBody>
      </p:sp>
      <p:sp>
        <p:nvSpPr>
          <p:cNvPr id="11269" name="Rectangle 5"/>
          <p:cNvSpPr>
            <a:spLocks noChangeArrowheads="1"/>
          </p:cNvSpPr>
          <p:nvPr/>
        </p:nvSpPr>
        <p:spPr bwMode="auto">
          <a:xfrm>
            <a:off x="3052763" y="2424113"/>
            <a:ext cx="9144000" cy="0"/>
          </a:xfrm>
          <a:prstGeom prst="rect">
            <a:avLst/>
          </a:prstGeom>
          <a:noFill/>
          <a:ln w="9525">
            <a:noFill/>
            <a:miter lim="800000"/>
            <a:headEnd/>
            <a:tailEnd/>
          </a:ln>
          <a:effectLst/>
        </p:spPr>
        <p:txBody>
          <a:bodyPr>
            <a:spAutoFit/>
          </a:bodyPr>
          <a:lstStyle/>
          <a:p>
            <a:endParaRPr lang="fr-FR"/>
          </a:p>
        </p:txBody>
      </p:sp>
      <p:graphicFrame>
        <p:nvGraphicFramePr>
          <p:cNvPr id="11268" name="Object 4"/>
          <p:cNvGraphicFramePr>
            <a:graphicFrameLocks noChangeAspect="1"/>
          </p:cNvGraphicFramePr>
          <p:nvPr/>
        </p:nvGraphicFramePr>
        <p:xfrm>
          <a:off x="5181600" y="1676400"/>
          <a:ext cx="3962400" cy="2133600"/>
        </p:xfrm>
        <a:graphic>
          <a:graphicData uri="http://schemas.openxmlformats.org/presentationml/2006/ole">
            <mc:AlternateContent xmlns:mc="http://schemas.openxmlformats.org/markup-compatibility/2006">
              <mc:Choice xmlns:v="urn:schemas-microsoft-com:vml" Requires="v">
                <p:oleObj spid="_x0000_s11457" r:id="rId3" imgW="3148584" imgH="1898904" progId="">
                  <p:embed/>
                </p:oleObj>
              </mc:Choice>
              <mc:Fallback>
                <p:oleObj r:id="rId3" imgW="3148584" imgH="1898904"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t="-3612" r="3389" b="-2408"/>
                      <a:stretch>
                        <a:fillRect/>
                      </a:stretch>
                    </p:blipFill>
                    <p:spPr bwMode="auto">
                      <a:xfrm>
                        <a:off x="5181600" y="1676400"/>
                        <a:ext cx="3962400" cy="213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0" name="Object 6"/>
          <p:cNvGraphicFramePr>
            <a:graphicFrameLocks noChangeAspect="1"/>
          </p:cNvGraphicFramePr>
          <p:nvPr/>
        </p:nvGraphicFramePr>
        <p:xfrm>
          <a:off x="381000" y="1752600"/>
          <a:ext cx="4419600" cy="2143125"/>
        </p:xfrm>
        <a:graphic>
          <a:graphicData uri="http://schemas.openxmlformats.org/presentationml/2006/ole">
            <mc:AlternateContent xmlns:mc="http://schemas.openxmlformats.org/markup-compatibility/2006">
              <mc:Choice xmlns:v="urn:schemas-microsoft-com:vml" Requires="v">
                <p:oleObj spid="_x0000_s11458" name="VISIO" r:id="rId5" imgW="4788360" imgH="2698200" progId="">
                  <p:embed/>
                </p:oleObj>
              </mc:Choice>
              <mc:Fallback>
                <p:oleObj name="VISIO" r:id="rId5" imgW="4788360" imgH="2698200"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1752600"/>
                        <a:ext cx="44196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85786" y="285728"/>
            <a:ext cx="7793038" cy="884258"/>
          </a:xfrm>
        </p:spPr>
        <p:txBody>
          <a:bodyPr/>
          <a:lstStyle/>
          <a:p>
            <a:r>
              <a:rPr lang="en-US" altLang="zh-TW" sz="2800" dirty="0" err="1"/>
              <a:t>Approche</a:t>
            </a:r>
            <a:r>
              <a:rPr lang="en-US" altLang="zh-TW" sz="2800" dirty="0"/>
              <a:t> en </a:t>
            </a:r>
            <a:r>
              <a:rPr lang="en-US" altLang="zh-TW" sz="2800" dirty="0" err="1"/>
              <a:t>arrière</a:t>
            </a:r>
            <a:br>
              <a:rPr lang="en-US" altLang="zh-TW" sz="2800" dirty="0"/>
            </a:br>
            <a:r>
              <a:rPr lang="en-US" altLang="zh-TW" sz="2800" dirty="0"/>
              <a:t>(</a:t>
            </a:r>
            <a:r>
              <a:rPr lang="en-US" altLang="zh-TW" sz="2800" dirty="0" err="1"/>
              <a:t>raisonnement</a:t>
            </a:r>
            <a:r>
              <a:rPr lang="en-US" altLang="zh-TW" sz="2800" dirty="0"/>
              <a:t> </a:t>
            </a:r>
            <a:r>
              <a:rPr lang="en-US" altLang="zh-TW" sz="2800" dirty="0" err="1"/>
              <a:t>vers</a:t>
            </a:r>
            <a:r>
              <a:rPr lang="en-US" altLang="zh-TW" sz="2800" dirty="0"/>
              <a:t> </a:t>
            </a:r>
            <a:r>
              <a:rPr lang="en-US" altLang="zh-TW" sz="2800" dirty="0" err="1"/>
              <a:t>l'avant</a:t>
            </a:r>
            <a:r>
              <a:rPr lang="en-US" altLang="zh-TW" sz="2800" dirty="0"/>
              <a:t>)</a:t>
            </a:r>
            <a:endParaRPr lang="zh-TW" altLang="en-US" sz="2800" dirty="0"/>
          </a:p>
        </p:txBody>
      </p:sp>
      <p:sp>
        <p:nvSpPr>
          <p:cNvPr id="12291" name="Rectangle 3"/>
          <p:cNvSpPr>
            <a:spLocks noGrp="1" noChangeArrowheads="1"/>
          </p:cNvSpPr>
          <p:nvPr>
            <p:ph type="body" idx="1"/>
          </p:nvPr>
        </p:nvSpPr>
        <p:spPr>
          <a:xfrm>
            <a:off x="533400" y="1676400"/>
            <a:ext cx="7924800" cy="5181600"/>
          </a:xfrm>
        </p:spPr>
        <p:txBody>
          <a:bodyPr/>
          <a:lstStyle/>
          <a:p>
            <a:pPr>
              <a:lnSpc>
                <a:spcPct val="90000"/>
              </a:lnSpc>
            </a:pPr>
            <a:endParaRPr lang="en-US" altLang="zh-TW" sz="2800" dirty="0"/>
          </a:p>
          <a:p>
            <a:pPr>
              <a:lnSpc>
                <a:spcPct val="90000"/>
              </a:lnSpc>
            </a:pPr>
            <a:endParaRPr lang="en-US" altLang="zh-TW" sz="2800" dirty="0"/>
          </a:p>
          <a:p>
            <a:pPr>
              <a:lnSpc>
                <a:spcPct val="90000"/>
              </a:lnSpc>
            </a:pPr>
            <a:endParaRPr lang="en-US" altLang="zh-TW" sz="2800" dirty="0"/>
          </a:p>
          <a:p>
            <a:pPr>
              <a:lnSpc>
                <a:spcPct val="90000"/>
              </a:lnSpc>
            </a:pPr>
            <a:r>
              <a:rPr lang="en-US" altLang="zh-TW" sz="2400" dirty="0"/>
              <a:t>d (S, A) = 1</a:t>
            </a:r>
          </a:p>
          <a:p>
            <a:pPr algn="just">
              <a:lnSpc>
                <a:spcPct val="90000"/>
              </a:lnSpc>
              <a:buFont typeface="Wingdings" pitchFamily="2" charset="2"/>
              <a:buNone/>
            </a:pPr>
            <a:r>
              <a:rPr lang="en-US" altLang="zh-TW" sz="2400" dirty="0"/>
              <a:t>d (S, B) = 2</a:t>
            </a:r>
          </a:p>
          <a:p>
            <a:pPr algn="just">
              <a:lnSpc>
                <a:spcPct val="90000"/>
              </a:lnSpc>
              <a:buFont typeface="Wingdings" pitchFamily="2" charset="2"/>
              <a:buNone/>
            </a:pPr>
            <a:r>
              <a:rPr lang="en-US" altLang="zh-TW" sz="2400" dirty="0"/>
              <a:t>d (S, C) = 5</a:t>
            </a:r>
          </a:p>
          <a:p>
            <a:pPr algn="just">
              <a:lnSpc>
                <a:spcPct val="90000"/>
              </a:lnSpc>
            </a:pPr>
            <a:r>
              <a:rPr lang="en-US" altLang="zh-TW" sz="2400" dirty="0"/>
              <a:t>d (S, D)=min {d (S, A)+d (A, D), d (S, B)+d (B, D)}</a:t>
            </a:r>
          </a:p>
          <a:p>
            <a:pPr>
              <a:lnSpc>
                <a:spcPct val="90000"/>
              </a:lnSpc>
              <a:buFont typeface="Wingdings" pitchFamily="2" charset="2"/>
              <a:buNone/>
            </a:pPr>
            <a:r>
              <a:rPr lang="en-US" altLang="zh-TW" sz="2400" dirty="0"/>
              <a:t>= min {1+4, 2+9} = 5</a:t>
            </a:r>
          </a:p>
          <a:p>
            <a:pPr>
              <a:lnSpc>
                <a:spcPct val="90000"/>
              </a:lnSpc>
              <a:buFont typeface="Wingdings" pitchFamily="2" charset="2"/>
              <a:buNone/>
            </a:pPr>
            <a:r>
              <a:rPr lang="en-US" altLang="zh-TW" sz="2400" dirty="0"/>
              <a:t>d (S, E)=min {d (S, A)+d (A, E), d (S, B)+d (B, E)}</a:t>
            </a:r>
          </a:p>
          <a:p>
            <a:pPr>
              <a:lnSpc>
                <a:spcPct val="90000"/>
              </a:lnSpc>
              <a:buFont typeface="Wingdings" pitchFamily="2" charset="2"/>
              <a:buNone/>
            </a:pPr>
            <a:r>
              <a:rPr lang="en-US" altLang="zh-TW" sz="2400" dirty="0"/>
              <a:t>= min {1+11, 2+5} = 7</a:t>
            </a:r>
          </a:p>
          <a:p>
            <a:pPr>
              <a:lnSpc>
                <a:spcPct val="90000"/>
              </a:lnSpc>
              <a:buFont typeface="Wingdings" pitchFamily="2" charset="2"/>
              <a:buNone/>
            </a:pPr>
            <a:r>
              <a:rPr lang="en-US" altLang="zh-TW" sz="2400" dirty="0"/>
              <a:t>d (S, F)=min {d (S, B)+d (B, F), d (S, C)+d (C, F)}</a:t>
            </a:r>
          </a:p>
          <a:p>
            <a:pPr>
              <a:lnSpc>
                <a:spcPct val="90000"/>
              </a:lnSpc>
              <a:buFont typeface="Wingdings" pitchFamily="2" charset="2"/>
              <a:buNone/>
            </a:pPr>
            <a:r>
              <a:rPr lang="en-US" altLang="zh-TW" sz="2400" dirty="0"/>
              <a:t>= min {2+16, 5+2} = 7</a:t>
            </a:r>
          </a:p>
        </p:txBody>
      </p:sp>
      <p:graphicFrame>
        <p:nvGraphicFramePr>
          <p:cNvPr id="12292" name="Object 4"/>
          <p:cNvGraphicFramePr>
            <a:graphicFrameLocks noChangeAspect="1"/>
          </p:cNvGraphicFramePr>
          <p:nvPr/>
        </p:nvGraphicFramePr>
        <p:xfrm>
          <a:off x="3733800" y="1524000"/>
          <a:ext cx="5181600" cy="2514600"/>
        </p:xfrm>
        <a:graphic>
          <a:graphicData uri="http://schemas.openxmlformats.org/presentationml/2006/ole">
            <mc:AlternateContent xmlns:mc="http://schemas.openxmlformats.org/markup-compatibility/2006">
              <mc:Choice xmlns:v="urn:schemas-microsoft-com:vml" Requires="v">
                <p:oleObj spid="_x0000_s12386" name="VISIO" r:id="rId3" imgW="4788360" imgH="2698200" progId="">
                  <p:embed/>
                </p:oleObj>
              </mc:Choice>
              <mc:Fallback>
                <p:oleObj name="VISIO" r:id="rId3" imgW="4788360" imgH="269820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524000"/>
                        <a:ext cx="5181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762000" y="2017712"/>
            <a:ext cx="7696200" cy="4435623"/>
          </a:xfrm>
        </p:spPr>
        <p:txBody>
          <a:bodyPr/>
          <a:lstStyle/>
          <a:p>
            <a:r>
              <a:rPr lang="en-US" altLang="zh-TW" sz="2800" dirty="0"/>
              <a:t>d (S, T) = min {d (S, D)+d (D, T), d (S, E)+</a:t>
            </a:r>
          </a:p>
          <a:p>
            <a:pPr>
              <a:buFont typeface="Wingdings" pitchFamily="2" charset="2"/>
              <a:buNone/>
            </a:pPr>
            <a:r>
              <a:rPr lang="en-US" altLang="zh-TW" sz="2800" dirty="0"/>
              <a:t>d (E, T), d (S, F)+d (F, T)}</a:t>
            </a:r>
          </a:p>
          <a:p>
            <a:pPr>
              <a:buFont typeface="Wingdings" pitchFamily="2" charset="2"/>
              <a:buNone/>
            </a:pPr>
            <a:r>
              <a:rPr lang="en-US" altLang="zh-TW" sz="2800" dirty="0"/>
              <a:t>= min {5+18, 7+13, 7+2}</a:t>
            </a:r>
          </a:p>
          <a:p>
            <a:pPr>
              <a:buFont typeface="Wingdings" pitchFamily="2" charset="2"/>
              <a:buNone/>
            </a:pPr>
            <a:r>
              <a:rPr lang="en-US" altLang="zh-TW" sz="2800" dirty="0"/>
              <a:t>= 9</a:t>
            </a:r>
            <a:endParaRPr lang="zh-TW" altLang="en-US" sz="2400" dirty="0"/>
          </a:p>
        </p:txBody>
      </p:sp>
      <p:graphicFrame>
        <p:nvGraphicFramePr>
          <p:cNvPr id="13317" name="Object 5"/>
          <p:cNvGraphicFramePr>
            <a:graphicFrameLocks noChangeAspect="1"/>
          </p:cNvGraphicFramePr>
          <p:nvPr/>
        </p:nvGraphicFramePr>
        <p:xfrm>
          <a:off x="3429000" y="3810000"/>
          <a:ext cx="5181600" cy="2514600"/>
        </p:xfrm>
        <a:graphic>
          <a:graphicData uri="http://schemas.openxmlformats.org/presentationml/2006/ole">
            <mc:AlternateContent xmlns:mc="http://schemas.openxmlformats.org/markup-compatibility/2006">
              <mc:Choice xmlns:v="urn:schemas-microsoft-com:vml" Requires="v">
                <p:oleObj spid="_x0000_s13411" name="VISIO" r:id="rId3" imgW="4788360" imgH="2698200" progId="">
                  <p:embed/>
                </p:oleObj>
              </mc:Choice>
              <mc:Fallback>
                <p:oleObj name="VISIO" r:id="rId3" imgW="4788360" imgH="2698200"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810000"/>
                        <a:ext cx="5181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88640"/>
            <a:ext cx="7793038" cy="1114698"/>
          </a:xfrm>
        </p:spPr>
        <p:txBody>
          <a:bodyPr/>
          <a:lstStyle/>
          <a:p>
            <a:r>
              <a:rPr lang="fr-FR" sz="4000" dirty="0"/>
              <a:t>Approche vers l'avant et vers </a:t>
            </a:r>
            <a:r>
              <a:rPr lang="fr-FR" sz="4000"/>
              <a:t>l'arrière : </a:t>
            </a:r>
            <a:endParaRPr lang="fr-FR" sz="4000" dirty="0"/>
          </a:p>
        </p:txBody>
      </p:sp>
      <p:sp>
        <p:nvSpPr>
          <p:cNvPr id="3" name="Espace réservé du contenu 2"/>
          <p:cNvSpPr>
            <a:spLocks noGrp="1"/>
          </p:cNvSpPr>
          <p:nvPr>
            <p:ph idx="1"/>
          </p:nvPr>
        </p:nvSpPr>
        <p:spPr>
          <a:xfrm>
            <a:off x="838200" y="1600200"/>
            <a:ext cx="7694240" cy="4493096"/>
          </a:xfrm>
        </p:spPr>
        <p:txBody>
          <a:bodyPr/>
          <a:lstStyle/>
          <a:p>
            <a:r>
              <a:rPr lang="fr-FR" sz="2400" dirty="0"/>
              <a:t>Notez que si les relations de récurrence sont formulés à partir de cette démarche, alors les relations sont résolus en arrière. à savoir, en commençant par la dernière décision </a:t>
            </a:r>
          </a:p>
          <a:p>
            <a:r>
              <a:rPr lang="fr-FR" sz="2400" dirty="0"/>
              <a:t>D'autre part, si les relations sont formulés en utilisant l'approche vers l'arrière, ils sont résolus avant. </a:t>
            </a:r>
          </a:p>
          <a:p>
            <a:r>
              <a:rPr lang="fr-FR" sz="2400" dirty="0"/>
              <a:t>Pour résoudre un problème en utilisant la programmation dynamique: </a:t>
            </a:r>
          </a:p>
          <a:p>
            <a:r>
              <a:rPr lang="fr-FR" sz="2400" dirty="0"/>
              <a:t>Découvrez les relations de récurrence. </a:t>
            </a:r>
          </a:p>
          <a:p>
            <a:r>
              <a:rPr lang="fr-FR" sz="2400" dirty="0"/>
              <a:t>Représenter le problème par un graphe en plusieurs étapes.</a:t>
            </a:r>
          </a:p>
        </p:txBody>
      </p:sp>
    </p:spTree>
    <p:extLst>
      <p:ext uri="{BB962C8B-B14F-4D97-AF65-F5344CB8AC3E}">
        <p14:creationId xmlns:p14="http://schemas.microsoft.com/office/powerpoint/2010/main" val="490850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zh-TW"/>
              <a:t>Principe de l'optimalité</a:t>
            </a:r>
            <a:endParaRPr lang="zh-TW" altLang="en-US"/>
          </a:p>
        </p:txBody>
      </p:sp>
      <p:sp>
        <p:nvSpPr>
          <p:cNvPr id="14339" name="Rectangle 3"/>
          <p:cNvSpPr>
            <a:spLocks noGrp="1" noChangeArrowheads="1"/>
          </p:cNvSpPr>
          <p:nvPr>
            <p:ph type="body" idx="1"/>
          </p:nvPr>
        </p:nvSpPr>
        <p:spPr>
          <a:xfrm>
            <a:off x="500034" y="1428736"/>
            <a:ext cx="7960398" cy="4304520"/>
          </a:xfrm>
        </p:spPr>
        <p:txBody>
          <a:bodyPr/>
          <a:lstStyle/>
          <a:p>
            <a:pPr>
              <a:lnSpc>
                <a:spcPct val="90000"/>
              </a:lnSpc>
            </a:pPr>
            <a:r>
              <a:rPr lang="fr-FR" altLang="zh-TW" sz="2800" u="sng" dirty="0">
                <a:solidFill>
                  <a:schemeClr val="hlink"/>
                </a:solidFill>
              </a:rPr>
              <a:t>Principe de l'optimalité :</a:t>
            </a:r>
            <a:r>
              <a:rPr lang="fr-FR" dirty="0"/>
              <a:t> </a:t>
            </a:r>
            <a:r>
              <a:rPr lang="fr-FR" altLang="zh-TW" sz="2800" dirty="0"/>
              <a:t>Supposer qu'en résolvant un problème, nous devons faire un ordre des décisions D</a:t>
            </a:r>
            <a:r>
              <a:rPr lang="fr-FR" altLang="zh-TW" sz="2000" dirty="0"/>
              <a:t>1</a:t>
            </a:r>
            <a:r>
              <a:rPr lang="fr-FR" altLang="zh-TW" sz="2800" dirty="0"/>
              <a:t>, D</a:t>
            </a:r>
            <a:r>
              <a:rPr lang="fr-FR" altLang="zh-TW" sz="2000" dirty="0"/>
              <a:t>2</a:t>
            </a:r>
            <a:r>
              <a:rPr lang="fr-FR" altLang="zh-TW" sz="2800" dirty="0"/>
              <a:t>,</a:t>
            </a:r>
            <a:r>
              <a:rPr lang="fr-FR" altLang="zh-TW" sz="2800" dirty="0">
                <a:latin typeface="Times New Roman"/>
              </a:rPr>
              <a:t>…</a:t>
            </a:r>
            <a:r>
              <a:rPr lang="fr-FR" altLang="zh-TW" sz="2800" dirty="0"/>
              <a:t>, D</a:t>
            </a:r>
            <a:r>
              <a:rPr lang="fr-FR" altLang="zh-TW" sz="2000" dirty="0"/>
              <a:t>N</a:t>
            </a:r>
            <a:r>
              <a:rPr lang="fr-FR" altLang="zh-TW" sz="2800" dirty="0"/>
              <a:t>.</a:t>
            </a:r>
            <a:r>
              <a:rPr lang="fr-FR" dirty="0"/>
              <a:t> </a:t>
            </a:r>
            <a:r>
              <a:rPr lang="fr-FR" altLang="zh-TW" sz="2800" dirty="0"/>
              <a:t>Si cet ordre est optimal, alors les dernières décisions de k, 1 </a:t>
            </a:r>
            <a:r>
              <a:rPr lang="fr-FR" altLang="zh-TW" sz="2800" dirty="0">
                <a:latin typeface="新細明體" pitchFamily="18" charset="-120"/>
                <a:sym typeface="Symbol" pitchFamily="18" charset="2"/>
              </a:rPr>
              <a:t> </a:t>
            </a:r>
            <a:r>
              <a:rPr lang="fr-FR" altLang="zh-TW" sz="2800" dirty="0"/>
              <a:t>n du </a:t>
            </a:r>
            <a:r>
              <a:rPr lang="fr-FR" altLang="zh-TW" sz="2800" dirty="0">
                <a:latin typeface="新細明體" pitchFamily="18" charset="-120"/>
                <a:sym typeface="Symbol" pitchFamily="18" charset="2"/>
              </a:rPr>
              <a:t> </a:t>
            </a:r>
            <a:r>
              <a:rPr lang="fr-FR" altLang="zh-TW" sz="2800" dirty="0"/>
              <a:t>k doivent être optimales.</a:t>
            </a:r>
          </a:p>
          <a:p>
            <a:pPr>
              <a:lnSpc>
                <a:spcPct val="90000"/>
              </a:lnSpc>
            </a:pPr>
            <a:r>
              <a:rPr lang="fr-FR" altLang="zh-TW" sz="2800" dirty="0"/>
              <a:t>Dans le problème du plus court chemin</a:t>
            </a:r>
          </a:p>
          <a:p>
            <a:pPr>
              <a:lnSpc>
                <a:spcPct val="90000"/>
              </a:lnSpc>
              <a:buFont typeface="Wingdings" pitchFamily="2" charset="2"/>
              <a:buNone/>
            </a:pPr>
            <a:r>
              <a:rPr lang="fr-FR" altLang="zh-TW" sz="2800" dirty="0"/>
              <a:t>Si I, i1, i2,</a:t>
            </a:r>
            <a:r>
              <a:rPr lang="fr-FR" altLang="zh-TW" sz="2800" dirty="0">
                <a:latin typeface="Times New Roman"/>
              </a:rPr>
              <a:t>…</a:t>
            </a:r>
            <a:r>
              <a:rPr lang="fr-FR" altLang="zh-TW" sz="2800" dirty="0"/>
              <a:t>, j est un court chemin d'I à j, alors i1, i2,</a:t>
            </a:r>
            <a:r>
              <a:rPr lang="fr-FR" altLang="zh-TW" sz="2800" dirty="0">
                <a:latin typeface="Times New Roman"/>
              </a:rPr>
              <a:t>…</a:t>
            </a:r>
            <a:r>
              <a:rPr lang="fr-FR" altLang="zh-TW" sz="2800" dirty="0"/>
              <a:t>, j doit être un court chemin d'i1 à j</a:t>
            </a:r>
            <a:endParaRPr lang="fr-FR" altLang="zh-TW" sz="2800" u="sng" dirty="0">
              <a:solidFill>
                <a:schemeClr val="hlink"/>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type="body" idx="1"/>
          </p:nvPr>
        </p:nvSpPr>
        <p:spPr>
          <a:xfrm>
            <a:off x="785786" y="857232"/>
            <a:ext cx="7772400" cy="5500726"/>
          </a:xfrm>
        </p:spPr>
        <p:txBody>
          <a:bodyPr/>
          <a:lstStyle/>
          <a:p>
            <a:pPr>
              <a:buNone/>
            </a:pPr>
            <a:r>
              <a:rPr lang="fr-FR" sz="2400" b="1" dirty="0"/>
              <a:t>Caractéristiques d’un problème de programmation dynamique</a:t>
            </a:r>
          </a:p>
          <a:p>
            <a:r>
              <a:rPr lang="fr-FR" sz="2400" dirty="0"/>
              <a:t>Le problème peut être décomposé en étapes et une décision doit être prise à chaque étape. Ces décisions sont interdépendantes et séquentielles.</a:t>
            </a:r>
          </a:p>
          <a:p>
            <a:r>
              <a:rPr lang="fr-FR" sz="2400" dirty="0"/>
              <a:t>A chaque étape correspond un certain nombre d’états. Dans l’exemple du voyageur, les états à chaque étape sont représentés par les villes que le voyageur les visiter. Le nombre de ces états dans l’exemple est fini. Le nombre d’états peut être infinie (</a:t>
            </a:r>
            <a:r>
              <a:rPr lang="fr-FR" sz="2400" i="1" dirty="0" err="1"/>
              <a:t>x</a:t>
            </a:r>
            <a:r>
              <a:rPr lang="fr-FR" sz="2400" i="1" baseline="-25000" dirty="0" err="1"/>
              <a:t>n</a:t>
            </a:r>
            <a:r>
              <a:rPr lang="fr-FR" sz="2400" i="1" dirty="0">
                <a:sym typeface="Symbol"/>
              </a:rPr>
              <a:t></a:t>
            </a:r>
            <a:r>
              <a:rPr lang="fr-FR" sz="2400" i="1" dirty="0"/>
              <a:t> IN</a:t>
            </a:r>
            <a:r>
              <a:rPr lang="fr-FR" sz="2400" dirty="0"/>
              <a:t>) ou continue (</a:t>
            </a:r>
            <a:r>
              <a:rPr lang="fr-FR" sz="2400" i="1" dirty="0" err="1"/>
              <a:t>x</a:t>
            </a:r>
            <a:r>
              <a:rPr lang="fr-FR" sz="2400" i="1" baseline="-25000" dirty="0" err="1"/>
              <a:t>n</a:t>
            </a:r>
            <a:r>
              <a:rPr lang="fr-FR" sz="2400" i="1" dirty="0">
                <a:sym typeface="Symbol"/>
              </a:rPr>
              <a:t></a:t>
            </a:r>
            <a:r>
              <a:rPr lang="fr-FR" sz="2400" i="1" dirty="0"/>
              <a:t> IR</a:t>
            </a:r>
            <a:r>
              <a:rPr lang="fr-FR" sz="2400" dirty="0"/>
              <a:t>)</a:t>
            </a:r>
          </a:p>
          <a:p>
            <a:r>
              <a:rPr lang="fr-FR" sz="2400" dirty="0"/>
              <a:t>A chaque étape, la décision prise transforme l’état actuel en un état associé à l’étape suivante (dans certains cas avec une distribution de probabilité).</a:t>
            </a:r>
          </a:p>
        </p:txBody>
      </p:sp>
      <p:sp>
        <p:nvSpPr>
          <p:cNvPr id="44038" name="Rectangle 6"/>
          <p:cNvSpPr>
            <a:spLocks noGrp="1" noChangeArrowheads="1"/>
          </p:cNvSpPr>
          <p:nvPr>
            <p:ph type="title"/>
          </p:nvPr>
        </p:nvSpPr>
        <p:spPr>
          <a:xfrm>
            <a:off x="785786" y="142852"/>
            <a:ext cx="7793038" cy="642938"/>
          </a:xfrm>
          <a:noFill/>
          <a:ln/>
        </p:spPr>
        <p:txBody>
          <a:bodyPr/>
          <a:lstStyle/>
          <a:p>
            <a:r>
              <a:rPr lang="en-US" altLang="zh-TW" sz="3200" dirty="0" err="1"/>
              <a:t>Programmation</a:t>
            </a:r>
            <a:r>
              <a:rPr lang="en-US" altLang="zh-TW" sz="3200" dirty="0"/>
              <a:t> </a:t>
            </a:r>
            <a:r>
              <a:rPr lang="en-US" altLang="zh-TW" sz="3200" dirty="0" err="1"/>
              <a:t>dynamique</a:t>
            </a:r>
            <a:endParaRPr lang="zh-TW" altLang="en-US" sz="3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7" name="Rectangle 7"/>
          <p:cNvSpPr>
            <a:spLocks noChangeArrowheads="1"/>
          </p:cNvSpPr>
          <p:nvPr/>
        </p:nvSpPr>
        <p:spPr bwMode="auto">
          <a:xfrm>
            <a:off x="785786" y="428604"/>
            <a:ext cx="7786710" cy="6069257"/>
          </a:xfrm>
          <a:prstGeom prst="rect">
            <a:avLst/>
          </a:prstGeom>
          <a:noFill/>
          <a:ln w="9525">
            <a:noFill/>
            <a:miter lim="800000"/>
            <a:headEnd/>
            <a:tailEnd/>
          </a:ln>
          <a:effectLst/>
        </p:spPr>
        <p:txBody>
          <a:bodyPr vert="horz" wrap="square" lIns="91440" tIns="228528" rIns="91440" bIns="76176" numCol="1" anchor="ctr" anchorCtr="0" compatLnSpc="1">
            <a:prstTxWarp prst="textNoShape">
              <a:avLst/>
            </a:prstTxWarp>
            <a:spAutoFit/>
          </a:bodyPr>
          <a:lstStyle/>
          <a:p>
            <a:pPr marL="342900" indent="-342900">
              <a:spcBef>
                <a:spcPct val="20000"/>
              </a:spcBef>
              <a:buClr>
                <a:schemeClr val="folHlink"/>
              </a:buClr>
              <a:buSzPct val="60000"/>
              <a:buFont typeface="Wingdings" pitchFamily="2" charset="2"/>
              <a:buChar char="n"/>
            </a:pPr>
            <a:r>
              <a:rPr lang="fr-FR" dirty="0">
                <a:latin typeface="+mn-lt"/>
                <a:ea typeface="+mn-ea"/>
              </a:rPr>
              <a:t>Etant donné un état, une stratégie optimale pour les étapes restantes est indépendante des décisions prises aux étapes précédentes. d’autres termes, l’état actuel contient toute l’information nécessaire aux décisions futures. Cette propriété est dite principe d’optimalité.</a:t>
            </a:r>
          </a:p>
          <a:p>
            <a:pPr marL="342900" indent="-342900">
              <a:spcBef>
                <a:spcPct val="20000"/>
              </a:spcBef>
              <a:buClr>
                <a:schemeClr val="folHlink"/>
              </a:buClr>
              <a:buSzPct val="60000"/>
              <a:buFont typeface="Wingdings" pitchFamily="2" charset="2"/>
              <a:buChar char="n"/>
            </a:pPr>
            <a:r>
              <a:rPr lang="fr-FR" dirty="0">
                <a:latin typeface="+mn-lt"/>
                <a:ea typeface="+mn-ea"/>
              </a:rPr>
              <a:t>L’algorithme de recherche de la solution optimale commence par trouver la stratégie optimale pour tous les états de la dernière étape.</a:t>
            </a:r>
          </a:p>
          <a:p>
            <a:pPr marL="342900" indent="-342900">
              <a:spcBef>
                <a:spcPct val="20000"/>
              </a:spcBef>
              <a:buClr>
                <a:schemeClr val="folHlink"/>
              </a:buClr>
              <a:buSzPct val="60000"/>
              <a:buFont typeface="Wingdings" pitchFamily="2" charset="2"/>
              <a:buChar char="n"/>
            </a:pPr>
            <a:r>
              <a:rPr lang="fr-FR" dirty="0">
                <a:latin typeface="+mn-lt"/>
                <a:ea typeface="+mn-ea"/>
              </a:rPr>
              <a:t>Une relation de récurrence identifie la stratégie optimale dans chaque état de l’étape n à partir de la stratégie optimale dans chaque état de l’étape n+1. </a:t>
            </a:r>
          </a:p>
          <a:p>
            <a:pPr marL="342900" indent="-342900">
              <a:spcBef>
                <a:spcPct val="20000"/>
              </a:spcBef>
              <a:buClr>
                <a:schemeClr val="folHlink"/>
              </a:buClr>
              <a:buSzPct val="60000"/>
              <a:buFont typeface="Wingdings" pitchFamily="2" charset="2"/>
              <a:buChar char="n"/>
            </a:pPr>
            <a:r>
              <a:rPr lang="fr-FR" dirty="0">
                <a:latin typeface="+mn-lt"/>
                <a:ea typeface="+mn-ea"/>
              </a:rPr>
              <a:t>Utilisant cette relation de récurrence, l’algorithme procède à reculer étape par étape. Il détermine la stratégie optimale pour chaque état de chaque étape.</a:t>
            </a:r>
          </a:p>
        </p:txBody>
      </p:sp>
      <p:sp>
        <p:nvSpPr>
          <p:cNvPr id="6" name="Rectangle 6"/>
          <p:cNvSpPr>
            <a:spLocks noGrp="1" noChangeArrowheads="1"/>
          </p:cNvSpPr>
          <p:nvPr>
            <p:ph type="title"/>
          </p:nvPr>
        </p:nvSpPr>
        <p:spPr>
          <a:xfrm>
            <a:off x="785786" y="142852"/>
            <a:ext cx="7793038" cy="642938"/>
          </a:xfrm>
          <a:noFill/>
          <a:ln/>
        </p:spPr>
        <p:txBody>
          <a:bodyPr/>
          <a:lstStyle/>
          <a:p>
            <a:r>
              <a:rPr lang="en-US" altLang="zh-TW" sz="3200" dirty="0" err="1"/>
              <a:t>Programmation</a:t>
            </a:r>
            <a:r>
              <a:rPr lang="en-US" altLang="zh-TW" sz="3200" dirty="0"/>
              <a:t> </a:t>
            </a:r>
            <a:r>
              <a:rPr lang="en-US" altLang="zh-TW" sz="3200" dirty="0" err="1"/>
              <a:t>dynamique</a:t>
            </a:r>
            <a:endParaRPr lang="zh-TW" altLang="en-US"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zh-TW" altLang="en-US"/>
              <a:t>7</a:t>
            </a:r>
            <a:r>
              <a:rPr lang="en-US" altLang="zh-TW"/>
              <a:t> -</a:t>
            </a:r>
            <a:fld id="{2C3F82EA-5877-4238-800E-7EDD10EBBEC0}" type="slidenum">
              <a:rPr lang="en-US" altLang="zh-TW"/>
              <a:pPr/>
              <a:t>17</a:t>
            </a:fld>
            <a:endParaRPr lang="en-US" altLang="zh-TW"/>
          </a:p>
        </p:txBody>
      </p:sp>
      <p:sp>
        <p:nvSpPr>
          <p:cNvPr id="15362" name="Rectangle 2"/>
          <p:cNvSpPr>
            <a:spLocks noGrp="1" noChangeArrowheads="1"/>
          </p:cNvSpPr>
          <p:nvPr>
            <p:ph type="title"/>
          </p:nvPr>
        </p:nvSpPr>
        <p:spPr>
          <a:xfrm>
            <a:off x="838200" y="685800"/>
            <a:ext cx="7793038" cy="693738"/>
          </a:xfrm>
        </p:spPr>
        <p:txBody>
          <a:bodyPr/>
          <a:lstStyle/>
          <a:p>
            <a:r>
              <a:rPr lang="en-US" altLang="zh-TW" dirty="0" err="1"/>
              <a:t>Exemple</a:t>
            </a:r>
            <a:r>
              <a:rPr lang="en-US" altLang="zh-TW" dirty="0"/>
              <a:t>: </a:t>
            </a:r>
            <a:r>
              <a:rPr lang="en-US" altLang="zh-TW" dirty="0" err="1"/>
              <a:t>probleme</a:t>
            </a:r>
            <a:r>
              <a:rPr lang="en-US" altLang="zh-TW" dirty="0"/>
              <a:t> </a:t>
            </a:r>
            <a:r>
              <a:rPr lang="en-US" altLang="zh-TW" dirty="0" err="1"/>
              <a:t>d’allocation</a:t>
            </a:r>
            <a:r>
              <a:rPr lang="en-US" altLang="zh-TW" dirty="0"/>
              <a:t> de </a:t>
            </a:r>
            <a:r>
              <a:rPr lang="en-US" altLang="zh-TW"/>
              <a:t>ressources</a:t>
            </a:r>
            <a:endParaRPr lang="zh-TW" altLang="en-US" dirty="0"/>
          </a:p>
        </p:txBody>
      </p:sp>
      <p:sp>
        <p:nvSpPr>
          <p:cNvPr id="15363" name="Rectangle 3"/>
          <p:cNvSpPr>
            <a:spLocks noGrp="1" noChangeArrowheads="1"/>
          </p:cNvSpPr>
          <p:nvPr>
            <p:ph type="body" idx="1"/>
          </p:nvPr>
        </p:nvSpPr>
        <p:spPr>
          <a:xfrm>
            <a:off x="611560" y="1600200"/>
            <a:ext cx="8208912" cy="4349080"/>
          </a:xfrm>
        </p:spPr>
        <p:txBody>
          <a:bodyPr/>
          <a:lstStyle/>
          <a:p>
            <a:r>
              <a:rPr lang="en-US" altLang="zh-TW" sz="2800" dirty="0"/>
              <a:t>m resources, n projects</a:t>
            </a:r>
          </a:p>
          <a:p>
            <a:pPr>
              <a:buFont typeface="Wingdings" pitchFamily="2" charset="2"/>
              <a:buNone/>
            </a:pPr>
            <a:r>
              <a:rPr lang="en-US" altLang="zh-TW" sz="2800" dirty="0"/>
              <a:t>  </a:t>
            </a:r>
            <a:r>
              <a:rPr lang="fr-FR" altLang="zh-TW" sz="2800" dirty="0"/>
              <a:t>profit P</a:t>
            </a:r>
            <a:r>
              <a:rPr lang="fr-FR" altLang="zh-TW" sz="2800" baseline="-25000" dirty="0"/>
              <a:t>i, j</a:t>
            </a:r>
            <a:r>
              <a:rPr lang="fr-FR" altLang="zh-TW" sz="2800" dirty="0"/>
              <a:t> : j ressources sont allouées  au projet i.</a:t>
            </a:r>
          </a:p>
          <a:p>
            <a:pPr>
              <a:buFont typeface="Wingdings" pitchFamily="2" charset="2"/>
              <a:buNone/>
            </a:pPr>
            <a:r>
              <a:rPr lang="fr-FR" altLang="zh-TW" sz="2800" dirty="0"/>
              <a:t>  maximiser  le profit total.</a:t>
            </a:r>
          </a:p>
          <a:p>
            <a:pPr>
              <a:buFont typeface="Wingdings" pitchFamily="2" charset="2"/>
              <a:buNone/>
            </a:pPr>
            <a:endParaRPr lang="en-US" altLang="zh-TW" sz="2800" dirty="0"/>
          </a:p>
          <a:p>
            <a:endParaRPr lang="zh-TW" altLang="en-US" sz="2800" dirty="0"/>
          </a:p>
        </p:txBody>
      </p:sp>
      <p:graphicFrame>
        <p:nvGraphicFramePr>
          <p:cNvPr id="15364" name="Object 4"/>
          <p:cNvGraphicFramePr>
            <a:graphicFrameLocks noChangeAspect="1"/>
          </p:cNvGraphicFramePr>
          <p:nvPr>
            <p:extLst>
              <p:ext uri="{D42A27DB-BD31-4B8C-83A1-F6EECF244321}">
                <p14:modId xmlns:p14="http://schemas.microsoft.com/office/powerpoint/2010/main" val="3917141930"/>
              </p:ext>
            </p:extLst>
          </p:nvPr>
        </p:nvGraphicFramePr>
        <p:xfrm>
          <a:off x="1371599" y="3429000"/>
          <a:ext cx="7169727" cy="2738438"/>
        </p:xfrm>
        <a:graphic>
          <a:graphicData uri="http://schemas.openxmlformats.org/presentationml/2006/ole">
            <mc:AlternateContent xmlns:mc="http://schemas.openxmlformats.org/markup-compatibility/2006">
              <mc:Choice xmlns:v="urn:schemas-microsoft-com:vml" Requires="v">
                <p:oleObj spid="_x0000_s87134" name="文件" r:id="rId4" imgW="5532120" imgH="1859400" progId="Word.Document.8">
                  <p:embed/>
                </p:oleObj>
              </mc:Choice>
              <mc:Fallback>
                <p:oleObj name="文件" r:id="rId4" imgW="5532120" imgH="185940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599" y="3429000"/>
                        <a:ext cx="7169727" cy="273843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06162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zh-TW" altLang="en-US"/>
              <a:t>7</a:t>
            </a:r>
            <a:r>
              <a:rPr lang="en-US" altLang="zh-TW"/>
              <a:t> -</a:t>
            </a:r>
            <a:fld id="{EDB59F4B-580F-4DDA-B252-52423496EF04}" type="slidenum">
              <a:rPr lang="en-US" altLang="zh-TW"/>
              <a:pPr/>
              <a:t>18</a:t>
            </a:fld>
            <a:endParaRPr lang="en-US" altLang="zh-TW"/>
          </a:p>
        </p:txBody>
      </p:sp>
      <p:sp>
        <p:nvSpPr>
          <p:cNvPr id="16386" name="Rectangle 2"/>
          <p:cNvSpPr>
            <a:spLocks noGrp="1" noChangeArrowheads="1"/>
          </p:cNvSpPr>
          <p:nvPr>
            <p:ph type="title"/>
          </p:nvPr>
        </p:nvSpPr>
        <p:spPr/>
        <p:txBody>
          <a:bodyPr/>
          <a:lstStyle/>
          <a:p>
            <a:r>
              <a:rPr lang="en-US" altLang="zh-TW" sz="4000" dirty="0"/>
              <a:t> The multistage graph solution</a:t>
            </a:r>
            <a:endParaRPr lang="zh-TW" altLang="en-US" sz="4000" dirty="0"/>
          </a:p>
        </p:txBody>
      </p:sp>
      <p:sp>
        <p:nvSpPr>
          <p:cNvPr id="16387" name="Rectangle 3"/>
          <p:cNvSpPr>
            <a:spLocks noGrp="1" noChangeArrowheads="1"/>
          </p:cNvSpPr>
          <p:nvPr>
            <p:ph type="body" idx="1"/>
          </p:nvPr>
        </p:nvSpPr>
        <p:spPr>
          <a:xfrm>
            <a:off x="395536" y="1412776"/>
            <a:ext cx="8574088" cy="4896544"/>
          </a:xfrm>
        </p:spPr>
        <p:txBody>
          <a:bodyPr/>
          <a:lstStyle/>
          <a:p>
            <a:pPr>
              <a:lnSpc>
                <a:spcPct val="90000"/>
              </a:lnSpc>
              <a:buFont typeface="Wingdings" pitchFamily="2" charset="2"/>
              <a:buNone/>
            </a:pPr>
            <a:r>
              <a:rPr lang="en-US" altLang="zh-TW" sz="2400" dirty="0"/>
              <a:t> </a:t>
            </a:r>
          </a:p>
          <a:p>
            <a:pPr>
              <a:lnSpc>
                <a:spcPct val="90000"/>
              </a:lnSpc>
            </a:pPr>
            <a:endParaRPr lang="zh-TW" altLang="en-US" sz="2400" dirty="0"/>
          </a:p>
          <a:p>
            <a:pPr>
              <a:lnSpc>
                <a:spcPct val="90000"/>
              </a:lnSpc>
            </a:pPr>
            <a:endParaRPr lang="zh-TW" altLang="en-US" sz="2800" dirty="0"/>
          </a:p>
          <a:p>
            <a:pPr>
              <a:lnSpc>
                <a:spcPct val="90000"/>
              </a:lnSpc>
            </a:pPr>
            <a:endParaRPr lang="zh-TW" altLang="en-US" sz="2800" dirty="0"/>
          </a:p>
          <a:p>
            <a:pPr>
              <a:lnSpc>
                <a:spcPct val="90000"/>
              </a:lnSpc>
            </a:pPr>
            <a:endParaRPr lang="zh-TW" altLang="en-US" sz="2800" dirty="0"/>
          </a:p>
          <a:p>
            <a:pPr>
              <a:lnSpc>
                <a:spcPct val="90000"/>
              </a:lnSpc>
            </a:pPr>
            <a:endParaRPr lang="zh-TW" altLang="en-US" sz="2800" dirty="0"/>
          </a:p>
          <a:p>
            <a:pPr>
              <a:lnSpc>
                <a:spcPct val="90000"/>
              </a:lnSpc>
            </a:pPr>
            <a:endParaRPr lang="zh-TW" altLang="en-US" sz="2800" dirty="0"/>
          </a:p>
          <a:p>
            <a:pPr>
              <a:lnSpc>
                <a:spcPct val="90000"/>
              </a:lnSpc>
            </a:pPr>
            <a:r>
              <a:rPr lang="fr-FR" altLang="zh-TW" sz="2400" dirty="0"/>
              <a:t>Le problème d’allocation de ressource peut </a:t>
            </a:r>
            <a:r>
              <a:rPr lang="fr-FR" altLang="zh-TW" sz="2400" dirty="0" err="1"/>
              <a:t>etre</a:t>
            </a:r>
            <a:r>
              <a:rPr lang="fr-FR" altLang="zh-TW" sz="2400" dirty="0"/>
              <a:t> modélisé comme un graphe </a:t>
            </a:r>
            <a:r>
              <a:rPr lang="fr-FR" altLang="zh-TW" sz="2400" dirty="0" err="1"/>
              <a:t>multi-etapes</a:t>
            </a:r>
            <a:r>
              <a:rPr lang="en-US" altLang="zh-TW" sz="2400" dirty="0"/>
              <a:t>.</a:t>
            </a:r>
            <a:endParaRPr lang="zh-TW" altLang="en-US" sz="2400" dirty="0"/>
          </a:p>
          <a:p>
            <a:pPr>
              <a:lnSpc>
                <a:spcPct val="90000"/>
              </a:lnSpc>
            </a:pPr>
            <a:r>
              <a:rPr lang="zh-TW" altLang="en-US" sz="2400" dirty="0"/>
              <a:t> </a:t>
            </a:r>
            <a:r>
              <a:rPr lang="fr-FR" altLang="zh-TW" sz="2400" dirty="0"/>
              <a:t>nœud </a:t>
            </a:r>
            <a:r>
              <a:rPr lang="zh-TW" altLang="en-US" sz="2400" dirty="0"/>
              <a:t>(</a:t>
            </a:r>
            <a:r>
              <a:rPr lang="en-US" altLang="zh-TW" sz="2400" dirty="0" err="1"/>
              <a:t>i</a:t>
            </a:r>
            <a:r>
              <a:rPr lang="en-US" altLang="zh-TW" sz="2400" dirty="0"/>
              <a:t>, j) : </a:t>
            </a:r>
            <a:r>
              <a:rPr lang="en-US" altLang="zh-TW" sz="2400" dirty="0" err="1"/>
              <a:t>i</a:t>
            </a:r>
            <a:r>
              <a:rPr lang="en-US" altLang="zh-TW" sz="2400" dirty="0"/>
              <a:t> resources  </a:t>
            </a:r>
            <a:r>
              <a:rPr lang="en-US" altLang="zh-TW" sz="2400" dirty="0" err="1"/>
              <a:t>allouées</a:t>
            </a:r>
            <a:r>
              <a:rPr lang="en-US" altLang="zh-TW" sz="2400" dirty="0"/>
              <a:t> aux </a:t>
            </a:r>
            <a:r>
              <a:rPr lang="en-US" altLang="zh-TW" sz="2400" dirty="0" err="1"/>
              <a:t>projet</a:t>
            </a:r>
            <a:r>
              <a:rPr lang="en-US" altLang="zh-TW" sz="2400" dirty="0"/>
              <a:t> 1, 2, </a:t>
            </a:r>
            <a:r>
              <a:rPr lang="en-US" altLang="zh-TW" sz="2400" dirty="0">
                <a:latin typeface="Times New Roman"/>
              </a:rPr>
              <a:t>…</a:t>
            </a:r>
            <a:r>
              <a:rPr lang="en-US" altLang="zh-TW" sz="2400" dirty="0"/>
              <a:t>, j</a:t>
            </a:r>
          </a:p>
          <a:p>
            <a:pPr>
              <a:lnSpc>
                <a:spcPct val="90000"/>
              </a:lnSpc>
              <a:buFont typeface="Wingdings" pitchFamily="2" charset="2"/>
              <a:buNone/>
            </a:pPr>
            <a:r>
              <a:rPr lang="en-US" altLang="zh-TW" sz="2400" dirty="0" err="1"/>
              <a:t>e.g</a:t>
            </a:r>
            <a:r>
              <a:rPr lang="fr-FR" altLang="zh-TW" sz="2400" dirty="0"/>
              <a:t>.   nœud H=(3, 2) : 3 ressources allouées  au </a:t>
            </a:r>
            <a:r>
              <a:rPr lang="fr-FR" altLang="zh-TW" sz="2400" dirty="0" err="1"/>
              <a:t>projects</a:t>
            </a:r>
            <a:r>
              <a:rPr lang="fr-FR" altLang="zh-TW" sz="2400" dirty="0"/>
              <a:t> 1, 2.</a:t>
            </a:r>
          </a:p>
        </p:txBody>
      </p:sp>
      <p:graphicFrame>
        <p:nvGraphicFramePr>
          <p:cNvPr id="16388" name="Object 4"/>
          <p:cNvGraphicFramePr>
            <a:graphicFrameLocks noChangeAspect="1"/>
          </p:cNvGraphicFramePr>
          <p:nvPr>
            <p:extLst>
              <p:ext uri="{D42A27DB-BD31-4B8C-83A1-F6EECF244321}">
                <p14:modId xmlns:p14="http://schemas.microsoft.com/office/powerpoint/2010/main" val="3649259274"/>
              </p:ext>
            </p:extLst>
          </p:nvPr>
        </p:nvGraphicFramePr>
        <p:xfrm>
          <a:off x="1115616" y="1340768"/>
          <a:ext cx="6400800" cy="3030538"/>
        </p:xfrm>
        <a:graphic>
          <a:graphicData uri="http://schemas.openxmlformats.org/presentationml/2006/ole">
            <mc:AlternateContent xmlns:mc="http://schemas.openxmlformats.org/markup-compatibility/2006">
              <mc:Choice xmlns:v="urn:schemas-microsoft-com:vml" Requires="v">
                <p:oleObj spid="_x0000_s88158" name="VISIO" r:id="rId4" imgW="5918760" imgH="2661120" progId="Visio.Drawing.6">
                  <p:embed/>
                </p:oleObj>
              </mc:Choice>
              <mc:Fallback>
                <p:oleObj name="VISIO" r:id="rId4" imgW="5918760" imgH="266112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1340768"/>
                        <a:ext cx="6400800" cy="303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676298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zh-TW" altLang="en-US"/>
              <a:t>7</a:t>
            </a:r>
            <a:r>
              <a:rPr lang="en-US" altLang="zh-TW"/>
              <a:t> -</a:t>
            </a:r>
            <a:fld id="{25AD6CE7-26E4-4B38-89F8-9D2229E30419}" type="slidenum">
              <a:rPr lang="en-US" altLang="zh-TW"/>
              <a:pPr/>
              <a:t>19</a:t>
            </a:fld>
            <a:endParaRPr lang="en-US" altLang="zh-TW"/>
          </a:p>
        </p:txBody>
      </p:sp>
      <p:sp>
        <p:nvSpPr>
          <p:cNvPr id="17411" name="Rectangle 3"/>
          <p:cNvSpPr>
            <a:spLocks noGrp="1" noChangeArrowheads="1"/>
          </p:cNvSpPr>
          <p:nvPr>
            <p:ph type="body" idx="1"/>
          </p:nvPr>
        </p:nvSpPr>
        <p:spPr/>
        <p:txBody>
          <a:bodyPr/>
          <a:lstStyle/>
          <a:p>
            <a:r>
              <a:rPr lang="en-US" altLang="zh-TW" sz="2800"/>
              <a:t>Find the longest path from S to T : </a:t>
            </a:r>
          </a:p>
          <a:p>
            <a:pPr>
              <a:buFont typeface="Wingdings" pitchFamily="2" charset="2"/>
              <a:buNone/>
            </a:pPr>
            <a:r>
              <a:rPr lang="en-US" altLang="zh-TW" sz="2800" b="1">
                <a:latin typeface="Times New Roman" pitchFamily="18" charset="0"/>
                <a:cs typeface="Times New Roman" pitchFamily="18" charset="0"/>
              </a:rPr>
              <a:t>	(S, C, H, L, T),  8+5+0+0=13</a:t>
            </a:r>
          </a:p>
          <a:p>
            <a:pPr>
              <a:buFont typeface="Wingdings" pitchFamily="2" charset="2"/>
              <a:buNone/>
            </a:pPr>
            <a:r>
              <a:rPr lang="en-US" altLang="zh-TW" sz="2800"/>
              <a:t>	2 resources allocated to project 1.</a:t>
            </a:r>
          </a:p>
          <a:p>
            <a:pPr>
              <a:buFont typeface="Wingdings" pitchFamily="2" charset="2"/>
              <a:buNone/>
            </a:pPr>
            <a:r>
              <a:rPr lang="en-US" altLang="zh-TW" sz="2800"/>
              <a:t>	1 resource allocated to project 2.</a:t>
            </a:r>
          </a:p>
          <a:p>
            <a:pPr>
              <a:buFont typeface="Wingdings" pitchFamily="2" charset="2"/>
              <a:buNone/>
            </a:pPr>
            <a:r>
              <a:rPr lang="en-US" altLang="zh-TW" sz="2800"/>
              <a:t>	0 resource allocated to projects 3, 4.</a:t>
            </a:r>
          </a:p>
          <a:p>
            <a:endParaRPr lang="zh-TW" altLang="en-US" sz="2800"/>
          </a:p>
        </p:txBody>
      </p:sp>
      <p:sp>
        <p:nvSpPr>
          <p:cNvPr id="17413" name="Rectangle 5"/>
          <p:cNvSpPr>
            <a:spLocks noChangeArrowheads="1"/>
          </p:cNvSpPr>
          <p:nvPr/>
        </p:nvSpPr>
        <p:spPr bwMode="auto">
          <a:xfrm>
            <a:off x="4252913" y="3262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fr-FR"/>
          </a:p>
        </p:txBody>
      </p:sp>
    </p:spTree>
    <p:extLst>
      <p:ext uri="{BB962C8B-B14F-4D97-AF65-F5344CB8AC3E}">
        <p14:creationId xmlns:p14="http://schemas.microsoft.com/office/powerpoint/2010/main" val="186855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投影片編號版面配置區 5"/>
          <p:cNvSpPr>
            <a:spLocks noGrp="1"/>
          </p:cNvSpPr>
          <p:nvPr>
            <p:ph type="sldNum" sz="quarter" idx="12"/>
          </p:nvPr>
        </p:nvSpPr>
        <p:spPr>
          <a:noFill/>
        </p:spPr>
        <p:txBody>
          <a:bodyP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eaLnBrk="1" hangingPunct="1"/>
            <a:r>
              <a:rPr kumimoji="0" lang="zh-TW" altLang="en-US" sz="1400">
                <a:solidFill>
                  <a:schemeClr val="accent1"/>
                </a:solidFill>
              </a:rPr>
              <a:t>7</a:t>
            </a:r>
            <a:r>
              <a:rPr kumimoji="0" lang="en-US" altLang="zh-TW" sz="1400">
                <a:solidFill>
                  <a:schemeClr val="accent1"/>
                </a:solidFill>
              </a:rPr>
              <a:t> -</a:t>
            </a:r>
            <a:fld id="{EAAEE14C-838F-4479-BA5C-AB2ABBC99439}" type="slidenum">
              <a:rPr kumimoji="0" lang="en-US" altLang="zh-TW" sz="1400">
                <a:solidFill>
                  <a:schemeClr val="accent1"/>
                </a:solidFill>
              </a:rPr>
              <a:pPr eaLnBrk="1" hangingPunct="1"/>
              <a:t>2</a:t>
            </a:fld>
            <a:endParaRPr kumimoji="0" lang="en-US" altLang="zh-TW" sz="1400">
              <a:solidFill>
                <a:schemeClr val="accent1"/>
              </a:solidFill>
            </a:endParaRPr>
          </a:p>
        </p:txBody>
      </p:sp>
      <p:sp>
        <p:nvSpPr>
          <p:cNvPr id="4099" name="Rectangle 2"/>
          <p:cNvSpPr>
            <a:spLocks noGrp="1" noChangeArrowheads="1"/>
          </p:cNvSpPr>
          <p:nvPr>
            <p:ph type="title"/>
          </p:nvPr>
        </p:nvSpPr>
        <p:spPr>
          <a:xfrm>
            <a:off x="762000" y="0"/>
            <a:ext cx="7772400" cy="762000"/>
          </a:xfrm>
        </p:spPr>
        <p:txBody>
          <a:bodyPr/>
          <a:lstStyle/>
          <a:p>
            <a:pPr eaLnBrk="1" hangingPunct="1"/>
            <a:r>
              <a:rPr lang="en-US" altLang="zh-TW" dirty="0"/>
              <a:t> la sequence de Fibonacci</a:t>
            </a:r>
          </a:p>
        </p:txBody>
      </p:sp>
      <p:sp>
        <p:nvSpPr>
          <p:cNvPr id="4100" name="Rectangle 3"/>
          <p:cNvSpPr>
            <a:spLocks noGrp="1" noChangeArrowheads="1"/>
          </p:cNvSpPr>
          <p:nvPr>
            <p:ph type="body" idx="1"/>
          </p:nvPr>
        </p:nvSpPr>
        <p:spPr>
          <a:xfrm>
            <a:off x="609600" y="1447800"/>
            <a:ext cx="8229600" cy="5029200"/>
          </a:xfrm>
        </p:spPr>
        <p:txBody>
          <a:bodyPr/>
          <a:lstStyle/>
          <a:p>
            <a:pPr eaLnBrk="1" hangingPunct="1">
              <a:lnSpc>
                <a:spcPct val="90000"/>
              </a:lnSpc>
            </a:pPr>
            <a:r>
              <a:rPr lang="en-US" altLang="zh-TW" sz="2400" u="sng" dirty="0">
                <a:solidFill>
                  <a:schemeClr val="hlink"/>
                </a:solidFill>
              </a:rPr>
              <a:t>Fibonacci sequence</a:t>
            </a:r>
            <a:r>
              <a:rPr lang="en-US" altLang="zh-TW" sz="2400" dirty="0"/>
              <a:t>: 0 , 1 , 1 , 2 , 3 , 5 , 8 , 13 , 21 , </a:t>
            </a:r>
            <a:r>
              <a:rPr lang="en-US" altLang="zh-TW" sz="2400" dirty="0">
                <a:latin typeface="Times New Roman" pitchFamily="18" charset="0"/>
              </a:rPr>
              <a:t>…</a:t>
            </a:r>
            <a:endParaRPr lang="en-US" altLang="zh-TW" sz="2400" dirty="0"/>
          </a:p>
          <a:p>
            <a:pPr eaLnBrk="1" hangingPunct="1">
              <a:lnSpc>
                <a:spcPct val="90000"/>
              </a:lnSpc>
              <a:buFont typeface="Wingdings" pitchFamily="2" charset="2"/>
              <a:buNone/>
            </a:pPr>
            <a:r>
              <a:rPr lang="en-US" altLang="zh-TW" sz="2400" dirty="0"/>
              <a:t>    F</a:t>
            </a:r>
            <a:r>
              <a:rPr lang="en-US" altLang="zh-TW" sz="2400" baseline="-30000" dirty="0"/>
              <a:t>i </a:t>
            </a:r>
            <a:r>
              <a:rPr lang="en-US" altLang="zh-TW" sz="2400" dirty="0"/>
              <a:t>= </a:t>
            </a:r>
            <a:r>
              <a:rPr lang="en-US" altLang="zh-TW" sz="2400" i="1" dirty="0" err="1"/>
              <a:t>i</a:t>
            </a:r>
            <a:r>
              <a:rPr lang="en-US" altLang="zh-TW" sz="2400" i="1" dirty="0"/>
              <a:t>	      </a:t>
            </a:r>
            <a:r>
              <a:rPr lang="en-US" altLang="zh-TW" sz="2400" dirty="0"/>
              <a:t>if  </a:t>
            </a:r>
            <a:r>
              <a:rPr lang="en-US" altLang="zh-TW" sz="2400" i="1" dirty="0" err="1"/>
              <a:t>i</a:t>
            </a:r>
            <a:r>
              <a:rPr lang="en-US" altLang="zh-TW" sz="2400" dirty="0"/>
              <a:t> </a:t>
            </a:r>
            <a:r>
              <a:rPr lang="en-US" altLang="zh-TW" sz="2400" dirty="0">
                <a:sym typeface="Symbol" pitchFamily="18" charset="2"/>
              </a:rPr>
              <a:t></a:t>
            </a:r>
            <a:r>
              <a:rPr lang="en-US" altLang="zh-TW" sz="2400" dirty="0"/>
              <a:t> 1 </a:t>
            </a:r>
          </a:p>
          <a:p>
            <a:pPr eaLnBrk="1" hangingPunct="1">
              <a:lnSpc>
                <a:spcPct val="90000"/>
              </a:lnSpc>
              <a:buFont typeface="Wingdings" pitchFamily="2" charset="2"/>
              <a:buNone/>
            </a:pPr>
            <a:r>
              <a:rPr lang="en-US" altLang="zh-TW" sz="2400" dirty="0"/>
              <a:t>    F</a:t>
            </a:r>
            <a:r>
              <a:rPr lang="en-US" altLang="zh-TW" sz="2400" baseline="-30000" dirty="0"/>
              <a:t>i </a:t>
            </a:r>
            <a:r>
              <a:rPr lang="en-US" altLang="zh-TW" sz="2400" dirty="0"/>
              <a:t>= F</a:t>
            </a:r>
            <a:r>
              <a:rPr lang="en-US" altLang="zh-TW" sz="2400" baseline="-30000" dirty="0"/>
              <a:t>i-1 </a:t>
            </a:r>
            <a:r>
              <a:rPr lang="en-US" altLang="zh-TW" sz="2400" dirty="0"/>
              <a:t>+ F</a:t>
            </a:r>
            <a:r>
              <a:rPr lang="en-US" altLang="zh-TW" sz="2400" baseline="-30000" dirty="0"/>
              <a:t>i-2    </a:t>
            </a:r>
            <a:r>
              <a:rPr lang="en-US" altLang="zh-TW" sz="2400" dirty="0"/>
              <a:t>if  </a:t>
            </a:r>
            <a:r>
              <a:rPr lang="en-US" altLang="zh-TW" sz="2400" i="1" dirty="0" err="1"/>
              <a:t>i</a:t>
            </a:r>
            <a:r>
              <a:rPr lang="en-US" altLang="zh-TW" sz="2400" dirty="0"/>
              <a:t> </a:t>
            </a:r>
            <a:r>
              <a:rPr lang="en-US" altLang="zh-TW" sz="2400" dirty="0">
                <a:sym typeface="Symbol" pitchFamily="18" charset="2"/>
              </a:rPr>
              <a:t></a:t>
            </a:r>
            <a:r>
              <a:rPr lang="en-US" altLang="zh-TW" sz="2400" dirty="0"/>
              <a:t> 2 </a:t>
            </a:r>
          </a:p>
          <a:p>
            <a:pPr eaLnBrk="1" hangingPunct="1">
              <a:lnSpc>
                <a:spcPct val="90000"/>
              </a:lnSpc>
            </a:pPr>
            <a:r>
              <a:rPr lang="en-US" altLang="zh-TW" sz="2400" dirty="0" err="1"/>
              <a:t>Resolue</a:t>
            </a:r>
            <a:r>
              <a:rPr lang="en-US" altLang="zh-TW" sz="2400" dirty="0"/>
              <a:t> par un </a:t>
            </a:r>
            <a:r>
              <a:rPr lang="en-US" altLang="zh-TW" sz="2400" dirty="0" err="1"/>
              <a:t>programme</a:t>
            </a:r>
            <a:r>
              <a:rPr lang="en-US" altLang="zh-TW" sz="2400" dirty="0"/>
              <a:t> recursive :</a:t>
            </a:r>
            <a:r>
              <a:rPr lang="en-US" altLang="zh-TW" sz="2000" dirty="0"/>
              <a:t> </a:t>
            </a:r>
          </a:p>
          <a:p>
            <a:pPr eaLnBrk="1" hangingPunct="1">
              <a:lnSpc>
                <a:spcPct val="90000"/>
              </a:lnSpc>
              <a:buFont typeface="Wingdings" pitchFamily="2" charset="2"/>
              <a:buNone/>
            </a:pPr>
            <a:endParaRPr lang="en-US" altLang="zh-TW" sz="2000" dirty="0"/>
          </a:p>
          <a:p>
            <a:pPr eaLnBrk="1" hangingPunct="1">
              <a:lnSpc>
                <a:spcPct val="90000"/>
              </a:lnSpc>
              <a:buFont typeface="Wingdings" pitchFamily="2" charset="2"/>
              <a:buNone/>
            </a:pPr>
            <a:endParaRPr lang="en-US" altLang="zh-TW" sz="2000" dirty="0"/>
          </a:p>
          <a:p>
            <a:pPr eaLnBrk="1" hangingPunct="1">
              <a:lnSpc>
                <a:spcPct val="90000"/>
              </a:lnSpc>
              <a:buFont typeface="Wingdings" pitchFamily="2" charset="2"/>
              <a:buNone/>
            </a:pPr>
            <a:endParaRPr lang="en-US" altLang="zh-TW" sz="2000" dirty="0"/>
          </a:p>
          <a:p>
            <a:pPr eaLnBrk="1" hangingPunct="1">
              <a:lnSpc>
                <a:spcPct val="90000"/>
              </a:lnSpc>
              <a:buFont typeface="Wingdings" pitchFamily="2" charset="2"/>
              <a:buNone/>
            </a:pPr>
            <a:endParaRPr lang="en-US" altLang="zh-TW" sz="2000" dirty="0"/>
          </a:p>
          <a:p>
            <a:pPr eaLnBrk="1" hangingPunct="1">
              <a:lnSpc>
                <a:spcPct val="90000"/>
              </a:lnSpc>
              <a:buFont typeface="Wingdings" pitchFamily="2" charset="2"/>
              <a:buNone/>
            </a:pPr>
            <a:endParaRPr lang="en-US" altLang="zh-TW" sz="2000" dirty="0"/>
          </a:p>
          <a:p>
            <a:pPr eaLnBrk="1" hangingPunct="1">
              <a:lnSpc>
                <a:spcPct val="90000"/>
              </a:lnSpc>
              <a:buFont typeface="Wingdings" pitchFamily="2" charset="2"/>
              <a:buNone/>
            </a:pPr>
            <a:endParaRPr lang="en-US" altLang="zh-TW" sz="2000" dirty="0"/>
          </a:p>
          <a:p>
            <a:pPr eaLnBrk="1" hangingPunct="1">
              <a:lnSpc>
                <a:spcPct val="90000"/>
              </a:lnSpc>
              <a:buFont typeface="Wingdings" pitchFamily="2" charset="2"/>
              <a:buNone/>
            </a:pPr>
            <a:endParaRPr lang="en-US" altLang="zh-TW" sz="2000" dirty="0"/>
          </a:p>
          <a:p>
            <a:pPr eaLnBrk="1" hangingPunct="1">
              <a:lnSpc>
                <a:spcPct val="90000"/>
              </a:lnSpc>
              <a:buFont typeface="Wingdings" pitchFamily="2" charset="2"/>
              <a:buNone/>
            </a:pPr>
            <a:endParaRPr lang="en-US" altLang="zh-TW" sz="2000" dirty="0"/>
          </a:p>
          <a:p>
            <a:pPr eaLnBrk="1" hangingPunct="1">
              <a:lnSpc>
                <a:spcPct val="90000"/>
              </a:lnSpc>
            </a:pPr>
            <a:r>
              <a:rPr lang="fr-FR" altLang="zh-TW" sz="2400" dirty="0"/>
              <a:t>Le calcul fait beaucoup de réplications </a:t>
            </a:r>
            <a:r>
              <a:rPr lang="fr-FR" altLang="zh-TW" sz="2400"/>
              <a:t>o(1,6^n),</a:t>
            </a:r>
            <a:endParaRPr lang="fr-FR" altLang="zh-TW" sz="2400" dirty="0"/>
          </a:p>
          <a:p>
            <a:pPr eaLnBrk="1" hangingPunct="1">
              <a:lnSpc>
                <a:spcPct val="90000"/>
              </a:lnSpc>
            </a:pPr>
            <a:r>
              <a:rPr lang="fr-FR" altLang="zh-TW" sz="2400" dirty="0"/>
              <a:t> on doit le </a:t>
            </a:r>
            <a:r>
              <a:rPr lang="fr-FR" altLang="zh-TW" sz="2400" dirty="0" err="1"/>
              <a:t>resoudre</a:t>
            </a:r>
            <a:r>
              <a:rPr lang="fr-FR" altLang="zh-TW" sz="2400" dirty="0"/>
              <a:t> dans une </a:t>
            </a:r>
            <a:r>
              <a:rPr lang="fr-FR" altLang="zh-TW" sz="2400" u="sng" dirty="0">
                <a:solidFill>
                  <a:schemeClr val="hlink"/>
                </a:solidFill>
              </a:rPr>
              <a:t>simple </a:t>
            </a:r>
            <a:r>
              <a:rPr lang="fr-FR" altLang="zh-TW" sz="2400" u="sng" dirty="0" err="1">
                <a:solidFill>
                  <a:schemeClr val="hlink"/>
                </a:solidFill>
              </a:rPr>
              <a:t>loop</a:t>
            </a:r>
            <a:r>
              <a:rPr lang="fr-FR" altLang="zh-TW" sz="2400" dirty="0"/>
              <a:t>.</a:t>
            </a:r>
            <a:r>
              <a:rPr lang="en-US" altLang="zh-TW" sz="2400" dirty="0"/>
              <a:t> </a:t>
            </a:r>
          </a:p>
        </p:txBody>
      </p:sp>
      <p:sp>
        <p:nvSpPr>
          <p:cNvPr id="4101" name="Rectangle 4"/>
          <p:cNvSpPr>
            <a:spLocks noChangeArrowheads="1"/>
          </p:cNvSpPr>
          <p:nvPr/>
        </p:nvSpPr>
        <p:spPr bwMode="auto">
          <a:xfrm>
            <a:off x="1933575" y="1943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ahoma" pitchFamily="34" charset="0"/>
                <a:ea typeface="新細明體" pitchFamily="18" charset="-120"/>
              </a:defRPr>
            </a:lvl1pPr>
            <a:lvl2pPr marL="742950" indent="-285750" eaLnBrk="0" hangingPunct="0">
              <a:defRPr kumimoji="1" sz="2400">
                <a:solidFill>
                  <a:schemeClr val="tx1"/>
                </a:solidFill>
                <a:latin typeface="Tahoma" pitchFamily="34" charset="0"/>
                <a:ea typeface="新細明體" pitchFamily="18" charset="-120"/>
              </a:defRPr>
            </a:lvl2pPr>
            <a:lvl3pPr marL="1143000" indent="-228600" eaLnBrk="0" hangingPunct="0">
              <a:defRPr kumimoji="1" sz="2400">
                <a:solidFill>
                  <a:schemeClr val="tx1"/>
                </a:solidFill>
                <a:latin typeface="Tahoma" pitchFamily="34" charset="0"/>
                <a:ea typeface="新細明體" pitchFamily="18" charset="-120"/>
              </a:defRPr>
            </a:lvl3pPr>
            <a:lvl4pPr marL="1600200" indent="-228600" eaLnBrk="0" hangingPunct="0">
              <a:defRPr kumimoji="1" sz="2400">
                <a:solidFill>
                  <a:schemeClr val="tx1"/>
                </a:solidFill>
                <a:latin typeface="Tahoma" pitchFamily="34" charset="0"/>
                <a:ea typeface="新細明體" pitchFamily="18" charset="-120"/>
              </a:defRPr>
            </a:lvl4pPr>
            <a:lvl5pPr marL="2057400" indent="-228600" eaLnBrk="0" hangingPunct="0">
              <a:defRPr kumimoji="1" sz="2400">
                <a:solidFill>
                  <a:schemeClr val="tx1"/>
                </a:solidFill>
                <a:latin typeface="Tahoma" pitchFamily="34" charset="0"/>
                <a:ea typeface="新細明體" pitchFamily="18"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pitchFamily="18" charset="-120"/>
              </a:defRPr>
            </a:lvl9pPr>
          </a:lstStyle>
          <a:p>
            <a:pPr eaLnBrk="1" hangingPunct="1"/>
            <a:endParaRPr lang="zh-TW" altLang="en-US"/>
          </a:p>
        </p:txBody>
      </p:sp>
      <p:graphicFrame>
        <p:nvGraphicFramePr>
          <p:cNvPr id="4102" name="Object 5"/>
          <p:cNvGraphicFramePr>
            <a:graphicFrameLocks noChangeAspect="1"/>
          </p:cNvGraphicFramePr>
          <p:nvPr>
            <p:extLst>
              <p:ext uri="{D42A27DB-BD31-4B8C-83A1-F6EECF244321}">
                <p14:modId xmlns:p14="http://schemas.microsoft.com/office/powerpoint/2010/main" val="394287386"/>
              </p:ext>
            </p:extLst>
          </p:nvPr>
        </p:nvGraphicFramePr>
        <p:xfrm>
          <a:off x="3491880" y="2708920"/>
          <a:ext cx="5326360" cy="2999390"/>
        </p:xfrm>
        <a:graphic>
          <a:graphicData uri="http://schemas.openxmlformats.org/presentationml/2006/ole">
            <mc:AlternateContent xmlns:mc="http://schemas.openxmlformats.org/markup-compatibility/2006">
              <mc:Choice xmlns:v="urn:schemas-microsoft-com:vml" Requires="v">
                <p:oleObj spid="_x0000_s89169" r:id="rId4" imgW="6180582" imgH="3480816" progId="Visio.Drawing.6">
                  <p:embed/>
                </p:oleObj>
              </mc:Choice>
              <mc:Fallback>
                <p:oleObj r:id="rId4" imgW="6180582" imgH="3480816"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2708920"/>
                        <a:ext cx="5326360" cy="299939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9070726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AutoShape 2"/>
          <p:cNvSpPr>
            <a:spLocks noGrp="1" noChangeArrowheads="1"/>
          </p:cNvSpPr>
          <p:nvPr>
            <p:ph type="title"/>
            <p:custDataLst>
              <p:tags r:id="rId1"/>
            </p:custDataLst>
          </p:nvPr>
        </p:nvSpPr>
        <p:spPr>
          <a:xfrm>
            <a:off x="683568" y="0"/>
            <a:ext cx="8153400" cy="990600"/>
          </a:xfrm>
        </p:spPr>
        <p:txBody>
          <a:bodyPr/>
          <a:lstStyle/>
          <a:p>
            <a:r>
              <a:rPr lang="en-US" altLang="fr-FR" sz="2800" b="0" dirty="0"/>
              <a:t>Examples of Dynamic Programming Algorithms</a:t>
            </a:r>
            <a:endParaRPr lang="en-US" altLang="fr-FR" sz="2000" dirty="0"/>
          </a:p>
        </p:txBody>
      </p:sp>
      <p:sp>
        <p:nvSpPr>
          <p:cNvPr id="177155" name="Text Box 3"/>
          <p:cNvSpPr txBox="1">
            <a:spLocks noChangeArrowheads="1"/>
          </p:cNvSpPr>
          <p:nvPr>
            <p:custDataLst>
              <p:tags r:id="rId2"/>
            </p:custDataLst>
          </p:nvPr>
        </p:nvSpPr>
        <p:spPr bwMode="auto">
          <a:xfrm>
            <a:off x="607368" y="1124744"/>
            <a:ext cx="83058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ltLang="fr-FR" sz="2400" b="1" dirty="0">
                <a:solidFill>
                  <a:schemeClr val="hlink"/>
                </a:solidFill>
                <a:effectLst>
                  <a:outerShdw blurRad="38100" dist="38100" dir="2700000" algn="tl">
                    <a:srgbClr val="C0C0C0"/>
                  </a:outerShdw>
                </a:effectLst>
                <a:latin typeface="Times New Roman" pitchFamily="18" charset="0"/>
              </a:rPr>
              <a:t> </a:t>
            </a:r>
            <a:r>
              <a:rPr lang="en-US" altLang="fr-FR" b="1" dirty="0">
                <a:latin typeface="Times New Roman" pitchFamily="18" charset="0"/>
              </a:rPr>
              <a:t>Computing binomial coefficients</a:t>
            </a:r>
          </a:p>
          <a:p>
            <a:pPr>
              <a:buFontTx/>
              <a:buChar char="•"/>
            </a:pPr>
            <a:endParaRPr lang="en-US" altLang="fr-FR" b="1" dirty="0">
              <a:latin typeface="Times New Roman" pitchFamily="18" charset="0"/>
            </a:endParaRPr>
          </a:p>
          <a:p>
            <a:pPr>
              <a:buFontTx/>
              <a:buChar char="•"/>
            </a:pPr>
            <a:r>
              <a:rPr lang="en-US" altLang="fr-FR" b="1" dirty="0">
                <a:latin typeface="Times New Roman" pitchFamily="18" charset="0"/>
              </a:rPr>
              <a:t> Optimal chain matrix multiplication</a:t>
            </a:r>
          </a:p>
          <a:p>
            <a:pPr>
              <a:buFontTx/>
              <a:buChar char="•"/>
            </a:pPr>
            <a:endParaRPr lang="en-US" altLang="fr-FR" b="1" dirty="0">
              <a:latin typeface="Times New Roman" pitchFamily="18" charset="0"/>
            </a:endParaRPr>
          </a:p>
          <a:p>
            <a:pPr>
              <a:buFontTx/>
              <a:buChar char="•"/>
            </a:pPr>
            <a:r>
              <a:rPr lang="en-US" altLang="fr-FR" b="1" dirty="0">
                <a:latin typeface="Times New Roman" pitchFamily="18" charset="0"/>
              </a:rPr>
              <a:t> Floyd’s algorithms for all-pairs shortest paths </a:t>
            </a:r>
          </a:p>
          <a:p>
            <a:pPr>
              <a:buFontTx/>
              <a:buChar char="•"/>
            </a:pPr>
            <a:endParaRPr lang="en-US" altLang="fr-FR" b="1" dirty="0">
              <a:latin typeface="Times New Roman" pitchFamily="18" charset="0"/>
            </a:endParaRPr>
          </a:p>
          <a:p>
            <a:pPr>
              <a:buFontTx/>
              <a:buChar char="•"/>
            </a:pPr>
            <a:r>
              <a:rPr lang="en-US" altLang="fr-FR" b="1" dirty="0">
                <a:latin typeface="Times New Roman" pitchFamily="18" charset="0"/>
              </a:rPr>
              <a:t> Constructing an optimal binary search tree</a:t>
            </a:r>
          </a:p>
          <a:p>
            <a:pPr>
              <a:buFontTx/>
              <a:buChar char="•"/>
            </a:pPr>
            <a:endParaRPr lang="en-US" altLang="fr-FR" b="1" dirty="0">
              <a:latin typeface="Times New Roman" pitchFamily="18" charset="0"/>
            </a:endParaRPr>
          </a:p>
          <a:p>
            <a:pPr>
              <a:buFontTx/>
              <a:buChar char="•"/>
            </a:pPr>
            <a:r>
              <a:rPr lang="en-US" altLang="fr-FR" b="1" dirty="0">
                <a:latin typeface="Times New Roman" pitchFamily="18" charset="0"/>
              </a:rPr>
              <a:t> Some instances of difficult discrete optimization problems:</a:t>
            </a:r>
          </a:p>
          <a:p>
            <a:pPr lvl="1">
              <a:buFontTx/>
              <a:buChar char="•"/>
            </a:pPr>
            <a:r>
              <a:rPr lang="en-US" altLang="fr-FR" b="1" dirty="0">
                <a:latin typeface="Times New Roman" pitchFamily="18" charset="0"/>
              </a:rPr>
              <a:t> travelling salesman</a:t>
            </a:r>
          </a:p>
          <a:p>
            <a:pPr lvl="1">
              <a:buFontTx/>
              <a:buChar char="•"/>
            </a:pPr>
            <a:r>
              <a:rPr lang="en-US" altLang="fr-FR" b="1" dirty="0">
                <a:latin typeface="Times New Roman" pitchFamily="18" charset="0"/>
              </a:rPr>
              <a:t> knapsack</a:t>
            </a:r>
          </a:p>
          <a:p>
            <a:pPr lvl="1">
              <a:buFontTx/>
              <a:buChar char="•"/>
            </a:pPr>
            <a:endParaRPr lang="en-US" altLang="fr-FR" b="1" dirty="0">
              <a:latin typeface="Times New Roman" pitchFamily="18" charset="0"/>
            </a:endParaRPr>
          </a:p>
          <a:p>
            <a:pPr>
              <a:buFontTx/>
              <a:buChar char="•"/>
            </a:pPr>
            <a:r>
              <a:rPr lang="en-US" altLang="fr-FR" b="1" dirty="0">
                <a:latin typeface="Times New Roman" pitchFamily="18" charset="0"/>
              </a:rPr>
              <a:t>Bioinformatics: sequences alignment</a:t>
            </a:r>
          </a:p>
          <a:p>
            <a:endParaRPr lang="en-US" altLang="fr-FR" sz="2400" b="1" dirty="0">
              <a:effectLst>
                <a:outerShdw blurRad="38100" dist="38100" dir="2700000" algn="tl">
                  <a:srgbClr val="C0C0C0"/>
                </a:outerShdw>
              </a:effectLst>
              <a:latin typeface="Times New Roman" pitchFamily="18" charset="0"/>
            </a:endParaRPr>
          </a:p>
        </p:txBody>
      </p:sp>
    </p:spTree>
    <p:extLst>
      <p:ext uri="{BB962C8B-B14F-4D97-AF65-F5344CB8AC3E}">
        <p14:creationId xmlns:p14="http://schemas.microsoft.com/office/powerpoint/2010/main" val="227993006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a:extLst>
              <a:ext uri="{FF2B5EF4-FFF2-40B4-BE49-F238E27FC236}">
                <a16:creationId xmlns:a16="http://schemas.microsoft.com/office/drawing/2014/main" id="{9A26963A-03FE-4094-9AB4-17724B2447FF}"/>
              </a:ext>
            </a:extLst>
          </p:cNvPr>
          <p:cNvSpPr>
            <a:spLocks noGrp="1" noChangeArrowheads="1"/>
          </p:cNvSpPr>
          <p:nvPr>
            <p:ph type="title"/>
          </p:nvPr>
        </p:nvSpPr>
        <p:spPr>
          <a:xfrm>
            <a:off x="628650" y="128443"/>
            <a:ext cx="7886700" cy="1325563"/>
          </a:xfrm>
        </p:spPr>
        <p:txBody>
          <a:bodyPr/>
          <a:lstStyle/>
          <a:p>
            <a:pPr>
              <a:defRPr/>
            </a:pPr>
            <a:r>
              <a:rPr lang="en-US" altLang="en-US" b="1" dirty="0"/>
              <a:t>Example: Coin-collecting by robot</a:t>
            </a:r>
          </a:p>
        </p:txBody>
      </p:sp>
      <p:sp>
        <p:nvSpPr>
          <p:cNvPr id="466947" name="Rectangle 3">
            <a:extLst>
              <a:ext uri="{FF2B5EF4-FFF2-40B4-BE49-F238E27FC236}">
                <a16:creationId xmlns:a16="http://schemas.microsoft.com/office/drawing/2014/main" id="{8D14EEF5-A334-424A-9B1E-EBB8109024B8}"/>
              </a:ext>
            </a:extLst>
          </p:cNvPr>
          <p:cNvSpPr>
            <a:spLocks noGrp="1" noChangeArrowheads="1"/>
          </p:cNvSpPr>
          <p:nvPr>
            <p:ph idx="1"/>
          </p:nvPr>
        </p:nvSpPr>
        <p:spPr>
          <a:xfrm>
            <a:off x="533400" y="1066800"/>
            <a:ext cx="8610600" cy="5591175"/>
          </a:xfrm>
        </p:spPr>
        <p:txBody>
          <a:bodyPr/>
          <a:lstStyle/>
          <a:p>
            <a:pPr marL="0" indent="0">
              <a:buFont typeface="Monotype Sorts" pitchFamily="2" charset="2"/>
              <a:buNone/>
              <a:defRPr/>
            </a:pPr>
            <a:r>
              <a:rPr lang="en-US" altLang="en-US" dirty="0"/>
              <a:t>Several coins are placed in cells of an </a:t>
            </a:r>
            <a:r>
              <a:rPr lang="en-US" altLang="en-US" i="1" dirty="0" err="1"/>
              <a:t>n</a:t>
            </a:r>
            <a:r>
              <a:rPr lang="en-US" altLang="en-US" dirty="0" err="1"/>
              <a:t>×</a:t>
            </a:r>
            <a:r>
              <a:rPr lang="en-US" altLang="en-US" i="1" dirty="0" err="1"/>
              <a:t>m</a:t>
            </a:r>
            <a:r>
              <a:rPr lang="en-US" altLang="en-US" dirty="0"/>
              <a:t> board.  A robot, located in the upper left cell of the board, needs to collect as many of the coins as possible and bring them to the bottom right cell.  On each step, the robot can move either one cell to the right or one cell down from its current location. </a:t>
            </a:r>
          </a:p>
          <a:p>
            <a:pPr marL="0" indent="0">
              <a:buFont typeface="Monotype Sorts" pitchFamily="2" charset="2"/>
              <a:buNone/>
              <a:defRPr/>
            </a:pPr>
            <a:endParaRPr lang="en-US" altLang="en-US" dirty="0"/>
          </a:p>
        </p:txBody>
      </p:sp>
      <p:sp>
        <p:nvSpPr>
          <p:cNvPr id="20482" name="Footer Placeholder 4">
            <a:extLst>
              <a:ext uri="{FF2B5EF4-FFF2-40B4-BE49-F238E27FC236}">
                <a16:creationId xmlns:a16="http://schemas.microsoft.com/office/drawing/2014/main" id="{D197F58A-DB2B-441C-8FAA-0DB3A6AB2BB4}"/>
              </a:ext>
            </a:extLst>
          </p:cNvPr>
          <p:cNvSpPr>
            <a:spLocks noGrp="1"/>
          </p:cNvSpPr>
          <p:nvPr>
            <p:ph type="ftr" sz="quarter" idx="11"/>
          </p:nvPr>
        </p:nvSpPr>
        <p:spPr>
          <a:noFill/>
        </p:spPr>
        <p:txBody>
          <a:bodyPr/>
          <a:lstStyle>
            <a:lvl1pPr>
              <a:spcBef>
                <a:spcPct val="20000"/>
              </a:spcBef>
              <a:buClr>
                <a:srgbClr val="A50021"/>
              </a:buClr>
              <a:buSzPct val="75000"/>
              <a:buFont typeface="Monotype Sorts" pitchFamily="2" charset="2"/>
              <a:buChar char="b"/>
              <a:defRPr kumimoji="1" sz="2400" b="1">
                <a:solidFill>
                  <a:srgbClr val="FFFF99"/>
                </a:solidFill>
                <a:latin typeface="Times New Roman" panose="02020603050405020304" pitchFamily="18" charset="0"/>
              </a:defRPr>
            </a:lvl1pPr>
            <a:lvl2pPr marL="742950" indent="-285750">
              <a:spcBef>
                <a:spcPct val="20000"/>
              </a:spcBef>
              <a:buClr>
                <a:srgbClr val="A50021"/>
              </a:buClr>
              <a:buChar char="•"/>
              <a:defRPr kumimoji="1" sz="2000" b="1">
                <a:solidFill>
                  <a:srgbClr val="FFFF99"/>
                </a:solidFill>
                <a:latin typeface="Times New Roman" panose="02020603050405020304" pitchFamily="18" charset="0"/>
              </a:defRPr>
            </a:lvl2pPr>
            <a:lvl3pPr marL="1143000" indent="-228600">
              <a:spcBef>
                <a:spcPct val="20000"/>
              </a:spcBef>
              <a:buClr>
                <a:srgbClr val="A50021"/>
              </a:buClr>
              <a:buChar char="–"/>
              <a:defRPr kumimoji="1" b="1">
                <a:solidFill>
                  <a:srgbClr val="FFFF99"/>
                </a:solidFill>
                <a:latin typeface="Times New Roman" panose="02020603050405020304" pitchFamily="18" charset="0"/>
              </a:defRPr>
            </a:lvl3pPr>
            <a:lvl4pPr marL="1600200" indent="-228600">
              <a:spcBef>
                <a:spcPct val="20000"/>
              </a:spcBef>
              <a:buClr>
                <a:srgbClr val="A50021"/>
              </a:buClr>
              <a:buChar char="–"/>
              <a:defRPr kumimoji="1" b="1">
                <a:solidFill>
                  <a:srgbClr val="FFFF99"/>
                </a:solidFill>
                <a:latin typeface="Times New Roman" panose="02020603050405020304" pitchFamily="18" charset="0"/>
              </a:defRPr>
            </a:lvl4pPr>
            <a:lvl5pPr marL="2057400" indent="-228600">
              <a:spcBef>
                <a:spcPct val="20000"/>
              </a:spcBef>
              <a:buClr>
                <a:srgbClr val="A50021"/>
              </a:buClr>
              <a:buChar char="»"/>
              <a:defRPr kumimoji="1" b="1">
                <a:solidFill>
                  <a:srgbClr val="FFFF99"/>
                </a:solidFill>
                <a:latin typeface="Times New Roman" panose="02020603050405020304"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400" b="0" i="0" u="none" strike="noStrike" kern="1200" cap="none" spc="0" normalizeH="0" baseline="0" noProof="0" dirty="0">
                <a:ln>
                  <a:noFill/>
                </a:ln>
                <a:solidFill>
                  <a:srgbClr val="FFFFFF"/>
                </a:solidFill>
                <a:effectLst/>
                <a:uLnTx/>
                <a:uFillTx/>
                <a:latin typeface="Arial Narrow" panose="020B0606020202030204" pitchFamily="34" charset="0"/>
                <a:ea typeface="+mn-ea"/>
                <a:cs typeface="+mn-cs"/>
              </a:rPr>
              <a:t>A. Levitin “Introduction to the Design &amp; Analysis of Algorithms,” 3rd ed., Ch. 8 ©2012 Pearson Education, Inc. Upper</a:t>
            </a:r>
          </a:p>
        </p:txBody>
      </p:sp>
      <p:sp>
        <p:nvSpPr>
          <p:cNvPr id="20483" name="Slide Number Placeholder 5">
            <a:extLst>
              <a:ext uri="{FF2B5EF4-FFF2-40B4-BE49-F238E27FC236}">
                <a16:creationId xmlns:a16="http://schemas.microsoft.com/office/drawing/2014/main" id="{BCA48F5C-B6C9-445D-9A97-A62CCC4D514A}"/>
              </a:ext>
            </a:extLst>
          </p:cNvPr>
          <p:cNvSpPr>
            <a:spLocks noGrp="1"/>
          </p:cNvSpPr>
          <p:nvPr>
            <p:ph type="sldNum" sz="quarter" idx="12"/>
          </p:nvPr>
        </p:nvSpPr>
        <p:spPr>
          <a:noFill/>
        </p:spPr>
        <p:txBody>
          <a:bodyPr/>
          <a:lstStyle>
            <a:lvl1pPr>
              <a:spcBef>
                <a:spcPct val="20000"/>
              </a:spcBef>
              <a:buClr>
                <a:srgbClr val="A50021"/>
              </a:buClr>
              <a:buSzPct val="75000"/>
              <a:buFont typeface="Monotype Sorts" pitchFamily="2" charset="2"/>
              <a:buChar char="b"/>
              <a:defRPr kumimoji="1" sz="2400" b="1">
                <a:solidFill>
                  <a:srgbClr val="FFFF99"/>
                </a:solidFill>
                <a:latin typeface="Times New Roman" panose="02020603050405020304" pitchFamily="18" charset="0"/>
              </a:defRPr>
            </a:lvl1pPr>
            <a:lvl2pPr marL="742950" indent="-285750">
              <a:spcBef>
                <a:spcPct val="20000"/>
              </a:spcBef>
              <a:buClr>
                <a:srgbClr val="A50021"/>
              </a:buClr>
              <a:buChar char="•"/>
              <a:defRPr kumimoji="1" sz="2000" b="1">
                <a:solidFill>
                  <a:srgbClr val="FFFF99"/>
                </a:solidFill>
                <a:latin typeface="Times New Roman" panose="02020603050405020304" pitchFamily="18" charset="0"/>
              </a:defRPr>
            </a:lvl2pPr>
            <a:lvl3pPr marL="1143000" indent="-228600">
              <a:spcBef>
                <a:spcPct val="20000"/>
              </a:spcBef>
              <a:buClr>
                <a:srgbClr val="A50021"/>
              </a:buClr>
              <a:buChar char="–"/>
              <a:defRPr kumimoji="1" b="1">
                <a:solidFill>
                  <a:srgbClr val="FFFF99"/>
                </a:solidFill>
                <a:latin typeface="Times New Roman" panose="02020603050405020304" pitchFamily="18" charset="0"/>
              </a:defRPr>
            </a:lvl3pPr>
            <a:lvl4pPr marL="1600200" indent="-228600">
              <a:spcBef>
                <a:spcPct val="20000"/>
              </a:spcBef>
              <a:buClr>
                <a:srgbClr val="A50021"/>
              </a:buClr>
              <a:buChar char="–"/>
              <a:defRPr kumimoji="1" b="1">
                <a:solidFill>
                  <a:srgbClr val="FFFF99"/>
                </a:solidFill>
                <a:latin typeface="Times New Roman" panose="02020603050405020304" pitchFamily="18" charset="0"/>
              </a:defRPr>
            </a:lvl4pPr>
            <a:lvl5pPr marL="2057400" indent="-228600">
              <a:spcBef>
                <a:spcPct val="20000"/>
              </a:spcBef>
              <a:buClr>
                <a:srgbClr val="A50021"/>
              </a:buClr>
              <a:buChar char="»"/>
              <a:defRPr kumimoji="1" b="1">
                <a:solidFill>
                  <a:srgbClr val="FFFF99"/>
                </a:solidFill>
                <a:latin typeface="Times New Roman" panose="02020603050405020304"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fld id="{440B982E-380D-4A11-9374-56E471667B56}" type="slidenum">
              <a:rPr kumimoji="0" lang="en-US" altLang="en-US" sz="1400" b="0" i="0" u="none" strike="noStrike" kern="1200" cap="none" spc="0" normalizeH="0" baseline="0" noProof="0" smtClean="0">
                <a:ln>
                  <a:noFill/>
                </a:ln>
                <a:solidFill>
                  <a:srgbClr val="FFFFFF"/>
                </a:solidFill>
                <a:effectLst/>
                <a:uLnTx/>
                <a:uFillTx/>
                <a:latin typeface="Arial Narrow" panose="020B0606020202030204"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21</a:t>
            </a:fld>
            <a:endPar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endParaRPr>
          </a:p>
        </p:txBody>
      </p:sp>
      <p:pic>
        <p:nvPicPr>
          <p:cNvPr id="20486" name="Picture 4" descr="Fig 8">
            <a:extLst>
              <a:ext uri="{FF2B5EF4-FFF2-40B4-BE49-F238E27FC236}">
                <a16:creationId xmlns:a16="http://schemas.microsoft.com/office/drawing/2014/main" id="{0F38AE95-4B1D-4192-B920-5867534F06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819400"/>
            <a:ext cx="4267200"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a:extLst>
              <a:ext uri="{FF2B5EF4-FFF2-40B4-BE49-F238E27FC236}">
                <a16:creationId xmlns:a16="http://schemas.microsoft.com/office/drawing/2014/main" id="{65DF40ED-BF1B-41B2-B96B-54A73C1D6174}"/>
              </a:ext>
            </a:extLst>
          </p:cNvPr>
          <p:cNvSpPr>
            <a:spLocks noGrp="1" noChangeArrowheads="1"/>
          </p:cNvSpPr>
          <p:nvPr>
            <p:ph type="title"/>
          </p:nvPr>
        </p:nvSpPr>
        <p:spPr>
          <a:xfrm>
            <a:off x="533400" y="228600"/>
            <a:ext cx="8229600" cy="685800"/>
          </a:xfrm>
        </p:spPr>
        <p:txBody>
          <a:bodyPr/>
          <a:lstStyle/>
          <a:p>
            <a:pPr>
              <a:defRPr/>
            </a:pPr>
            <a:r>
              <a:rPr lang="en-US" altLang="en-US"/>
              <a:t>Solution to the coin-collecting problem</a:t>
            </a:r>
          </a:p>
        </p:txBody>
      </p:sp>
      <p:sp>
        <p:nvSpPr>
          <p:cNvPr id="467971" name="Rectangle 3">
            <a:extLst>
              <a:ext uri="{FF2B5EF4-FFF2-40B4-BE49-F238E27FC236}">
                <a16:creationId xmlns:a16="http://schemas.microsoft.com/office/drawing/2014/main" id="{FAB0AB76-A744-4EFF-BDCD-1526E94D1E81}"/>
              </a:ext>
            </a:extLst>
          </p:cNvPr>
          <p:cNvSpPr>
            <a:spLocks noGrp="1" noChangeArrowheads="1"/>
          </p:cNvSpPr>
          <p:nvPr>
            <p:ph idx="1"/>
          </p:nvPr>
        </p:nvSpPr>
        <p:spPr>
          <a:xfrm>
            <a:off x="533400" y="1066800"/>
            <a:ext cx="8610600" cy="5591175"/>
          </a:xfrm>
        </p:spPr>
        <p:txBody>
          <a:bodyPr/>
          <a:lstStyle/>
          <a:p>
            <a:pPr marL="0" indent="0">
              <a:lnSpc>
                <a:spcPct val="90000"/>
              </a:lnSpc>
              <a:buFont typeface="Monotype Sorts" pitchFamily="2" charset="2"/>
              <a:buNone/>
              <a:defRPr/>
            </a:pPr>
            <a:r>
              <a:rPr lang="en-US" altLang="en-US" dirty="0"/>
              <a:t>Let F(</a:t>
            </a:r>
            <a:r>
              <a:rPr lang="en-US" altLang="en-US" i="1" dirty="0" err="1"/>
              <a:t>i</a:t>
            </a:r>
            <a:r>
              <a:rPr lang="en-US" altLang="en-US" dirty="0" err="1"/>
              <a:t>,</a:t>
            </a:r>
            <a:r>
              <a:rPr lang="en-US" altLang="en-US" i="1" dirty="0" err="1"/>
              <a:t>j</a:t>
            </a:r>
            <a:r>
              <a:rPr lang="en-US" altLang="en-US" dirty="0"/>
              <a:t>) be the largest number of coins the robot can collect and bring to cell (</a:t>
            </a:r>
            <a:r>
              <a:rPr lang="en-US" altLang="en-US" i="1" dirty="0" err="1"/>
              <a:t>i</a:t>
            </a:r>
            <a:r>
              <a:rPr lang="en-US" altLang="en-US" dirty="0" err="1"/>
              <a:t>,</a:t>
            </a:r>
            <a:r>
              <a:rPr lang="en-US" altLang="en-US" i="1" dirty="0" err="1"/>
              <a:t>j</a:t>
            </a:r>
            <a:r>
              <a:rPr lang="en-US" altLang="en-US" dirty="0"/>
              <a:t>) in the </a:t>
            </a:r>
            <a:r>
              <a:rPr lang="en-US" altLang="en-US" i="1" dirty="0" err="1"/>
              <a:t>i</a:t>
            </a:r>
            <a:r>
              <a:rPr lang="en-US" altLang="en-US" dirty="0" err="1"/>
              <a:t>th</a:t>
            </a:r>
            <a:r>
              <a:rPr lang="en-US" altLang="en-US" dirty="0"/>
              <a:t> row and </a:t>
            </a:r>
            <a:r>
              <a:rPr lang="en-US" altLang="en-US" i="1" dirty="0" err="1"/>
              <a:t>j</a:t>
            </a:r>
            <a:r>
              <a:rPr lang="en-US" altLang="en-US" dirty="0" err="1"/>
              <a:t>th</a:t>
            </a:r>
            <a:r>
              <a:rPr lang="en-US" altLang="en-US" dirty="0"/>
              <a:t> column.</a:t>
            </a:r>
          </a:p>
          <a:p>
            <a:pPr marL="0" indent="0">
              <a:lnSpc>
                <a:spcPct val="90000"/>
              </a:lnSpc>
              <a:buFont typeface="Monotype Sorts" pitchFamily="2" charset="2"/>
              <a:buNone/>
              <a:defRPr/>
            </a:pPr>
            <a:endParaRPr lang="en-US" altLang="en-US" dirty="0"/>
          </a:p>
          <a:p>
            <a:pPr marL="0" indent="0">
              <a:lnSpc>
                <a:spcPct val="90000"/>
              </a:lnSpc>
              <a:buFont typeface="Monotype Sorts" pitchFamily="2" charset="2"/>
              <a:buNone/>
              <a:defRPr/>
            </a:pPr>
            <a:r>
              <a:rPr lang="en-US" altLang="en-US" dirty="0"/>
              <a:t>The largest number of coins that can be brought to cell (</a:t>
            </a:r>
            <a:r>
              <a:rPr lang="en-US" altLang="en-US" i="1" dirty="0" err="1"/>
              <a:t>i</a:t>
            </a:r>
            <a:r>
              <a:rPr lang="en-US" altLang="en-US" dirty="0" err="1"/>
              <a:t>,</a:t>
            </a:r>
            <a:r>
              <a:rPr lang="en-US" altLang="en-US" i="1" dirty="0" err="1"/>
              <a:t>j</a:t>
            </a:r>
            <a:r>
              <a:rPr lang="en-US" altLang="en-US" dirty="0"/>
              <a:t>):</a:t>
            </a:r>
            <a:br>
              <a:rPr lang="en-US" altLang="en-US" dirty="0"/>
            </a:br>
            <a:br>
              <a:rPr lang="en-US" altLang="en-US" dirty="0"/>
            </a:br>
            <a:r>
              <a:rPr lang="en-US" altLang="en-US" dirty="0"/>
              <a:t>from the left neighbor ?</a:t>
            </a:r>
          </a:p>
          <a:p>
            <a:pPr marL="0" indent="0">
              <a:lnSpc>
                <a:spcPct val="90000"/>
              </a:lnSpc>
              <a:buFont typeface="Monotype Sorts" pitchFamily="2" charset="2"/>
              <a:buNone/>
              <a:defRPr/>
            </a:pPr>
            <a:r>
              <a:rPr lang="en-US" altLang="en-US" dirty="0"/>
              <a:t>from the neighbor above? </a:t>
            </a:r>
          </a:p>
          <a:p>
            <a:pPr marL="0" indent="0">
              <a:lnSpc>
                <a:spcPct val="90000"/>
              </a:lnSpc>
              <a:buFont typeface="Monotype Sorts" pitchFamily="2" charset="2"/>
              <a:buNone/>
              <a:defRPr/>
            </a:pPr>
            <a:endParaRPr lang="en-US" altLang="en-US" dirty="0"/>
          </a:p>
          <a:p>
            <a:pPr marL="0" indent="0">
              <a:lnSpc>
                <a:spcPct val="90000"/>
              </a:lnSpc>
              <a:buFont typeface="Monotype Sorts" pitchFamily="2" charset="2"/>
              <a:buNone/>
              <a:defRPr/>
            </a:pPr>
            <a:r>
              <a:rPr lang="en-US" altLang="en-US" b="1" dirty="0"/>
              <a:t>The recurrence: </a:t>
            </a:r>
          </a:p>
          <a:p>
            <a:pPr marL="0" indent="0">
              <a:lnSpc>
                <a:spcPct val="90000"/>
              </a:lnSpc>
              <a:buFont typeface="Monotype Sorts" pitchFamily="2" charset="2"/>
              <a:buNone/>
              <a:defRPr/>
            </a:pPr>
            <a:r>
              <a:rPr lang="en-US" altLang="en-US" dirty="0"/>
              <a:t>        F(</a:t>
            </a:r>
            <a:r>
              <a:rPr lang="en-US" altLang="en-US" dirty="0" err="1"/>
              <a:t>i</a:t>
            </a:r>
            <a:r>
              <a:rPr lang="en-US" altLang="en-US" dirty="0"/>
              <a:t>, j) = max{F(i-1, j),  F(</a:t>
            </a:r>
            <a:r>
              <a:rPr lang="en-US" altLang="en-US" dirty="0" err="1"/>
              <a:t>i</a:t>
            </a:r>
            <a:r>
              <a:rPr lang="en-US" altLang="en-US" dirty="0"/>
              <a:t>, j-1)} + </a:t>
            </a:r>
            <a:r>
              <a:rPr lang="en-US" altLang="en-US" dirty="0" err="1"/>
              <a:t>c</a:t>
            </a:r>
            <a:r>
              <a:rPr lang="en-US" altLang="en-US" baseline="-25000" dirty="0" err="1"/>
              <a:t>ij</a:t>
            </a:r>
            <a:r>
              <a:rPr lang="en-US" altLang="en-US" baseline="-25000" dirty="0"/>
              <a:t>    </a:t>
            </a:r>
            <a:r>
              <a:rPr lang="en-US" altLang="en-US" dirty="0"/>
              <a:t>for 1 ≤  </a:t>
            </a:r>
            <a:r>
              <a:rPr lang="en-US" altLang="en-US" dirty="0" err="1"/>
              <a:t>i</a:t>
            </a:r>
            <a:r>
              <a:rPr lang="en-US" altLang="en-US" dirty="0"/>
              <a:t> ≤ n, 1 ≤ j ≤ m</a:t>
            </a:r>
          </a:p>
          <a:p>
            <a:pPr marL="0" indent="0">
              <a:lnSpc>
                <a:spcPct val="90000"/>
              </a:lnSpc>
              <a:buFont typeface="Monotype Sorts" pitchFamily="2" charset="2"/>
              <a:buNone/>
              <a:defRPr/>
            </a:pPr>
            <a:r>
              <a:rPr lang="en-US" altLang="en-US" dirty="0"/>
              <a:t>where  </a:t>
            </a:r>
            <a:r>
              <a:rPr lang="en-US" altLang="en-US" dirty="0" err="1"/>
              <a:t>c</a:t>
            </a:r>
            <a:r>
              <a:rPr lang="en-US" altLang="en-US" baseline="-25000" dirty="0" err="1"/>
              <a:t>ij</a:t>
            </a:r>
            <a:r>
              <a:rPr lang="en-US" altLang="en-US" dirty="0"/>
              <a:t> = 1 if there is a coin in cell (</a:t>
            </a:r>
            <a:r>
              <a:rPr lang="en-US" altLang="en-US" dirty="0" err="1"/>
              <a:t>i,j</a:t>
            </a:r>
            <a:r>
              <a:rPr lang="en-US" altLang="en-US" dirty="0"/>
              <a:t>), and </a:t>
            </a:r>
            <a:r>
              <a:rPr lang="en-US" altLang="en-US" dirty="0" err="1"/>
              <a:t>c</a:t>
            </a:r>
            <a:r>
              <a:rPr lang="en-US" altLang="en-US" baseline="-25000" dirty="0" err="1"/>
              <a:t>ij</a:t>
            </a:r>
            <a:r>
              <a:rPr lang="en-US" altLang="en-US" dirty="0"/>
              <a:t> = 0 otherwise</a:t>
            </a:r>
          </a:p>
          <a:p>
            <a:pPr marL="0" indent="0">
              <a:lnSpc>
                <a:spcPct val="90000"/>
              </a:lnSpc>
              <a:buFont typeface="Monotype Sorts" pitchFamily="2" charset="2"/>
              <a:buNone/>
              <a:defRPr/>
            </a:pPr>
            <a:endParaRPr lang="en-US" altLang="en-US" dirty="0"/>
          </a:p>
          <a:p>
            <a:pPr marL="0" indent="0">
              <a:lnSpc>
                <a:spcPct val="90000"/>
              </a:lnSpc>
              <a:buFont typeface="Monotype Sorts" pitchFamily="2" charset="2"/>
              <a:buNone/>
              <a:defRPr/>
            </a:pPr>
            <a:r>
              <a:rPr lang="en-US" altLang="en-US" dirty="0"/>
              <a:t>        F(0, j) = 0 for 1 ≤ j ≤ m  and F(</a:t>
            </a:r>
            <a:r>
              <a:rPr lang="en-US" altLang="en-US" dirty="0" err="1"/>
              <a:t>i</a:t>
            </a:r>
            <a:r>
              <a:rPr lang="en-US" altLang="en-US" dirty="0"/>
              <a:t>, 0) = 0 for 1 ≤ </a:t>
            </a:r>
            <a:r>
              <a:rPr lang="en-US" altLang="en-US" dirty="0" err="1"/>
              <a:t>i</a:t>
            </a:r>
            <a:r>
              <a:rPr lang="en-US" altLang="en-US" dirty="0"/>
              <a:t> ≤ n.</a:t>
            </a:r>
          </a:p>
        </p:txBody>
      </p:sp>
      <p:sp>
        <p:nvSpPr>
          <p:cNvPr id="21506" name="Footer Placeholder 4">
            <a:extLst>
              <a:ext uri="{FF2B5EF4-FFF2-40B4-BE49-F238E27FC236}">
                <a16:creationId xmlns:a16="http://schemas.microsoft.com/office/drawing/2014/main" id="{5CC8F2E0-1F57-4FE8-B844-72BF452E9F6C}"/>
              </a:ext>
            </a:extLst>
          </p:cNvPr>
          <p:cNvSpPr>
            <a:spLocks noGrp="1"/>
          </p:cNvSpPr>
          <p:nvPr>
            <p:ph type="ftr" sz="quarter" idx="11"/>
          </p:nvPr>
        </p:nvSpPr>
        <p:spPr>
          <a:noFill/>
        </p:spPr>
        <p:txBody>
          <a:bodyPr/>
          <a:lstStyle>
            <a:lvl1pPr>
              <a:spcBef>
                <a:spcPct val="20000"/>
              </a:spcBef>
              <a:buClr>
                <a:srgbClr val="A50021"/>
              </a:buClr>
              <a:buSzPct val="75000"/>
              <a:buFont typeface="Monotype Sorts" pitchFamily="2" charset="2"/>
              <a:buChar char="b"/>
              <a:defRPr kumimoji="1" sz="2400" b="1">
                <a:solidFill>
                  <a:srgbClr val="FFFF99"/>
                </a:solidFill>
                <a:latin typeface="Times New Roman" panose="02020603050405020304" pitchFamily="18" charset="0"/>
              </a:defRPr>
            </a:lvl1pPr>
            <a:lvl2pPr marL="742950" indent="-285750">
              <a:spcBef>
                <a:spcPct val="20000"/>
              </a:spcBef>
              <a:buClr>
                <a:srgbClr val="A50021"/>
              </a:buClr>
              <a:buChar char="•"/>
              <a:defRPr kumimoji="1" sz="2000" b="1">
                <a:solidFill>
                  <a:srgbClr val="FFFF99"/>
                </a:solidFill>
                <a:latin typeface="Times New Roman" panose="02020603050405020304" pitchFamily="18" charset="0"/>
              </a:defRPr>
            </a:lvl2pPr>
            <a:lvl3pPr marL="1143000" indent="-228600">
              <a:spcBef>
                <a:spcPct val="20000"/>
              </a:spcBef>
              <a:buClr>
                <a:srgbClr val="A50021"/>
              </a:buClr>
              <a:buChar char="–"/>
              <a:defRPr kumimoji="1" b="1">
                <a:solidFill>
                  <a:srgbClr val="FFFF99"/>
                </a:solidFill>
                <a:latin typeface="Times New Roman" panose="02020603050405020304" pitchFamily="18" charset="0"/>
              </a:defRPr>
            </a:lvl3pPr>
            <a:lvl4pPr marL="1600200" indent="-228600">
              <a:spcBef>
                <a:spcPct val="20000"/>
              </a:spcBef>
              <a:buClr>
                <a:srgbClr val="A50021"/>
              </a:buClr>
              <a:buChar char="–"/>
              <a:defRPr kumimoji="1" b="1">
                <a:solidFill>
                  <a:srgbClr val="FFFF99"/>
                </a:solidFill>
                <a:latin typeface="Times New Roman" panose="02020603050405020304" pitchFamily="18" charset="0"/>
              </a:defRPr>
            </a:lvl4pPr>
            <a:lvl5pPr marL="2057400" indent="-228600">
              <a:spcBef>
                <a:spcPct val="20000"/>
              </a:spcBef>
              <a:buClr>
                <a:srgbClr val="A50021"/>
              </a:buClr>
              <a:buChar char="»"/>
              <a:defRPr kumimoji="1" b="1">
                <a:solidFill>
                  <a:srgbClr val="FFFF99"/>
                </a:solidFill>
                <a:latin typeface="Times New Roman" panose="02020603050405020304"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400" b="0" i="0" u="none" strike="noStrike" kern="1200" cap="none" spc="0" normalizeH="0" baseline="0" noProof="0" dirty="0">
                <a:ln>
                  <a:noFill/>
                </a:ln>
                <a:solidFill>
                  <a:srgbClr val="FFFFFF"/>
                </a:solidFill>
                <a:effectLst/>
                <a:uLnTx/>
                <a:uFillTx/>
                <a:latin typeface="Arial Narrow" panose="020B0606020202030204" pitchFamily="34" charset="0"/>
                <a:ea typeface="+mn-ea"/>
                <a:cs typeface="+mn-cs"/>
              </a:rPr>
              <a:t>A. Levitin “Introduction to the Design &amp; Analysis of Algorithms,” 3rd ed., Ch. 8 ©2012 Pearson Education, Inc. Upper</a:t>
            </a:r>
          </a:p>
        </p:txBody>
      </p:sp>
      <p:sp>
        <p:nvSpPr>
          <p:cNvPr id="21507" name="Slide Number Placeholder 5">
            <a:extLst>
              <a:ext uri="{FF2B5EF4-FFF2-40B4-BE49-F238E27FC236}">
                <a16:creationId xmlns:a16="http://schemas.microsoft.com/office/drawing/2014/main" id="{BB1BDC78-4D3B-4F3C-999E-483B11965BC9}"/>
              </a:ext>
            </a:extLst>
          </p:cNvPr>
          <p:cNvSpPr>
            <a:spLocks noGrp="1"/>
          </p:cNvSpPr>
          <p:nvPr>
            <p:ph type="sldNum" sz="quarter" idx="12"/>
          </p:nvPr>
        </p:nvSpPr>
        <p:spPr>
          <a:noFill/>
        </p:spPr>
        <p:txBody>
          <a:bodyPr/>
          <a:lstStyle>
            <a:lvl1pPr>
              <a:spcBef>
                <a:spcPct val="20000"/>
              </a:spcBef>
              <a:buClr>
                <a:srgbClr val="A50021"/>
              </a:buClr>
              <a:buSzPct val="75000"/>
              <a:buFont typeface="Monotype Sorts" pitchFamily="2" charset="2"/>
              <a:buChar char="b"/>
              <a:defRPr kumimoji="1" sz="2400" b="1">
                <a:solidFill>
                  <a:srgbClr val="FFFF99"/>
                </a:solidFill>
                <a:latin typeface="Times New Roman" panose="02020603050405020304" pitchFamily="18" charset="0"/>
              </a:defRPr>
            </a:lvl1pPr>
            <a:lvl2pPr marL="742950" indent="-285750">
              <a:spcBef>
                <a:spcPct val="20000"/>
              </a:spcBef>
              <a:buClr>
                <a:srgbClr val="A50021"/>
              </a:buClr>
              <a:buChar char="•"/>
              <a:defRPr kumimoji="1" sz="2000" b="1">
                <a:solidFill>
                  <a:srgbClr val="FFFF99"/>
                </a:solidFill>
                <a:latin typeface="Times New Roman" panose="02020603050405020304" pitchFamily="18" charset="0"/>
              </a:defRPr>
            </a:lvl2pPr>
            <a:lvl3pPr marL="1143000" indent="-228600">
              <a:spcBef>
                <a:spcPct val="20000"/>
              </a:spcBef>
              <a:buClr>
                <a:srgbClr val="A50021"/>
              </a:buClr>
              <a:buChar char="–"/>
              <a:defRPr kumimoji="1" b="1">
                <a:solidFill>
                  <a:srgbClr val="FFFF99"/>
                </a:solidFill>
                <a:latin typeface="Times New Roman" panose="02020603050405020304" pitchFamily="18" charset="0"/>
              </a:defRPr>
            </a:lvl3pPr>
            <a:lvl4pPr marL="1600200" indent="-228600">
              <a:spcBef>
                <a:spcPct val="20000"/>
              </a:spcBef>
              <a:buClr>
                <a:srgbClr val="A50021"/>
              </a:buClr>
              <a:buChar char="–"/>
              <a:defRPr kumimoji="1" b="1">
                <a:solidFill>
                  <a:srgbClr val="FFFF99"/>
                </a:solidFill>
                <a:latin typeface="Times New Roman" panose="02020603050405020304" pitchFamily="18" charset="0"/>
              </a:defRPr>
            </a:lvl4pPr>
            <a:lvl5pPr marL="2057400" indent="-228600">
              <a:spcBef>
                <a:spcPct val="20000"/>
              </a:spcBef>
              <a:buClr>
                <a:srgbClr val="A50021"/>
              </a:buClr>
              <a:buChar char="»"/>
              <a:defRPr kumimoji="1" b="1">
                <a:solidFill>
                  <a:srgbClr val="FFFF99"/>
                </a:solidFill>
                <a:latin typeface="Times New Roman" panose="02020603050405020304"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fld id="{DCEFEC77-6C8B-4222-8E30-98EAB676572A}" type="slidenum">
              <a:rPr kumimoji="0" lang="en-US" altLang="en-US" sz="1400" b="0" i="0" u="none" strike="noStrike" kern="1200" cap="none" spc="0" normalizeH="0" baseline="0" noProof="0" smtClean="0">
                <a:ln>
                  <a:noFill/>
                </a:ln>
                <a:solidFill>
                  <a:srgbClr val="FFFFFF"/>
                </a:solidFill>
                <a:effectLst/>
                <a:uLnTx/>
                <a:uFillTx/>
                <a:latin typeface="Arial Narrow" panose="020B0606020202030204"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22</a:t>
            </a:fld>
            <a:endPar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a:extLst>
              <a:ext uri="{FF2B5EF4-FFF2-40B4-BE49-F238E27FC236}">
                <a16:creationId xmlns:a16="http://schemas.microsoft.com/office/drawing/2014/main" id="{D7C2708B-49A0-4565-993A-B3D56736E9C5}"/>
              </a:ext>
            </a:extLst>
          </p:cNvPr>
          <p:cNvSpPr>
            <a:spLocks noGrp="1" noChangeArrowheads="1"/>
          </p:cNvSpPr>
          <p:nvPr>
            <p:ph type="title"/>
          </p:nvPr>
        </p:nvSpPr>
        <p:spPr>
          <a:xfrm>
            <a:off x="762000" y="0"/>
            <a:ext cx="9144000" cy="685800"/>
          </a:xfrm>
        </p:spPr>
        <p:txBody>
          <a:bodyPr/>
          <a:lstStyle/>
          <a:p>
            <a:pPr>
              <a:defRPr/>
            </a:pPr>
            <a:r>
              <a:rPr lang="en-US" altLang="en-US" sz="3200" dirty="0"/>
              <a:t>Solution to the coin-collecting problem (cont.)</a:t>
            </a:r>
          </a:p>
        </p:txBody>
      </p:sp>
      <p:sp>
        <p:nvSpPr>
          <p:cNvPr id="468995" name="Rectangle 3">
            <a:extLst>
              <a:ext uri="{FF2B5EF4-FFF2-40B4-BE49-F238E27FC236}">
                <a16:creationId xmlns:a16="http://schemas.microsoft.com/office/drawing/2014/main" id="{50EB046F-ED9D-4379-8718-D5AF9DF98A66}"/>
              </a:ext>
            </a:extLst>
          </p:cNvPr>
          <p:cNvSpPr>
            <a:spLocks noGrp="1" noChangeArrowheads="1"/>
          </p:cNvSpPr>
          <p:nvPr>
            <p:ph idx="1"/>
          </p:nvPr>
        </p:nvSpPr>
        <p:spPr>
          <a:xfrm>
            <a:off x="533400" y="1066800"/>
            <a:ext cx="8610600" cy="5591175"/>
          </a:xfrm>
        </p:spPr>
        <p:txBody>
          <a:bodyPr/>
          <a:lstStyle/>
          <a:p>
            <a:pPr marL="0" indent="0">
              <a:buFont typeface="Monotype Sorts" pitchFamily="2" charset="2"/>
              <a:buNone/>
              <a:defRPr/>
            </a:pPr>
            <a:r>
              <a:rPr lang="en-US" altLang="en-US" dirty="0"/>
              <a:t>        F(</a:t>
            </a:r>
            <a:r>
              <a:rPr lang="en-US" altLang="en-US" dirty="0" err="1"/>
              <a:t>i</a:t>
            </a:r>
            <a:r>
              <a:rPr lang="en-US" altLang="en-US" dirty="0"/>
              <a:t>, j) = max{F(i-1, j),  F(</a:t>
            </a:r>
            <a:r>
              <a:rPr lang="en-US" altLang="en-US" dirty="0" err="1"/>
              <a:t>i</a:t>
            </a:r>
            <a:r>
              <a:rPr lang="en-US" altLang="en-US" dirty="0"/>
              <a:t>, j-1)} + </a:t>
            </a:r>
            <a:r>
              <a:rPr lang="en-US" altLang="en-US" dirty="0" err="1"/>
              <a:t>c</a:t>
            </a:r>
            <a:r>
              <a:rPr lang="en-US" altLang="en-US" baseline="-25000" dirty="0" err="1"/>
              <a:t>ij</a:t>
            </a:r>
            <a:r>
              <a:rPr lang="en-US" altLang="en-US" baseline="-25000" dirty="0"/>
              <a:t>    </a:t>
            </a:r>
            <a:r>
              <a:rPr lang="en-US" altLang="en-US" dirty="0"/>
              <a:t>for 1 ≤  </a:t>
            </a:r>
            <a:r>
              <a:rPr lang="en-US" altLang="en-US" dirty="0" err="1"/>
              <a:t>i</a:t>
            </a:r>
            <a:r>
              <a:rPr lang="en-US" altLang="en-US" dirty="0"/>
              <a:t> ≤ n, 1 ≤ j ≤ m</a:t>
            </a:r>
          </a:p>
          <a:p>
            <a:pPr marL="0" indent="0">
              <a:buFont typeface="Monotype Sorts" pitchFamily="2" charset="2"/>
              <a:buNone/>
              <a:defRPr/>
            </a:pPr>
            <a:r>
              <a:rPr lang="en-US" altLang="en-US" dirty="0"/>
              <a:t>where  </a:t>
            </a:r>
            <a:r>
              <a:rPr lang="en-US" altLang="en-US" dirty="0" err="1"/>
              <a:t>c</a:t>
            </a:r>
            <a:r>
              <a:rPr lang="en-US" altLang="en-US" baseline="-25000" dirty="0" err="1"/>
              <a:t>ij</a:t>
            </a:r>
            <a:r>
              <a:rPr lang="en-US" altLang="en-US" dirty="0"/>
              <a:t> = 1 if there is a coin in cell (</a:t>
            </a:r>
            <a:r>
              <a:rPr lang="en-US" altLang="en-US" dirty="0" err="1"/>
              <a:t>i,j</a:t>
            </a:r>
            <a:r>
              <a:rPr lang="en-US" altLang="en-US" dirty="0"/>
              <a:t>), and </a:t>
            </a:r>
            <a:r>
              <a:rPr lang="en-US" altLang="en-US" dirty="0" err="1"/>
              <a:t>c</a:t>
            </a:r>
            <a:r>
              <a:rPr lang="en-US" altLang="en-US" baseline="-25000" dirty="0" err="1"/>
              <a:t>ij</a:t>
            </a:r>
            <a:r>
              <a:rPr lang="en-US" altLang="en-US" dirty="0"/>
              <a:t> = 0 otherwise</a:t>
            </a:r>
          </a:p>
          <a:p>
            <a:pPr marL="0" indent="0">
              <a:buFont typeface="Monotype Sorts" pitchFamily="2" charset="2"/>
              <a:buNone/>
              <a:defRPr/>
            </a:pPr>
            <a:r>
              <a:rPr lang="en-US" altLang="en-US" dirty="0"/>
              <a:t>        F(0, j) = 0 for 1 ≤ j ≤ m  and F(</a:t>
            </a:r>
            <a:r>
              <a:rPr lang="en-US" altLang="en-US" dirty="0" err="1"/>
              <a:t>i</a:t>
            </a:r>
            <a:r>
              <a:rPr lang="en-US" altLang="en-US" dirty="0"/>
              <a:t>, 0) = 0 for 1 ≤ </a:t>
            </a:r>
            <a:r>
              <a:rPr lang="en-US" altLang="en-US" dirty="0" err="1"/>
              <a:t>i</a:t>
            </a:r>
            <a:r>
              <a:rPr lang="en-US" altLang="en-US" dirty="0"/>
              <a:t> ≤ n.</a:t>
            </a:r>
          </a:p>
        </p:txBody>
      </p:sp>
      <p:sp>
        <p:nvSpPr>
          <p:cNvPr id="22530" name="Footer Placeholder 4">
            <a:extLst>
              <a:ext uri="{FF2B5EF4-FFF2-40B4-BE49-F238E27FC236}">
                <a16:creationId xmlns:a16="http://schemas.microsoft.com/office/drawing/2014/main" id="{80345405-FB47-4CDB-B9E8-61B564C9B8F1}"/>
              </a:ext>
            </a:extLst>
          </p:cNvPr>
          <p:cNvSpPr>
            <a:spLocks noGrp="1"/>
          </p:cNvSpPr>
          <p:nvPr>
            <p:ph type="ftr" sz="quarter" idx="11"/>
          </p:nvPr>
        </p:nvSpPr>
        <p:spPr>
          <a:noFill/>
        </p:spPr>
        <p:txBody>
          <a:bodyPr/>
          <a:lstStyle>
            <a:lvl1pPr>
              <a:spcBef>
                <a:spcPct val="20000"/>
              </a:spcBef>
              <a:buClr>
                <a:srgbClr val="A50021"/>
              </a:buClr>
              <a:buSzPct val="75000"/>
              <a:buFont typeface="Monotype Sorts" pitchFamily="2" charset="2"/>
              <a:buChar char="b"/>
              <a:defRPr kumimoji="1" sz="2400" b="1">
                <a:solidFill>
                  <a:srgbClr val="FFFF99"/>
                </a:solidFill>
                <a:latin typeface="Times New Roman" panose="02020603050405020304" pitchFamily="18" charset="0"/>
              </a:defRPr>
            </a:lvl1pPr>
            <a:lvl2pPr marL="742950" indent="-285750">
              <a:spcBef>
                <a:spcPct val="20000"/>
              </a:spcBef>
              <a:buClr>
                <a:srgbClr val="A50021"/>
              </a:buClr>
              <a:buChar char="•"/>
              <a:defRPr kumimoji="1" sz="2000" b="1">
                <a:solidFill>
                  <a:srgbClr val="FFFF99"/>
                </a:solidFill>
                <a:latin typeface="Times New Roman" panose="02020603050405020304" pitchFamily="18" charset="0"/>
              </a:defRPr>
            </a:lvl2pPr>
            <a:lvl3pPr marL="1143000" indent="-228600">
              <a:spcBef>
                <a:spcPct val="20000"/>
              </a:spcBef>
              <a:buClr>
                <a:srgbClr val="A50021"/>
              </a:buClr>
              <a:buChar char="–"/>
              <a:defRPr kumimoji="1" b="1">
                <a:solidFill>
                  <a:srgbClr val="FFFF99"/>
                </a:solidFill>
                <a:latin typeface="Times New Roman" panose="02020603050405020304" pitchFamily="18" charset="0"/>
              </a:defRPr>
            </a:lvl3pPr>
            <a:lvl4pPr marL="1600200" indent="-228600">
              <a:spcBef>
                <a:spcPct val="20000"/>
              </a:spcBef>
              <a:buClr>
                <a:srgbClr val="A50021"/>
              </a:buClr>
              <a:buChar char="–"/>
              <a:defRPr kumimoji="1" b="1">
                <a:solidFill>
                  <a:srgbClr val="FFFF99"/>
                </a:solidFill>
                <a:latin typeface="Times New Roman" panose="02020603050405020304" pitchFamily="18" charset="0"/>
              </a:defRPr>
            </a:lvl4pPr>
            <a:lvl5pPr marL="2057400" indent="-228600">
              <a:spcBef>
                <a:spcPct val="20000"/>
              </a:spcBef>
              <a:buClr>
                <a:srgbClr val="A50021"/>
              </a:buClr>
              <a:buChar char="»"/>
              <a:defRPr kumimoji="1" b="1">
                <a:solidFill>
                  <a:srgbClr val="FFFF99"/>
                </a:solidFill>
                <a:latin typeface="Times New Roman" panose="02020603050405020304"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400" b="0" i="0" u="none" strike="noStrike" kern="1200" cap="none" spc="0" normalizeH="0" baseline="0" noProof="0" dirty="0">
                <a:ln>
                  <a:noFill/>
                </a:ln>
                <a:solidFill>
                  <a:srgbClr val="FFFFFF"/>
                </a:solidFill>
                <a:effectLst/>
                <a:uLnTx/>
                <a:uFillTx/>
                <a:latin typeface="Arial Narrow" panose="020B0606020202030204" pitchFamily="34" charset="0"/>
                <a:ea typeface="+mn-ea"/>
                <a:cs typeface="+mn-cs"/>
              </a:rPr>
              <a:t>A. Levitin “Introduction to the Design &amp; Analysis of Algorithms,” 3rd ed., Ch. 8 ©2012 Pearson Education, Inc. Upper</a:t>
            </a:r>
          </a:p>
        </p:txBody>
      </p:sp>
      <p:sp>
        <p:nvSpPr>
          <p:cNvPr id="22531" name="Slide Number Placeholder 5">
            <a:extLst>
              <a:ext uri="{FF2B5EF4-FFF2-40B4-BE49-F238E27FC236}">
                <a16:creationId xmlns:a16="http://schemas.microsoft.com/office/drawing/2014/main" id="{1113912E-B60C-495E-8A48-DA1C50F353DE}"/>
              </a:ext>
            </a:extLst>
          </p:cNvPr>
          <p:cNvSpPr>
            <a:spLocks noGrp="1"/>
          </p:cNvSpPr>
          <p:nvPr>
            <p:ph type="sldNum" sz="quarter" idx="12"/>
          </p:nvPr>
        </p:nvSpPr>
        <p:spPr>
          <a:noFill/>
        </p:spPr>
        <p:txBody>
          <a:bodyPr/>
          <a:lstStyle>
            <a:lvl1pPr>
              <a:spcBef>
                <a:spcPct val="20000"/>
              </a:spcBef>
              <a:buClr>
                <a:srgbClr val="A50021"/>
              </a:buClr>
              <a:buSzPct val="75000"/>
              <a:buFont typeface="Monotype Sorts" pitchFamily="2" charset="2"/>
              <a:buChar char="b"/>
              <a:defRPr kumimoji="1" sz="2400" b="1">
                <a:solidFill>
                  <a:srgbClr val="FFFF99"/>
                </a:solidFill>
                <a:latin typeface="Times New Roman" panose="02020603050405020304" pitchFamily="18" charset="0"/>
              </a:defRPr>
            </a:lvl1pPr>
            <a:lvl2pPr marL="742950" indent="-285750">
              <a:spcBef>
                <a:spcPct val="20000"/>
              </a:spcBef>
              <a:buClr>
                <a:srgbClr val="A50021"/>
              </a:buClr>
              <a:buChar char="•"/>
              <a:defRPr kumimoji="1" sz="2000" b="1">
                <a:solidFill>
                  <a:srgbClr val="FFFF99"/>
                </a:solidFill>
                <a:latin typeface="Times New Roman" panose="02020603050405020304" pitchFamily="18" charset="0"/>
              </a:defRPr>
            </a:lvl2pPr>
            <a:lvl3pPr marL="1143000" indent="-228600">
              <a:spcBef>
                <a:spcPct val="20000"/>
              </a:spcBef>
              <a:buClr>
                <a:srgbClr val="A50021"/>
              </a:buClr>
              <a:buChar char="–"/>
              <a:defRPr kumimoji="1" b="1">
                <a:solidFill>
                  <a:srgbClr val="FFFF99"/>
                </a:solidFill>
                <a:latin typeface="Times New Roman" panose="02020603050405020304" pitchFamily="18" charset="0"/>
              </a:defRPr>
            </a:lvl3pPr>
            <a:lvl4pPr marL="1600200" indent="-228600">
              <a:spcBef>
                <a:spcPct val="20000"/>
              </a:spcBef>
              <a:buClr>
                <a:srgbClr val="A50021"/>
              </a:buClr>
              <a:buChar char="–"/>
              <a:defRPr kumimoji="1" b="1">
                <a:solidFill>
                  <a:srgbClr val="FFFF99"/>
                </a:solidFill>
                <a:latin typeface="Times New Roman" panose="02020603050405020304" pitchFamily="18" charset="0"/>
              </a:defRPr>
            </a:lvl4pPr>
            <a:lvl5pPr marL="2057400" indent="-228600">
              <a:spcBef>
                <a:spcPct val="20000"/>
              </a:spcBef>
              <a:buClr>
                <a:srgbClr val="A50021"/>
              </a:buClr>
              <a:buChar char="»"/>
              <a:defRPr kumimoji="1" b="1">
                <a:solidFill>
                  <a:srgbClr val="FFFF99"/>
                </a:solidFill>
                <a:latin typeface="Times New Roman" panose="02020603050405020304"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fld id="{337E45DB-C2BC-4B2F-813F-819CD5373321}" type="slidenum">
              <a:rPr kumimoji="0" lang="en-US" altLang="en-US" sz="1400" b="0" i="0" u="none" strike="noStrike" kern="1200" cap="none" spc="0" normalizeH="0" baseline="0" noProof="0" smtClean="0">
                <a:ln>
                  <a:noFill/>
                </a:ln>
                <a:solidFill>
                  <a:srgbClr val="FFFFFF"/>
                </a:solidFill>
                <a:effectLst/>
                <a:uLnTx/>
                <a:uFillTx/>
                <a:latin typeface="Arial Narrow" panose="020B0606020202030204"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23</a:t>
            </a:fld>
            <a:endPar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endParaRPr>
          </a:p>
        </p:txBody>
      </p:sp>
      <p:pic>
        <p:nvPicPr>
          <p:cNvPr id="22534" name="Picture 4" descr="Fig 8">
            <a:extLst>
              <a:ext uri="{FF2B5EF4-FFF2-40B4-BE49-F238E27FC236}">
                <a16:creationId xmlns:a16="http://schemas.microsoft.com/office/drawing/2014/main" id="{2A648A9F-2A52-4655-8547-619BFAC69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590800"/>
            <a:ext cx="4572000" cy="401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a:extLst>
              <a:ext uri="{FF2B5EF4-FFF2-40B4-BE49-F238E27FC236}">
                <a16:creationId xmlns:a16="http://schemas.microsoft.com/office/drawing/2014/main" id="{AAF1E42D-6096-45AF-9CC4-512B9EF4D963}"/>
              </a:ext>
            </a:extLst>
          </p:cNvPr>
          <p:cNvSpPr>
            <a:spLocks noGrp="1" noChangeArrowheads="1"/>
          </p:cNvSpPr>
          <p:nvPr>
            <p:ph type="title"/>
          </p:nvPr>
        </p:nvSpPr>
        <p:spPr>
          <a:xfrm>
            <a:off x="609600" y="0"/>
            <a:ext cx="9144000" cy="685800"/>
          </a:xfrm>
        </p:spPr>
        <p:txBody>
          <a:bodyPr/>
          <a:lstStyle/>
          <a:p>
            <a:pPr>
              <a:defRPr/>
            </a:pPr>
            <a:r>
              <a:rPr lang="en-US" altLang="en-US" dirty="0"/>
              <a:t>Solution to coin-collecting problem (cont.)</a:t>
            </a:r>
          </a:p>
        </p:txBody>
      </p:sp>
      <p:sp>
        <p:nvSpPr>
          <p:cNvPr id="468995" name="Rectangle 3">
            <a:extLst>
              <a:ext uri="{FF2B5EF4-FFF2-40B4-BE49-F238E27FC236}">
                <a16:creationId xmlns:a16="http://schemas.microsoft.com/office/drawing/2014/main" id="{A5065471-0E78-4CD6-93E1-919E89ED99C5}"/>
              </a:ext>
            </a:extLst>
          </p:cNvPr>
          <p:cNvSpPr>
            <a:spLocks noGrp="1" noChangeArrowheads="1"/>
          </p:cNvSpPr>
          <p:nvPr>
            <p:ph idx="1"/>
          </p:nvPr>
        </p:nvSpPr>
        <p:spPr>
          <a:xfrm>
            <a:off x="533400" y="1066800"/>
            <a:ext cx="8610600" cy="5591175"/>
          </a:xfrm>
        </p:spPr>
        <p:txBody>
          <a:bodyPr/>
          <a:lstStyle/>
          <a:p>
            <a:pPr marL="0" indent="0">
              <a:buFont typeface="Monotype Sorts" pitchFamily="2" charset="2"/>
              <a:buNone/>
              <a:defRPr/>
            </a:pPr>
            <a:r>
              <a:rPr lang="en-US" altLang="en-US" dirty="0"/>
              <a:t>        F(</a:t>
            </a:r>
            <a:r>
              <a:rPr lang="en-US" altLang="en-US" i="1" dirty="0" err="1"/>
              <a:t>i</a:t>
            </a:r>
            <a:r>
              <a:rPr lang="en-US" altLang="en-US" dirty="0"/>
              <a:t>, </a:t>
            </a:r>
            <a:r>
              <a:rPr lang="en-US" altLang="en-US" i="1" dirty="0"/>
              <a:t>j</a:t>
            </a:r>
            <a:r>
              <a:rPr lang="en-US" altLang="en-US" dirty="0"/>
              <a:t>) = max{F(</a:t>
            </a:r>
            <a:r>
              <a:rPr lang="en-US" altLang="en-US" i="1" dirty="0"/>
              <a:t>i</a:t>
            </a:r>
            <a:r>
              <a:rPr lang="en-US" altLang="en-US" dirty="0"/>
              <a:t>-1, </a:t>
            </a:r>
            <a:r>
              <a:rPr lang="en-US" altLang="en-US" i="1" dirty="0"/>
              <a:t>j</a:t>
            </a:r>
            <a:r>
              <a:rPr lang="en-US" altLang="en-US" dirty="0"/>
              <a:t>),  F(</a:t>
            </a:r>
            <a:r>
              <a:rPr lang="en-US" altLang="en-US" i="1" dirty="0" err="1"/>
              <a:t>i</a:t>
            </a:r>
            <a:r>
              <a:rPr lang="en-US" altLang="en-US" dirty="0"/>
              <a:t>, </a:t>
            </a:r>
            <a:r>
              <a:rPr lang="en-US" altLang="en-US" i="1" dirty="0"/>
              <a:t>j</a:t>
            </a:r>
            <a:r>
              <a:rPr lang="en-US" altLang="en-US" dirty="0"/>
              <a:t>-1)} + </a:t>
            </a:r>
            <a:r>
              <a:rPr lang="en-US" altLang="en-US" dirty="0" err="1"/>
              <a:t>c</a:t>
            </a:r>
            <a:r>
              <a:rPr lang="en-US" altLang="en-US" i="1" baseline="-25000" dirty="0" err="1"/>
              <a:t>ij</a:t>
            </a:r>
            <a:r>
              <a:rPr lang="en-US" altLang="en-US" i="1" baseline="-25000" dirty="0"/>
              <a:t>    </a:t>
            </a:r>
            <a:r>
              <a:rPr lang="en-US" altLang="en-US" dirty="0"/>
              <a:t>for 1 ≤ </a:t>
            </a:r>
            <a:r>
              <a:rPr lang="en-US" altLang="en-US" i="1" dirty="0"/>
              <a:t> </a:t>
            </a:r>
            <a:r>
              <a:rPr lang="en-US" altLang="en-US" i="1" dirty="0" err="1"/>
              <a:t>i</a:t>
            </a:r>
            <a:r>
              <a:rPr lang="en-US" altLang="en-US" i="1" dirty="0"/>
              <a:t> </a:t>
            </a:r>
            <a:r>
              <a:rPr lang="en-US" altLang="en-US" dirty="0"/>
              <a:t>≤ </a:t>
            </a:r>
            <a:r>
              <a:rPr lang="en-US" altLang="en-US" i="1" dirty="0"/>
              <a:t>n</a:t>
            </a:r>
            <a:r>
              <a:rPr lang="en-US" altLang="en-US" dirty="0"/>
              <a:t>, 1 ≤ </a:t>
            </a:r>
            <a:r>
              <a:rPr lang="en-US" altLang="en-US" i="1" dirty="0"/>
              <a:t>j </a:t>
            </a:r>
            <a:r>
              <a:rPr lang="en-US" altLang="en-US" dirty="0"/>
              <a:t>≤ </a:t>
            </a:r>
            <a:r>
              <a:rPr lang="en-US" altLang="en-US" i="1" dirty="0"/>
              <a:t>m</a:t>
            </a:r>
          </a:p>
          <a:p>
            <a:pPr marL="0" indent="0">
              <a:buFont typeface="Monotype Sorts" pitchFamily="2" charset="2"/>
              <a:buNone/>
              <a:defRPr/>
            </a:pPr>
            <a:r>
              <a:rPr lang="en-US" altLang="en-US" dirty="0"/>
              <a:t>where</a:t>
            </a:r>
            <a:r>
              <a:rPr lang="en-US" altLang="en-US" i="1" dirty="0"/>
              <a:t> </a:t>
            </a:r>
            <a:r>
              <a:rPr lang="en-US" altLang="en-US" dirty="0"/>
              <a:t> </a:t>
            </a:r>
            <a:r>
              <a:rPr lang="en-US" altLang="en-US" dirty="0" err="1"/>
              <a:t>c</a:t>
            </a:r>
            <a:r>
              <a:rPr lang="en-US" altLang="en-US" i="1" baseline="-25000" dirty="0" err="1"/>
              <a:t>ij</a:t>
            </a:r>
            <a:r>
              <a:rPr lang="en-US" altLang="en-US" i="1" dirty="0"/>
              <a:t> </a:t>
            </a:r>
            <a:r>
              <a:rPr lang="en-US" altLang="en-US" dirty="0"/>
              <a:t>= 1</a:t>
            </a:r>
            <a:r>
              <a:rPr lang="en-US" altLang="en-US" i="1" dirty="0"/>
              <a:t> </a:t>
            </a:r>
            <a:r>
              <a:rPr lang="en-US" altLang="en-US" dirty="0"/>
              <a:t>if there is a coin in cell (</a:t>
            </a:r>
            <a:r>
              <a:rPr lang="en-US" altLang="en-US" i="1" dirty="0" err="1"/>
              <a:t>i,j</a:t>
            </a:r>
            <a:r>
              <a:rPr lang="en-US" altLang="en-US" dirty="0"/>
              <a:t>), and</a:t>
            </a:r>
            <a:r>
              <a:rPr lang="en-US" altLang="en-US" i="1" dirty="0"/>
              <a:t> </a:t>
            </a:r>
            <a:r>
              <a:rPr lang="en-US" altLang="en-US" dirty="0" err="1"/>
              <a:t>c</a:t>
            </a:r>
            <a:r>
              <a:rPr lang="en-US" altLang="en-US" i="1" baseline="-25000" dirty="0" err="1"/>
              <a:t>ij</a:t>
            </a:r>
            <a:r>
              <a:rPr lang="en-US" altLang="en-US" i="1" dirty="0"/>
              <a:t> </a:t>
            </a:r>
            <a:r>
              <a:rPr lang="en-US" altLang="en-US" dirty="0"/>
              <a:t>= 0 otherwise</a:t>
            </a:r>
          </a:p>
          <a:p>
            <a:pPr marL="0" indent="0">
              <a:buFont typeface="Monotype Sorts" pitchFamily="2" charset="2"/>
              <a:buNone/>
              <a:defRPr/>
            </a:pPr>
            <a:r>
              <a:rPr lang="en-US" altLang="en-US" dirty="0"/>
              <a:t>        F(0, </a:t>
            </a:r>
            <a:r>
              <a:rPr lang="en-US" altLang="en-US" i="1" dirty="0"/>
              <a:t>j</a:t>
            </a:r>
            <a:r>
              <a:rPr lang="en-US" altLang="en-US" dirty="0"/>
              <a:t>) = 0 for 1 ≤ </a:t>
            </a:r>
            <a:r>
              <a:rPr lang="en-US" altLang="en-US" i="1" dirty="0"/>
              <a:t>j </a:t>
            </a:r>
            <a:r>
              <a:rPr lang="en-US" altLang="en-US" dirty="0"/>
              <a:t>≤ </a:t>
            </a:r>
            <a:r>
              <a:rPr lang="en-US" altLang="en-US" i="1" dirty="0"/>
              <a:t>m </a:t>
            </a:r>
            <a:r>
              <a:rPr lang="en-US" altLang="en-US" dirty="0"/>
              <a:t> and F(</a:t>
            </a:r>
            <a:r>
              <a:rPr lang="en-US" altLang="en-US" i="1" dirty="0" err="1"/>
              <a:t>i</a:t>
            </a:r>
            <a:r>
              <a:rPr lang="en-US" altLang="en-US" dirty="0"/>
              <a:t>, 0) = 0 for 1 ≤ </a:t>
            </a:r>
            <a:r>
              <a:rPr lang="en-US" altLang="en-US" i="1" dirty="0" err="1"/>
              <a:t>i</a:t>
            </a:r>
            <a:r>
              <a:rPr lang="en-US" altLang="en-US" i="1" dirty="0"/>
              <a:t> </a:t>
            </a:r>
            <a:r>
              <a:rPr lang="en-US" altLang="en-US" dirty="0"/>
              <a:t>≤ </a:t>
            </a:r>
            <a:r>
              <a:rPr lang="en-US" altLang="en-US" i="1" dirty="0"/>
              <a:t>n.</a:t>
            </a:r>
          </a:p>
          <a:p>
            <a:pPr marL="0" indent="0">
              <a:buFont typeface="Monotype Sorts" pitchFamily="2" charset="2"/>
              <a:buNone/>
              <a:defRPr/>
            </a:pPr>
            <a:r>
              <a:rPr lang="en-US" altLang="en-US" i="1" dirty="0"/>
              <a:t>Code (3 versions)? Path? Storage? </a:t>
            </a:r>
            <a:r>
              <a:rPr lang="en-US" altLang="en-US" i="1" dirty="0" err="1"/>
              <a:t>Subproblems</a:t>
            </a:r>
            <a:r>
              <a:rPr lang="en-US" altLang="en-US" i="1" dirty="0"/>
              <a:t>?</a:t>
            </a:r>
          </a:p>
        </p:txBody>
      </p:sp>
      <p:sp>
        <p:nvSpPr>
          <p:cNvPr id="23554" name="Footer Placeholder 4">
            <a:extLst>
              <a:ext uri="{FF2B5EF4-FFF2-40B4-BE49-F238E27FC236}">
                <a16:creationId xmlns:a16="http://schemas.microsoft.com/office/drawing/2014/main" id="{357615B5-1DAB-4F31-B4E6-FD70D9212CED}"/>
              </a:ext>
            </a:extLst>
          </p:cNvPr>
          <p:cNvSpPr>
            <a:spLocks noGrp="1"/>
          </p:cNvSpPr>
          <p:nvPr>
            <p:ph type="ftr" sz="quarter" idx="11"/>
          </p:nvPr>
        </p:nvSpPr>
        <p:spPr>
          <a:noFill/>
        </p:spPr>
        <p:txBody>
          <a:bodyPr/>
          <a:lstStyle>
            <a:lvl1pPr>
              <a:spcBef>
                <a:spcPct val="20000"/>
              </a:spcBef>
              <a:buClr>
                <a:srgbClr val="A50021"/>
              </a:buClr>
              <a:buSzPct val="75000"/>
              <a:buFont typeface="Monotype Sorts" pitchFamily="2" charset="2"/>
              <a:buChar char="b"/>
              <a:defRPr kumimoji="1" sz="2400" b="1">
                <a:solidFill>
                  <a:srgbClr val="FFFF99"/>
                </a:solidFill>
                <a:latin typeface="Times New Roman" panose="02020603050405020304" pitchFamily="18" charset="0"/>
              </a:defRPr>
            </a:lvl1pPr>
            <a:lvl2pPr marL="742950" indent="-285750">
              <a:spcBef>
                <a:spcPct val="20000"/>
              </a:spcBef>
              <a:buClr>
                <a:srgbClr val="A50021"/>
              </a:buClr>
              <a:buChar char="•"/>
              <a:defRPr kumimoji="1" sz="2000" b="1">
                <a:solidFill>
                  <a:srgbClr val="FFFF99"/>
                </a:solidFill>
                <a:latin typeface="Times New Roman" panose="02020603050405020304" pitchFamily="18" charset="0"/>
              </a:defRPr>
            </a:lvl2pPr>
            <a:lvl3pPr marL="1143000" indent="-228600">
              <a:spcBef>
                <a:spcPct val="20000"/>
              </a:spcBef>
              <a:buClr>
                <a:srgbClr val="A50021"/>
              </a:buClr>
              <a:buChar char="–"/>
              <a:defRPr kumimoji="1" b="1">
                <a:solidFill>
                  <a:srgbClr val="FFFF99"/>
                </a:solidFill>
                <a:latin typeface="Times New Roman" panose="02020603050405020304" pitchFamily="18" charset="0"/>
              </a:defRPr>
            </a:lvl3pPr>
            <a:lvl4pPr marL="1600200" indent="-228600">
              <a:spcBef>
                <a:spcPct val="20000"/>
              </a:spcBef>
              <a:buClr>
                <a:srgbClr val="A50021"/>
              </a:buClr>
              <a:buChar char="–"/>
              <a:defRPr kumimoji="1" b="1">
                <a:solidFill>
                  <a:srgbClr val="FFFF99"/>
                </a:solidFill>
                <a:latin typeface="Times New Roman" panose="02020603050405020304" pitchFamily="18" charset="0"/>
              </a:defRPr>
            </a:lvl4pPr>
            <a:lvl5pPr marL="2057400" indent="-228600">
              <a:spcBef>
                <a:spcPct val="20000"/>
              </a:spcBef>
              <a:buClr>
                <a:srgbClr val="A50021"/>
              </a:buClr>
              <a:buChar char="»"/>
              <a:defRPr kumimoji="1" b="1">
                <a:solidFill>
                  <a:srgbClr val="FFFF99"/>
                </a:solidFill>
                <a:latin typeface="Times New Roman" panose="02020603050405020304"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1400" b="0" i="0" u="none" strike="noStrike" kern="1200" cap="none" spc="0" normalizeH="0" baseline="0" noProof="0" dirty="0">
                <a:ln>
                  <a:noFill/>
                </a:ln>
                <a:solidFill>
                  <a:srgbClr val="FFFFFF"/>
                </a:solidFill>
                <a:effectLst/>
                <a:uLnTx/>
                <a:uFillTx/>
                <a:latin typeface="Arial Narrow" panose="020B0606020202030204" pitchFamily="34" charset="0"/>
                <a:ea typeface="+mn-ea"/>
                <a:cs typeface="+mn-cs"/>
              </a:rPr>
              <a:t>A. Levitin “Introduction to the Design &amp; Analysis of Algorithms,” 3rd ed., Ch. 8 ©2012 Pearson Education, Inc. Upper</a:t>
            </a:r>
          </a:p>
        </p:txBody>
      </p:sp>
      <p:sp>
        <p:nvSpPr>
          <p:cNvPr id="23555" name="Slide Number Placeholder 5">
            <a:extLst>
              <a:ext uri="{FF2B5EF4-FFF2-40B4-BE49-F238E27FC236}">
                <a16:creationId xmlns:a16="http://schemas.microsoft.com/office/drawing/2014/main" id="{2ADF6512-E756-40E2-9FE9-8C3CE057244C}"/>
              </a:ext>
            </a:extLst>
          </p:cNvPr>
          <p:cNvSpPr>
            <a:spLocks noGrp="1"/>
          </p:cNvSpPr>
          <p:nvPr>
            <p:ph type="sldNum" sz="quarter" idx="12"/>
          </p:nvPr>
        </p:nvSpPr>
        <p:spPr>
          <a:noFill/>
        </p:spPr>
        <p:txBody>
          <a:bodyPr/>
          <a:lstStyle>
            <a:lvl1pPr>
              <a:spcBef>
                <a:spcPct val="20000"/>
              </a:spcBef>
              <a:buClr>
                <a:srgbClr val="A50021"/>
              </a:buClr>
              <a:buSzPct val="75000"/>
              <a:buFont typeface="Monotype Sorts" pitchFamily="2" charset="2"/>
              <a:buChar char="b"/>
              <a:defRPr kumimoji="1" sz="2400" b="1">
                <a:solidFill>
                  <a:srgbClr val="FFFF99"/>
                </a:solidFill>
                <a:latin typeface="Times New Roman" panose="02020603050405020304" pitchFamily="18" charset="0"/>
              </a:defRPr>
            </a:lvl1pPr>
            <a:lvl2pPr marL="742950" indent="-285750">
              <a:spcBef>
                <a:spcPct val="20000"/>
              </a:spcBef>
              <a:buClr>
                <a:srgbClr val="A50021"/>
              </a:buClr>
              <a:buChar char="•"/>
              <a:defRPr kumimoji="1" sz="2000" b="1">
                <a:solidFill>
                  <a:srgbClr val="FFFF99"/>
                </a:solidFill>
                <a:latin typeface="Times New Roman" panose="02020603050405020304" pitchFamily="18" charset="0"/>
              </a:defRPr>
            </a:lvl2pPr>
            <a:lvl3pPr marL="1143000" indent="-228600">
              <a:spcBef>
                <a:spcPct val="20000"/>
              </a:spcBef>
              <a:buClr>
                <a:srgbClr val="A50021"/>
              </a:buClr>
              <a:buChar char="–"/>
              <a:defRPr kumimoji="1" b="1">
                <a:solidFill>
                  <a:srgbClr val="FFFF99"/>
                </a:solidFill>
                <a:latin typeface="Times New Roman" panose="02020603050405020304" pitchFamily="18" charset="0"/>
              </a:defRPr>
            </a:lvl3pPr>
            <a:lvl4pPr marL="1600200" indent="-228600">
              <a:spcBef>
                <a:spcPct val="20000"/>
              </a:spcBef>
              <a:buClr>
                <a:srgbClr val="A50021"/>
              </a:buClr>
              <a:buChar char="–"/>
              <a:defRPr kumimoji="1" b="1">
                <a:solidFill>
                  <a:srgbClr val="FFFF99"/>
                </a:solidFill>
                <a:latin typeface="Times New Roman" panose="02020603050405020304" pitchFamily="18" charset="0"/>
              </a:defRPr>
            </a:lvl4pPr>
            <a:lvl5pPr marL="2057400" indent="-228600">
              <a:spcBef>
                <a:spcPct val="20000"/>
              </a:spcBef>
              <a:buClr>
                <a:srgbClr val="A50021"/>
              </a:buClr>
              <a:buChar char="»"/>
              <a:defRPr kumimoji="1" b="1">
                <a:solidFill>
                  <a:srgbClr val="FFFF99"/>
                </a:solidFill>
                <a:latin typeface="Times New Roman" panose="02020603050405020304"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anose="02020603050405020304" pitchFamily="18"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fld id="{C1AFB585-E392-4854-872F-869259FA2108}" type="slidenum">
              <a:rPr kumimoji="0" lang="en-US" altLang="en-US" sz="1400" b="0" i="0" u="none" strike="noStrike" kern="1200" cap="none" spc="0" normalizeH="0" baseline="0" noProof="0" smtClean="0">
                <a:ln>
                  <a:noFill/>
                </a:ln>
                <a:solidFill>
                  <a:srgbClr val="FFFFFF"/>
                </a:solidFill>
                <a:effectLst/>
                <a:uLnTx/>
                <a:uFillTx/>
                <a:latin typeface="Arial Narrow" panose="020B0606020202030204" pitchFamily="34" charset="0"/>
                <a:ea typeface="+mn-ea"/>
                <a:cs typeface="+mn-cs"/>
              </a:rPr>
              <a:pPr marL="0" marR="0" lvl="0" indent="0" algn="r" defTabSz="914400" rtl="0" eaLnBrk="0" fontAlgn="base" latinLnBrk="0" hangingPunct="0">
                <a:lnSpc>
                  <a:spcPct val="100000"/>
                </a:lnSpc>
                <a:spcBef>
                  <a:spcPct val="50000"/>
                </a:spcBef>
                <a:spcAft>
                  <a:spcPct val="0"/>
                </a:spcAft>
                <a:buClrTx/>
                <a:buSzTx/>
                <a:buFontTx/>
                <a:buNone/>
                <a:tabLst/>
                <a:defRPr/>
              </a:pPr>
              <a:t>24</a:t>
            </a:fld>
            <a:endParaRPr kumimoji="0" lang="en-US" altLang="en-US" sz="1400" b="0" i="0" u="none" strike="noStrike" kern="1200" cap="none" spc="0" normalizeH="0" baseline="0" noProof="0">
              <a:ln>
                <a:noFill/>
              </a:ln>
              <a:solidFill>
                <a:srgbClr val="FFFFFF"/>
              </a:solidFill>
              <a:effectLst/>
              <a:uLnTx/>
              <a:uFillTx/>
              <a:latin typeface="Arial Narrow" panose="020B0606020202030204" pitchFamily="34" charset="0"/>
              <a:ea typeface="+mn-ea"/>
              <a:cs typeface="+mn-cs"/>
            </a:endParaRPr>
          </a:p>
        </p:txBody>
      </p:sp>
      <p:pic>
        <p:nvPicPr>
          <p:cNvPr id="23558" name="Picture 4" descr="Fig 8">
            <a:extLst>
              <a:ext uri="{FF2B5EF4-FFF2-40B4-BE49-F238E27FC236}">
                <a16:creationId xmlns:a16="http://schemas.microsoft.com/office/drawing/2014/main" id="{1459A313-CB5D-4759-912F-F00FEFDB6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2674938"/>
            <a:ext cx="4572000" cy="401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TW" dirty="0" err="1"/>
              <a:t>Programmation</a:t>
            </a:r>
            <a:r>
              <a:rPr lang="en-US" altLang="zh-TW" dirty="0"/>
              <a:t> </a:t>
            </a:r>
            <a:r>
              <a:rPr lang="en-US" altLang="zh-TW" dirty="0" err="1"/>
              <a:t>dynamique</a:t>
            </a:r>
            <a:endParaRPr lang="zh-TW" altLang="en-US" dirty="0"/>
          </a:p>
        </p:txBody>
      </p:sp>
      <p:sp>
        <p:nvSpPr>
          <p:cNvPr id="37891" name="Rectangle 3"/>
          <p:cNvSpPr>
            <a:spLocks noGrp="1" noChangeArrowheads="1"/>
          </p:cNvSpPr>
          <p:nvPr>
            <p:ph type="body" idx="1"/>
          </p:nvPr>
        </p:nvSpPr>
        <p:spPr>
          <a:xfrm>
            <a:off x="785786" y="1857364"/>
            <a:ext cx="7772400" cy="2643206"/>
          </a:xfrm>
        </p:spPr>
        <p:txBody>
          <a:bodyPr/>
          <a:lstStyle/>
          <a:p>
            <a:r>
              <a:rPr lang="fr-FR" altLang="zh-TW" u="sng" dirty="0">
                <a:solidFill>
                  <a:srgbClr val="0070C0"/>
                </a:solidFill>
              </a:rPr>
              <a:t>La programmation dynamique </a:t>
            </a:r>
            <a:r>
              <a:rPr lang="fr-FR" altLang="zh-TW" dirty="0"/>
              <a:t>est une méthode de conception d'algorithme qui peut être employée quand la solution à un problème peut être vue comme le résultat d'une série de décisions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fr-FR" sz="2400" b="1"/>
              <a:t>Programmation dynamique</a:t>
            </a:r>
            <a:endParaRPr lang="fr-FR" sz="3200" b="1"/>
          </a:p>
        </p:txBody>
      </p:sp>
      <p:sp>
        <p:nvSpPr>
          <p:cNvPr id="6147" name="Rectangle 3"/>
          <p:cNvSpPr>
            <a:spLocks noGrp="1" noChangeArrowheads="1"/>
          </p:cNvSpPr>
          <p:nvPr>
            <p:ph type="body" idx="1"/>
          </p:nvPr>
        </p:nvSpPr>
        <p:spPr>
          <a:xfrm>
            <a:off x="838200" y="1600200"/>
            <a:ext cx="7772400" cy="4709120"/>
          </a:xfrm>
        </p:spPr>
        <p:txBody>
          <a:bodyPr/>
          <a:lstStyle/>
          <a:p>
            <a:pPr>
              <a:buFontTx/>
              <a:buChar char=""/>
            </a:pPr>
            <a:r>
              <a:rPr lang="fr-FR" sz="2000" b="1" dirty="0"/>
              <a:t>Principe général</a:t>
            </a:r>
          </a:p>
          <a:p>
            <a:pPr>
              <a:buFontTx/>
              <a:buChar char="—"/>
            </a:pPr>
            <a:r>
              <a:rPr lang="fr-FR" sz="2400" dirty="0"/>
              <a:t>C'est une méthode ascendante :On commence d'habitude par les sous problèmes les plus petits et on remonte vers les sous problèmes de plus en plus difficile.</a:t>
            </a:r>
          </a:p>
          <a:p>
            <a:pPr>
              <a:buFontTx/>
              <a:buChar char="—"/>
            </a:pPr>
            <a:endParaRPr lang="fr-FR" sz="2400" dirty="0"/>
          </a:p>
          <a:p>
            <a:pPr>
              <a:buFontTx/>
              <a:buChar char="—"/>
            </a:pPr>
            <a:r>
              <a:rPr lang="fr-FR" sz="2400" dirty="0"/>
              <a:t>La programmation dynamique est souvent employée pour résoudre des problèmes d'optimisation satisfaisant le principe d'optimalité : " Dans une séquence optimale (de décisions ou de choix), chaque sous-séquence doit aussi être optimale".</a:t>
            </a:r>
          </a:p>
        </p:txBody>
      </p:sp>
    </p:spTree>
    <p:extLst>
      <p:ext uri="{BB962C8B-B14F-4D97-AF65-F5344CB8AC3E}">
        <p14:creationId xmlns:p14="http://schemas.microsoft.com/office/powerpoint/2010/main" val="2301827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55576" y="0"/>
            <a:ext cx="7793038" cy="693738"/>
          </a:xfrm>
        </p:spPr>
        <p:txBody>
          <a:bodyPr/>
          <a:lstStyle/>
          <a:p>
            <a:r>
              <a:rPr lang="fr-FR" sz="2400" b="1" dirty="0"/>
              <a:t>Programmation dynamique</a:t>
            </a:r>
            <a:endParaRPr lang="fr-FR" sz="3200" b="1" dirty="0"/>
          </a:p>
        </p:txBody>
      </p:sp>
      <p:sp>
        <p:nvSpPr>
          <p:cNvPr id="5123" name="Rectangle 3"/>
          <p:cNvSpPr>
            <a:spLocks noGrp="1" noChangeArrowheads="1"/>
          </p:cNvSpPr>
          <p:nvPr>
            <p:ph type="body" idx="1"/>
          </p:nvPr>
        </p:nvSpPr>
        <p:spPr>
          <a:xfrm>
            <a:off x="611560" y="679525"/>
            <a:ext cx="7772400" cy="5245868"/>
          </a:xfrm>
        </p:spPr>
        <p:txBody>
          <a:bodyPr/>
          <a:lstStyle/>
          <a:p>
            <a:pPr>
              <a:buFontTx/>
              <a:buChar char=""/>
            </a:pPr>
            <a:r>
              <a:rPr lang="fr-FR" sz="2400" b="1" u="sng" dirty="0"/>
              <a:t>Principe général</a:t>
            </a:r>
          </a:p>
          <a:p>
            <a:r>
              <a:rPr lang="fr-FR" sz="2400" dirty="0"/>
              <a:t>Souvent, pour résoudre un problème de taille n, on s'aperçoit qu'il est composé de plusieurs sous problèmes identiques. </a:t>
            </a:r>
          </a:p>
          <a:p>
            <a:r>
              <a:rPr lang="fr-FR" sz="2400" dirty="0"/>
              <a:t>Si on résout chaque sous exemplaire séparément sans tenir compte de cette duplication on obtient un algorithme très inefficace. Par contre, si on résout chaque sous exemplaire différent une seule fois(en sauvegardant les résultats) on obtient un algorithme performant.</a:t>
            </a:r>
          </a:p>
          <a:p>
            <a:endParaRPr lang="fr-FR" sz="2000" b="1" dirty="0"/>
          </a:p>
          <a:p>
            <a:pPr marL="0" indent="0">
              <a:buNone/>
            </a:pPr>
            <a:r>
              <a:rPr lang="fr-FR" sz="2400" b="1" u="sng" dirty="0"/>
              <a:t>Idée de base :</a:t>
            </a:r>
            <a:endParaRPr lang="fr-FR" sz="2400" b="1" dirty="0"/>
          </a:p>
          <a:p>
            <a:pPr marL="0" indent="0">
              <a:buNone/>
            </a:pPr>
            <a:r>
              <a:rPr lang="fr-FR" sz="2400" dirty="0"/>
              <a:t>Éviter de calculer deux fois la même chose, normalement en utilisant une table de résultats déjà calculés, remplie au fur et à mesure qu'on résout les sous problèmes.</a:t>
            </a:r>
          </a:p>
        </p:txBody>
      </p:sp>
    </p:spTree>
    <p:extLst>
      <p:ext uri="{BB962C8B-B14F-4D97-AF65-F5344CB8AC3E}">
        <p14:creationId xmlns:p14="http://schemas.microsoft.com/office/powerpoint/2010/main" val="426348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8596" y="214290"/>
            <a:ext cx="8715404" cy="836614"/>
          </a:xfrm>
        </p:spPr>
        <p:txBody>
          <a:bodyPr/>
          <a:lstStyle/>
          <a:p>
            <a:r>
              <a:rPr lang="fr-FR" sz="2800" b="1" dirty="0"/>
              <a:t>Formulation d’un problème </a:t>
            </a:r>
            <a:br>
              <a:rPr lang="fr-FR" sz="2800" b="1" dirty="0"/>
            </a:br>
            <a:r>
              <a:rPr lang="fr-FR" sz="2800" b="1" dirty="0"/>
              <a:t>en programmation dynamique </a:t>
            </a:r>
            <a:endParaRPr lang="fr-FR" sz="2800" dirty="0"/>
          </a:p>
        </p:txBody>
      </p:sp>
      <p:sp>
        <p:nvSpPr>
          <p:cNvPr id="3" name="Espace réservé du contenu 2"/>
          <p:cNvSpPr>
            <a:spLocks noGrp="1"/>
          </p:cNvSpPr>
          <p:nvPr>
            <p:ph idx="1"/>
          </p:nvPr>
        </p:nvSpPr>
        <p:spPr>
          <a:xfrm>
            <a:off x="857224" y="1214422"/>
            <a:ext cx="7772400" cy="4643470"/>
          </a:xfrm>
        </p:spPr>
        <p:txBody>
          <a:bodyPr/>
          <a:lstStyle/>
          <a:p>
            <a:pPr>
              <a:buNone/>
            </a:pPr>
            <a:r>
              <a:rPr lang="fr-FR" sz="2400" b="1" dirty="0"/>
              <a:t>Formulation du problème de la programmation</a:t>
            </a:r>
          </a:p>
          <a:p>
            <a:pPr>
              <a:buNone/>
            </a:pPr>
            <a:r>
              <a:rPr lang="fr-FR" sz="2400" b="1" dirty="0"/>
              <a:t>dynamique en tant qu’un système dynamique à étapes discrètes</a:t>
            </a:r>
          </a:p>
          <a:p>
            <a:r>
              <a:rPr lang="fr-FR" sz="2400" dirty="0"/>
              <a:t>Deux caractéristiques principales du problème de base déterminent sa structure :</a:t>
            </a:r>
          </a:p>
          <a:p>
            <a:r>
              <a:rPr lang="fr-FR" sz="2400" dirty="0"/>
              <a:t>(1) un </a:t>
            </a:r>
            <a:r>
              <a:rPr lang="fr-FR" sz="2400" b="1" i="1" dirty="0">
                <a:solidFill>
                  <a:srgbClr val="FF0000"/>
                </a:solidFill>
              </a:rPr>
              <a:t>système dynamique sous-jacent à étapes </a:t>
            </a:r>
            <a:r>
              <a:rPr lang="fr-FR" sz="2400" b="1" i="1" dirty="0" err="1">
                <a:solidFill>
                  <a:srgbClr val="FF0000"/>
                </a:solidFill>
              </a:rPr>
              <a:t>discretes</a:t>
            </a:r>
            <a:r>
              <a:rPr lang="fr-FR" sz="2400" b="1" i="1" dirty="0">
                <a:solidFill>
                  <a:srgbClr val="FF0000"/>
                </a:solidFill>
              </a:rPr>
              <a:t>,</a:t>
            </a:r>
          </a:p>
          <a:p>
            <a:pPr>
              <a:buNone/>
            </a:pPr>
            <a:r>
              <a:rPr lang="fr-FR" sz="2400" b="1" u="sng" dirty="0"/>
              <a:t>et</a:t>
            </a:r>
          </a:p>
          <a:p>
            <a:r>
              <a:rPr lang="fr-FR" sz="2400" dirty="0"/>
              <a:t>(2) un </a:t>
            </a:r>
            <a:r>
              <a:rPr lang="fr-FR" sz="2400" b="1" i="1" dirty="0">
                <a:solidFill>
                  <a:srgbClr val="FF0000"/>
                </a:solidFill>
              </a:rPr>
              <a:t>coût fonctionnel qui est additif dans le temps.</a:t>
            </a:r>
            <a:endParaRPr lang="fr-FR" sz="2400"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57224" y="214290"/>
            <a:ext cx="7793038" cy="693738"/>
          </a:xfrm>
        </p:spPr>
        <p:txBody>
          <a:bodyPr/>
          <a:lstStyle/>
          <a:p>
            <a:r>
              <a:rPr lang="en-US" altLang="zh-TW" dirty="0" err="1"/>
              <a:t>Programmation</a:t>
            </a:r>
            <a:r>
              <a:rPr lang="en-US" altLang="zh-TW" dirty="0"/>
              <a:t> </a:t>
            </a:r>
            <a:r>
              <a:rPr lang="en-US" altLang="zh-TW" dirty="0" err="1"/>
              <a:t>dynamique</a:t>
            </a:r>
            <a:endParaRPr lang="fr-FR" dirty="0"/>
          </a:p>
        </p:txBody>
      </p:sp>
      <p:sp>
        <p:nvSpPr>
          <p:cNvPr id="3" name="Espace réservé du contenu 2"/>
          <p:cNvSpPr>
            <a:spLocks noGrp="1"/>
          </p:cNvSpPr>
          <p:nvPr>
            <p:ph idx="1"/>
          </p:nvPr>
        </p:nvSpPr>
        <p:spPr>
          <a:xfrm>
            <a:off x="1000100" y="1071546"/>
            <a:ext cx="7772400" cy="4643470"/>
          </a:xfrm>
        </p:spPr>
        <p:txBody>
          <a:bodyPr/>
          <a:lstStyle/>
          <a:p>
            <a:pPr>
              <a:buNone/>
            </a:pPr>
            <a:r>
              <a:rPr lang="fr-FR" sz="2400" b="1" i="1" u="sng" dirty="0"/>
              <a:t>Déterministe vs stochastique</a:t>
            </a:r>
          </a:p>
          <a:p>
            <a:r>
              <a:rPr lang="fr-FR" sz="2400" dirty="0"/>
              <a:t>Les méthodes de programmation dynamique basés sur des </a:t>
            </a:r>
            <a:r>
              <a:rPr lang="fr-FR" sz="2400" b="1" i="1" dirty="0"/>
              <a:t>modèles déterministes supposent que le coût </a:t>
            </a:r>
            <a:r>
              <a:rPr lang="fr-FR" sz="2400" dirty="0"/>
              <a:t>et le changement de l’</a:t>
            </a:r>
            <a:r>
              <a:rPr lang="fr-FR" sz="2400" b="1" i="1" dirty="0"/>
              <a:t>état résultants de chaque </a:t>
            </a:r>
            <a:r>
              <a:rPr lang="fr-FR" sz="2400" dirty="0"/>
              <a:t>décision, même pour leurs valeurs futures, sont connus avec certitude.</a:t>
            </a:r>
          </a:p>
          <a:p>
            <a:r>
              <a:rPr lang="fr-FR" sz="2400" dirty="0"/>
              <a:t>Pour les systèmes stochastiques ( ex: gestion de stock), la fonction </a:t>
            </a:r>
            <a:r>
              <a:rPr lang="fr-FR" sz="2400" b="1" i="1" dirty="0"/>
              <a:t>coût </a:t>
            </a:r>
            <a:r>
              <a:rPr lang="fr-FR" sz="2400" dirty="0"/>
              <a:t>dépendent des perturbations aléatoires. Il est alors impossible de minimiser les coûts totaux. L’approche traditionnelle consiste à minimiser leur </a:t>
            </a:r>
            <a:r>
              <a:rPr lang="fr-FR" sz="2400" b="1" i="1" dirty="0"/>
              <a:t>espérance.</a:t>
            </a:r>
            <a:endParaRPr lang="fr-FR" sz="2400" dirty="0"/>
          </a:p>
          <a:p>
            <a:endParaRPr lang="fr-F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a:xfrm>
            <a:off x="857224" y="214290"/>
            <a:ext cx="7793038" cy="884258"/>
          </a:xfrm>
        </p:spPr>
        <p:txBody>
          <a:bodyPr/>
          <a:lstStyle/>
          <a:p>
            <a:r>
              <a:rPr lang="en-US" altLang="zh-TW" sz="3200" dirty="0">
                <a:solidFill>
                  <a:srgbClr val="0070C0"/>
                </a:solidFill>
              </a:rPr>
              <a:t>Le plus court </a:t>
            </a:r>
            <a:r>
              <a:rPr lang="en-US" altLang="zh-TW" sz="3200" dirty="0" err="1">
                <a:solidFill>
                  <a:srgbClr val="0070C0"/>
                </a:solidFill>
              </a:rPr>
              <a:t>chemin</a:t>
            </a:r>
            <a:r>
              <a:rPr lang="en-US" altLang="zh-TW" sz="3200" dirty="0">
                <a:solidFill>
                  <a:srgbClr val="0070C0"/>
                </a:solidFill>
              </a:rPr>
              <a:t> </a:t>
            </a:r>
            <a:r>
              <a:rPr lang="en-US" altLang="zh-TW" sz="3200" dirty="0" err="1">
                <a:solidFill>
                  <a:srgbClr val="0070C0"/>
                </a:solidFill>
              </a:rPr>
              <a:t>dans</a:t>
            </a:r>
            <a:r>
              <a:rPr lang="en-US" altLang="zh-TW" sz="3200" dirty="0">
                <a:solidFill>
                  <a:srgbClr val="0070C0"/>
                </a:solidFill>
              </a:rPr>
              <a:t> les </a:t>
            </a:r>
            <a:r>
              <a:rPr lang="en-US" altLang="zh-TW" sz="3200" dirty="0" err="1">
                <a:solidFill>
                  <a:srgbClr val="0070C0"/>
                </a:solidFill>
              </a:rPr>
              <a:t>graphes</a:t>
            </a:r>
            <a:r>
              <a:rPr lang="en-US" altLang="zh-TW" sz="3200" dirty="0">
                <a:solidFill>
                  <a:srgbClr val="0070C0"/>
                </a:solidFill>
              </a:rPr>
              <a:t> à </a:t>
            </a:r>
            <a:r>
              <a:rPr lang="en-US" altLang="zh-TW" sz="3200" dirty="0" err="1">
                <a:solidFill>
                  <a:srgbClr val="0070C0"/>
                </a:solidFill>
              </a:rPr>
              <a:t>plusieurs</a:t>
            </a:r>
            <a:r>
              <a:rPr lang="en-US" altLang="zh-TW" sz="3200" dirty="0">
                <a:solidFill>
                  <a:srgbClr val="0070C0"/>
                </a:solidFill>
              </a:rPr>
              <a:t> </a:t>
            </a:r>
            <a:r>
              <a:rPr lang="en-US" altLang="zh-TW" sz="3200" dirty="0" err="1">
                <a:solidFill>
                  <a:srgbClr val="0070C0"/>
                </a:solidFill>
              </a:rPr>
              <a:t>étapes</a:t>
            </a:r>
            <a:endParaRPr lang="zh-TW" altLang="en-US" sz="3200" dirty="0">
              <a:solidFill>
                <a:srgbClr val="0070C0"/>
              </a:solidFill>
            </a:endParaRPr>
          </a:p>
        </p:txBody>
      </p:sp>
      <p:sp>
        <p:nvSpPr>
          <p:cNvPr id="1027" name="Rectangle 3"/>
          <p:cNvSpPr>
            <a:spLocks noGrp="1" noChangeArrowheads="1"/>
          </p:cNvSpPr>
          <p:nvPr>
            <p:ph type="body" idx="1"/>
          </p:nvPr>
        </p:nvSpPr>
        <p:spPr>
          <a:xfrm>
            <a:off x="785786" y="1428736"/>
            <a:ext cx="7772400" cy="5257800"/>
          </a:xfrm>
        </p:spPr>
        <p:txBody>
          <a:bodyPr/>
          <a:lstStyle/>
          <a:p>
            <a:pPr>
              <a:lnSpc>
                <a:spcPct val="90000"/>
              </a:lnSpc>
            </a:pPr>
            <a:r>
              <a:rPr lang="en-US" altLang="zh-TW" sz="2800" dirty="0"/>
              <a:t>par </a:t>
            </a:r>
            <a:r>
              <a:rPr lang="en-US" altLang="zh-TW" sz="2800" dirty="0" err="1"/>
              <a:t>exemple</a:t>
            </a:r>
            <a:r>
              <a:rPr lang="en-US" altLang="zh-TW" sz="2800" dirty="0"/>
              <a:t>.</a:t>
            </a:r>
          </a:p>
          <a:p>
            <a:pPr>
              <a:lnSpc>
                <a:spcPct val="90000"/>
              </a:lnSpc>
            </a:pPr>
            <a:endParaRPr lang="zh-TW" altLang="en-US" sz="2800" dirty="0"/>
          </a:p>
          <a:p>
            <a:pPr>
              <a:lnSpc>
                <a:spcPct val="90000"/>
              </a:lnSpc>
            </a:pPr>
            <a:endParaRPr lang="zh-TW" altLang="en-US" sz="2800" dirty="0"/>
          </a:p>
          <a:p>
            <a:pPr>
              <a:lnSpc>
                <a:spcPct val="90000"/>
              </a:lnSpc>
            </a:pPr>
            <a:endParaRPr lang="zh-TW" altLang="en-US" sz="2800" dirty="0"/>
          </a:p>
          <a:p>
            <a:pPr>
              <a:lnSpc>
                <a:spcPct val="90000"/>
              </a:lnSpc>
            </a:pPr>
            <a:endParaRPr lang="zh-TW" altLang="en-US" sz="2800" dirty="0"/>
          </a:p>
          <a:p>
            <a:pPr>
              <a:lnSpc>
                <a:spcPct val="90000"/>
              </a:lnSpc>
            </a:pPr>
            <a:endParaRPr lang="en-US" altLang="zh-TW" sz="2800" dirty="0"/>
          </a:p>
          <a:p>
            <a:pPr>
              <a:lnSpc>
                <a:spcPct val="90000"/>
              </a:lnSpc>
            </a:pPr>
            <a:r>
              <a:rPr lang="en-US" altLang="zh-TW" sz="2800" u="sng" dirty="0">
                <a:solidFill>
                  <a:schemeClr val="hlink"/>
                </a:solidFill>
              </a:rPr>
              <a:t>La </a:t>
            </a:r>
            <a:r>
              <a:rPr lang="en-US" altLang="zh-TW" sz="2800" u="sng" dirty="0" err="1">
                <a:solidFill>
                  <a:schemeClr val="hlink"/>
                </a:solidFill>
              </a:rPr>
              <a:t>méthode</a:t>
            </a:r>
            <a:r>
              <a:rPr lang="en-US" altLang="zh-TW" sz="2800" u="sng" dirty="0">
                <a:solidFill>
                  <a:schemeClr val="hlink"/>
                </a:solidFill>
              </a:rPr>
              <a:t> de </a:t>
            </a:r>
            <a:r>
              <a:rPr lang="en-US" altLang="zh-TW" sz="2800" u="sng" dirty="0" err="1">
                <a:solidFill>
                  <a:schemeClr val="hlink"/>
                </a:solidFill>
              </a:rPr>
              <a:t>Glouton</a:t>
            </a:r>
            <a:r>
              <a:rPr lang="en-US" altLang="zh-TW" sz="2800" u="sng" dirty="0">
                <a:solidFill>
                  <a:schemeClr val="hlink"/>
                </a:solidFill>
              </a:rPr>
              <a:t> ne </a:t>
            </a:r>
            <a:r>
              <a:rPr lang="en-US" altLang="zh-TW" sz="2800" u="sng" dirty="0" err="1">
                <a:solidFill>
                  <a:schemeClr val="hlink"/>
                </a:solidFill>
              </a:rPr>
              <a:t>peut</a:t>
            </a:r>
            <a:r>
              <a:rPr lang="en-US" altLang="zh-TW" sz="2800" u="sng" dirty="0">
                <a:solidFill>
                  <a:schemeClr val="hlink"/>
                </a:solidFill>
              </a:rPr>
              <a:t> pas </a:t>
            </a:r>
            <a:r>
              <a:rPr lang="en-US" altLang="zh-TW" sz="2800" dirty="0" err="1"/>
              <a:t>être</a:t>
            </a:r>
            <a:r>
              <a:rPr lang="en-US" altLang="zh-TW" sz="2800" dirty="0"/>
              <a:t> </a:t>
            </a:r>
            <a:r>
              <a:rPr lang="en-US" altLang="zh-TW" sz="2800" dirty="0" err="1"/>
              <a:t>appliquée</a:t>
            </a:r>
            <a:r>
              <a:rPr lang="en-US" altLang="zh-TW" sz="2800" dirty="0"/>
              <a:t> à </a:t>
            </a:r>
            <a:r>
              <a:rPr lang="en-US" altLang="zh-TW" sz="2800" dirty="0" err="1"/>
              <a:t>ce</a:t>
            </a:r>
            <a:r>
              <a:rPr lang="en-US" altLang="zh-TW" sz="2800" dirty="0"/>
              <a:t> </a:t>
            </a:r>
            <a:r>
              <a:rPr lang="en-US" altLang="zh-TW" sz="2800" dirty="0" err="1"/>
              <a:t>cas</a:t>
            </a:r>
            <a:r>
              <a:rPr lang="en-US" altLang="zh-TW" sz="2800" dirty="0"/>
              <a:t> :</a:t>
            </a:r>
            <a:r>
              <a:rPr dirty="0"/>
              <a:t> </a:t>
            </a:r>
            <a:endParaRPr lang="fr-FR" dirty="0"/>
          </a:p>
          <a:p>
            <a:pPr>
              <a:lnSpc>
                <a:spcPct val="90000"/>
              </a:lnSpc>
              <a:buNone/>
            </a:pPr>
            <a:r>
              <a:rPr lang="fr-FR" altLang="zh-TW" sz="2800" dirty="0"/>
              <a:t>  </a:t>
            </a:r>
            <a:r>
              <a:rPr lang="en-US" altLang="zh-TW" sz="2800" dirty="0"/>
              <a:t>(S, A, D, T) 1+4+18 = 23.</a:t>
            </a:r>
          </a:p>
          <a:p>
            <a:pPr>
              <a:lnSpc>
                <a:spcPct val="90000"/>
              </a:lnSpc>
            </a:pPr>
            <a:r>
              <a:rPr lang="en-US" altLang="zh-TW" sz="2800" dirty="0"/>
              <a:t>Le </a:t>
            </a:r>
            <a:r>
              <a:rPr lang="en-US" altLang="zh-TW" sz="2800" dirty="0" err="1"/>
              <a:t>vrai</a:t>
            </a:r>
            <a:r>
              <a:rPr lang="en-US" altLang="zh-TW" sz="2800" dirty="0"/>
              <a:t> court </a:t>
            </a:r>
            <a:r>
              <a:rPr lang="en-US" altLang="zh-TW" sz="2800" dirty="0" err="1"/>
              <a:t>chemin</a:t>
            </a:r>
            <a:r>
              <a:rPr lang="en-US" altLang="zh-TW" sz="2800" dirty="0"/>
              <a:t> </a:t>
            </a:r>
            <a:r>
              <a:rPr lang="en-US" altLang="zh-TW" sz="2800" dirty="0" err="1"/>
              <a:t>est</a:t>
            </a:r>
            <a:r>
              <a:rPr lang="en-US" altLang="zh-TW" sz="2800" dirty="0"/>
              <a:t> :</a:t>
            </a:r>
          </a:p>
          <a:p>
            <a:pPr>
              <a:lnSpc>
                <a:spcPct val="90000"/>
              </a:lnSpc>
              <a:buFont typeface="Wingdings" pitchFamily="2" charset="2"/>
              <a:buNone/>
            </a:pPr>
            <a:r>
              <a:rPr lang="en-US" altLang="zh-TW" sz="2800" dirty="0"/>
              <a:t>(S, C, F, T) 5+2+2 = 9.</a:t>
            </a:r>
            <a:endParaRPr lang="zh-TW" altLang="en-US" sz="2800" dirty="0"/>
          </a:p>
        </p:txBody>
      </p:sp>
      <p:graphicFrame>
        <p:nvGraphicFramePr>
          <p:cNvPr id="1028" name="Object 4"/>
          <p:cNvGraphicFramePr>
            <a:graphicFrameLocks noChangeAspect="1"/>
          </p:cNvGraphicFramePr>
          <p:nvPr>
            <p:extLst>
              <p:ext uri="{D42A27DB-BD31-4B8C-83A1-F6EECF244321}">
                <p14:modId xmlns:p14="http://schemas.microsoft.com/office/powerpoint/2010/main" val="2092718349"/>
              </p:ext>
            </p:extLst>
          </p:nvPr>
        </p:nvGraphicFramePr>
        <p:xfrm>
          <a:off x="1475656" y="1628800"/>
          <a:ext cx="5441950" cy="2640013"/>
        </p:xfrm>
        <a:graphic>
          <a:graphicData uri="http://schemas.openxmlformats.org/presentationml/2006/ole">
            <mc:AlternateContent xmlns:mc="http://schemas.openxmlformats.org/markup-compatibility/2006">
              <mc:Choice xmlns:v="urn:schemas-microsoft-com:vml" Requires="v">
                <p:oleObj spid="_x0000_s1122" name="VISIO" r:id="rId3" imgW="4788360" imgH="2698200" progId="">
                  <p:embed/>
                </p:oleObj>
              </mc:Choice>
              <mc:Fallback>
                <p:oleObj name="VISIO" r:id="rId3" imgW="4788360" imgH="269820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1628800"/>
                        <a:ext cx="5441950" cy="2640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38200" y="457200"/>
            <a:ext cx="8001000" cy="693738"/>
          </a:xfrm>
        </p:spPr>
        <p:txBody>
          <a:bodyPr/>
          <a:lstStyle/>
          <a:p>
            <a:r>
              <a:rPr lang="en-US" altLang="zh-TW" sz="4000" dirty="0" err="1">
                <a:solidFill>
                  <a:srgbClr val="0070C0"/>
                </a:solidFill>
              </a:rPr>
              <a:t>Approche</a:t>
            </a:r>
            <a:r>
              <a:rPr lang="en-US" altLang="zh-TW" sz="4000" dirty="0">
                <a:solidFill>
                  <a:srgbClr val="0070C0"/>
                </a:solidFill>
              </a:rPr>
              <a:t> de </a:t>
            </a:r>
            <a:r>
              <a:rPr lang="en-US" altLang="zh-TW" sz="4000" dirty="0" err="1">
                <a:solidFill>
                  <a:srgbClr val="0070C0"/>
                </a:solidFill>
              </a:rPr>
              <a:t>programmation</a:t>
            </a:r>
            <a:r>
              <a:rPr lang="en-US" altLang="zh-TW" sz="4000" dirty="0">
                <a:solidFill>
                  <a:srgbClr val="0070C0"/>
                </a:solidFill>
              </a:rPr>
              <a:t> </a:t>
            </a:r>
            <a:r>
              <a:rPr lang="en-US" altLang="zh-TW" sz="4000" dirty="0" err="1">
                <a:solidFill>
                  <a:srgbClr val="0070C0"/>
                </a:solidFill>
              </a:rPr>
              <a:t>dynamique</a:t>
            </a:r>
            <a:endParaRPr lang="zh-TW" altLang="en-US" dirty="0">
              <a:solidFill>
                <a:srgbClr val="0070C0"/>
              </a:solidFill>
            </a:endParaRPr>
          </a:p>
        </p:txBody>
      </p:sp>
      <p:sp>
        <p:nvSpPr>
          <p:cNvPr id="9219" name="Rectangle 3"/>
          <p:cNvSpPr>
            <a:spLocks noGrp="1" noChangeArrowheads="1"/>
          </p:cNvSpPr>
          <p:nvPr>
            <p:ph type="body" idx="1"/>
          </p:nvPr>
        </p:nvSpPr>
        <p:spPr>
          <a:xfrm>
            <a:off x="285720" y="1142984"/>
            <a:ext cx="8678768" cy="5382360"/>
          </a:xfrm>
        </p:spPr>
        <p:txBody>
          <a:bodyPr/>
          <a:lstStyle/>
          <a:p>
            <a:r>
              <a:rPr lang="en-US" altLang="zh-TW" sz="2400" dirty="0"/>
              <a:t>(</a:t>
            </a:r>
            <a:r>
              <a:rPr lang="fr-FR" altLang="zh-TW" sz="2400" u="sng" dirty="0">
                <a:solidFill>
                  <a:schemeClr val="hlink"/>
                </a:solidFill>
              </a:rPr>
              <a:t>approche vers l'avant</a:t>
            </a:r>
            <a:r>
              <a:rPr lang="fr-FR" altLang="zh-TW" sz="2400" dirty="0"/>
              <a:t>) :</a:t>
            </a:r>
          </a:p>
          <a:p>
            <a:pPr>
              <a:buNone/>
            </a:pPr>
            <a:endParaRPr lang="zh-TW" altLang="en-US" sz="2400" dirty="0"/>
          </a:p>
          <a:p>
            <a:endParaRPr lang="zh-TW" altLang="en-US" sz="2400" dirty="0"/>
          </a:p>
          <a:p>
            <a:endParaRPr lang="en-US" altLang="zh-TW" sz="2400" dirty="0"/>
          </a:p>
          <a:p>
            <a:endParaRPr lang="en-US" altLang="zh-TW" sz="2400" dirty="0"/>
          </a:p>
          <a:p>
            <a:endParaRPr lang="en-US" altLang="zh-TW" sz="2400" dirty="0"/>
          </a:p>
          <a:p>
            <a:r>
              <a:rPr lang="en-US" altLang="zh-TW" sz="2400" dirty="0"/>
              <a:t>d(S, T) = min{1+d(A, T), 2+d(B, T), 5+d(C, T)} </a:t>
            </a:r>
          </a:p>
        </p:txBody>
      </p:sp>
      <p:graphicFrame>
        <p:nvGraphicFramePr>
          <p:cNvPr id="9220" name="Object 4"/>
          <p:cNvGraphicFramePr>
            <a:graphicFrameLocks noChangeAspect="1"/>
          </p:cNvGraphicFramePr>
          <p:nvPr/>
        </p:nvGraphicFramePr>
        <p:xfrm>
          <a:off x="4357686" y="1643050"/>
          <a:ext cx="4343400" cy="2032000"/>
        </p:xfrm>
        <a:graphic>
          <a:graphicData uri="http://schemas.openxmlformats.org/presentationml/2006/ole">
            <mc:AlternateContent xmlns:mc="http://schemas.openxmlformats.org/markup-compatibility/2006">
              <mc:Choice xmlns:v="urn:schemas-microsoft-com:vml" Requires="v">
                <p:oleObj spid="_x0000_s86300" name="VISIO" r:id="rId3" imgW="2946960" imgH="1803960" progId="">
                  <p:embed/>
                </p:oleObj>
              </mc:Choice>
              <mc:Fallback>
                <p:oleObj name="VISIO" r:id="rId3" imgW="2946960" imgH="18039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686" y="1643050"/>
                        <a:ext cx="4343400"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2" name="Object 6"/>
          <p:cNvGraphicFramePr>
            <a:graphicFrameLocks noChangeAspect="1"/>
          </p:cNvGraphicFramePr>
          <p:nvPr/>
        </p:nvGraphicFramePr>
        <p:xfrm>
          <a:off x="5638800" y="5029200"/>
          <a:ext cx="3505200" cy="1465263"/>
        </p:xfrm>
        <a:graphic>
          <a:graphicData uri="http://schemas.openxmlformats.org/presentationml/2006/ole">
            <mc:AlternateContent xmlns:mc="http://schemas.openxmlformats.org/markup-compatibility/2006">
              <mc:Choice xmlns:v="urn:schemas-microsoft-com:vml" Requires="v">
                <p:oleObj spid="_x0000_s86301" name="VISIO" r:id="rId5" imgW="2946960" imgH="1232640" progId="">
                  <p:embed/>
                </p:oleObj>
              </mc:Choice>
              <mc:Fallback>
                <p:oleObj name="VISIO" r:id="rId5" imgW="2946960" imgH="123264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5029200"/>
                        <a:ext cx="3505200"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3" name="Text Box 7"/>
          <p:cNvSpPr txBox="1">
            <a:spLocks noChangeArrowheads="1"/>
          </p:cNvSpPr>
          <p:nvPr/>
        </p:nvSpPr>
        <p:spPr bwMode="auto">
          <a:xfrm>
            <a:off x="214282" y="4929198"/>
            <a:ext cx="5334000" cy="1370013"/>
          </a:xfrm>
          <a:prstGeom prst="rect">
            <a:avLst/>
          </a:prstGeom>
          <a:noFill/>
          <a:ln w="9525">
            <a:noFill/>
            <a:miter lim="800000"/>
            <a:headEnd/>
            <a:tailEnd/>
          </a:ln>
          <a:effectLst/>
        </p:spPr>
        <p:txBody>
          <a:bodyPr>
            <a:spAutoFit/>
          </a:bodyPr>
          <a:lstStyle/>
          <a:p>
            <a:pPr>
              <a:lnSpc>
                <a:spcPct val="90000"/>
              </a:lnSpc>
              <a:spcBef>
                <a:spcPct val="20000"/>
              </a:spcBef>
              <a:buClr>
                <a:schemeClr val="folHlink"/>
              </a:buClr>
              <a:buSzPct val="60000"/>
              <a:buFont typeface="Wingdings" pitchFamily="2" charset="2"/>
              <a:buChar char="n"/>
            </a:pPr>
            <a:r>
              <a:rPr lang="en-US" altLang="zh-TW" dirty="0"/>
              <a:t> d(A,T) = min{4+d(D,T), 11+d(E,T)}</a:t>
            </a:r>
          </a:p>
          <a:p>
            <a:pPr>
              <a:lnSpc>
                <a:spcPct val="90000"/>
              </a:lnSpc>
              <a:spcBef>
                <a:spcPct val="20000"/>
              </a:spcBef>
              <a:buClr>
                <a:schemeClr val="folHlink"/>
              </a:buClr>
              <a:buSzPct val="60000"/>
              <a:buFont typeface="Wingdings" pitchFamily="2" charset="2"/>
              <a:buNone/>
            </a:pPr>
            <a:r>
              <a:rPr lang="en-US" altLang="zh-TW" dirty="0"/>
              <a:t>  = min{4+18, 11+13} = 22.</a:t>
            </a:r>
            <a:endParaRPr lang="zh-TW" altLang="en-US" dirty="0"/>
          </a:p>
          <a:p>
            <a:pPr>
              <a:spcBef>
                <a:spcPct val="50000"/>
              </a:spcBef>
            </a:pPr>
            <a:endParaRPr lang="zh-TW" altLang="en-US" dirty="0"/>
          </a:p>
        </p:txBody>
      </p:sp>
      <p:graphicFrame>
        <p:nvGraphicFramePr>
          <p:cNvPr id="9224" name="Object 8"/>
          <p:cNvGraphicFramePr>
            <a:graphicFrameLocks noChangeAspect="1"/>
          </p:cNvGraphicFramePr>
          <p:nvPr/>
        </p:nvGraphicFramePr>
        <p:xfrm>
          <a:off x="0" y="1857364"/>
          <a:ext cx="4191000" cy="2033588"/>
        </p:xfrm>
        <a:graphic>
          <a:graphicData uri="http://schemas.openxmlformats.org/presentationml/2006/ole">
            <mc:AlternateContent xmlns:mc="http://schemas.openxmlformats.org/markup-compatibility/2006">
              <mc:Choice xmlns:v="urn:schemas-microsoft-com:vml" Requires="v">
                <p:oleObj spid="_x0000_s86302" name="VISIO" r:id="rId7" imgW="4788360" imgH="2698200" progId="">
                  <p:embed/>
                </p:oleObj>
              </mc:Choice>
              <mc:Fallback>
                <p:oleObj name="VISIO" r:id="rId7" imgW="4788360" imgH="2698200" progId="">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857364"/>
                        <a:ext cx="4191000" cy="203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新細明體" pitchFamily="18" charset="-12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29663</TotalTime>
  <Words>2041</Words>
  <Application>Microsoft Office PowerPoint</Application>
  <PresentationFormat>Affichage à l'écran (4:3)</PresentationFormat>
  <Paragraphs>185</Paragraphs>
  <Slides>24</Slides>
  <Notes>4</Notes>
  <HiddenSlides>0</HiddenSlides>
  <MMClips>0</MMClips>
  <ScaleCrop>false</ScaleCrop>
  <HeadingPairs>
    <vt:vector size="8" baseType="variant">
      <vt:variant>
        <vt:lpstr>Polices utilisées</vt:lpstr>
      </vt:variant>
      <vt:variant>
        <vt:i4>9</vt:i4>
      </vt:variant>
      <vt:variant>
        <vt:lpstr>Thème</vt:lpstr>
      </vt:variant>
      <vt:variant>
        <vt:i4>2</vt:i4>
      </vt:variant>
      <vt:variant>
        <vt:lpstr>Serveurs OLE incorporés</vt:lpstr>
      </vt:variant>
      <vt:variant>
        <vt:i4>3</vt:i4>
      </vt:variant>
      <vt:variant>
        <vt:lpstr>Titres des diapositives</vt:lpstr>
      </vt:variant>
      <vt:variant>
        <vt:i4>24</vt:i4>
      </vt:variant>
    </vt:vector>
  </HeadingPairs>
  <TitlesOfParts>
    <vt:vector size="38" baseType="lpstr">
      <vt:lpstr>PMingLiU</vt:lpstr>
      <vt:lpstr>Arial</vt:lpstr>
      <vt:lpstr>Arial Narrow</vt:lpstr>
      <vt:lpstr>Calibri</vt:lpstr>
      <vt:lpstr>Calibri Light</vt:lpstr>
      <vt:lpstr>Monotype Sorts</vt:lpstr>
      <vt:lpstr>Tahoma</vt:lpstr>
      <vt:lpstr>Times New Roman</vt:lpstr>
      <vt:lpstr>Wingdings</vt:lpstr>
      <vt:lpstr>Blends</vt:lpstr>
      <vt:lpstr>Thème Office</vt:lpstr>
      <vt:lpstr>Microsoft Visio 2000/2002 Drawing</vt:lpstr>
      <vt:lpstr>VISIO</vt:lpstr>
      <vt:lpstr>文件</vt:lpstr>
      <vt:lpstr>Chapitre 5</vt:lpstr>
      <vt:lpstr> la sequence de Fibonacci</vt:lpstr>
      <vt:lpstr>Programmation dynamique</vt:lpstr>
      <vt:lpstr>Programmation dynamique</vt:lpstr>
      <vt:lpstr>Programmation dynamique</vt:lpstr>
      <vt:lpstr>Formulation d’un problème  en programmation dynamique </vt:lpstr>
      <vt:lpstr>Programmation dynamique</vt:lpstr>
      <vt:lpstr>Le plus court chemin dans les graphes à plusieurs étapes</vt:lpstr>
      <vt:lpstr>Approche de programmation dynamique</vt:lpstr>
      <vt:lpstr>Présentation PowerPoint</vt:lpstr>
      <vt:lpstr>Approche en arrière (raisonnement vers l'avant)</vt:lpstr>
      <vt:lpstr>Présentation PowerPoint</vt:lpstr>
      <vt:lpstr>Approche vers l'avant et vers l'arrière : </vt:lpstr>
      <vt:lpstr>Principe de l'optimalité</vt:lpstr>
      <vt:lpstr>Programmation dynamique</vt:lpstr>
      <vt:lpstr>Programmation dynamique</vt:lpstr>
      <vt:lpstr>Exemple: probleme d’allocation de ressources</vt:lpstr>
      <vt:lpstr> The multistage graph solution</vt:lpstr>
      <vt:lpstr>Présentation PowerPoint</vt:lpstr>
      <vt:lpstr>Examples of Dynamic Programming Algorithms</vt:lpstr>
      <vt:lpstr>Example: Coin-collecting by robot</vt:lpstr>
      <vt:lpstr>Solution to the coin-collecting problem</vt:lpstr>
      <vt:lpstr>Solution to the coin-collecting problem (cont.)</vt:lpstr>
      <vt:lpstr>Solution to coin-collecting problem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7 Dynamic Programming</dc:title>
  <dc:creator>layeb</dc:creator>
  <cp:lastModifiedBy>abdesslem layeb</cp:lastModifiedBy>
  <cp:revision>133</cp:revision>
  <dcterms:created xsi:type="dcterms:W3CDTF">1601-01-01T00:00:00Z</dcterms:created>
  <dcterms:modified xsi:type="dcterms:W3CDTF">2023-11-19T11:48:37Z</dcterms:modified>
</cp:coreProperties>
</file>