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715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ffffff"/>
                </a:solidFill>
                <a:latin typeface="Franklin Gothic Book"/>
              </a:rPr>
              <a:t>Cliquez pour déplacer la diapo</a:t>
            </a:r>
            <a:endParaRPr b="0" lang="fr-FR" sz="18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A3CA544-1F68-428F-8CC8-9D06FF7E29F7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685800" y="685800"/>
            <a:ext cx="5486040" cy="342864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2959A7-968F-4E92-933B-B0BD43E27349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A0F6A-E101-49B9-A490-DE939DC801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12720" y="329040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015C2-1950-4483-9A7E-C42DEEF9A3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905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5ED95D-01BD-4151-853B-C6ACF9E163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36960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12612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1272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36960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12612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F6C82B-66BD-4648-8FF0-E0B38C8015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9C2A6F-E838-452C-ACEB-168D5C164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94196C-4261-40C7-BDCE-F8A0D9C1D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235160-B725-4CD4-A1B7-A48AAD42A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F78EE0-844E-42D1-8878-3559F3399C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45564B-483F-4EA9-89E4-D28C004CB2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2720" y="190440"/>
            <a:ext cx="8152920" cy="26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EF00EC-E1D2-4083-ACCF-D1C99A0A56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4F3AC6-0901-41DB-BC81-7203D121C3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7C1AB1-775A-4A8F-9610-2018C3BF62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7905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A43DA6-F516-401A-8E1E-7BA98162E7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53735E-2FF9-4E3E-902B-6A649DEA9D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12720" y="329040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812AAD-567F-463E-A6FE-749FD7C62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7905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10F5F4-198E-4688-976E-1B19BD683A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36960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126120" y="133344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1272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36960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126120" y="3290400"/>
            <a:ext cx="26251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356BD4-244A-4716-BDEB-34C005B7DC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778FBB-AF9E-4CE3-9204-8A27872E8B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C9F60-8577-4A54-B9A3-438EA81B5E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84538F-F6C9-4046-94AB-15C00F819C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12720" y="190440"/>
            <a:ext cx="8152920" cy="268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E17B6-B05E-4B1A-B212-62A480C10A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84B550-CDA1-433C-B57B-8D0B3C09A2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374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790520" y="329040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5C1C43-C4DF-4CC2-8C1E-08409B5FA3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790520" y="1333440"/>
            <a:ext cx="397836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12720" y="3290400"/>
            <a:ext cx="815292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29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E13258-2B3D-44E2-8934-BDDB0BADEB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0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 hidden="1"/>
          <p:cNvSpPr/>
          <p:nvPr/>
        </p:nvSpPr>
        <p:spPr>
          <a:xfrm>
            <a:off x="0" y="758160"/>
            <a:ext cx="533160" cy="298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590400" y="841320"/>
            <a:ext cx="8553240" cy="95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4975920"/>
            <a:ext cx="9143640" cy="738720"/>
          </a:xfrm>
          <a:prstGeom prst="rect">
            <a:avLst/>
          </a:prstGeom>
          <a:solidFill>
            <a:srgbClr val="ffffff"/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3" name="Rectangle 9"/>
          <p:cNvSpPr/>
          <p:nvPr/>
        </p:nvSpPr>
        <p:spPr>
          <a:xfrm>
            <a:off x="-9000" y="5044320"/>
            <a:ext cx="2248920" cy="5940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2359080" y="5036760"/>
            <a:ext cx="6784560" cy="5940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62320" y="3365640"/>
            <a:ext cx="6476760" cy="15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3600" spc="-1" strike="noStrike" cap="all">
                <a:solidFill>
                  <a:srgbClr val="dedee0"/>
                </a:solidFill>
                <a:latin typeface="Franklin Gothic Medium"/>
              </a:rPr>
              <a:t>Modifiez le style du titre</a:t>
            </a:r>
            <a:endParaRPr b="0" lang="fr-FR" sz="36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76320" y="5057280"/>
            <a:ext cx="205704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fr-FR" sz="20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&lt;date/heure&gt;</a:t>
            </a:r>
            <a:endParaRPr b="0" lang="en-GB" sz="2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2085480" y="197280"/>
            <a:ext cx="586692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ffffff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8001000" y="190440"/>
            <a:ext cx="837720" cy="31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fr-BE" sz="1400" spc="-1" strike="noStrike">
                <a:solidFill>
                  <a:srgbClr val="dedee0"/>
                </a:solidFill>
                <a:latin typeface="Franklin Gothic 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A635FB0-0FE3-4C70-B134-F41ED174DC38}" type="slidenum">
              <a:rPr b="1" lang="fr-BE" sz="1400" spc="-1" strike="noStrike">
                <a:solidFill>
                  <a:srgbClr val="dedee0"/>
                </a:solidFill>
                <a:latin typeface="Franklin Gothic Book"/>
              </a:rPr>
              <a:t>&lt;numéro&gt;</a:t>
            </a:fld>
            <a:endParaRPr b="0" lang="en-GB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337040"/>
            <a:ext cx="822924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900" spc="-1" strike="noStrike">
                <a:solidFill>
                  <a:srgbClr val="ffffff"/>
                </a:solidFill>
                <a:latin typeface="Franklin Gothic Book"/>
              </a:rPr>
              <a:t>Cliquez pour éditer le format du plan de texte</a:t>
            </a:r>
            <a:endParaRPr b="0" lang="fr-FR" sz="2900" spc="-1" strike="noStrike">
              <a:solidFill>
                <a:srgbClr val="ffffff"/>
              </a:solidFill>
              <a:latin typeface="Franklin Gothic Book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300" spc="-1" strike="noStrike">
                <a:solidFill>
                  <a:srgbClr val="ffffff"/>
                </a:solidFill>
                <a:latin typeface="Franklin Gothic Book"/>
              </a:rPr>
              <a:t>Second niveau de plan</a:t>
            </a:r>
            <a:endParaRPr b="0" lang="fr-FR" sz="2300" spc="-1" strike="noStrike">
              <a:solidFill>
                <a:srgbClr val="ffffff"/>
              </a:solidFill>
              <a:latin typeface="Franklin Gothic Book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Troisième niveau de plan</a:t>
            </a:r>
            <a:endParaRPr b="0" lang="fr-FR" sz="2000" spc="-1" strike="noStrike">
              <a:solidFill>
                <a:srgbClr val="ffffff"/>
              </a:solidFill>
              <a:latin typeface="Franklin Gothic Book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Franklin Gothic Book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Franklin Gothic Book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Franklin Gothic Book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Franklin Gothic Book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/>
          <p:nvPr/>
        </p:nvSpPr>
        <p:spPr>
          <a:xfrm>
            <a:off x="0" y="758160"/>
            <a:ext cx="533160" cy="298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7" name="Rectangle 8"/>
          <p:cNvSpPr/>
          <p:nvPr/>
        </p:nvSpPr>
        <p:spPr>
          <a:xfrm>
            <a:off x="590400" y="841320"/>
            <a:ext cx="8553240" cy="950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90000" bIns="90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Modifiez le style du titre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4"/>
          </p:nvPr>
        </p:nvSpPr>
        <p:spPr>
          <a:xfrm>
            <a:off x="6095880" y="5207040"/>
            <a:ext cx="266652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defRPr b="0" lang="fr-FR" sz="1400" spc="-1" strike="noStrike">
                <a:solidFill>
                  <a:srgbClr val="303030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303030"/>
                </a:solidFill>
                <a:latin typeface="Franklin Gothic Book"/>
              </a:rPr>
              <a:t>&lt;date/heure&gt;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5"/>
          </p:nvPr>
        </p:nvSpPr>
        <p:spPr>
          <a:xfrm>
            <a:off x="609480" y="5206680"/>
            <a:ext cx="5420880" cy="3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6"/>
          </p:nvPr>
        </p:nvSpPr>
        <p:spPr>
          <a:xfrm>
            <a:off x="0" y="786960"/>
            <a:ext cx="533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fr-BE" sz="14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56B85D1-C26D-4C2A-BBD9-B63A70F34726}" type="slidenum">
              <a:rPr b="1" lang="fr-BE" sz="1400" spc="-1" strike="noStrike">
                <a:solidFill>
                  <a:srgbClr val="ffffff"/>
                </a:solidFill>
                <a:latin typeface="Franklin Gothic Book"/>
              </a:rPr>
              <a:t>&lt;numéro&gt;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Modifiez les styles du texte du masque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Deuxième niveau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914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600" spc="-1" strike="noStrike">
                <a:solidFill>
                  <a:srgbClr val="000000"/>
                </a:solidFill>
                <a:latin typeface="Franklin Gothic Book"/>
              </a:rPr>
              <a:t>Troisième niveau</a:t>
            </a:r>
            <a:endParaRPr b="0" lang="fr-FR" sz="1600" spc="-1" strike="noStrike">
              <a:solidFill>
                <a:srgbClr val="000000"/>
              </a:solidFill>
              <a:latin typeface="Franklin Gothic Book"/>
            </a:endParaRPr>
          </a:p>
          <a:p>
            <a:pPr lvl="3" marL="13716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400" spc="-1" strike="noStrike">
                <a:solidFill>
                  <a:srgbClr val="000000"/>
                </a:solidFill>
                <a:latin typeface="Franklin Gothic Book"/>
              </a:rPr>
              <a:t>Quatrième niveau</a:t>
            </a:r>
            <a:endParaRPr b="0" lang="fr-FR" sz="1400" spc="-1" strike="noStrike">
              <a:solidFill>
                <a:srgbClr val="000000"/>
              </a:solidFill>
              <a:latin typeface="Franklin Gothic Book"/>
            </a:endParaRPr>
          </a:p>
          <a:p>
            <a:pPr lvl="4" marL="18288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400" spc="-1" strike="noStrike">
                <a:solidFill>
                  <a:srgbClr val="000000"/>
                </a:solidFill>
                <a:latin typeface="Franklin Gothic Book"/>
              </a:rPr>
              <a:t>Cinquième niveau</a:t>
            </a:r>
            <a:endParaRPr b="0" lang="fr-FR" sz="1400" spc="-1" strike="noStrike">
              <a:solidFill>
                <a:srgbClr val="000000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636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62320" y="3365640"/>
            <a:ext cx="6476760" cy="15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150000"/>
              </a:lnSpc>
              <a:buNone/>
            </a:pPr>
            <a:r>
              <a:rPr b="0" lang="fr-FR" sz="2000" spc="-1" strike="noStrike">
                <a:solidFill>
                  <a:srgbClr val="dedee0"/>
                </a:solidFill>
                <a:latin typeface="Franklin Gothic Medium"/>
              </a:rPr>
              <a:t>Méthodologie du travail scientifique </a:t>
            </a:r>
            <a:br>
              <a:rPr sz="3200"/>
            </a:br>
            <a:r>
              <a:rPr b="0" lang="fr-FR" sz="3200" spc="-1" strike="noStrike">
                <a:solidFill>
                  <a:srgbClr val="dedee0"/>
                </a:solidFill>
                <a:latin typeface="Franklin Gothic Medium"/>
              </a:rPr>
              <a:t>Introduction</a:t>
            </a:r>
            <a:endParaRPr b="0" lang="fr-FR" sz="3200" spc="-1" strike="noStrike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362320" y="5041800"/>
            <a:ext cx="6705360" cy="57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r>
              <a:rPr b="0" lang="fr-FR" sz="2600" spc="-1" strike="noStrike">
                <a:solidFill>
                  <a:srgbClr val="ffffff"/>
                </a:solidFill>
                <a:latin typeface="Franklin Gothic Book"/>
              </a:rPr>
              <a:t>Dr. Amer Draa</a:t>
            </a:r>
            <a:endParaRPr b="0" lang="en-GB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4B60ED-1F5B-4B92-9249-FAB440D17EDA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Choix du sujet de recherche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73320"/>
            <a:ext cx="7619760" cy="316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sujet doit vous passionner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S’il ne vous intéresse que vaguement ou que vous l’avez accepté sans conviction: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673200" indent="-217080">
              <a:lnSpc>
                <a:spcPct val="100000"/>
              </a:lnSpc>
              <a:spcBef>
                <a:spcPts val="499"/>
              </a:spcBef>
              <a:buClr>
                <a:srgbClr val="ad0101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Il est peu probable que votre </a:t>
            </a:r>
            <a:r>
              <a:rPr b="0" lang="fr-FR" sz="1800" spc="-1" strike="noStrike">
                <a:solidFill>
                  <a:srgbClr val="ff0000"/>
                </a:solidFill>
                <a:latin typeface="Franklin Gothic Book"/>
              </a:rPr>
              <a:t>motivation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 croisse au cours de l’année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sujet doit être une </a:t>
            </a:r>
            <a:r>
              <a:rPr b="0" lang="fr-FR" sz="2000" spc="-1" strike="noStrike">
                <a:solidFill>
                  <a:srgbClr val="ff0000"/>
                </a:solidFill>
                <a:latin typeface="Franklin Gothic Book"/>
              </a:rPr>
              <a:t>question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 que vous vous posez réellement et que vous avez </a:t>
            </a:r>
            <a:r>
              <a:rPr b="0" lang="fr-FR" sz="2000" spc="-1" strike="noStrike">
                <a:solidFill>
                  <a:srgbClr val="ff0000"/>
                </a:solidFill>
                <a:latin typeface="Franklin Gothic Book"/>
              </a:rPr>
              <a:t>envie de résoudre par vous-même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L’inspiration du sujet peut venir de vos lectures personnelles, ou de cours qui vous ont particulièrement intéressé en Licence et que vous souhaiteriez approfondir.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10"/>
          </p:nvPr>
        </p:nvSpPr>
        <p:spPr>
          <a:xfrm>
            <a:off x="0" y="786960"/>
            <a:ext cx="533160" cy="23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6000"/>
          </a:bodyPr>
          <a:lstStyle>
            <a:lvl1pPr indent="0" algn="ctr">
              <a:lnSpc>
                <a:spcPct val="100000"/>
              </a:lnSpc>
              <a:buNone/>
              <a:defRPr b="1" lang="fr-FR" sz="1400" spc="-1" strike="noStrike">
                <a:solidFill>
                  <a:srgbClr val="ffffff"/>
                </a:solidFill>
                <a:latin typeface="Franklin Gothic Book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A8FDDB53-DEE1-4760-AAEA-2BFE5A47D1E8}" type="slidenum">
              <a:rPr b="1" lang="fr-FR" sz="1400" spc="-1" strike="noStrike">
                <a:solidFill>
                  <a:srgbClr val="ffffff"/>
                </a:solidFill>
                <a:latin typeface="Franklin Gothic Book"/>
              </a:rPr>
              <a:t>10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Choix du sujet de recherche (2)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sujet choisi doit concerner l’étudiant.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Il faut que l’étudiant s’approprie le sujet et se fasse plaisir, qu’il trouve de l’intérêt à collecter de l’information, à l’analyser et à en tirer des résultats après l’avoir confrontée à la réalité d’un terrain d’observation,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50000"/>
              </a:lnSpc>
              <a:spcBef>
                <a:spcPts val="1199"/>
              </a:spcBef>
              <a:buClr>
                <a:srgbClr val="000000"/>
              </a:buClr>
              <a:buSzPct val="80000"/>
              <a:buFont typeface="Wingdings" charset="2"/>
              <a:buChar char=""/>
              <a:tabLst>
                <a:tab algn="l" pos="0"/>
              </a:tabLst>
            </a:pPr>
            <a:r>
              <a:rPr b="0" lang="fr-FR" sz="2000" spc="-1" strike="noStrike">
                <a:solidFill>
                  <a:srgbClr val="c00000"/>
                </a:solidFill>
                <a:latin typeface="Franklin Gothic Book"/>
              </a:rPr>
              <a:t>Le sujet du mémoire peut être inscrit sur un CV et attirer l’attention d’un futur recruteur,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5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01886B-5E32-4E76-87BD-C93B3327B1A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fr-FR" sz="2400" spc="-1" strike="noStrike">
              <a:solidFill>
                <a:srgbClr val="303030"/>
              </a:solidFill>
              <a:latin typeface="Franklin Gothic Medium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3F70D4-7A15-4D22-8CB7-86B63EDCD1BE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Directeur du mémoire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Autonomie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Pseudo-autonomie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Les étudiants sont parfois déçus de constater que leur directeur de mémoire a peu de temps à leur consacrer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les directeurs de mémoire ont déjà généralement beaucoup de responsabilités par ailleurs, et bien d’autres mémoires ou thèses à diriger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prenez chaque silence de votre directeur comme une marque de confiance a priori et une marge de liberté qu’il vous laisse,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directeur de thèse </a:t>
            </a:r>
            <a:r>
              <a:rPr b="0" lang="fr-FR" sz="2000" spc="-1" strike="noStrike">
                <a:solidFill>
                  <a:srgbClr val="ff0000"/>
                </a:solidFill>
                <a:latin typeface="Franklin Gothic Book"/>
              </a:rPr>
              <a:t>indique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 par ses remarques les grandes orientations du travail,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ABDB5A-7699-467F-B4A9-68F48471925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Directeur du mémoire (2)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417320"/>
            <a:ext cx="8434800" cy="381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N’attendez de lui ni un cours complet, ni une correction mot à mot,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Vous pouvez, dans les premiers mois, faire appel à votre directeur, puis progressivement essayer de résoudre de plus en plus de problèmes par vous-même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but est que vous connaissiez de mieux en mieux les méthodes qui vous permettent de travailler de façon autonome et efficace. Ces méthodes dépendent de la psychologie de chacun ; il faut généralement les inventer,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BE9082-69B4-4249-9524-601172FD3E7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 </a:t>
            </a: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Entretiens avec le directeur du mémoire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12720" y="155916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Au moins une fois chaque semaine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Il faut toujours fournir un rapport expliquant votre état avancement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N’hésitez pas, le cas échéant, à consulter d’autres spécialistes que votre directeur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3B2D50-5B06-458B-8B21-47DD30784F8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Contenu du module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12720" y="1201320"/>
            <a:ext cx="8152920" cy="387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 marL="297000" indent="-2970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Apprendre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Choix du sujet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Recherche bibliographique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Analyse critiques des travaux de la littérature , état de l’art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Lire et synthétiser les concepts et les contributions précédentes*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Formuler le problème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Proposer une contribution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Développer la contribution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Interpréter et discuter les résultats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Rédaction du mémoire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2" marL="849600" indent="-212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600" spc="-1" strike="noStrike">
                <a:solidFill>
                  <a:srgbClr val="000000"/>
                </a:solidFill>
                <a:latin typeface="Franklin Gothic Book"/>
              </a:rPr>
              <a:t>Intro, conc, chapitres</a:t>
            </a:r>
            <a:endParaRPr b="0" lang="fr-FR" sz="16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Eviter le Plagiat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Soutenance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594360" indent="-2545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,,,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2D4BDC-43A5-45D8-871E-0C5CC0B22C19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Déroulement et mode d’évaluation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1 séance par semaine: cours + TD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Devoirs maison (Attention au plagiat)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Exposés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Micro-interrogation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Participation, etc,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Contrôle final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Autres ,,,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49F62C-CA0B-48E7-BED0-3C5E49B0B80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9" dur="indefinite" restart="never" nodeType="tmRoot">
          <p:childTnLst>
            <p:seq>
              <p:cTn id="240" dur="indefinite" nodeType="mainSeq">
                <p:childTnLst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Définitions (1)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Rapport: Exposé dans lequel on relate ce qu'on a vu ou entendu  [ou étudié] [link1]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Document (écrit) qui décrit les résultats de recherches, d'enquêtes, d'observation ou d'autres études et qui est soumis en premier lieu à la personne ou à la collectivité pour laquelle l'étude a été réalisée ou par qui elle était commanditée [Link3].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On identifie différents types de rapports : rapport de recherche, rapport d'étude méthodologique, rapport d'activités, rapport de conjoncture, de mission, etc. [Link3]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F5AEFD-7088-4AEE-A137-8DA2588E79B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Définitions (2)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404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1" lang="fr-FR" sz="2000" spc="-1" strike="noStrike">
                <a:solidFill>
                  <a:srgbClr val="000000"/>
                </a:solidFill>
                <a:latin typeface="Franklin Gothic Book"/>
              </a:rPr>
              <a:t>Rapport technique :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« Un exposé par écrit des observations notées et des </a:t>
            </a:r>
            <a:r>
              <a:rPr b="0" lang="fr-FR" sz="1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faits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 recueillis au cours d’une expérience ou d’une enquête (sur le sujet visé) avec des détails </a:t>
            </a:r>
            <a:r>
              <a:rPr b="0" lang="fr-FR" sz="1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attestant/confirmant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 ce qui est rédigé » [link2].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C’est un « document qui décrit l’état d’un problème </a:t>
            </a:r>
            <a:r>
              <a:rPr b="0" lang="fr-FR" sz="18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scientifique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.» [Link2]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Un </a:t>
            </a:r>
            <a:r>
              <a:rPr b="1" lang="fr-FR" sz="1800" spc="-1" strike="noStrike">
                <a:solidFill>
                  <a:srgbClr val="000000"/>
                </a:solidFill>
                <a:latin typeface="Franklin Gothic Book"/>
              </a:rPr>
              <a:t>rapport technique</a:t>
            </a: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 est un produit de communication qui s'adresse à des destinataires travaillant sur un projet commun : il doit donc être adapté à cet objectif [Link4].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Un rapport technique (aussi: rapport scientifique) est un document qui décrit le processus, le progrès, ou des résultats de la recherche technique ou scientifique ou de l'état d'un problème scientifique ou technique [Link5].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807C37-F4D3-43AA-9046-67DFBD748CE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Définitions (3) : Mémoire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9000"/>
          </a:bodyPr>
          <a:p>
            <a:pPr marL="316800" indent="-316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Un </a:t>
            </a:r>
            <a:r>
              <a:rPr b="1" lang="fr-FR" sz="2000" spc="-1" strike="noStrike">
                <a:solidFill>
                  <a:srgbClr val="000000"/>
                </a:solidFill>
                <a:latin typeface="Franklin Gothic Book"/>
              </a:rPr>
              <a:t>mémoire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 est un document permettant d'exposer son opinion concernant un sujet donné en s'appuyant 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logiquement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 sur une série de faits pour en arriver à une recommandation ou une conclusion. Il se veut habituellement court et incisif [Link6].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16800" indent="-316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mémoire est un travail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 individuel 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effectué sous la responsabilité d'un directeur et qui débouche sur un rapport écrit évalué lors d'une défense orale 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publique 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[Link7].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16800" indent="-31680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l’aboutissement d’un travail individuel mené par l’étudiant, effectué sous les directives d’un directeur de mémoire et qui doit-être évalué lors d’une défense orale ou une 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soutenance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 de mémoire publique [Link8].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685BC1-2308-4ACD-8230-C551230D294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Définitions (4) : Mémoire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307080" indent="-307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Exposé écrit sur un sujet scientifique, universitaire. [Link10] 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7080" indent="-307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Un mémoire est l’aboutissement d’un cursus universitaire validant [le] [. . .] diplôme de fin d’études. Il se présente sous la forme d’un document écrit 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de 50 à 100 pages 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respectant des normes formelles et rédactionnelles spécifiques [Link9].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7080" indent="-307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mémoire, peut selon les formations faire l’objet d’une soutenance orale devant un jury composé d’enseignants et/ou professionnels [Link9].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7080" indent="-30708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Le mémoire est en lien avec une discipline ou plusieurs disciplines et vise à en éclairer un aspect particulier qui sera l’objet d’étude du mémoire [Link9].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67125D-3B46-41B3-9874-F3CA4F52AD1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! Mémoire ! Conseils [mts (5)]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Choix de la question de recherche: choix du sujet traité dans le travail présenté dans le mémoire,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Changement du sujet: et si l’idée n’est pas réalisable? =&gt; Date limite pour lancer un plan B,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Commencer par un document de positionnement (analyse préliminaire), Résumé des objectifs visés et des approches envisagées,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Eliminer TOUT ce qui n’est pas nécessaire: Il faut fournir un texte solide,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Vous n’écrivez pas pour vous,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Prenez le lecteur par la main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C8B496-B620-411C-9DA5-D0B3C67FFC9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! Mémoire ! Conseils rapides sur la forme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5000"/>
          </a:bodyPr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Structure au début de chaque section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Titres et sous-titres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1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Faites des phrases courtes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Utilisez des paragraphes: chacun développera une idée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Vocabulaire et syntaxe simples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Terminologie cohérente (persistance du jargon utilisé)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Orthographe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03840" indent="-3038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Minimiser le taux d’utilisation des parenthèses et les notes de bas de page surtout pour les URL, elles appartiennent au corps du texte,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2C2A0E-CBAD-4744-A8F5-46B341B5EE4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! Mémoire ! Conseils rapides sur la forme (2)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Titres des tableaux et figures: 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Tableau: titre avant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lvl="1" marL="640080" indent="-27432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1800" spc="-1" strike="noStrike">
                <a:solidFill>
                  <a:srgbClr val="000000"/>
                </a:solidFill>
                <a:latin typeface="Franklin Gothic Book"/>
              </a:rPr>
              <a:t>Graphique: titre après</a:t>
            </a:r>
            <a:endParaRPr b="0" lang="fr-FR" sz="18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Commenter les tableaux et les figures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Développer les acronymes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Ne pas dépasser 3 niveaux de titres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Numéroter BIEN les pages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Latex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4902F9-AD2C-49A1-9548-AD454D5A8E5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" dur="indefinite" restart="never" nodeType="tmRoot">
          <p:childTnLst>
            <p:seq>
              <p:cTn id="130" dur="indefinite" nodeType="mainSeq">
                <p:childTnLst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12720" y="190440"/>
            <a:ext cx="8152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pc="-1" strike="noStrike">
                <a:solidFill>
                  <a:srgbClr val="303030"/>
                </a:solidFill>
                <a:latin typeface="Franklin Gothic Medium"/>
              </a:rPr>
              <a:t>! Mémoire ! Gagner votre temps</a:t>
            </a:r>
            <a:endParaRPr b="0" lang="fr-FR" sz="24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12720" y="1333440"/>
            <a:ext cx="8152920" cy="374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Sauvegarder continuellement (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CLOUD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)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Ecrivez en permanence: Rédiger != écrire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Laisser la trace des idées importantes: </a:t>
            </a:r>
            <a:r>
              <a:rPr b="0" lang="fr-FR" sz="2000" spc="-1" strike="noStrike">
                <a:solidFill>
                  <a:schemeClr val="accent6">
                    <a:lumMod val="60000"/>
                    <a:lumOff val="40000"/>
                  </a:schemeClr>
                </a:solidFill>
                <a:latin typeface="Franklin Gothic Book"/>
              </a:rPr>
              <a:t>pdf+couleurs+liens_hptxt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Plan du mémoire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marL="320040" indent="-32004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SzPct val="85000"/>
              <a:buFont typeface="Wingdings" charset="2"/>
              <a:buChar char=""/>
            </a:pPr>
            <a:r>
              <a:rPr b="0" i="1" lang="fr-FR" sz="2000" spc="-1" strike="noStrike">
                <a:solidFill>
                  <a:srgbClr val="000000"/>
                </a:solidFill>
                <a:latin typeface="Franklin Gothic Book"/>
              </a:rPr>
              <a:t>Note cards</a:t>
            </a:r>
            <a:r>
              <a:rPr b="0" lang="fr-FR" sz="2000" spc="-1" strike="noStrike">
                <a:solidFill>
                  <a:srgbClr val="000000"/>
                </a:solidFill>
                <a:latin typeface="Franklin Gothic Book"/>
              </a:rPr>
              <a:t> et </a:t>
            </a:r>
            <a:r>
              <a:rPr b="0" i="1" lang="fr-FR" sz="2000" spc="-1" strike="noStrike">
                <a:solidFill>
                  <a:srgbClr val="000000"/>
                </a:solidFill>
                <a:latin typeface="Franklin Gothic Book"/>
              </a:rPr>
              <a:t>source cards</a:t>
            </a: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</a:pPr>
            <a:endParaRPr b="0" lang="fr-FR" sz="2000" spc="-1" strike="noStrike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4AE063-1EA4-4F8F-B6F5-F6E9A8CDDEF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édian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édian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946</TotalTime>
  <Application>LibreOffice/7.4.3.2$Windows_X86_64 LibreOffice_project/1048a8393ae2eeec98dff31b5c133c5f1d08b890</Application>
  <AppVersion>15.0000</AppVersion>
  <Words>739</Words>
  <Paragraphs>122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Amer</dc:creator>
  <dc:description/>
  <dc:language>en-GB</dc:language>
  <cp:lastModifiedBy>Utilisateur Windows</cp:lastModifiedBy>
  <dcterms:modified xsi:type="dcterms:W3CDTF">2019-02-03T11:50:02Z</dcterms:modified>
  <cp:revision>47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Affichage à l'écran (16:10)</vt:lpwstr>
  </property>
  <property fmtid="{D5CDD505-2E9C-101B-9397-08002B2CF9AE}" pid="4" name="Slides">
    <vt:i4>17</vt:i4>
  </property>
</Properties>
</file>