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gif" ContentType="image/gif"/>
  <Override PartName="/ppt/media/image2.gif" ContentType="image/gif"/>
  <Override PartName="/ppt/media/image3.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715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196BBE7-41EC-408D-A51C-C42B6AD9A6F3}"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9" name="PlaceHolder 2"/>
          <p:cNvSpPr>
            <a:spLocks noGrp="1"/>
          </p:cNvSpPr>
          <p:nvPr>
            <p:ph/>
          </p:nvPr>
        </p:nvSpPr>
        <p:spPr>
          <a:xfrm>
            <a:off x="457200" y="98532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0" name="PlaceHolder 3"/>
          <p:cNvSpPr>
            <a:spLocks noGrp="1"/>
          </p:cNvSpPr>
          <p:nvPr>
            <p:ph/>
          </p:nvPr>
        </p:nvSpPr>
        <p:spPr>
          <a:xfrm>
            <a:off x="457200" y="325656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2CB6653-88AC-4CF9-8E63-39B669ECA3A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2"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3"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4" name="PlaceHolder 4"/>
          <p:cNvSpPr>
            <a:spLocks noGrp="1"/>
          </p:cNvSpPr>
          <p:nvPr>
            <p:ph/>
          </p:nvPr>
        </p:nvSpPr>
        <p:spPr>
          <a:xfrm>
            <a:off x="4572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5" name="PlaceHolder 5"/>
          <p:cNvSpPr>
            <a:spLocks noGrp="1"/>
          </p:cNvSpPr>
          <p:nvPr>
            <p:ph/>
          </p:nvPr>
        </p:nvSpPr>
        <p:spPr>
          <a:xfrm>
            <a:off x="43614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AD3B3D8-C2CB-4E8A-A18B-2907F055B3DF}"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7" name="PlaceHolder 2"/>
          <p:cNvSpPr>
            <a:spLocks noGrp="1"/>
          </p:cNvSpPr>
          <p:nvPr>
            <p:ph/>
          </p:nvPr>
        </p:nvSpPr>
        <p:spPr>
          <a:xfrm>
            <a:off x="45720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8" name="PlaceHolder 3"/>
          <p:cNvSpPr>
            <a:spLocks noGrp="1"/>
          </p:cNvSpPr>
          <p:nvPr>
            <p:ph/>
          </p:nvPr>
        </p:nvSpPr>
        <p:spPr>
          <a:xfrm>
            <a:off x="303372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39" name="PlaceHolder 4"/>
          <p:cNvSpPr>
            <a:spLocks noGrp="1"/>
          </p:cNvSpPr>
          <p:nvPr>
            <p:ph/>
          </p:nvPr>
        </p:nvSpPr>
        <p:spPr>
          <a:xfrm>
            <a:off x="561024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40" name="PlaceHolder 5"/>
          <p:cNvSpPr>
            <a:spLocks noGrp="1"/>
          </p:cNvSpPr>
          <p:nvPr>
            <p:ph/>
          </p:nvPr>
        </p:nvSpPr>
        <p:spPr>
          <a:xfrm>
            <a:off x="45720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41" name="PlaceHolder 6"/>
          <p:cNvSpPr>
            <a:spLocks noGrp="1"/>
          </p:cNvSpPr>
          <p:nvPr>
            <p:ph/>
          </p:nvPr>
        </p:nvSpPr>
        <p:spPr>
          <a:xfrm>
            <a:off x="303372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42" name="PlaceHolder 7"/>
          <p:cNvSpPr>
            <a:spLocks noGrp="1"/>
          </p:cNvSpPr>
          <p:nvPr>
            <p:ph/>
          </p:nvPr>
        </p:nvSpPr>
        <p:spPr>
          <a:xfrm>
            <a:off x="561024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C061FD1-5309-4B29-8269-6A69E1304DAE}"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1E660EC-1651-4BFE-BE94-F965B699C907}"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1" name="PlaceHolder 2"/>
          <p:cNvSpPr>
            <a:spLocks noGrp="1"/>
          </p:cNvSpPr>
          <p:nvPr>
            <p:ph type="subTitle"/>
          </p:nvPr>
        </p:nvSpPr>
        <p:spPr>
          <a:xfrm>
            <a:off x="457200" y="985320"/>
            <a:ext cx="7619760" cy="43484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9F7BA0E-32AB-45D1-9B7B-CA016C24ABAE}"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3" name="PlaceHolder 2"/>
          <p:cNvSpPr>
            <a:spLocks noGrp="1"/>
          </p:cNvSpPr>
          <p:nvPr>
            <p:ph/>
          </p:nvPr>
        </p:nvSpPr>
        <p:spPr>
          <a:xfrm>
            <a:off x="457200" y="985320"/>
            <a:ext cx="761976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712E441-8A58-43FA-9AAF-58AB8DC7D155}"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55" name="PlaceHolder 2"/>
          <p:cNvSpPr>
            <a:spLocks noGrp="1"/>
          </p:cNvSpPr>
          <p:nvPr>
            <p:ph/>
          </p:nvPr>
        </p:nvSpPr>
        <p:spPr>
          <a:xfrm>
            <a:off x="4572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56" name="PlaceHolder 3"/>
          <p:cNvSpPr>
            <a:spLocks noGrp="1"/>
          </p:cNvSpPr>
          <p:nvPr>
            <p:ph/>
          </p:nvPr>
        </p:nvSpPr>
        <p:spPr>
          <a:xfrm>
            <a:off x="43614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648B98E-C605-4BA4-859D-C56838FFD96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D3E11E7-7995-4BE0-9055-A0126531656C}"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28960"/>
            <a:ext cx="7619760" cy="250452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5D67D16-EEB8-4122-8A3E-CB3209135645}"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0"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1" name="PlaceHolder 3"/>
          <p:cNvSpPr>
            <a:spLocks noGrp="1"/>
          </p:cNvSpPr>
          <p:nvPr>
            <p:ph/>
          </p:nvPr>
        </p:nvSpPr>
        <p:spPr>
          <a:xfrm>
            <a:off x="43614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2" name="PlaceHolder 4"/>
          <p:cNvSpPr>
            <a:spLocks noGrp="1"/>
          </p:cNvSpPr>
          <p:nvPr>
            <p:ph/>
          </p:nvPr>
        </p:nvSpPr>
        <p:spPr>
          <a:xfrm>
            <a:off x="4572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FD2F195-7F98-40EB-8597-313E57E82CF6}"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8" name="PlaceHolder 2"/>
          <p:cNvSpPr>
            <a:spLocks noGrp="1"/>
          </p:cNvSpPr>
          <p:nvPr>
            <p:ph type="subTitle"/>
          </p:nvPr>
        </p:nvSpPr>
        <p:spPr>
          <a:xfrm>
            <a:off x="457200" y="985320"/>
            <a:ext cx="7619760" cy="43484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7CD7DE2-A71D-4036-808F-E53DE99DD618}"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4" name="PlaceHolder 2"/>
          <p:cNvSpPr>
            <a:spLocks noGrp="1"/>
          </p:cNvSpPr>
          <p:nvPr>
            <p:ph/>
          </p:nvPr>
        </p:nvSpPr>
        <p:spPr>
          <a:xfrm>
            <a:off x="4572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5"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6" name="PlaceHolder 4"/>
          <p:cNvSpPr>
            <a:spLocks noGrp="1"/>
          </p:cNvSpPr>
          <p:nvPr>
            <p:ph/>
          </p:nvPr>
        </p:nvSpPr>
        <p:spPr>
          <a:xfrm>
            <a:off x="43614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616AB30-41EC-413F-962C-2E9D36F45853}"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68"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9"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0" name="PlaceHolder 4"/>
          <p:cNvSpPr>
            <a:spLocks noGrp="1"/>
          </p:cNvSpPr>
          <p:nvPr>
            <p:ph/>
          </p:nvPr>
        </p:nvSpPr>
        <p:spPr>
          <a:xfrm>
            <a:off x="457200" y="325656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1319812-0117-4AB1-B052-945C4C7C68AC}"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2" name="PlaceHolder 2"/>
          <p:cNvSpPr>
            <a:spLocks noGrp="1"/>
          </p:cNvSpPr>
          <p:nvPr>
            <p:ph/>
          </p:nvPr>
        </p:nvSpPr>
        <p:spPr>
          <a:xfrm>
            <a:off x="457200" y="98532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3" name="PlaceHolder 3"/>
          <p:cNvSpPr>
            <a:spLocks noGrp="1"/>
          </p:cNvSpPr>
          <p:nvPr>
            <p:ph/>
          </p:nvPr>
        </p:nvSpPr>
        <p:spPr>
          <a:xfrm>
            <a:off x="457200" y="325656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2081A3A-032E-468B-840E-E1EA39C85E0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75"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6"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7" name="PlaceHolder 4"/>
          <p:cNvSpPr>
            <a:spLocks noGrp="1"/>
          </p:cNvSpPr>
          <p:nvPr>
            <p:ph/>
          </p:nvPr>
        </p:nvSpPr>
        <p:spPr>
          <a:xfrm>
            <a:off x="4572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8" name="PlaceHolder 5"/>
          <p:cNvSpPr>
            <a:spLocks noGrp="1"/>
          </p:cNvSpPr>
          <p:nvPr>
            <p:ph/>
          </p:nvPr>
        </p:nvSpPr>
        <p:spPr>
          <a:xfrm>
            <a:off x="43614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3F6CFEC0-F111-4B38-8EEA-CD5DD9E2F55D}"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80" name="PlaceHolder 2"/>
          <p:cNvSpPr>
            <a:spLocks noGrp="1"/>
          </p:cNvSpPr>
          <p:nvPr>
            <p:ph/>
          </p:nvPr>
        </p:nvSpPr>
        <p:spPr>
          <a:xfrm>
            <a:off x="45720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81" name="PlaceHolder 3"/>
          <p:cNvSpPr>
            <a:spLocks noGrp="1"/>
          </p:cNvSpPr>
          <p:nvPr>
            <p:ph/>
          </p:nvPr>
        </p:nvSpPr>
        <p:spPr>
          <a:xfrm>
            <a:off x="303372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82" name="PlaceHolder 4"/>
          <p:cNvSpPr>
            <a:spLocks noGrp="1"/>
          </p:cNvSpPr>
          <p:nvPr>
            <p:ph/>
          </p:nvPr>
        </p:nvSpPr>
        <p:spPr>
          <a:xfrm>
            <a:off x="5610240" y="98532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83" name="PlaceHolder 5"/>
          <p:cNvSpPr>
            <a:spLocks noGrp="1"/>
          </p:cNvSpPr>
          <p:nvPr>
            <p:ph/>
          </p:nvPr>
        </p:nvSpPr>
        <p:spPr>
          <a:xfrm>
            <a:off x="45720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84" name="PlaceHolder 6"/>
          <p:cNvSpPr>
            <a:spLocks noGrp="1"/>
          </p:cNvSpPr>
          <p:nvPr>
            <p:ph/>
          </p:nvPr>
        </p:nvSpPr>
        <p:spPr>
          <a:xfrm>
            <a:off x="303372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85" name="PlaceHolder 7"/>
          <p:cNvSpPr>
            <a:spLocks noGrp="1"/>
          </p:cNvSpPr>
          <p:nvPr>
            <p:ph/>
          </p:nvPr>
        </p:nvSpPr>
        <p:spPr>
          <a:xfrm>
            <a:off x="5610240" y="3256560"/>
            <a:ext cx="245340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1625E4DE-21E4-4FFF-8737-2DBF33F24953}"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0" name="PlaceHolder 2"/>
          <p:cNvSpPr>
            <a:spLocks noGrp="1"/>
          </p:cNvSpPr>
          <p:nvPr>
            <p:ph/>
          </p:nvPr>
        </p:nvSpPr>
        <p:spPr>
          <a:xfrm>
            <a:off x="457200" y="985320"/>
            <a:ext cx="761976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6D79FA0-177D-4C1B-A6DD-AA2D8B288002}"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2" name="PlaceHolder 2"/>
          <p:cNvSpPr>
            <a:spLocks noGrp="1"/>
          </p:cNvSpPr>
          <p:nvPr>
            <p:ph/>
          </p:nvPr>
        </p:nvSpPr>
        <p:spPr>
          <a:xfrm>
            <a:off x="4572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13" name="PlaceHolder 3"/>
          <p:cNvSpPr>
            <a:spLocks noGrp="1"/>
          </p:cNvSpPr>
          <p:nvPr>
            <p:ph/>
          </p:nvPr>
        </p:nvSpPr>
        <p:spPr>
          <a:xfrm>
            <a:off x="43614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0B4D2FE-8F0E-4480-B552-4534CA01071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F930BEF-D166-4B1A-97D1-207D6D6B06C3}"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28960"/>
            <a:ext cx="7619760" cy="250452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1EB173B-16F7-4678-A157-7653A93EB6A9}"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17"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18" name="PlaceHolder 3"/>
          <p:cNvSpPr>
            <a:spLocks noGrp="1"/>
          </p:cNvSpPr>
          <p:nvPr>
            <p:ph/>
          </p:nvPr>
        </p:nvSpPr>
        <p:spPr>
          <a:xfrm>
            <a:off x="43614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19" name="PlaceHolder 4"/>
          <p:cNvSpPr>
            <a:spLocks noGrp="1"/>
          </p:cNvSpPr>
          <p:nvPr>
            <p:ph/>
          </p:nvPr>
        </p:nvSpPr>
        <p:spPr>
          <a:xfrm>
            <a:off x="4572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118AD86-7D28-4E8F-BA6D-577D7A8B6508}"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1" name="PlaceHolder 2"/>
          <p:cNvSpPr>
            <a:spLocks noGrp="1"/>
          </p:cNvSpPr>
          <p:nvPr>
            <p:ph/>
          </p:nvPr>
        </p:nvSpPr>
        <p:spPr>
          <a:xfrm>
            <a:off x="457200" y="985320"/>
            <a:ext cx="3718080" cy="434844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22"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23" name="PlaceHolder 4"/>
          <p:cNvSpPr>
            <a:spLocks noGrp="1"/>
          </p:cNvSpPr>
          <p:nvPr>
            <p:ph/>
          </p:nvPr>
        </p:nvSpPr>
        <p:spPr>
          <a:xfrm>
            <a:off x="4361400" y="325656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1F477B6-73CA-44D3-86C1-0C4768783B85}"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8960"/>
            <a:ext cx="7619760" cy="540000"/>
          </a:xfrm>
          <a:prstGeom prst="rect">
            <a:avLst/>
          </a:prstGeom>
          <a:noFill/>
          <a:ln w="0">
            <a:noFill/>
          </a:ln>
        </p:spPr>
        <p:txBody>
          <a:bodyPr lIns="0" rIns="0" tIns="0" bIns="0" anchor="ctr">
            <a:noAutofit/>
          </a:bodyPr>
          <a:p>
            <a:pPr indent="0">
              <a:buNone/>
            </a:pPr>
            <a:endParaRPr b="0" lang="fr-FR" sz="1800" spc="-1" strike="noStrike">
              <a:solidFill>
                <a:srgbClr val="000000"/>
              </a:solidFill>
              <a:latin typeface="Calibri"/>
            </a:endParaRPr>
          </a:p>
        </p:txBody>
      </p:sp>
      <p:sp>
        <p:nvSpPr>
          <p:cNvPr id="25" name="PlaceHolder 2"/>
          <p:cNvSpPr>
            <a:spLocks noGrp="1"/>
          </p:cNvSpPr>
          <p:nvPr>
            <p:ph/>
          </p:nvPr>
        </p:nvSpPr>
        <p:spPr>
          <a:xfrm>
            <a:off x="4572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26" name="PlaceHolder 3"/>
          <p:cNvSpPr>
            <a:spLocks noGrp="1"/>
          </p:cNvSpPr>
          <p:nvPr>
            <p:ph/>
          </p:nvPr>
        </p:nvSpPr>
        <p:spPr>
          <a:xfrm>
            <a:off x="4361400" y="985320"/>
            <a:ext cx="371808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27" name="PlaceHolder 4"/>
          <p:cNvSpPr>
            <a:spLocks noGrp="1"/>
          </p:cNvSpPr>
          <p:nvPr>
            <p:ph/>
          </p:nvPr>
        </p:nvSpPr>
        <p:spPr>
          <a:xfrm>
            <a:off x="457200" y="3256560"/>
            <a:ext cx="7619760" cy="2073960"/>
          </a:xfrm>
          <a:prstGeom prst="rect">
            <a:avLst/>
          </a:prstGeom>
          <a:noFill/>
          <a:ln w="0">
            <a:noFill/>
          </a:ln>
        </p:spPr>
        <p:txBody>
          <a:bodyPr lIns="0" rIns="0" tIns="0" bIns="0" anchor="t">
            <a:normAutofit/>
          </a:bodyPr>
          <a:p>
            <a:pPr indent="0">
              <a:spcBef>
                <a:spcPts val="1417"/>
              </a:spcBef>
              <a:buNone/>
            </a:pPr>
            <a:endParaRPr b="0" lang="fr-FR" sz="2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8D9EFA8-EC70-4493-A26B-BC09ECCDF97A}"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10000" t="50000" r="90000" b="50000"/>
          </a:path>
        </a:gradFill>
      </p:bgPr>
    </p:bg>
    <p:spTree>
      <p:nvGrpSpPr>
        <p:cNvPr id="1" name=""/>
        <p:cNvGrpSpPr/>
        <p:nvPr/>
      </p:nvGrpSpPr>
      <p:grpSpPr>
        <a:xfrm>
          <a:off x="0" y="0"/>
          <a:ext cx="0" cy="0"/>
          <a:chOff x="0" y="0"/>
          <a:chExt cx="0" cy="0"/>
        </a:xfrm>
      </p:grpSpPr>
      <p:sp>
        <p:nvSpPr>
          <p:cNvPr id="0" name="Rectangle 6"/>
          <p:cNvSpPr/>
          <p:nvPr/>
        </p:nvSpPr>
        <p:spPr>
          <a:xfrm>
            <a:off x="8458200" y="0"/>
            <a:ext cx="685440" cy="5714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 name="Rectangle 7"/>
          <p:cNvSpPr/>
          <p:nvPr/>
        </p:nvSpPr>
        <p:spPr>
          <a:xfrm>
            <a:off x="8458200" y="4572000"/>
            <a:ext cx="685440" cy="571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 name="PlaceHolder 1"/>
          <p:cNvSpPr>
            <a:spLocks noGrp="1"/>
          </p:cNvSpPr>
          <p:nvPr>
            <p:ph type="title"/>
          </p:nvPr>
        </p:nvSpPr>
        <p:spPr>
          <a:xfrm>
            <a:off x="685800" y="1587600"/>
            <a:ext cx="7543440" cy="2161440"/>
          </a:xfrm>
          <a:prstGeom prst="rect">
            <a:avLst/>
          </a:prstGeom>
          <a:noFill/>
          <a:ln w="0">
            <a:noFill/>
          </a:ln>
        </p:spPr>
        <p:txBody>
          <a:bodyPr anchor="b">
            <a:noAutofit/>
          </a:bodyPr>
          <a:p>
            <a:pPr indent="0">
              <a:lnSpc>
                <a:spcPct val="100000"/>
              </a:lnSpc>
              <a:buNone/>
            </a:pPr>
            <a:r>
              <a:rPr b="0" lang="fr-FR" sz="6600" spc="-100" strike="noStrike">
                <a:solidFill>
                  <a:srgbClr val="242852"/>
                </a:solidFill>
                <a:latin typeface="Calibri"/>
              </a:rPr>
              <a:t>Modifiez le style du titre</a:t>
            </a:r>
            <a:endParaRPr b="0" lang="fr-FR" sz="6600" spc="-1" strike="noStrike">
              <a:solidFill>
                <a:srgbClr val="000000"/>
              </a:solidFill>
              <a:latin typeface="Calibri"/>
            </a:endParaRPr>
          </a:p>
        </p:txBody>
      </p:sp>
      <p:sp>
        <p:nvSpPr>
          <p:cNvPr id="3" name="PlaceHolder 2"/>
          <p:cNvSpPr>
            <a:spLocks noGrp="1"/>
          </p:cNvSpPr>
          <p:nvPr>
            <p:ph type="dt" idx="1"/>
          </p:nvPr>
        </p:nvSpPr>
        <p:spPr>
          <a:xfrm rot="16200000">
            <a:off x="7754760" y="1341720"/>
            <a:ext cx="2031480" cy="365400"/>
          </a:xfrm>
          <a:prstGeom prst="rect">
            <a:avLst/>
          </a:prstGeom>
          <a:noFill/>
          <a:ln w="0">
            <a:noFill/>
          </a:ln>
        </p:spPr>
        <p:txBody>
          <a:bodyPr anchor="ctr">
            <a:noAutofit/>
          </a:bodyPr>
          <a:lstStyle>
            <a:lvl1pPr indent="0">
              <a:lnSpc>
                <a:spcPct val="100000"/>
              </a:lnSpc>
              <a:buNone/>
              <a:defRPr b="0" lang="fr-FR" sz="1200" spc="-1" strike="noStrike">
                <a:solidFill>
                  <a:srgbClr val="accbf9"/>
                </a:solidFill>
                <a:latin typeface="Calibri"/>
              </a:defRPr>
            </a:lvl1pPr>
          </a:lstStyle>
          <a:p>
            <a:pPr indent="0">
              <a:lnSpc>
                <a:spcPct val="100000"/>
              </a:lnSpc>
              <a:buNone/>
            </a:pPr>
            <a:r>
              <a:rPr b="0" lang="fr-FR" sz="1200" spc="-1" strike="noStrike">
                <a:solidFill>
                  <a:srgbClr val="accbf9"/>
                </a:solidFill>
                <a:latin typeface="Calibri"/>
              </a:rPr>
              <a:t>&lt;date/heure&gt;</a:t>
            </a:r>
            <a:endParaRPr b="0" lang="en-GB" sz="1200" spc="-1" strike="noStrike">
              <a:solidFill>
                <a:srgbClr val="000000"/>
              </a:solidFill>
              <a:latin typeface="Times New Roman"/>
            </a:endParaRPr>
          </a:p>
        </p:txBody>
      </p:sp>
      <p:sp>
        <p:nvSpPr>
          <p:cNvPr id="4" name="PlaceHolder 3"/>
          <p:cNvSpPr>
            <a:spLocks noGrp="1"/>
          </p:cNvSpPr>
          <p:nvPr>
            <p:ph type="ftr" idx="2"/>
          </p:nvPr>
        </p:nvSpPr>
        <p:spPr>
          <a:xfrm rot="16200000">
            <a:off x="7784280" y="3343680"/>
            <a:ext cx="1972440" cy="365400"/>
          </a:xfrm>
          <a:prstGeom prst="rect">
            <a:avLst/>
          </a:prstGeom>
          <a:noFill/>
          <a:ln w="0">
            <a:noFill/>
          </a:ln>
        </p:spPr>
        <p:txBody>
          <a:bodyPr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&lt;pied de page&gt;</a:t>
            </a:r>
            <a:endParaRPr b="0" lang="en-GB" sz="1400" spc="-1" strike="noStrike">
              <a:solidFill>
                <a:srgbClr val="000000"/>
              </a:solidFill>
              <a:latin typeface="Times New Roman"/>
            </a:endParaRPr>
          </a:p>
        </p:txBody>
      </p:sp>
      <p:sp>
        <p:nvSpPr>
          <p:cNvPr id="5" name="PlaceHolder 4"/>
          <p:cNvSpPr>
            <a:spLocks noGrp="1"/>
          </p:cNvSpPr>
          <p:nvPr>
            <p:ph type="sldNum" idx="3"/>
          </p:nvPr>
        </p:nvSpPr>
        <p:spPr>
          <a:xfrm>
            <a:off x="8531640" y="4707360"/>
            <a:ext cx="548280" cy="329760"/>
          </a:xfrm>
          <a:prstGeom prst="rect">
            <a:avLst/>
          </a:prstGeom>
          <a:noFill/>
          <a:ln w="19080">
            <a:solidFill>
              <a:srgbClr val="ffffff"/>
            </a:solidFill>
            <a:round/>
          </a:ln>
        </p:spPr>
        <p:txBody>
          <a:bodyPr lIns="0" rIns="0" tIns="0" bIns="0" anchor="ctr">
            <a:noAutofit/>
          </a:bodyPr>
          <a:lstStyle>
            <a:lvl1pPr indent="0" algn="ctr">
              <a:lnSpc>
                <a:spcPct val="100000"/>
              </a:lnSpc>
              <a:buNone/>
              <a:defRPr b="0" lang="fr-FR" sz="1800" spc="-1" strike="noStrike">
                <a:solidFill>
                  <a:srgbClr val="ffffff"/>
                </a:solidFill>
                <a:latin typeface="Calibri"/>
              </a:defRPr>
            </a:lvl1pPr>
          </a:lstStyle>
          <a:p>
            <a:pPr indent="0" algn="ctr">
              <a:lnSpc>
                <a:spcPct val="100000"/>
              </a:lnSpc>
              <a:buNone/>
            </a:pPr>
            <a:fld id="{DAAD187C-AAE8-4963-B3D6-CC6ED81E2268}" type="slidenum">
              <a:rPr b="0" lang="fr-FR" sz="1800" spc="-1" strike="noStrike">
                <a:solidFill>
                  <a:srgbClr val="ffffff"/>
                </a:solidFill>
                <a:latin typeface="Calibri"/>
              </a:rPr>
              <a:t>&lt;numéro&gt;</a:t>
            </a:fld>
            <a:endParaRPr b="0" lang="en-GB" sz="1800" spc="-1" strike="noStrike">
              <a:solidFill>
                <a:srgbClr val="000000"/>
              </a:solidFill>
              <a:latin typeface="Times New Roman"/>
            </a:endParaRPr>
          </a:p>
        </p:txBody>
      </p:sp>
      <p:sp>
        <p:nvSpPr>
          <p:cNvPr id="6" name="PlaceHolder 5"/>
          <p:cNvSpPr>
            <a:spLocks noGrp="1"/>
          </p:cNvSpPr>
          <p:nvPr>
            <p:ph type="body"/>
          </p:nvPr>
        </p:nvSpPr>
        <p:spPr>
          <a:xfrm>
            <a:off x="457200" y="1337040"/>
            <a:ext cx="8229240" cy="3314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2200" spc="-1" strike="noStrike">
                <a:solidFill>
                  <a:srgbClr val="000000"/>
                </a:solidFill>
                <a:latin typeface="Calibri"/>
              </a:rPr>
              <a:t>Cliquez pour éditer le format du plan de texte</a:t>
            </a:r>
            <a:endParaRPr b="0" lang="fr-FR" sz="2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Calibri"/>
              </a:rPr>
              <a:t>Second niveau de plan</a:t>
            </a:r>
            <a:endParaRPr b="0" lang="fr-FR" sz="1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fr-FR" sz="1600" spc="-1" strike="noStrike">
                <a:solidFill>
                  <a:srgbClr val="000000"/>
                </a:solidFill>
                <a:latin typeface="Calibri"/>
              </a:rPr>
              <a:t>Troisième niveau de plan</a:t>
            </a:r>
            <a:endParaRPr b="0" lang="fr-FR" sz="16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Calibri"/>
              </a:rPr>
              <a:t>Quatrième niveau de plan</a:t>
            </a:r>
            <a:endParaRPr b="0" lang="fr-FR" sz="14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Calibri"/>
              </a:rPr>
              <a:t>Cinquième niveau de plan</a:t>
            </a:r>
            <a:endParaRPr b="0" lang="fr-FR"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Calibri"/>
              </a:rPr>
              <a:t>Sixième niveau de plan</a:t>
            </a:r>
            <a:endParaRPr b="0" lang="fr-FR"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Calibri"/>
              </a:rPr>
              <a:t>Septième niveau de plan</a:t>
            </a:r>
            <a:endParaRPr b="0" lang="fr-FR"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adada"/>
            </a:gs>
          </a:gsLst>
          <a:path path="circle">
            <a:fillToRect l="10000" t="50000" r="90000" b="50000"/>
          </a:path>
        </a:gradFill>
      </p:bgPr>
    </p:bg>
    <p:spTree>
      <p:nvGrpSpPr>
        <p:cNvPr id="1" name=""/>
        <p:cNvGrpSpPr/>
        <p:nvPr/>
      </p:nvGrpSpPr>
      <p:grpSpPr>
        <a:xfrm>
          <a:off x="0" y="0"/>
          <a:ext cx="0" cy="0"/>
          <a:chOff x="0" y="0"/>
          <a:chExt cx="0" cy="0"/>
        </a:xfrm>
      </p:grpSpPr>
      <p:sp>
        <p:nvSpPr>
          <p:cNvPr id="43" name="Rectangle 6"/>
          <p:cNvSpPr/>
          <p:nvPr/>
        </p:nvSpPr>
        <p:spPr>
          <a:xfrm>
            <a:off x="8458200" y="0"/>
            <a:ext cx="685440" cy="5714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4" name="Rectangle 7"/>
          <p:cNvSpPr/>
          <p:nvPr/>
        </p:nvSpPr>
        <p:spPr>
          <a:xfrm>
            <a:off x="8458200" y="4572000"/>
            <a:ext cx="685440" cy="571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5"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Modifiez le style du titre</a:t>
            </a:r>
            <a:endParaRPr b="0" lang="fr-FR" sz="2400" spc="-1" strike="noStrike">
              <a:solidFill>
                <a:srgbClr val="000000"/>
              </a:solidFill>
              <a:latin typeface="Calibri"/>
            </a:endParaRPr>
          </a:p>
        </p:txBody>
      </p:sp>
      <p:sp>
        <p:nvSpPr>
          <p:cNvPr id="46" name="PlaceHolder 2"/>
          <p:cNvSpPr>
            <a:spLocks noGrp="1"/>
          </p:cNvSpPr>
          <p:nvPr>
            <p:ph type="body"/>
          </p:nvPr>
        </p:nvSpPr>
        <p:spPr>
          <a:xfrm>
            <a:off x="457200" y="985320"/>
            <a:ext cx="7619760" cy="434844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Modifiez les styles du texte du masque</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Deuxième niveau</a:t>
            </a:r>
            <a:endParaRPr b="0" lang="fr-FR" sz="1800" spc="-1" strike="noStrike">
              <a:solidFill>
                <a:srgbClr val="000000"/>
              </a:solidFill>
              <a:latin typeface="Calibri"/>
            </a:endParaRPr>
          </a:p>
          <a:p>
            <a:pPr lvl="2" marL="1005840" indent="-228600">
              <a:lnSpc>
                <a:spcPct val="100000"/>
              </a:lnSpc>
              <a:spcBef>
                <a:spcPts val="320"/>
              </a:spcBef>
              <a:buClr>
                <a:srgbClr val="072c62"/>
              </a:buClr>
              <a:buSzPct val="80000"/>
              <a:buFont typeface="Wingdings" charset="2"/>
              <a:buChar char=""/>
            </a:pPr>
            <a:r>
              <a:rPr b="0" lang="fr-FR" sz="1600" spc="-1" strike="noStrike">
                <a:solidFill>
                  <a:schemeClr val="accent4">
                    <a:lumMod val="50000"/>
                  </a:schemeClr>
                </a:solidFill>
                <a:latin typeface="Calibri"/>
              </a:rPr>
              <a:t>Troisième niveau</a:t>
            </a:r>
            <a:endParaRPr b="0" lang="fr-FR" sz="1600" spc="-1" strike="noStrike">
              <a:solidFill>
                <a:srgbClr val="000000"/>
              </a:solidFill>
              <a:latin typeface="Calibri"/>
            </a:endParaRPr>
          </a:p>
          <a:p>
            <a:pPr lvl="3" marL="1280160" indent="-228600">
              <a:lnSpc>
                <a:spcPct val="100000"/>
              </a:lnSpc>
              <a:spcBef>
                <a:spcPts val="281"/>
              </a:spcBef>
              <a:buClr>
                <a:srgbClr val="072c62"/>
              </a:buClr>
              <a:buSzPct val="80000"/>
              <a:buFont typeface="Wingdings" charset="2"/>
              <a:buChar char=""/>
            </a:pPr>
            <a:r>
              <a:rPr b="0" lang="fr-FR" sz="1400" spc="-1" strike="noStrike">
                <a:solidFill>
                  <a:schemeClr val="accent4">
                    <a:lumMod val="50000"/>
                  </a:schemeClr>
                </a:solidFill>
                <a:latin typeface="Calibri"/>
              </a:rPr>
              <a:t>Quatrième niveau</a:t>
            </a:r>
            <a:endParaRPr b="0" lang="fr-FR" sz="1400" spc="-1" strike="noStrike">
              <a:solidFill>
                <a:srgbClr val="000000"/>
              </a:solidFill>
              <a:latin typeface="Calibri"/>
            </a:endParaRPr>
          </a:p>
          <a:p>
            <a:pPr lvl="4" marL="1554480" indent="-228600">
              <a:lnSpc>
                <a:spcPct val="100000"/>
              </a:lnSpc>
              <a:spcBef>
                <a:spcPts val="241"/>
              </a:spcBef>
              <a:buClr>
                <a:srgbClr val="072c62"/>
              </a:buClr>
              <a:buSzPct val="80000"/>
              <a:buFont typeface="Wingdings" charset="2"/>
              <a:buChar char=""/>
            </a:pPr>
            <a:r>
              <a:rPr b="0" lang="fr-FR" sz="1200" spc="-1" strike="noStrike">
                <a:solidFill>
                  <a:schemeClr val="accent4">
                    <a:lumMod val="50000"/>
                  </a:schemeClr>
                </a:solidFill>
                <a:latin typeface="Calibri"/>
              </a:rPr>
              <a:t>Cinquième niveau</a:t>
            </a:r>
            <a:endParaRPr b="0" lang="fr-FR" sz="1200" spc="-1" strike="noStrike">
              <a:solidFill>
                <a:srgbClr val="000000"/>
              </a:solidFill>
              <a:latin typeface="Calibri"/>
            </a:endParaRPr>
          </a:p>
        </p:txBody>
      </p:sp>
      <p:sp>
        <p:nvSpPr>
          <p:cNvPr id="47" name="PlaceHolder 3"/>
          <p:cNvSpPr>
            <a:spLocks noGrp="1"/>
          </p:cNvSpPr>
          <p:nvPr>
            <p:ph type="dt" idx="4"/>
          </p:nvPr>
        </p:nvSpPr>
        <p:spPr>
          <a:xfrm rot="16200000">
            <a:off x="7754760" y="1341720"/>
            <a:ext cx="2031480" cy="365400"/>
          </a:xfrm>
          <a:prstGeom prst="rect">
            <a:avLst/>
          </a:prstGeom>
          <a:noFill/>
          <a:ln w="0">
            <a:noFill/>
          </a:ln>
        </p:spPr>
        <p:txBody>
          <a:bodyPr anchor="ctr">
            <a:noAutofit/>
          </a:bodyPr>
          <a:lstStyle>
            <a:lvl1pPr indent="0">
              <a:lnSpc>
                <a:spcPct val="100000"/>
              </a:lnSpc>
              <a:buNone/>
              <a:defRPr b="0" lang="fr-FR" sz="1200" spc="-1" strike="noStrike">
                <a:solidFill>
                  <a:srgbClr val="accbf9"/>
                </a:solidFill>
                <a:latin typeface="Calibri"/>
              </a:defRPr>
            </a:lvl1pPr>
          </a:lstStyle>
          <a:p>
            <a:pPr indent="0">
              <a:lnSpc>
                <a:spcPct val="100000"/>
              </a:lnSpc>
              <a:buNone/>
            </a:pPr>
            <a:r>
              <a:rPr b="0" lang="fr-FR" sz="1200" spc="-1" strike="noStrike">
                <a:solidFill>
                  <a:srgbClr val="accbf9"/>
                </a:solidFill>
                <a:latin typeface="Calibri"/>
              </a:rPr>
              <a:t>&lt;date/heure&gt;</a:t>
            </a:r>
            <a:endParaRPr b="0" lang="en-GB" sz="1200" spc="-1" strike="noStrike">
              <a:solidFill>
                <a:srgbClr val="000000"/>
              </a:solidFill>
              <a:latin typeface="Times New Roman"/>
            </a:endParaRPr>
          </a:p>
        </p:txBody>
      </p:sp>
      <p:sp>
        <p:nvSpPr>
          <p:cNvPr id="48" name="PlaceHolder 4"/>
          <p:cNvSpPr>
            <a:spLocks noGrp="1"/>
          </p:cNvSpPr>
          <p:nvPr>
            <p:ph type="ftr" idx="5"/>
          </p:nvPr>
        </p:nvSpPr>
        <p:spPr>
          <a:xfrm rot="16200000">
            <a:off x="7784280" y="3343680"/>
            <a:ext cx="1972440" cy="365400"/>
          </a:xfrm>
          <a:prstGeom prst="rect">
            <a:avLst/>
          </a:prstGeom>
          <a:noFill/>
          <a:ln w="0">
            <a:noFill/>
          </a:ln>
        </p:spPr>
        <p:txBody>
          <a:bodyPr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&lt;pied de page&gt;</a:t>
            </a:r>
            <a:endParaRPr b="0" lang="en-GB" sz="1400" spc="-1" strike="noStrike">
              <a:solidFill>
                <a:srgbClr val="000000"/>
              </a:solidFill>
              <a:latin typeface="Times New Roman"/>
            </a:endParaRPr>
          </a:p>
        </p:txBody>
      </p:sp>
      <p:sp>
        <p:nvSpPr>
          <p:cNvPr id="49" name="PlaceHolder 5"/>
          <p:cNvSpPr>
            <a:spLocks noGrp="1"/>
          </p:cNvSpPr>
          <p:nvPr>
            <p:ph type="sldNum" idx="6"/>
          </p:nvPr>
        </p:nvSpPr>
        <p:spPr>
          <a:xfrm>
            <a:off x="8568000" y="4707360"/>
            <a:ext cx="475560" cy="329760"/>
          </a:xfrm>
          <a:prstGeom prst="rect">
            <a:avLst/>
          </a:prstGeom>
          <a:solidFill>
            <a:schemeClr val="accent1">
              <a:lumMod val="40000"/>
              <a:lumOff val="60000"/>
            </a:schemeClr>
          </a:solidFill>
          <a:ln w="19080">
            <a:noFill/>
          </a:ln>
        </p:spPr>
        <p:txBody>
          <a:bodyPr lIns="0" rIns="0" tIns="0" bIns="0" anchor="ctr">
            <a:noAutofit/>
          </a:bodyPr>
          <a:lstStyle>
            <a:lvl1pPr indent="0" algn="ctr">
              <a:lnSpc>
                <a:spcPct val="100000"/>
              </a:lnSpc>
              <a:buNone/>
              <a:defRPr b="0" lang="fr-FR" sz="1600" spc="-1" strike="noStrike">
                <a:solidFill>
                  <a:schemeClr val="accent1">
                    <a:lumMod val="50000"/>
                  </a:schemeClr>
                </a:solidFill>
                <a:latin typeface="Calibri"/>
              </a:defRPr>
            </a:lvl1pPr>
          </a:lstStyle>
          <a:p>
            <a:pPr indent="0" algn="ctr">
              <a:lnSpc>
                <a:spcPct val="100000"/>
              </a:lnSpc>
              <a:buNone/>
            </a:pPr>
            <a:fld id="{B8E4D42D-E3DE-4644-B800-2EA63B5A175E}"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www.crlsresearchguide.org/16_citing_sources.asp" TargetMode="External"/><Relationship Id="rId2" Type="http://schemas.openxmlformats.org/officeDocument/2006/relationships/hyperlink" Target="http://www.crlsresearchguide.org/19_making_works_cited.asp" TargetMode="Externa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www.crlsresearchguide.org/14_Making_An_Outline.asp" TargetMode="External"/><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3.gif"/><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1057320"/>
            <a:ext cx="7543440" cy="2691360"/>
          </a:xfrm>
          <a:prstGeom prst="rect">
            <a:avLst/>
          </a:prstGeom>
          <a:noFill/>
          <a:ln w="0">
            <a:noFill/>
          </a:ln>
        </p:spPr>
        <p:txBody>
          <a:bodyPr anchor="b">
            <a:normAutofit/>
          </a:bodyPr>
          <a:p>
            <a:pPr indent="0">
              <a:lnSpc>
                <a:spcPct val="150000"/>
              </a:lnSpc>
              <a:buNone/>
            </a:pPr>
            <a:r>
              <a:rPr b="0" lang="fr-FR" sz="2400" spc="-100" strike="noStrike">
                <a:solidFill>
                  <a:srgbClr val="242852"/>
                </a:solidFill>
                <a:latin typeface="Calibri"/>
              </a:rPr>
              <a:t>Méthodologie du travail scientifique </a:t>
            </a:r>
            <a:br>
              <a:rPr sz="3200"/>
            </a:br>
            <a:r>
              <a:rPr b="0" lang="fr-FR" sz="3600" spc="-100" strike="noStrike">
                <a:solidFill>
                  <a:srgbClr val="242852"/>
                </a:solidFill>
                <a:latin typeface="Calibri"/>
              </a:rPr>
              <a:t>Lecture et recherche bibliographique</a:t>
            </a:r>
            <a:endParaRPr b="0" lang="fr-FR" sz="3600" spc="-1" strike="noStrike">
              <a:solidFill>
                <a:srgbClr val="000000"/>
              </a:solidFill>
              <a:latin typeface="Calibri"/>
            </a:endParaRPr>
          </a:p>
        </p:txBody>
      </p:sp>
      <p:sp>
        <p:nvSpPr>
          <p:cNvPr id="87" name="PlaceHolder 2"/>
          <p:cNvSpPr>
            <a:spLocks noGrp="1"/>
          </p:cNvSpPr>
          <p:nvPr>
            <p:ph type="subTitle"/>
          </p:nvPr>
        </p:nvSpPr>
        <p:spPr>
          <a:xfrm>
            <a:off x="685800" y="3809880"/>
            <a:ext cx="6461280" cy="487440"/>
          </a:xfrm>
          <a:prstGeom prst="rect">
            <a:avLst/>
          </a:prstGeom>
          <a:noFill/>
          <a:ln w="0">
            <a:noFill/>
          </a:ln>
        </p:spPr>
        <p:txBody>
          <a:bodyPr anchor="t">
            <a:normAutofit/>
          </a:bodyPr>
          <a:p>
            <a:pPr indent="0">
              <a:lnSpc>
                <a:spcPct val="100000"/>
              </a:lnSpc>
              <a:spcBef>
                <a:spcPts val="400"/>
              </a:spcBef>
              <a:buNone/>
              <a:tabLst>
                <a:tab algn="l" pos="0"/>
              </a:tabLst>
            </a:pPr>
            <a:r>
              <a:rPr b="0" lang="fr-FR" sz="2000" spc="-100" strike="noStrike">
                <a:solidFill>
                  <a:srgbClr val="242852"/>
                </a:solidFill>
                <a:latin typeface="Calibri"/>
              </a:rPr>
              <a:t>Dr. Amer Draa</a:t>
            </a:r>
            <a:endParaRPr b="0" lang="en-GB" sz="2000" spc="-1" strike="noStrike">
              <a:solidFill>
                <a:srgbClr val="000000"/>
              </a:solidFill>
              <a:latin typeface="Arial"/>
            </a:endParaRPr>
          </a:p>
        </p:txBody>
      </p:sp>
      <p:sp>
        <p:nvSpPr>
          <p:cNvPr id="88" name="Espace réservé du numéro de diapositive 4"/>
          <p:cNvSpPr/>
          <p:nvPr/>
        </p:nvSpPr>
        <p:spPr>
          <a:xfrm>
            <a:off x="8531640" y="4707360"/>
            <a:ext cx="548280" cy="32976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D6BC5433-A67A-4AE3-B4AE-D1A0BD86EE21}" type="slidenum">
              <a:rPr b="0" lang="fr-BE" sz="1800" spc="-1" strike="noStrike">
                <a:solidFill>
                  <a:srgbClr val="ffffff"/>
                </a:solidFill>
                <a:latin typeface="Calibri"/>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Getting an Overview (2)</a:t>
            </a:r>
            <a:endParaRPr b="0" lang="fr-FR" sz="2400" spc="-1" strike="noStrike">
              <a:solidFill>
                <a:srgbClr val="000000"/>
              </a:solidFill>
              <a:latin typeface="Calibri"/>
            </a:endParaRPr>
          </a:p>
        </p:txBody>
      </p:sp>
      <p:sp>
        <p:nvSpPr>
          <p:cNvPr id="113" name="PlaceHolder 2"/>
          <p:cNvSpPr>
            <a:spLocks noGrp="1"/>
          </p:cNvSpPr>
          <p:nvPr>
            <p:ph/>
          </p:nvPr>
        </p:nvSpPr>
        <p:spPr>
          <a:xfrm>
            <a:off x="457200" y="985320"/>
            <a:ext cx="7619760" cy="4348440"/>
          </a:xfrm>
          <a:prstGeom prst="rect">
            <a:avLst/>
          </a:prstGeom>
          <a:noFill/>
          <a:ln w="0">
            <a:noFill/>
          </a:ln>
        </p:spPr>
        <p:txBody>
          <a:bodyPr anchor="t">
            <a:normAutofit fontScale="68000"/>
          </a:bodyPr>
          <a:p>
            <a:pPr marL="333000" indent="-22176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How do I find one?</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Encyclopedias are one of the best sources of overviews. They organize information into subtopics and don't go into too much detail.</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Encyclopedias are available in print and on the computer. Some articles are very long, so if you are using one on the computer, don't just print the whole article. Select the sections that you need and just print those. </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Ask a library staff person for instruction if you are not familiar with using encyclopedias.</a:t>
            </a:r>
            <a:br>
              <a:rPr sz="2000"/>
            </a:br>
            <a:br>
              <a:rPr sz="2000"/>
            </a:br>
            <a:r>
              <a:rPr b="0" lang="en-US" sz="2000" spc="-1" strike="noStrike">
                <a:solidFill>
                  <a:schemeClr val="accent4">
                    <a:lumMod val="50000"/>
                  </a:schemeClr>
                </a:solidFill>
                <a:latin typeface="Calibri"/>
              </a:rPr>
              <a:t>You can also find some good overviews on websites, </a:t>
            </a:r>
            <a:r>
              <a:rPr b="0" lang="en-US" sz="2000" spc="-1" strike="noStrike">
                <a:solidFill>
                  <a:srgbClr val="c00000"/>
                </a:solidFill>
                <a:latin typeface="Calibri"/>
              </a:rPr>
              <a:t>but you need to be able to evaluate the information you find to make sure it is accurate information</a:t>
            </a:r>
            <a:r>
              <a:rPr b="0" lang="en-US" sz="2000" spc="-1" strike="noStrike">
                <a:solidFill>
                  <a:schemeClr val="accent4">
                    <a:lumMod val="50000"/>
                  </a:schemeClr>
                </a:solidFill>
                <a:latin typeface="Calibri"/>
              </a:rPr>
              <a:t>. </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It is better to use an encyclopedia first, get some basic information, and then search for a website. You can compare the website information to that in the encyclopedia to make sure it is accurate.</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Short books and books written for younger readers can also be very good overview sources. </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They often provide good pictures, charts, and graphs, as well as time lines and glossaries to aid your introductory understanding of a topic. </a:t>
            </a:r>
            <a:endParaRPr b="0" lang="fr-FR" sz="2000" spc="-1" strike="noStrike">
              <a:solidFill>
                <a:srgbClr val="000000"/>
              </a:solidFill>
              <a:latin typeface="Calibri"/>
            </a:endParaRPr>
          </a:p>
          <a:p>
            <a:pPr marL="333000" indent="-22176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Since they are written for younger readers they can be read quickly and provide a good foundation for understanding books and articles written for high school and adult readers.</a:t>
            </a:r>
            <a:endParaRPr b="0" lang="fr-FR" sz="20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p:txBody>
      </p:sp>
      <p:sp>
        <p:nvSpPr>
          <p:cNvPr id="114"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E196B7DD-AC57-4FAF-931D-39D7A6CC5A97}"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3" dur="indefinite" restart="never" nodeType="tmRoot">
          <p:childTnLst>
            <p:seq>
              <p:cTn id="194" dur="indefinite" nodeType="mainSeq">
                <p:childTnLst>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1">
                                  <p:stCondLst>
                                    <p:cond delay="0"/>
                                  </p:stCondLst>
                                  <p:childTnLst>
                                    <p:set>
                                      <p:cBhvr>
                                        <p:cTn id="210"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nodeType="clickEffect" fill="hold" presetClass="entr" presetID="1">
                                  <p:stCondLst>
                                    <p:cond delay="0"/>
                                  </p:stCondLst>
                                  <p:childTnLst>
                                    <p:set>
                                      <p:cBhvr>
                                        <p:cTn id="214"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
                                  <p:stCondLst>
                                    <p:cond delay="0"/>
                                  </p:stCondLst>
                                  <p:childTnLst>
                                    <p:set>
                                      <p:cBhvr>
                                        <p:cTn id="222"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Getting an Overview (3)</a:t>
            </a:r>
            <a:endParaRPr b="0" lang="fr-FR" sz="2400" spc="-1" strike="noStrike">
              <a:solidFill>
                <a:srgbClr val="000000"/>
              </a:solidFill>
              <a:latin typeface="Calibri"/>
            </a:endParaRPr>
          </a:p>
        </p:txBody>
      </p:sp>
      <p:sp>
        <p:nvSpPr>
          <p:cNvPr id="116" name="PlaceHolder 2"/>
          <p:cNvSpPr>
            <a:spLocks noGrp="1"/>
          </p:cNvSpPr>
          <p:nvPr>
            <p:ph/>
          </p:nvPr>
        </p:nvSpPr>
        <p:spPr>
          <a:xfrm>
            <a:off x="395640" y="913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What do I look for in an overview?</a:t>
            </a:r>
            <a:endParaRPr b="0" lang="fr-FR" sz="20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Notice the way the information has been organized within the overview.</a:t>
            </a:r>
            <a:endParaRPr b="0" lang="fr-FR" sz="18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Take notes on the headings and subheadings that are used to subdivide the information. </a:t>
            </a:r>
            <a:endParaRPr b="0" lang="fr-FR" sz="18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These can give you some possible ways to help focus the topic of your paper. </a:t>
            </a:r>
            <a:endParaRPr b="0" lang="fr-FR" sz="18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In a short book, look at the table of contents for subtopics.</a:t>
            </a:r>
            <a:endParaRPr b="0" lang="fr-FR" sz="18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Select a subtopic that interests you from the overview. </a:t>
            </a:r>
            <a:endParaRPr b="0" lang="fr-FR" sz="1800" spc="-1" strike="noStrike">
              <a:solidFill>
                <a:srgbClr val="000000"/>
              </a:solidFill>
              <a:latin typeface="Calibri"/>
            </a:endParaRPr>
          </a:p>
          <a:p>
            <a:pPr lvl="1" marL="640080" indent="-228600">
              <a:lnSpc>
                <a:spcPct val="100000"/>
              </a:lnSpc>
              <a:spcBef>
                <a:spcPts val="1199"/>
              </a:spcBef>
              <a:buClr>
                <a:srgbClr val="072c62"/>
              </a:buClr>
              <a:buSzPct val="80000"/>
              <a:buFont typeface="Wingdings" charset="2"/>
              <a:buChar char=""/>
            </a:pPr>
            <a:r>
              <a:rPr b="0" lang="en-US" sz="1800" spc="-1" strike="noStrike">
                <a:solidFill>
                  <a:schemeClr val="accent4">
                    <a:lumMod val="50000"/>
                  </a:schemeClr>
                </a:solidFill>
                <a:latin typeface="Calibri"/>
              </a:rPr>
              <a:t>Once you have an understanding of the general subject and a particular subtopic, narrow your topic down more.</a:t>
            </a:r>
            <a:endParaRPr b="0" lang="fr-FR" sz="1800" spc="-1" strike="noStrike">
              <a:solidFill>
                <a:srgbClr val="000000"/>
              </a:solidFill>
              <a:latin typeface="Calibri"/>
            </a:endParaRPr>
          </a:p>
        </p:txBody>
      </p:sp>
      <p:sp>
        <p:nvSpPr>
          <p:cNvPr id="117"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9F4A02AC-B89A-44B9-AE4C-BE1511339F05}"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fill="hold">
                      <p:stCondLst>
                        <p:cond delay="indefinite"/>
                      </p:stCondLst>
                      <p:childTnLst>
                        <p:par>
                          <p:cTn id="230" fill="hold">
                            <p:stCondLst>
                              <p:cond delay="0"/>
                            </p:stCondLst>
                            <p:childTnLst>
                              <p:par>
                                <p:cTn id="231" nodeType="clickEffect" fill="hold" presetClass="entr" presetID="1">
                                  <p:stCondLst>
                                    <p:cond delay="0"/>
                                  </p:stCondLst>
                                  <p:childTnLst>
                                    <p:set>
                                      <p:cBhvr>
                                        <p:cTn id="232" dur="1" fill="hold">
                                          <p:stCondLst>
                                            <p:cond delay="0"/>
                                          </p:stCondLst>
                                        </p:cTn>
                                        <p:tgtEl>
                                          <p:spTgt spid="116">
                                            <p:txEl>
                                              <p:pRg st="0" end="0"/>
                                            </p:txEl>
                                          </p:spTgt>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16">
                                            <p:txEl>
                                              <p:pRg st="1" end="1"/>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116">
                                            <p:txEl>
                                              <p:pRg st="2" end="2"/>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116">
                                            <p:txEl>
                                              <p:pRg st="3" end="3"/>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116">
                                            <p:txEl>
                                              <p:pRg st="4" end="4"/>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1">
                                  <p:stCondLst>
                                    <p:cond delay="0"/>
                                  </p:stCondLst>
                                  <p:childTnLst>
                                    <p:set>
                                      <p:cBhvr>
                                        <p:cTn id="252"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11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US" sz="2400" spc="-100" strike="noStrike">
                <a:solidFill>
                  <a:srgbClr val="242852"/>
                </a:solidFill>
                <a:latin typeface="Calibri"/>
              </a:rPr>
              <a:t>Making a List of Possible Sources</a:t>
            </a:r>
            <a:endParaRPr b="0" lang="fr-FR" sz="2400" spc="-1" strike="noStrike">
              <a:solidFill>
                <a:srgbClr val="000000"/>
              </a:solidFill>
              <a:latin typeface="Calibri"/>
            </a:endParaRPr>
          </a:p>
        </p:txBody>
      </p:sp>
      <p:sp>
        <p:nvSpPr>
          <p:cNvPr id="119" name="PlaceHolder 2"/>
          <p:cNvSpPr>
            <a:spLocks noGrp="1"/>
          </p:cNvSpPr>
          <p:nvPr>
            <p:ph/>
          </p:nvPr>
        </p:nvSpPr>
        <p:spPr>
          <a:xfrm>
            <a:off x="457200" y="985320"/>
            <a:ext cx="7619760" cy="4348440"/>
          </a:xfrm>
          <a:prstGeom prst="rect">
            <a:avLst/>
          </a:prstGeom>
          <a:noFill/>
          <a:ln w="0">
            <a:noFill/>
          </a:ln>
        </p:spPr>
        <p:txBody>
          <a:bodyPr anchor="t">
            <a:normAutofit fontScale="69000"/>
          </a:bodyPr>
          <a:p>
            <a:pPr marL="305280" indent="-2034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Once you have an overview of your topic, </a:t>
            </a:r>
            <a:endParaRPr b="0" lang="fr-FR" sz="20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First think about what kinds of information you need. </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Do you need quotations, maps, diary entries, political cartoons, song lyrics, diagrams, narratives, statistics? </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Once you know the kinds of information you need, you can make a list of all the possible sources in which you think you can find that information</a:t>
            </a:r>
            <a:endParaRPr b="0" lang="fr-FR" sz="1800" spc="-1" strike="noStrike">
              <a:solidFill>
                <a:srgbClr val="000000"/>
              </a:solidFill>
              <a:latin typeface="Calibri"/>
            </a:endParaRPr>
          </a:p>
          <a:p>
            <a:pPr marL="305280" indent="-2034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These could include any of the following, or others:</a:t>
            </a:r>
            <a:endParaRPr b="0" lang="fr-FR" sz="20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Books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Journal Articles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Newspaper Articles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Maps or Atlases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Expert people</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Site visits (to museums, etc.)</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Television Shows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Radio Shows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Sound Recordings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Video Recordings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Electronic Databases</a:t>
            </a:r>
            <a:endParaRPr b="0" lang="fr-FR" sz="1800" spc="-1" strike="noStrike">
              <a:solidFill>
                <a:srgbClr val="000000"/>
              </a:solidFill>
              <a:latin typeface="Calibri"/>
            </a:endParaRPr>
          </a:p>
          <a:p>
            <a:pPr lvl="1" marL="569520" indent="-203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Websites</a:t>
            </a:r>
            <a:endParaRPr b="0" lang="fr-FR" sz="18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p:txBody>
      </p:sp>
      <p:sp>
        <p:nvSpPr>
          <p:cNvPr id="120"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579CEEE2-E26E-447B-B3CB-E7742D3A90E5}"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57" dur="indefinite" restart="never" nodeType="tmRoot">
          <p:childTnLst>
            <p:seq>
              <p:cTn id="258" dur="indefinite" nodeType="mainSeq">
                <p:childTnLst>
                  <p:par>
                    <p:cTn id="259" fill="hold">
                      <p:stCondLst>
                        <p:cond delay="indefinite"/>
                      </p:stCondLst>
                      <p:childTnLst>
                        <p:par>
                          <p:cTn id="260" fill="hold">
                            <p:stCondLst>
                              <p:cond delay="0"/>
                            </p:stCondLst>
                            <p:childTnLst>
                              <p:par>
                                <p:cTn id="261" nodeType="clickEffect" fill="hold" presetClass="entr" presetID="1">
                                  <p:stCondLst>
                                    <p:cond delay="0"/>
                                  </p:stCondLst>
                                  <p:childTnLst>
                                    <p:set>
                                      <p:cBhvr>
                                        <p:cTn id="262"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
                                  <p:stCondLst>
                                    <p:cond delay="0"/>
                                  </p:stCondLst>
                                  <p:childTnLst>
                                    <p:set>
                                      <p:cBhvr>
                                        <p:cTn id="266"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nodeType="clickEffect" fill="hold" presetClass="entr" presetID="1">
                                  <p:stCondLst>
                                    <p:cond delay="0"/>
                                  </p:stCondLst>
                                  <p:childTnLst>
                                    <p:set>
                                      <p:cBhvr>
                                        <p:cTn id="270"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1">
                                  <p:stCondLst>
                                    <p:cond delay="0"/>
                                  </p:stCondLst>
                                  <p:childTnLst>
                                    <p:set>
                                      <p:cBhvr>
                                        <p:cTn id="274"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
                                  <p:stCondLst>
                                    <p:cond delay="0"/>
                                  </p:stCondLst>
                                  <p:childTnLst>
                                    <p:set>
                                      <p:cBhvr>
                                        <p:cTn id="278"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nodeType="clickEffect" fill="hold" presetClass="entr" presetID="1">
                                  <p:stCondLst>
                                    <p:cond delay="0"/>
                                  </p:stCondLst>
                                  <p:childTnLst>
                                    <p:set>
                                      <p:cBhvr>
                                        <p:cTn id="282"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1">
                                  <p:stCondLst>
                                    <p:cond delay="0"/>
                                  </p:stCondLst>
                                  <p:childTnLst>
                                    <p:set>
                                      <p:cBhvr>
                                        <p:cTn id="286"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1">
                                  <p:stCondLst>
                                    <p:cond delay="0"/>
                                  </p:stCondLst>
                                  <p:childTnLst>
                                    <p:set>
                                      <p:cBhvr>
                                        <p:cTn id="294"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nodeType="clickEffect" fill="hold" presetClass="entr" presetID="1">
                                  <p:stCondLst>
                                    <p:cond delay="0"/>
                                  </p:stCondLst>
                                  <p:childTnLst>
                                    <p:set>
                                      <p:cBhvr>
                                        <p:cTn id="298"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
                                  <p:stCondLst>
                                    <p:cond delay="0"/>
                                  </p:stCondLst>
                                  <p:childTnLst>
                                    <p:set>
                                      <p:cBhvr>
                                        <p:cTn id="302" dur="1" fill="hold">
                                          <p:stCondLst>
                                            <p:cond delay="0"/>
                                          </p:stCondLst>
                                        </p:cTn>
                                        <p:tgtEl>
                                          <p:spTgt spid="119">
                                            <p:txEl>
                                              <p:pRg st="10" end="10"/>
                                            </p:txEl>
                                          </p:spTgt>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
                                  <p:stCondLst>
                                    <p:cond delay="0"/>
                                  </p:stCondLst>
                                  <p:childTnLst>
                                    <p:set>
                                      <p:cBhvr>
                                        <p:cTn id="306" dur="1" fill="hold">
                                          <p:stCondLst>
                                            <p:cond delay="0"/>
                                          </p:stCondLst>
                                        </p:cTn>
                                        <p:tgtEl>
                                          <p:spTgt spid="119">
                                            <p:txEl>
                                              <p:pRg st="11" end="11"/>
                                            </p:txEl>
                                          </p:spTgt>
                                        </p:tgtEl>
                                        <p:attrNameLst>
                                          <p:attrName>style.visibility</p:attrName>
                                        </p:attrNameLst>
                                      </p:cBhvr>
                                      <p:to>
                                        <p:strVal val="visible"/>
                                      </p:to>
                                    </p:se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
                                  <p:stCondLst>
                                    <p:cond delay="0"/>
                                  </p:stCondLst>
                                  <p:childTnLst>
                                    <p:set>
                                      <p:cBhvr>
                                        <p:cTn id="310" dur="1" fill="hold">
                                          <p:stCondLst>
                                            <p:cond delay="0"/>
                                          </p:stCondLst>
                                        </p:cTn>
                                        <p:tgtEl>
                                          <p:spTgt spid="119">
                                            <p:txEl>
                                              <p:pRg st="12" end="12"/>
                                            </p:txEl>
                                          </p:spTgt>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1">
                                  <p:stCondLst>
                                    <p:cond delay="0"/>
                                  </p:stCondLst>
                                  <p:childTnLst>
                                    <p:set>
                                      <p:cBhvr>
                                        <p:cTn id="314" dur="1" fill="hold">
                                          <p:stCondLst>
                                            <p:cond delay="0"/>
                                          </p:stCondLst>
                                        </p:cTn>
                                        <p:tgtEl>
                                          <p:spTgt spid="119">
                                            <p:txEl>
                                              <p:pRg st="13" end="13"/>
                                            </p:txEl>
                                          </p:spTgt>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
                                  <p:stCondLst>
                                    <p:cond delay="0"/>
                                  </p:stCondLst>
                                  <p:childTnLst>
                                    <p:set>
                                      <p:cBhvr>
                                        <p:cTn id="318" dur="1" fill="hold">
                                          <p:stCondLst>
                                            <p:cond delay="0"/>
                                          </p:stCondLst>
                                        </p:cTn>
                                        <p:tgtEl>
                                          <p:spTgt spid="119">
                                            <p:txEl>
                                              <p:pRg st="14" end="14"/>
                                            </p:txEl>
                                          </p:spTgt>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
                                  <p:stCondLst>
                                    <p:cond delay="0"/>
                                  </p:stCondLst>
                                  <p:childTnLst>
                                    <p:set>
                                      <p:cBhvr>
                                        <p:cTn id="322" dur="1" fill="hold">
                                          <p:stCondLst>
                                            <p:cond delay="0"/>
                                          </p:stCondLst>
                                        </p:cTn>
                                        <p:tgtEl>
                                          <p:spTgt spid="119">
                                            <p:txEl>
                                              <p:pRg st="15" end="15"/>
                                            </p:txEl>
                                          </p:spTgt>
                                        </p:tgtEl>
                                        <p:attrNameLst>
                                          <p:attrName>style.visibility</p:attrName>
                                        </p:attrNameLst>
                                      </p:cBhvr>
                                      <p:to>
                                        <p:strVal val="visible"/>
                                      </p:to>
                                    </p:set>
                                  </p:childTnLst>
                                </p:cTn>
                              </p:par>
                            </p:childTnLst>
                          </p:cTn>
                        </p:par>
                      </p:childTnLst>
                    </p:cTn>
                  </p:par>
                  <p:par>
                    <p:cTn id="323" fill="hold">
                      <p:stCondLst>
                        <p:cond delay="indefinite"/>
                      </p:stCondLst>
                      <p:childTnLst>
                        <p:par>
                          <p:cTn id="324" fill="hold">
                            <p:stCondLst>
                              <p:cond delay="0"/>
                            </p:stCondLst>
                            <p:childTnLst>
                              <p:par>
                                <p:cTn id="325" nodeType="clickEffect" fill="hold" presetClass="entr" presetID="1">
                                  <p:stCondLst>
                                    <p:cond delay="0"/>
                                  </p:stCondLst>
                                  <p:childTnLst>
                                    <p:set>
                                      <p:cBhvr>
                                        <p:cTn id="326" dur="1" fill="hold">
                                          <p:stCondLst>
                                            <p:cond delay="0"/>
                                          </p:stCondLst>
                                        </p:cTn>
                                        <p:tgtEl>
                                          <p:spTgt spid="119">
                                            <p:txEl>
                                              <p:pRg st="16" end="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US" sz="2400" spc="-100" strike="noStrike">
                <a:solidFill>
                  <a:srgbClr val="242852"/>
                </a:solidFill>
                <a:latin typeface="Calibri"/>
              </a:rPr>
              <a:t>Getting and exploring the list of sources</a:t>
            </a:r>
            <a:endParaRPr b="0" lang="fr-FR" sz="2400" spc="-1" strike="noStrike">
              <a:solidFill>
                <a:srgbClr val="000000"/>
              </a:solidFill>
              <a:latin typeface="Calibri"/>
            </a:endParaRPr>
          </a:p>
        </p:txBody>
      </p:sp>
      <p:sp>
        <p:nvSpPr>
          <p:cNvPr id="122" name="PlaceHolder 2"/>
          <p:cNvSpPr>
            <a:spLocks noGrp="1"/>
          </p:cNvSpPr>
          <p:nvPr>
            <p:ph/>
          </p:nvPr>
        </p:nvSpPr>
        <p:spPr>
          <a:xfrm>
            <a:off x="457200" y="985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Now star the sources on your list that you will most likely be able to use, given the time and sources you have available. </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Give them a prioritized number order for which you will use first, which second... etc...</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Once you do this, you are ready to start locating these sources.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Hint: Librarians </a:t>
            </a:r>
            <a:r>
              <a:rPr b="0" lang="en-US" sz="2000" spc="-1" strike="noStrike">
                <a:solidFill>
                  <a:srgbClr val="00b050"/>
                </a:solidFill>
                <a:latin typeface="Calibri"/>
              </a:rPr>
              <a:t>(Supervisors, colleagues, etc,) </a:t>
            </a:r>
            <a:r>
              <a:rPr b="0" lang="en-US" sz="2000" spc="-1" strike="noStrike">
                <a:solidFill>
                  <a:schemeClr val="accent4">
                    <a:lumMod val="50000"/>
                  </a:schemeClr>
                </a:solidFill>
                <a:latin typeface="Calibri"/>
              </a:rPr>
              <a:t>are very useful at knowing which kinds of sources can be used to find certain types of information. Use their expertise. It will save you valuable time.</a:t>
            </a:r>
            <a:endParaRPr b="0" lang="fr-FR" sz="2000" spc="-1" strike="noStrike">
              <a:solidFill>
                <a:srgbClr val="000000"/>
              </a:solidFill>
              <a:latin typeface="Calibri"/>
            </a:endParaRPr>
          </a:p>
        </p:txBody>
      </p:sp>
      <p:sp>
        <p:nvSpPr>
          <p:cNvPr id="123"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3181B498-556F-42E9-9BD7-514AEB541D83}"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1">
                                  <p:stCondLst>
                                    <p:cond delay="0"/>
                                  </p:stCondLst>
                                  <p:childTnLst>
                                    <p:set>
                                      <p:cBhvr>
                                        <p:cTn id="332" dur="1" fill="hold">
                                          <p:stCondLst>
                                            <p:cond delay="0"/>
                                          </p:stCondLst>
                                        </p:cTn>
                                        <p:tgtEl>
                                          <p:spTgt spid="122">
                                            <p:txEl>
                                              <p:pRg st="0" end="0"/>
                                            </p:txEl>
                                          </p:spTgt>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nodeType="clickEffect" fill="hold" presetClass="entr" presetID="1">
                                  <p:stCondLst>
                                    <p:cond delay="0"/>
                                  </p:stCondLst>
                                  <p:childTnLst>
                                    <p:set>
                                      <p:cBhvr>
                                        <p:cTn id="336" dur="1" fill="hold">
                                          <p:stCondLst>
                                            <p:cond delay="0"/>
                                          </p:stCondLst>
                                        </p:cTn>
                                        <p:tgtEl>
                                          <p:spTgt spid="122">
                                            <p:txEl>
                                              <p:pRg st="1" end="1"/>
                                            </p:txEl>
                                          </p:spTgt>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1">
                                  <p:stCondLst>
                                    <p:cond delay="0"/>
                                  </p:stCondLst>
                                  <p:childTnLst>
                                    <p:set>
                                      <p:cBhvr>
                                        <p:cTn id="340" dur="1" fill="hold">
                                          <p:stCondLst>
                                            <p:cond delay="0"/>
                                          </p:stCondLst>
                                        </p:cTn>
                                        <p:tgtEl>
                                          <p:spTgt spid="122">
                                            <p:txEl>
                                              <p:pRg st="2" end="2"/>
                                            </p:txEl>
                                          </p:spTgt>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
                                  <p:stCondLst>
                                    <p:cond delay="0"/>
                                  </p:stCondLst>
                                  <p:childTnLst>
                                    <p:set>
                                      <p:cBhvr>
                                        <p:cTn id="344"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Finding Information Within Sources</a:t>
            </a:r>
            <a:endParaRPr b="0" lang="fr-FR" sz="2400" spc="-1" strike="noStrike">
              <a:solidFill>
                <a:srgbClr val="000000"/>
              </a:solidFill>
              <a:latin typeface="Calibri"/>
            </a:endParaRPr>
          </a:p>
        </p:txBody>
      </p:sp>
      <p:sp>
        <p:nvSpPr>
          <p:cNvPr id="125" name="PlaceHolder 2"/>
          <p:cNvSpPr>
            <a:spLocks noGrp="1"/>
          </p:cNvSpPr>
          <p:nvPr>
            <p:ph/>
          </p:nvPr>
        </p:nvSpPr>
        <p:spPr>
          <a:xfrm>
            <a:off x="457200" y="985320"/>
            <a:ext cx="7619760" cy="434844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Being able to put your hands on the information you need from many different types of sources.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rgbClr val="00b050"/>
                </a:solidFill>
                <a:latin typeface="Calibri"/>
              </a:rPr>
              <a:t>If you don't know how, you will waste a lot of time looking through sources for the information you need.</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In order to find the information you need within a source, you have to be able to use different types of </a:t>
            </a:r>
            <a:r>
              <a:rPr b="0" lang="en-US" sz="2000" spc="-1" strike="noStrike">
                <a:solidFill>
                  <a:srgbClr val="00b050"/>
                </a:solidFill>
                <a:latin typeface="Calibri"/>
              </a:rPr>
              <a:t>organizing tools. </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The most common tools are:</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tables of contents</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indexes</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in electronic databases, you can use search boxes.</a:t>
            </a:r>
            <a:r>
              <a:rPr b="1" lang="en-US" sz="1800" spc="-1" strike="noStrike">
                <a:solidFill>
                  <a:schemeClr val="accent4">
                    <a:lumMod val="50000"/>
                  </a:schemeClr>
                </a:solidFill>
                <a:latin typeface="Calibri"/>
              </a:rPr>
              <a:t> </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search engines.</a:t>
            </a:r>
            <a:endParaRPr b="0" lang="fr-FR" sz="1800" spc="-1" strike="noStrike">
              <a:solidFill>
                <a:srgbClr val="000000"/>
              </a:solidFill>
              <a:latin typeface="Calibri"/>
            </a:endParaRPr>
          </a:p>
        </p:txBody>
      </p:sp>
      <p:sp>
        <p:nvSpPr>
          <p:cNvPr id="126"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2A57541F-EE67-46EB-9F1B-3FFA4FD849DD}"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45" dur="indefinite" restart="never" nodeType="tmRoot">
          <p:childTnLst>
            <p:seq>
              <p:cTn id="346" dur="indefinite" nodeType="mainSeq">
                <p:childTnLst>
                  <p:par>
                    <p:cTn id="347" fill="hold">
                      <p:stCondLst>
                        <p:cond delay="indefinite"/>
                      </p:stCondLst>
                      <p:childTnLst>
                        <p:par>
                          <p:cTn id="348" fill="hold">
                            <p:stCondLst>
                              <p:cond delay="0"/>
                            </p:stCondLst>
                            <p:childTnLst>
                              <p:par>
                                <p:cTn id="349" nodeType="clickEffect" fill="hold" presetClass="entr" presetID="1">
                                  <p:stCondLst>
                                    <p:cond delay="0"/>
                                  </p:stCondLst>
                                  <p:childTnLst>
                                    <p:set>
                                      <p:cBhvr>
                                        <p:cTn id="350"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nodeType="clickEffect" fill="hold" presetClass="entr" presetID="1">
                                  <p:stCondLst>
                                    <p:cond delay="0"/>
                                  </p:stCondLst>
                                  <p:childTnLst>
                                    <p:set>
                                      <p:cBhvr>
                                        <p:cTn id="354"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
                                  <p:stCondLst>
                                    <p:cond delay="0"/>
                                  </p:stCondLst>
                                  <p:childTnLst>
                                    <p:set>
                                      <p:cBhvr>
                                        <p:cTn id="358"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nodeType="clickEffect" fill="hold" presetClass="entr" presetID="1">
                                  <p:stCondLst>
                                    <p:cond delay="0"/>
                                  </p:stCondLst>
                                  <p:childTnLst>
                                    <p:set>
                                      <p:cBhvr>
                                        <p:cTn id="362"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ntr" presetID="1">
                                  <p:stCondLst>
                                    <p:cond delay="0"/>
                                  </p:stCondLst>
                                  <p:childTnLst>
                                    <p:set>
                                      <p:cBhvr>
                                        <p:cTn id="366"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1">
                                  <p:stCondLst>
                                    <p:cond delay="0"/>
                                  </p:stCondLst>
                                  <p:childTnLst>
                                    <p:set>
                                      <p:cBhvr>
                                        <p:cTn id="370"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nodeType="clickEffect" fill="hold" presetClass="entr" presetID="1">
                                  <p:stCondLst>
                                    <p:cond delay="0"/>
                                  </p:stCondLst>
                                  <p:childTnLst>
                                    <p:set>
                                      <p:cBhvr>
                                        <p:cTn id="374"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nodeType="clickEffect" fill="hold" presetClass="entr" presetID="1">
                                  <p:stCondLst>
                                    <p:cond delay="0"/>
                                  </p:stCondLst>
                                  <p:childTnLst>
                                    <p:set>
                                      <p:cBhvr>
                                        <p:cTn id="378"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GB" sz="2400" spc="-100" strike="noStrike">
                <a:solidFill>
                  <a:srgbClr val="242852"/>
                </a:solidFill>
                <a:latin typeface="Calibri"/>
              </a:rPr>
              <a:t>Source Cards</a:t>
            </a:r>
            <a:endParaRPr b="0" lang="fr-FR" sz="2400" spc="-1" strike="noStrike">
              <a:solidFill>
                <a:srgbClr val="000000"/>
              </a:solidFill>
              <a:latin typeface="Calibri"/>
            </a:endParaRPr>
          </a:p>
        </p:txBody>
      </p:sp>
      <p:sp>
        <p:nvSpPr>
          <p:cNvPr id="128" name="PlaceHolder 2"/>
          <p:cNvSpPr>
            <a:spLocks noGrp="1"/>
          </p:cNvSpPr>
          <p:nvPr>
            <p:ph/>
          </p:nvPr>
        </p:nvSpPr>
        <p:spPr>
          <a:xfrm>
            <a:off x="457200" y="985320"/>
            <a:ext cx="7619760" cy="434844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1" lang="en-GB" sz="2000" spc="-1" strike="noStrike">
                <a:solidFill>
                  <a:schemeClr val="accent4">
                    <a:lumMod val="50000"/>
                  </a:schemeClr>
                </a:solidFill>
                <a:latin typeface="Calibri"/>
              </a:rPr>
              <a:t>What are they?</a:t>
            </a:r>
            <a:endParaRPr b="0" lang="fr-FR" sz="2000" spc="-1" strike="noStrike">
              <a:solidFill>
                <a:srgbClr val="000000"/>
              </a:solidFill>
              <a:latin typeface="Calibri"/>
            </a:endParaRPr>
          </a:p>
          <a:p>
            <a:pPr marL="114480" indent="0">
              <a:lnSpc>
                <a:spcPct val="100000"/>
              </a:lnSpc>
              <a:spcBef>
                <a:spcPts val="1199"/>
              </a:spcBef>
              <a:buNone/>
              <a:tabLst>
                <a:tab algn="l" pos="0"/>
              </a:tabLst>
            </a:pPr>
            <a:r>
              <a:rPr b="0" lang="en-GB" sz="2000" spc="-1" strike="noStrike">
                <a:solidFill>
                  <a:schemeClr val="accent4">
                    <a:lumMod val="50000"/>
                  </a:schemeClr>
                </a:solidFill>
                <a:latin typeface="Calibri"/>
              </a:rPr>
              <a:t>They are index cards (you can also use notebook pages, a word processing document or database document) on which you put </a:t>
            </a:r>
            <a:r>
              <a:rPr b="0" lang="en-GB" sz="2000" spc="-1" strike="noStrike">
                <a:solidFill>
                  <a:srgbClr val="c00000"/>
                </a:solidFill>
                <a:latin typeface="Calibri"/>
              </a:rPr>
              <a:t>all of the information you will need </a:t>
            </a:r>
            <a:r>
              <a:rPr b="0" i="1" lang="en-GB" sz="2000" spc="-1" strike="noStrike">
                <a:solidFill>
                  <a:srgbClr val="c00000"/>
                </a:solidFill>
                <a:latin typeface="Calibri"/>
              </a:rPr>
              <a:t>about</a:t>
            </a:r>
            <a:r>
              <a:rPr b="0" lang="en-GB" sz="2000" spc="-1" strike="noStrike">
                <a:solidFill>
                  <a:srgbClr val="c00000"/>
                </a:solidFill>
                <a:latin typeface="Calibri"/>
              </a:rPr>
              <a:t> all the sources you use.</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tabLst>
                <a:tab algn="l" pos="0"/>
              </a:tabLst>
            </a:pPr>
            <a:r>
              <a:rPr b="1" lang="en-GB" sz="2000" spc="-1" strike="noStrike">
                <a:solidFill>
                  <a:schemeClr val="accent4">
                    <a:lumMod val="50000"/>
                  </a:schemeClr>
                </a:solidFill>
                <a:latin typeface="Calibri"/>
              </a:rPr>
              <a:t>Why will I need them?</a:t>
            </a:r>
            <a:endParaRPr b="0" lang="fr-FR" sz="2000" spc="-1" strike="noStrike">
              <a:solidFill>
                <a:srgbClr val="000000"/>
              </a:solidFill>
              <a:latin typeface="Calibri"/>
            </a:endParaRPr>
          </a:p>
          <a:p>
            <a:pPr marL="114480" indent="0">
              <a:lnSpc>
                <a:spcPct val="100000"/>
              </a:lnSpc>
              <a:spcBef>
                <a:spcPts val="1199"/>
              </a:spcBef>
              <a:buNone/>
              <a:tabLst>
                <a:tab algn="l" pos="0"/>
              </a:tabLst>
            </a:pPr>
            <a:r>
              <a:rPr b="0" lang="en-GB" sz="2000" spc="-1" strike="noStrike">
                <a:solidFill>
                  <a:schemeClr val="accent4">
                    <a:lumMod val="50000"/>
                  </a:schemeClr>
                </a:solidFill>
                <a:latin typeface="Calibri"/>
              </a:rPr>
              <a:t>They will help you to:</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GB" sz="1800" spc="-1" strike="noStrike">
                <a:solidFill>
                  <a:schemeClr val="accent4">
                    <a:lumMod val="50000"/>
                  </a:schemeClr>
                </a:solidFill>
                <a:latin typeface="Calibri"/>
              </a:rPr>
              <a:t>identify the sources of quotations and ideas for </a:t>
            </a:r>
            <a:r>
              <a:rPr b="0" lang="en-GB" sz="1800" spc="-1" strike="noStrike" u="sng">
                <a:solidFill>
                  <a:schemeClr val="accent4">
                    <a:lumMod val="50000"/>
                  </a:schemeClr>
                </a:solidFill>
                <a:uFillTx/>
                <a:latin typeface="Calibri"/>
                <a:hlinkClick r:id="rId1"/>
              </a:rPr>
              <a:t>citing your sources</a:t>
            </a:r>
            <a:r>
              <a:rPr b="0" lang="en-GB" sz="1800" spc="-1" strike="noStrike">
                <a:solidFill>
                  <a:schemeClr val="accent4">
                    <a:lumMod val="50000"/>
                  </a:schemeClr>
                </a:solidFill>
                <a:latin typeface="Calibri"/>
              </a:rPr>
              <a:t> later (giving credit to your sources).</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GB" sz="1800" spc="-1" strike="noStrike">
                <a:solidFill>
                  <a:schemeClr val="accent4">
                    <a:lumMod val="50000"/>
                  </a:schemeClr>
                </a:solidFill>
                <a:latin typeface="Calibri"/>
              </a:rPr>
              <a:t>find sources again if you need them.</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GB" sz="1800" spc="-1" strike="noStrike">
                <a:solidFill>
                  <a:schemeClr val="accent4">
                    <a:lumMod val="50000"/>
                  </a:schemeClr>
                </a:solidFill>
                <a:latin typeface="Calibri"/>
              </a:rPr>
              <a:t>make your </a:t>
            </a:r>
            <a:r>
              <a:rPr b="0" lang="en-GB" sz="1800" spc="-1" strike="noStrike" u="sng">
                <a:solidFill>
                  <a:schemeClr val="accent4">
                    <a:lumMod val="50000"/>
                  </a:schemeClr>
                </a:solidFill>
                <a:uFillTx/>
                <a:latin typeface="Calibri"/>
                <a:hlinkClick r:id="rId2"/>
              </a:rPr>
              <a:t>works cited</a:t>
            </a:r>
            <a:r>
              <a:rPr b="0" lang="en-GB" sz="1800" spc="-1" strike="noStrike">
                <a:solidFill>
                  <a:schemeClr val="accent4">
                    <a:lumMod val="50000"/>
                  </a:schemeClr>
                </a:solidFill>
                <a:latin typeface="Calibri"/>
              </a:rPr>
              <a:t> (a list of the sources from which you used borrowed material in your project).</a:t>
            </a:r>
            <a:endParaRPr b="0" lang="fr-FR" sz="1800" spc="-1" strike="noStrike">
              <a:solidFill>
                <a:srgbClr val="000000"/>
              </a:solidFill>
              <a:latin typeface="Calibri"/>
            </a:endParaRPr>
          </a:p>
        </p:txBody>
      </p:sp>
      <p:sp>
        <p:nvSpPr>
          <p:cNvPr id="129"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9BE88D48-99F4-4EF2-932B-02D1DA21EFFE}"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childTnLst>
                  <p:par>
                    <p:cTn id="381" fill="hold">
                      <p:stCondLst>
                        <p:cond delay="indefinite"/>
                      </p:stCondLst>
                      <p:childTnLst>
                        <p:par>
                          <p:cTn id="382" fill="hold">
                            <p:stCondLst>
                              <p:cond delay="0"/>
                            </p:stCondLst>
                            <p:childTnLst>
                              <p:par>
                                <p:cTn id="383" nodeType="clickEffect" fill="hold" presetClass="entr" presetID="1">
                                  <p:stCondLst>
                                    <p:cond delay="0"/>
                                  </p:stCondLst>
                                  <p:childTnLst>
                                    <p:set>
                                      <p:cBhvr>
                                        <p:cTn id="384"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1">
                                  <p:stCondLst>
                                    <p:cond delay="0"/>
                                  </p:stCondLst>
                                  <p:childTnLst>
                                    <p:set>
                                      <p:cBhvr>
                                        <p:cTn id="38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1">
                                  <p:stCondLst>
                                    <p:cond delay="0"/>
                                  </p:stCondLst>
                                  <p:childTnLst>
                                    <p:set>
                                      <p:cBhvr>
                                        <p:cTn id="392"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
                                  <p:stCondLst>
                                    <p:cond delay="0"/>
                                  </p:stCondLst>
                                  <p:childTnLst>
                                    <p:set>
                                      <p:cBhvr>
                                        <p:cTn id="396"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nodeType="clickEffect" fill="hold" presetClass="entr" presetID="1">
                                  <p:stCondLst>
                                    <p:cond delay="0"/>
                                  </p:stCondLst>
                                  <p:childTnLst>
                                    <p:set>
                                      <p:cBhvr>
                                        <p:cTn id="400"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1">
                                  <p:stCondLst>
                                    <p:cond delay="0"/>
                                  </p:stCondLst>
                                  <p:childTnLst>
                                    <p:set>
                                      <p:cBhvr>
                                        <p:cTn id="404" dur="1" fill="hold">
                                          <p:stCondLst>
                                            <p:cond delay="0"/>
                                          </p:stCondLst>
                                        </p:cTn>
                                        <p:tgtEl>
                                          <p:spTgt spid="128">
                                            <p:txEl>
                                              <p:pRg st="5" end="5"/>
                                            </p:txEl>
                                          </p:spTgt>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28">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GB" sz="2400" spc="-100" strike="noStrike">
                <a:solidFill>
                  <a:srgbClr val="242852"/>
                </a:solidFill>
                <a:latin typeface="Calibri"/>
              </a:rPr>
              <a:t>Source Cards 2</a:t>
            </a:r>
            <a:endParaRPr b="0" lang="fr-FR" sz="2400" spc="-1" strike="noStrike">
              <a:solidFill>
                <a:srgbClr val="000000"/>
              </a:solidFill>
              <a:latin typeface="Calibri"/>
            </a:endParaRPr>
          </a:p>
        </p:txBody>
      </p:sp>
      <p:sp>
        <p:nvSpPr>
          <p:cNvPr id="131" name="PlaceHolder 2"/>
          <p:cNvSpPr>
            <a:spLocks noGrp="1"/>
          </p:cNvSpPr>
          <p:nvPr>
            <p:ph/>
          </p:nvPr>
        </p:nvSpPr>
        <p:spPr>
          <a:xfrm>
            <a:off x="457200" y="985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1" lang="en-GB" sz="2000" spc="-1" strike="noStrike">
                <a:solidFill>
                  <a:schemeClr val="accent4">
                    <a:lumMod val="50000"/>
                  </a:schemeClr>
                </a:solidFill>
                <a:latin typeface="Calibri"/>
              </a:rPr>
              <a:t>How to do it:</a:t>
            </a:r>
            <a:endParaRPr b="0" lang="fr-FR" sz="2000" spc="-1" strike="noStrike">
              <a:solidFill>
                <a:srgbClr val="000000"/>
              </a:solidFill>
              <a:latin typeface="Calibri"/>
            </a:endParaRPr>
          </a:p>
          <a:p>
            <a:pPr marL="114480" indent="0">
              <a:lnSpc>
                <a:spcPct val="100000"/>
              </a:lnSpc>
              <a:spcBef>
                <a:spcPts val="1199"/>
              </a:spcBef>
              <a:buNone/>
              <a:tabLst>
                <a:tab algn="l" pos="0"/>
              </a:tabLst>
            </a:pPr>
            <a:r>
              <a:rPr b="0" lang="en-GB" sz="2000" spc="-1" strike="noStrike">
                <a:solidFill>
                  <a:schemeClr val="accent4">
                    <a:lumMod val="50000"/>
                  </a:schemeClr>
                </a:solidFill>
                <a:latin typeface="Calibri"/>
              </a:rPr>
              <a:t>Use index cards to make your source cards, or keep a few notebook pages reserved for this information, or make a word processing or database file for them. If you use index cards, use only one card per source.</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tabLst>
                <a:tab algn="l" pos="0"/>
              </a:tabLst>
            </a:pPr>
            <a:r>
              <a:rPr b="0" lang="en-GB" sz="2000" spc="-1" strike="noStrike">
                <a:solidFill>
                  <a:schemeClr val="accent4">
                    <a:lumMod val="50000"/>
                  </a:schemeClr>
                </a:solidFill>
                <a:latin typeface="Calibri"/>
              </a:rPr>
              <a:t>Code </a:t>
            </a:r>
            <a:r>
              <a:rPr b="0" lang="en-GB" sz="2000" spc="-1" strike="noStrike">
                <a:solidFill>
                  <a:srgbClr val="c00000"/>
                </a:solidFill>
                <a:latin typeface="Calibri"/>
              </a:rPr>
              <a:t>each source its own number, </a:t>
            </a:r>
            <a:r>
              <a:rPr b="0" lang="en-GB" sz="2000" spc="-1" strike="noStrike">
                <a:solidFill>
                  <a:schemeClr val="accent4">
                    <a:lumMod val="50000"/>
                  </a:schemeClr>
                </a:solidFill>
                <a:latin typeface="Calibri"/>
              </a:rPr>
              <a:t>starting with the number 1. You will later link your </a:t>
            </a:r>
            <a:r>
              <a:rPr b="0" lang="en-GB" sz="2000" spc="-1" strike="noStrike">
                <a:solidFill>
                  <a:srgbClr val="00b050"/>
                </a:solidFill>
                <a:latin typeface="Calibri"/>
              </a:rPr>
              <a:t>notes</a:t>
            </a:r>
            <a:r>
              <a:rPr b="0" lang="en-GB" sz="2000" spc="-1" strike="noStrike">
                <a:solidFill>
                  <a:schemeClr val="accent4">
                    <a:lumMod val="50000"/>
                  </a:schemeClr>
                </a:solidFill>
                <a:latin typeface="Calibri"/>
              </a:rPr>
              <a:t> to these code numbers.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tabLst>
                <a:tab algn="l" pos="0"/>
              </a:tabLst>
            </a:pPr>
            <a:r>
              <a:rPr b="0" lang="en-GB" sz="2000" spc="-1" strike="noStrike">
                <a:solidFill>
                  <a:schemeClr val="accent4">
                    <a:lumMod val="50000"/>
                  </a:schemeClr>
                </a:solidFill>
                <a:latin typeface="Calibri"/>
              </a:rPr>
              <a:t>There are many, many different types of sources: books, websites, videos, tv shows, people, to name a few. </a:t>
            </a:r>
            <a:endParaRPr b="0" lang="fr-FR" sz="2000" spc="-1" strike="noStrike">
              <a:solidFill>
                <a:srgbClr val="000000"/>
              </a:solidFill>
              <a:latin typeface="Calibri"/>
            </a:endParaRPr>
          </a:p>
        </p:txBody>
      </p:sp>
      <p:sp>
        <p:nvSpPr>
          <p:cNvPr id="132"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6AF787B8-0226-4E31-A5C6-387A75C8A909}"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09" dur="indefinite" restart="never" nodeType="tmRoot">
          <p:childTnLst>
            <p:seq>
              <p:cTn id="410" dur="indefinite" nodeType="mainSeq">
                <p:childTnLst>
                  <p:par>
                    <p:cTn id="411" fill="hold">
                      <p:stCondLst>
                        <p:cond delay="indefinite"/>
                      </p:stCondLst>
                      <p:childTnLst>
                        <p:par>
                          <p:cTn id="412" fill="hold">
                            <p:stCondLst>
                              <p:cond delay="0"/>
                            </p:stCondLst>
                            <p:childTnLst>
                              <p:par>
                                <p:cTn id="413" nodeType="clickEffect" fill="hold" presetClass="entr" presetID="1">
                                  <p:stCondLst>
                                    <p:cond delay="0"/>
                                  </p:stCondLst>
                                  <p:childTnLst>
                                    <p:set>
                                      <p:cBhvr>
                                        <p:cTn id="414"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
                                  <p:stCondLst>
                                    <p:cond delay="0"/>
                                  </p:stCondLst>
                                  <p:childTnLst>
                                    <p:set>
                                      <p:cBhvr>
                                        <p:cTn id="418" dur="1" fill="hold">
                                          <p:stCondLst>
                                            <p:cond delay="0"/>
                                          </p:stCondLst>
                                        </p:cTn>
                                        <p:tgtEl>
                                          <p:spTgt spid="131">
                                            <p:txEl>
                                              <p:pRg st="1" end="1"/>
                                            </p:txEl>
                                          </p:spTgt>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1">
                                  <p:stCondLst>
                                    <p:cond delay="0"/>
                                  </p:stCondLst>
                                  <p:childTnLst>
                                    <p:set>
                                      <p:cBhvr>
                                        <p:cTn id="422"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0"/>
                                          </p:stCondLst>
                                        </p:cTn>
                                        <p:tgtEl>
                                          <p:spTgt spid="13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Use of Information</a:t>
            </a:r>
            <a:endParaRPr b="0" lang="fr-FR" sz="2400" spc="-1" strike="noStrike">
              <a:solidFill>
                <a:srgbClr val="000000"/>
              </a:solidFill>
              <a:latin typeface="Calibri"/>
            </a:endParaRPr>
          </a:p>
        </p:txBody>
      </p:sp>
      <p:sp>
        <p:nvSpPr>
          <p:cNvPr id="134" name="PlaceHolder 2"/>
          <p:cNvSpPr>
            <a:spLocks noGrp="1"/>
          </p:cNvSpPr>
          <p:nvPr>
            <p:ph/>
          </p:nvPr>
        </p:nvSpPr>
        <p:spPr>
          <a:xfrm>
            <a:off x="457200" y="985320"/>
            <a:ext cx="7619760" cy="4348440"/>
          </a:xfrm>
          <a:prstGeom prst="rect">
            <a:avLst/>
          </a:prstGeom>
          <a:noFill/>
          <a:ln w="0">
            <a:noFill/>
          </a:ln>
        </p:spPr>
        <p:txBody>
          <a:bodyPr anchor="t">
            <a:normAutofit fontScale="97000"/>
          </a:bodyPr>
          <a:p>
            <a:pPr marL="359640" indent="-23940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What information does the source give me?</a:t>
            </a:r>
            <a:endParaRPr b="0" lang="fr-FR" sz="20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Is the information in-depth enough for me? Or is it too superficial (simple)?</a:t>
            </a:r>
            <a:endParaRPr b="0" lang="fr-FR" sz="18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Does the information give you answers to your questions?Does the information give you new ideas, or lead you to other sources?</a:t>
            </a:r>
            <a:endParaRPr b="0" lang="fr-FR" sz="18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Is the information given in the types of formats you need (maps, dates, graphics, etc.)?</a:t>
            </a:r>
            <a:endParaRPr b="0" lang="fr-FR" sz="1800" spc="-1" strike="noStrike">
              <a:solidFill>
                <a:srgbClr val="000000"/>
              </a:solidFill>
              <a:latin typeface="Calibri"/>
            </a:endParaRPr>
          </a:p>
          <a:p>
            <a:pPr marL="359640" indent="-23940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Can I understand the information?</a:t>
            </a:r>
            <a:endParaRPr b="0" lang="fr-FR" sz="20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Is it in a language you can understand?</a:t>
            </a:r>
            <a:endParaRPr b="0" lang="fr-FR" sz="18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Is it too scientific or technical?</a:t>
            </a:r>
            <a:endParaRPr b="0" lang="fr-FR" sz="18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Does it use too much specialized language that you don't understand?</a:t>
            </a:r>
            <a:endParaRPr b="0" lang="fr-FR" sz="1800" spc="-1" strike="noStrike">
              <a:solidFill>
                <a:srgbClr val="000000"/>
              </a:solidFill>
              <a:latin typeface="Calibri"/>
            </a:endParaRPr>
          </a:p>
          <a:p>
            <a:pPr lvl="1" marL="671040" indent="-23940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If the language is not right for you, look for the same information in other sources. If you cannot find any, ask a librarian to help you. There is always information available for both experts and non- experts in most topics.</a:t>
            </a:r>
            <a:endParaRPr b="0" lang="fr-FR" sz="18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p:txBody>
      </p:sp>
      <p:sp>
        <p:nvSpPr>
          <p:cNvPr id="135"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C217408D-70F4-4203-B4B3-F64DE3F75176}"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27" dur="indefinite" restart="never" nodeType="tmRoot">
          <p:childTnLst>
            <p:seq>
              <p:cTn id="428" dur="indefinite" nodeType="mainSeq">
                <p:childTnLst>
                  <p:par>
                    <p:cTn id="429" fill="hold">
                      <p:stCondLst>
                        <p:cond delay="indefinite"/>
                      </p:stCondLst>
                      <p:childTnLst>
                        <p:par>
                          <p:cTn id="430" fill="hold">
                            <p:stCondLst>
                              <p:cond delay="0"/>
                            </p:stCondLst>
                            <p:childTnLst>
                              <p:par>
                                <p:cTn id="431" nodeType="clickEffect" fill="hold" presetClass="entr" presetID="1">
                                  <p:stCondLst>
                                    <p:cond delay="0"/>
                                  </p:stCondLst>
                                  <p:childTnLst>
                                    <p:set>
                                      <p:cBhvr>
                                        <p:cTn id="432"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437" fill="hold">
                      <p:stCondLst>
                        <p:cond delay="indefinite"/>
                      </p:stCondLst>
                      <p:childTnLst>
                        <p:par>
                          <p:cTn id="438" fill="hold">
                            <p:stCondLst>
                              <p:cond delay="0"/>
                            </p:stCondLst>
                            <p:childTnLst>
                              <p:par>
                                <p:cTn id="439" nodeType="clickEffect" fill="hold" presetClass="entr" presetID="1">
                                  <p:stCondLst>
                                    <p:cond delay="0"/>
                                  </p:stCondLst>
                                  <p:childTnLst>
                                    <p:set>
                                      <p:cBhvr>
                                        <p:cTn id="440"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nodeType="clickEffect" fill="hold" presetClass="entr" presetID="1">
                                  <p:stCondLst>
                                    <p:cond delay="0"/>
                                  </p:stCondLst>
                                  <p:childTnLst>
                                    <p:set>
                                      <p:cBhvr>
                                        <p:cTn id="444"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445" fill="hold">
                      <p:stCondLst>
                        <p:cond delay="indefinite"/>
                      </p:stCondLst>
                      <p:childTnLst>
                        <p:par>
                          <p:cTn id="446" fill="hold">
                            <p:stCondLst>
                              <p:cond delay="0"/>
                            </p:stCondLst>
                            <p:childTnLst>
                              <p:par>
                                <p:cTn id="447" nodeType="clickEffect" fill="hold" presetClass="entr" presetID="1">
                                  <p:stCondLst>
                                    <p:cond delay="0"/>
                                  </p:stCondLst>
                                  <p:childTnLst>
                                    <p:set>
                                      <p:cBhvr>
                                        <p:cTn id="448"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ntr" presetID="1">
                                  <p:stCondLst>
                                    <p:cond delay="0"/>
                                  </p:stCondLst>
                                  <p:childTnLst>
                                    <p:set>
                                      <p:cBhvr>
                                        <p:cTn id="452" dur="1" fill="hold">
                                          <p:stCondLst>
                                            <p:cond delay="0"/>
                                          </p:stCondLst>
                                        </p:cTn>
                                        <p:tgtEl>
                                          <p:spTgt spid="134">
                                            <p:txEl>
                                              <p:pRg st="5" end="5"/>
                                            </p:txEl>
                                          </p:spTgt>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1">
                                  <p:stCondLst>
                                    <p:cond delay="0"/>
                                  </p:stCondLst>
                                  <p:childTnLst>
                                    <p:set>
                                      <p:cBhvr>
                                        <p:cTn id="456" dur="1" fill="hold">
                                          <p:stCondLst>
                                            <p:cond delay="0"/>
                                          </p:stCondLst>
                                        </p:cTn>
                                        <p:tgtEl>
                                          <p:spTgt spid="134">
                                            <p:txEl>
                                              <p:pRg st="6" end="6"/>
                                            </p:txEl>
                                          </p:spTgt>
                                        </p:tgtEl>
                                        <p:attrNameLst>
                                          <p:attrName>style.visibility</p:attrName>
                                        </p:attrNameLst>
                                      </p:cBhvr>
                                      <p:to>
                                        <p:strVal val="visible"/>
                                      </p:to>
                                    </p:set>
                                  </p:childTnLst>
                                </p:cTn>
                              </p:par>
                            </p:childTnLst>
                          </p:cTn>
                        </p:par>
                      </p:childTnLst>
                    </p:cTn>
                  </p:par>
                  <p:par>
                    <p:cTn id="457" fill="hold">
                      <p:stCondLst>
                        <p:cond delay="indefinite"/>
                      </p:stCondLst>
                      <p:childTnLst>
                        <p:par>
                          <p:cTn id="458" fill="hold">
                            <p:stCondLst>
                              <p:cond delay="0"/>
                            </p:stCondLst>
                            <p:childTnLst>
                              <p:par>
                                <p:cTn id="459" nodeType="clickEffect" fill="hold" presetClass="entr" presetID="1">
                                  <p:stCondLst>
                                    <p:cond delay="0"/>
                                  </p:stCondLst>
                                  <p:childTnLst>
                                    <p:set>
                                      <p:cBhvr>
                                        <p:cTn id="460" dur="1" fill="hold">
                                          <p:stCondLst>
                                            <p:cond delay="0"/>
                                          </p:stCondLst>
                                        </p:cTn>
                                        <p:tgtEl>
                                          <p:spTgt spid="134">
                                            <p:txEl>
                                              <p:pRg st="7" end="7"/>
                                            </p:txEl>
                                          </p:spTgt>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nodeType="clickEffect" fill="hold" presetClass="entr" presetID="1">
                                  <p:stCondLst>
                                    <p:cond delay="0"/>
                                  </p:stCondLst>
                                  <p:childTnLst>
                                    <p:set>
                                      <p:cBhvr>
                                        <p:cTn id="464" dur="1" fill="hold">
                                          <p:stCondLst>
                                            <p:cond delay="0"/>
                                          </p:stCondLst>
                                        </p:cTn>
                                        <p:tgtEl>
                                          <p:spTgt spid="134">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Use of Information (2)</a:t>
            </a:r>
            <a:endParaRPr b="0" lang="fr-FR" sz="2400" spc="-1" strike="noStrike">
              <a:solidFill>
                <a:srgbClr val="000000"/>
              </a:solidFill>
              <a:latin typeface="Calibri"/>
            </a:endParaRPr>
          </a:p>
        </p:txBody>
      </p:sp>
      <p:sp>
        <p:nvSpPr>
          <p:cNvPr id="137" name="PlaceHolder 2"/>
          <p:cNvSpPr>
            <a:spLocks noGrp="1"/>
          </p:cNvSpPr>
          <p:nvPr>
            <p:ph/>
          </p:nvPr>
        </p:nvSpPr>
        <p:spPr>
          <a:xfrm>
            <a:off x="457200" y="985320"/>
            <a:ext cx="7619760" cy="434844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What information can I use?</a:t>
            </a:r>
            <a:endParaRPr b="0" lang="fr-FR" sz="2000" spc="-1" strike="noStrike">
              <a:solidFill>
                <a:srgbClr val="000000"/>
              </a:solidFill>
              <a:latin typeface="Calibri"/>
            </a:endParaRPr>
          </a:p>
          <a:p>
            <a:pPr marL="114480" indent="0">
              <a:lnSpc>
                <a:spcPct val="100000"/>
              </a:lnSpc>
              <a:spcBef>
                <a:spcPts val="1199"/>
              </a:spcBef>
              <a:buNone/>
              <a:tabLst>
                <a:tab algn="l" pos="0"/>
              </a:tabLst>
            </a:pPr>
            <a:r>
              <a:rPr b="0" lang="en-US" sz="2000" spc="-1" strike="noStrike">
                <a:solidFill>
                  <a:schemeClr val="accent4">
                    <a:lumMod val="50000"/>
                  </a:schemeClr>
                </a:solidFill>
                <a:latin typeface="Calibri"/>
              </a:rPr>
              <a:t>This is a good time to go back and recheck your task, your specific assignment. Then compare your assignment against the information you have found. Answer the following questions: </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Does the information included in the source help me complete my task?</a:t>
            </a:r>
            <a:endParaRPr b="0" lang="fr-FR" sz="1800" spc="-1" strike="noStrike">
              <a:solidFill>
                <a:srgbClr val="000000"/>
              </a:solidFill>
              <a:latin typeface="Calibri"/>
            </a:endParaRPr>
          </a:p>
          <a:p>
            <a:pPr lvl="2" marL="1005840" indent="-22860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If it does, then you will be able to start "extracting" the information. </a:t>
            </a:r>
            <a:endParaRPr b="0" lang="fr-FR" sz="1600" spc="-1" strike="noStrike">
              <a:solidFill>
                <a:srgbClr val="000000"/>
              </a:solidFill>
              <a:latin typeface="Calibri"/>
            </a:endParaRPr>
          </a:p>
          <a:p>
            <a:pPr lvl="2" marL="1005840" indent="-22860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If it does not, you will need to look for information in other sources.</a:t>
            </a:r>
            <a:endParaRPr b="0" lang="fr-FR" sz="16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Does the information in the source give me additional ideas that make me want to change my original thesis?</a:t>
            </a:r>
            <a:endParaRPr b="0" lang="fr-FR" sz="1800" spc="-1" strike="noStrike">
              <a:solidFill>
                <a:srgbClr val="000000"/>
              </a:solidFill>
              <a:latin typeface="Calibri"/>
            </a:endParaRPr>
          </a:p>
          <a:p>
            <a:pPr lvl="2" marL="1005840" indent="-22860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If you find that there is too much information on your topic, you may want to narrow down your topic,</a:t>
            </a:r>
            <a:endParaRPr b="0" lang="fr-FR" sz="1600" spc="-1" strike="noStrike">
              <a:solidFill>
                <a:srgbClr val="000000"/>
              </a:solidFill>
              <a:latin typeface="Calibri"/>
            </a:endParaRPr>
          </a:p>
          <a:p>
            <a:pPr lvl="2" marL="1005840" indent="-22860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If you are not finding enough material on your topic, you will want to go through the same process to broaden your topic (make it larger to include more material).</a:t>
            </a:r>
            <a:endParaRPr b="0" lang="fr-FR" sz="1600" spc="-1" strike="noStrike">
              <a:solidFill>
                <a:srgbClr val="000000"/>
              </a:solidFill>
              <a:latin typeface="Calibri"/>
            </a:endParaRPr>
          </a:p>
        </p:txBody>
      </p:sp>
      <p:sp>
        <p:nvSpPr>
          <p:cNvPr id="138"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43DB3B3F-3695-4856-9421-23C4DDF0B6D4}"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65" dur="indefinite" restart="never" nodeType="tmRoot">
          <p:childTnLst>
            <p:seq>
              <p:cTn id="466" dur="indefinite" nodeType="mainSeq">
                <p:childTnLst>
                  <p:par>
                    <p:cTn id="467" fill="hold">
                      <p:stCondLst>
                        <p:cond delay="indefinite"/>
                      </p:stCondLst>
                      <p:childTnLst>
                        <p:par>
                          <p:cTn id="468" fill="hold">
                            <p:stCondLst>
                              <p:cond delay="0"/>
                            </p:stCondLst>
                            <p:childTnLst>
                              <p:par>
                                <p:cTn id="469" nodeType="clickEffect" fill="hold" presetClass="entr" presetID="1">
                                  <p:stCondLst>
                                    <p:cond delay="0"/>
                                  </p:stCondLst>
                                  <p:childTnLst>
                                    <p:set>
                                      <p:cBhvr>
                                        <p:cTn id="470"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nodeType="clickEffect" fill="hold" presetClass="entr" presetID="1">
                                  <p:stCondLst>
                                    <p:cond delay="0"/>
                                  </p:stCondLst>
                                  <p:childTnLst>
                                    <p:set>
                                      <p:cBhvr>
                                        <p:cTn id="474"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1">
                                  <p:stCondLst>
                                    <p:cond delay="0"/>
                                  </p:stCondLst>
                                  <p:childTnLst>
                                    <p:set>
                                      <p:cBhvr>
                                        <p:cTn id="478"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479" fill="hold">
                      <p:stCondLst>
                        <p:cond delay="indefinite"/>
                      </p:stCondLst>
                      <p:childTnLst>
                        <p:par>
                          <p:cTn id="480" fill="hold">
                            <p:stCondLst>
                              <p:cond delay="0"/>
                            </p:stCondLst>
                            <p:childTnLst>
                              <p:par>
                                <p:cTn id="481" nodeType="clickEffect" fill="hold" presetClass="entr" presetID="1">
                                  <p:stCondLst>
                                    <p:cond delay="0"/>
                                  </p:stCondLst>
                                  <p:childTnLst>
                                    <p:set>
                                      <p:cBhvr>
                                        <p:cTn id="482"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1">
                                  <p:stCondLst>
                                    <p:cond delay="0"/>
                                  </p:stCondLst>
                                  <p:childTnLst>
                                    <p:set>
                                      <p:cBhvr>
                                        <p:cTn id="486"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1">
                                  <p:stCondLst>
                                    <p:cond delay="0"/>
                                  </p:stCondLst>
                                  <p:childTnLst>
                                    <p:set>
                                      <p:cBhvr>
                                        <p:cTn id="490"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491" fill="hold">
                      <p:stCondLst>
                        <p:cond delay="indefinite"/>
                      </p:stCondLst>
                      <p:childTnLst>
                        <p:par>
                          <p:cTn id="492" fill="hold">
                            <p:stCondLst>
                              <p:cond delay="0"/>
                            </p:stCondLst>
                            <p:childTnLst>
                              <p:par>
                                <p:cTn id="493" nodeType="clickEffect" fill="hold" presetClass="entr" presetID="1">
                                  <p:stCondLst>
                                    <p:cond delay="0"/>
                                  </p:stCondLst>
                                  <p:childTnLst>
                                    <p:set>
                                      <p:cBhvr>
                                        <p:cTn id="494"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1">
                                  <p:stCondLst>
                                    <p:cond delay="0"/>
                                  </p:stCondLst>
                                  <p:childTnLst>
                                    <p:set>
                                      <p:cBhvr>
                                        <p:cTn id="498"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Use of Information (2)</a:t>
            </a:r>
            <a:endParaRPr b="0" lang="fr-FR" sz="2400" spc="-1" strike="noStrike">
              <a:solidFill>
                <a:srgbClr val="000000"/>
              </a:solidFill>
              <a:latin typeface="Calibri"/>
            </a:endParaRPr>
          </a:p>
        </p:txBody>
      </p:sp>
      <p:sp>
        <p:nvSpPr>
          <p:cNvPr id="140" name="PlaceHolder 2"/>
          <p:cNvSpPr>
            <a:spLocks noGrp="1"/>
          </p:cNvSpPr>
          <p:nvPr>
            <p:ph/>
          </p:nvPr>
        </p:nvSpPr>
        <p:spPr>
          <a:xfrm>
            <a:off x="457200" y="985320"/>
            <a:ext cx="7619760" cy="434844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How will I get the information out of the source?</a:t>
            </a:r>
            <a:endParaRPr b="0" lang="fr-FR" sz="2000" spc="-1" strike="noStrike">
              <a:solidFill>
                <a:srgbClr val="000000"/>
              </a:solidFill>
              <a:latin typeface="Calibri"/>
            </a:endParaRPr>
          </a:p>
          <a:p>
            <a:pPr marL="114480" indent="0">
              <a:lnSpc>
                <a:spcPct val="100000"/>
              </a:lnSpc>
              <a:spcBef>
                <a:spcPts val="1199"/>
              </a:spcBef>
              <a:buNone/>
              <a:tabLst>
                <a:tab algn="l" pos="0"/>
              </a:tabLst>
            </a:pPr>
            <a:r>
              <a:rPr b="0" lang="en-US" sz="2000" spc="-1" strike="noStrike">
                <a:solidFill>
                  <a:schemeClr val="accent4">
                    <a:lumMod val="50000"/>
                  </a:schemeClr>
                </a:solidFill>
                <a:latin typeface="Calibri"/>
              </a:rPr>
              <a:t>There are a number of ways to extract information out of a source, depending on the type of source and the equipment available to you.</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 </a:t>
            </a:r>
            <a:r>
              <a:rPr b="0" lang="en-US" sz="1800" spc="-1" strike="noStrike">
                <a:solidFill>
                  <a:schemeClr val="accent4">
                    <a:lumMod val="50000"/>
                  </a:schemeClr>
                </a:solidFill>
                <a:latin typeface="Calibri"/>
              </a:rPr>
              <a:t>Note-taking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Photocopying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Printing (from a computer source)</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Videotaping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Tape recording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Interviewing (and note taking or tape-recording)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Photographing</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Scanning </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tabLst>
                <a:tab algn="l" pos="0"/>
              </a:tabLst>
            </a:pPr>
            <a:r>
              <a:rPr b="0" lang="en-US" sz="1800" spc="-1" strike="noStrike">
                <a:solidFill>
                  <a:schemeClr val="accent4">
                    <a:lumMod val="50000"/>
                  </a:schemeClr>
                </a:solidFill>
                <a:latin typeface="Calibri"/>
              </a:rPr>
              <a:t>Drawing or sketching</a:t>
            </a:r>
            <a:endParaRPr b="0" lang="fr-FR" sz="18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p:txBody>
      </p:sp>
      <p:sp>
        <p:nvSpPr>
          <p:cNvPr id="141"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E807F5C5-0706-4FDE-AEC6-BE0EB56C6DF5}"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
                                  <p:stCondLst>
                                    <p:cond delay="0"/>
                                  </p:stCondLst>
                                  <p:childTnLst>
                                    <p:set>
                                      <p:cBhvr>
                                        <p:cTn id="504"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1">
                                  <p:stCondLst>
                                    <p:cond delay="0"/>
                                  </p:stCondLst>
                                  <p:childTnLst>
                                    <p:set>
                                      <p:cBhvr>
                                        <p:cTn id="508"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509" fill="hold">
                      <p:stCondLst>
                        <p:cond delay="indefinite"/>
                      </p:stCondLst>
                      <p:childTnLst>
                        <p:par>
                          <p:cTn id="510" fill="hold">
                            <p:stCondLst>
                              <p:cond delay="0"/>
                            </p:stCondLst>
                            <p:childTnLst>
                              <p:par>
                                <p:cTn id="511" nodeType="clickEffect" fill="hold" presetClass="entr" presetID="1">
                                  <p:stCondLst>
                                    <p:cond delay="0"/>
                                  </p:stCondLst>
                                  <p:childTnLst>
                                    <p:set>
                                      <p:cBhvr>
                                        <p:cTn id="512"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1">
                                  <p:stCondLst>
                                    <p:cond delay="0"/>
                                  </p:stCondLst>
                                  <p:childTnLst>
                                    <p:set>
                                      <p:cBhvr>
                                        <p:cTn id="516"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1">
                                  <p:stCondLst>
                                    <p:cond delay="0"/>
                                  </p:stCondLst>
                                  <p:childTnLst>
                                    <p:set>
                                      <p:cBhvr>
                                        <p:cTn id="520"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1">
                                  <p:stCondLst>
                                    <p:cond delay="0"/>
                                  </p:stCondLst>
                                  <p:childTnLst>
                                    <p:set>
                                      <p:cBhvr>
                                        <p:cTn id="524"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nodeType="clickEffect" fill="hold" presetClass="entr" presetID="1">
                                  <p:stCondLst>
                                    <p:cond delay="0"/>
                                  </p:stCondLst>
                                  <p:childTnLst>
                                    <p:set>
                                      <p:cBhvr>
                                        <p:cTn id="528" dur="1" fill="hold">
                                          <p:stCondLst>
                                            <p:cond delay="0"/>
                                          </p:stCondLst>
                                        </p:cTn>
                                        <p:tgtEl>
                                          <p:spTgt spid="140">
                                            <p:txEl>
                                              <p:pRg st="6" end="6"/>
                                            </p:txEl>
                                          </p:spTgt>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1">
                                  <p:stCondLst>
                                    <p:cond delay="0"/>
                                  </p:stCondLst>
                                  <p:childTnLst>
                                    <p:set>
                                      <p:cBhvr>
                                        <p:cTn id="532" dur="1" fill="hold">
                                          <p:stCondLst>
                                            <p:cond delay="0"/>
                                          </p:stCondLst>
                                        </p:cTn>
                                        <p:tgtEl>
                                          <p:spTgt spid="140">
                                            <p:txEl>
                                              <p:pRg st="7" end="7"/>
                                            </p:txEl>
                                          </p:spTgt>
                                        </p:tgtEl>
                                        <p:attrNameLst>
                                          <p:attrName>style.visibility</p:attrName>
                                        </p:attrNameLst>
                                      </p:cBhvr>
                                      <p:to>
                                        <p:strVal val="visible"/>
                                      </p:to>
                                    </p:set>
                                  </p:childTnLst>
                                </p:cTn>
                              </p:par>
                            </p:childTnLst>
                          </p:cTn>
                        </p:par>
                      </p:childTnLst>
                    </p:cTn>
                  </p:par>
                  <p:par>
                    <p:cTn id="533" fill="hold">
                      <p:stCondLst>
                        <p:cond delay="indefinite"/>
                      </p:stCondLst>
                      <p:childTnLst>
                        <p:par>
                          <p:cTn id="534" fill="hold">
                            <p:stCondLst>
                              <p:cond delay="0"/>
                            </p:stCondLst>
                            <p:childTnLst>
                              <p:par>
                                <p:cTn id="535" nodeType="clickEffect" fill="hold" presetClass="entr" presetID="1">
                                  <p:stCondLst>
                                    <p:cond delay="0"/>
                                  </p:stCondLst>
                                  <p:childTnLst>
                                    <p:set>
                                      <p:cBhvr>
                                        <p:cTn id="536" dur="1" fill="hold">
                                          <p:stCondLst>
                                            <p:cond delay="0"/>
                                          </p:stCondLst>
                                        </p:cTn>
                                        <p:tgtEl>
                                          <p:spTgt spid="140">
                                            <p:txEl>
                                              <p:pRg st="8" end="8"/>
                                            </p:txEl>
                                          </p:spTgt>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1">
                                  <p:stCondLst>
                                    <p:cond delay="0"/>
                                  </p:stCondLst>
                                  <p:childTnLst>
                                    <p:set>
                                      <p:cBhvr>
                                        <p:cTn id="540" dur="1" fill="hold">
                                          <p:stCondLst>
                                            <p:cond delay="0"/>
                                          </p:stCondLst>
                                        </p:cTn>
                                        <p:tgtEl>
                                          <p:spTgt spid="140">
                                            <p:txEl>
                                              <p:pRg st="9" end="9"/>
                                            </p:txEl>
                                          </p:spTgt>
                                        </p:tgtEl>
                                        <p:attrNameLst>
                                          <p:attrName>style.visibility</p:attrName>
                                        </p:attrNameLst>
                                      </p:cBhvr>
                                      <p:to>
                                        <p:strVal val="visible"/>
                                      </p:to>
                                    </p:set>
                                  </p:childTnLst>
                                </p:cTn>
                              </p:par>
                            </p:childTnLst>
                          </p:cTn>
                        </p:par>
                      </p:childTnLst>
                    </p:cTn>
                  </p:par>
                  <p:par>
                    <p:cTn id="541" fill="hold">
                      <p:stCondLst>
                        <p:cond delay="indefinite"/>
                      </p:stCondLst>
                      <p:childTnLst>
                        <p:par>
                          <p:cTn id="542" fill="hold">
                            <p:stCondLst>
                              <p:cond delay="0"/>
                            </p:stCondLst>
                            <p:childTnLst>
                              <p:par>
                                <p:cTn id="543" nodeType="clickEffect" fill="hold" presetClass="entr" presetID="1">
                                  <p:stCondLst>
                                    <p:cond delay="0"/>
                                  </p:stCondLst>
                                  <p:childTnLst>
                                    <p:set>
                                      <p:cBhvr>
                                        <p:cTn id="544" dur="1" fill="hold">
                                          <p:stCondLst>
                                            <p:cond delay="0"/>
                                          </p:stCondLst>
                                        </p:cTn>
                                        <p:tgtEl>
                                          <p:spTgt spid="14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Recherche bibliographique</a:t>
            </a:r>
            <a:endParaRPr b="0" lang="fr-FR" sz="2400" spc="-1" strike="noStrike">
              <a:solidFill>
                <a:srgbClr val="000000"/>
              </a:solidFill>
              <a:latin typeface="Calibri"/>
            </a:endParaRPr>
          </a:p>
        </p:txBody>
      </p:sp>
      <p:sp>
        <p:nvSpPr>
          <p:cNvPr id="90" name="PlaceHolder 2"/>
          <p:cNvSpPr>
            <a:spLocks noGrp="1"/>
          </p:cNvSpPr>
          <p:nvPr>
            <p:ph/>
          </p:nvPr>
        </p:nvSpPr>
        <p:spPr>
          <a:xfrm>
            <a:off x="457200" y="985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Phase 1: Exploration en largeur d’abord (</a:t>
            </a:r>
            <a:r>
              <a:rPr b="0" lang="fr-FR" sz="2000" spc="-1" strike="noStrike">
                <a:solidFill>
                  <a:srgbClr val="0070c0"/>
                </a:solidFill>
                <a:latin typeface="Calibri"/>
              </a:rPr>
              <a:t>environ 1 mois</a:t>
            </a:r>
            <a:r>
              <a:rPr b="0" lang="fr-FR" sz="2000" spc="-1" strike="noStrike">
                <a:solidFill>
                  <a:schemeClr val="accent4">
                    <a:lumMod val="50000"/>
                  </a:schemeClr>
                </a:solidFill>
                <a:latin typeface="Calibri"/>
              </a:rPr>
              <a:t>)</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La plupart des idées fertiles naît de rencontres impromptues avec des livres ou des personnes que l’on n’avait pas prévu de consulter; sachez donc favoriser ces rencontres</a:t>
            </a:r>
            <a:endParaRPr b="0" lang="fr-FR" sz="18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Phase 2: Lecture orienté par la problématique</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Discussions avec l’encadrant + définition de la problématique =&gt; Resserrer vos lectures sur ce qui touche le plus directement à votre sujet.</a:t>
            </a:r>
            <a:endParaRPr b="0" lang="fr-FR" sz="18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Phase 3: Lecture orienté par la contribution </a:t>
            </a:r>
            <a:endParaRPr b="0" lang="fr-FR" sz="20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Implémentation de la solution</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Comparaisons</a:t>
            </a:r>
            <a:endParaRPr b="0" lang="fr-FR" sz="1800" spc="-1" strike="noStrike">
              <a:solidFill>
                <a:srgbClr val="000000"/>
              </a:solidFill>
              <a:latin typeface="Calibri"/>
            </a:endParaRPr>
          </a:p>
          <a:p>
            <a:pPr lvl="1" marL="640080" indent="-22860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Benchmarks, etc,</a:t>
            </a:r>
            <a:endParaRPr b="0" lang="fr-FR" sz="1800" spc="-1" strike="noStrike">
              <a:solidFill>
                <a:srgbClr val="000000"/>
              </a:solidFill>
              <a:latin typeface="Calibri"/>
            </a:endParaRPr>
          </a:p>
        </p:txBody>
      </p:sp>
      <p:sp>
        <p:nvSpPr>
          <p:cNvPr id="91"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EC2999D5-D651-47CC-BC34-B57A9EEA94B6}"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c00000"/>
                </a:solidFill>
                <a:latin typeface="Calibri"/>
              </a:rPr>
              <a:t>Plagiarism !!!</a:t>
            </a:r>
            <a:endParaRPr b="0" lang="fr-FR" sz="2400" spc="-1" strike="noStrike">
              <a:solidFill>
                <a:srgbClr val="000000"/>
              </a:solidFill>
              <a:latin typeface="Calibri"/>
            </a:endParaRPr>
          </a:p>
        </p:txBody>
      </p:sp>
      <p:sp>
        <p:nvSpPr>
          <p:cNvPr id="143" name="PlaceHolder 2"/>
          <p:cNvSpPr>
            <a:spLocks noGrp="1"/>
          </p:cNvSpPr>
          <p:nvPr>
            <p:ph/>
          </p:nvPr>
        </p:nvSpPr>
        <p:spPr>
          <a:xfrm>
            <a:off x="457200" y="985320"/>
            <a:ext cx="7619760" cy="4348440"/>
          </a:xfrm>
          <a:prstGeom prst="rect">
            <a:avLst/>
          </a:prstGeom>
          <a:noFill/>
          <a:ln w="0">
            <a:noFill/>
          </a:ln>
        </p:spPr>
        <p:txBody>
          <a:bodyPr anchor="t">
            <a:normAutofit fontScale="90000"/>
          </a:bodyPr>
          <a:p>
            <a:pPr marL="333720" indent="-22212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Warning!!</a:t>
            </a:r>
            <a:r>
              <a:rPr b="0" lang="en-US" sz="2000" spc="-1" strike="noStrike">
                <a:solidFill>
                  <a:schemeClr val="accent4">
                    <a:lumMod val="50000"/>
                  </a:schemeClr>
                </a:solidFill>
                <a:latin typeface="Calibri"/>
              </a:rPr>
              <a:t> You must give credit to the source of any information you use directly or paraphrase. This is called citing your sources.</a:t>
            </a:r>
            <a:endParaRPr b="0" lang="fr-FR" sz="2000" spc="-1" strike="noStrike">
              <a:solidFill>
                <a:srgbClr val="000000"/>
              </a:solidFill>
              <a:latin typeface="Calibri"/>
            </a:endParaRPr>
          </a:p>
          <a:p>
            <a:pPr marL="333720" indent="-2221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 </a:t>
            </a:r>
            <a:r>
              <a:rPr b="0" lang="en-US" sz="2000" spc="-1" strike="noStrike">
                <a:solidFill>
                  <a:schemeClr val="accent4">
                    <a:lumMod val="50000"/>
                  </a:schemeClr>
                </a:solidFill>
                <a:latin typeface="Calibri"/>
              </a:rPr>
              <a:t>If you use in your final product any data, sentences, paragraphs, sounds, or images (pictures) without citing the source, you are committing an unlawful act called </a:t>
            </a:r>
            <a:r>
              <a:rPr b="0" lang="en-US" sz="2000" spc="-1" strike="noStrike">
                <a:solidFill>
                  <a:srgbClr val="c00000"/>
                </a:solidFill>
                <a:latin typeface="Calibri"/>
              </a:rPr>
              <a:t>plagiarism</a:t>
            </a:r>
            <a:r>
              <a:rPr b="0" lang="en-US" sz="2000" spc="-1" strike="noStrike">
                <a:solidFill>
                  <a:schemeClr val="accent4">
                    <a:lumMod val="50000"/>
                  </a:schemeClr>
                </a:solidFill>
                <a:latin typeface="Calibri"/>
              </a:rPr>
              <a:t>, which means pretending someone else's work is your own.</a:t>
            </a:r>
            <a:endParaRPr b="0" lang="fr-FR" sz="2000" spc="-1" strike="noStrike">
              <a:solidFill>
                <a:srgbClr val="000000"/>
              </a:solidFill>
              <a:latin typeface="Calibri"/>
            </a:endParaRPr>
          </a:p>
          <a:p>
            <a:pPr marL="333720" indent="-2221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There are legal consequences for doing this. That is why it is very important to give credit to any material you use that is not originally your own. </a:t>
            </a:r>
            <a:r>
              <a:rPr b="0" lang="en-US" sz="2000" spc="-1" strike="noStrike">
                <a:solidFill>
                  <a:srgbClr val="00b050"/>
                </a:solidFill>
                <a:latin typeface="Calibri"/>
              </a:rPr>
              <a:t>The best time to do this is when you are taking notes or copying information in any way,</a:t>
            </a:r>
            <a:endParaRPr b="0" lang="fr-FR" sz="2000" spc="-1" strike="noStrike">
              <a:solidFill>
                <a:srgbClr val="000000"/>
              </a:solidFill>
              <a:latin typeface="Calibri"/>
            </a:endParaRPr>
          </a:p>
          <a:p>
            <a:pPr marL="333720" indent="-222120">
              <a:lnSpc>
                <a:spcPct val="100000"/>
              </a:lnSpc>
              <a:spcBef>
                <a:spcPts val="1199"/>
              </a:spcBef>
              <a:buClr>
                <a:srgbClr val="072c62"/>
              </a:buClr>
              <a:buSzPct val="80000"/>
              <a:buFont typeface="Wingdings" charset="2"/>
              <a:buChar char=""/>
            </a:pPr>
            <a:r>
              <a:rPr b="0" lang="en-US" sz="2000" spc="-1" strike="noStrike">
                <a:solidFill>
                  <a:srgbClr val="c00000"/>
                </a:solidFill>
                <a:latin typeface="Calibri"/>
              </a:rPr>
              <a:t>Make Source Cards for all sources you use. Identify on your notecard the source for any information you print out or copy from a computer source, photocopy from anything, scan electronically, or directly copy into your notes.</a:t>
            </a:r>
            <a:endParaRPr b="0" lang="fr-FR" sz="2000" spc="-1" strike="noStrike">
              <a:solidFill>
                <a:srgbClr val="000000"/>
              </a:solidFill>
              <a:latin typeface="Calibri"/>
            </a:endParaRPr>
          </a:p>
        </p:txBody>
      </p:sp>
      <p:sp>
        <p:nvSpPr>
          <p:cNvPr id="144"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5849B52C-34F6-4C1E-B7CB-5071A942995D}"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45" dur="indefinite" restart="never" nodeType="tmRoot">
          <p:childTnLst>
            <p:seq>
              <p:cTn id="546" dur="indefinite" nodeType="mainSeq">
                <p:childTnLst>
                  <p:par>
                    <p:cTn id="547" fill="hold">
                      <p:stCondLst>
                        <p:cond delay="indefinite"/>
                      </p:stCondLst>
                      <p:childTnLst>
                        <p:par>
                          <p:cTn id="548" fill="hold">
                            <p:stCondLst>
                              <p:cond delay="0"/>
                            </p:stCondLst>
                            <p:childTnLst>
                              <p:par>
                                <p:cTn id="549" nodeType="clickEffect" fill="hold" presetClass="entr" presetID="1">
                                  <p:stCondLst>
                                    <p:cond delay="0"/>
                                  </p:stCondLst>
                                  <p:childTnLst>
                                    <p:set>
                                      <p:cBhvr>
                                        <p:cTn id="550" dur="1" fill="hold">
                                          <p:stCondLst>
                                            <p:cond delay="0"/>
                                          </p:stCondLst>
                                        </p:cTn>
                                        <p:tgtEl>
                                          <p:spTgt spid="143">
                                            <p:txEl>
                                              <p:pRg st="0" end="0"/>
                                            </p:txEl>
                                          </p:spTgt>
                                        </p:tgtEl>
                                        <p:attrNameLst>
                                          <p:attrName>style.visibility</p:attrName>
                                        </p:attrNameLst>
                                      </p:cBhvr>
                                      <p:to>
                                        <p:strVal val="visible"/>
                                      </p:to>
                                    </p:set>
                                  </p:childTnLst>
                                </p:cTn>
                              </p:par>
                            </p:childTnLst>
                          </p:cTn>
                        </p:par>
                      </p:childTnLst>
                    </p:cTn>
                  </p:par>
                  <p:par>
                    <p:cTn id="551" fill="hold">
                      <p:stCondLst>
                        <p:cond delay="indefinite"/>
                      </p:stCondLst>
                      <p:childTnLst>
                        <p:par>
                          <p:cTn id="552" fill="hold">
                            <p:stCondLst>
                              <p:cond delay="0"/>
                            </p:stCondLst>
                            <p:childTnLst>
                              <p:par>
                                <p:cTn id="553" nodeType="clickEffect" fill="hold" presetClass="entr" presetID="1">
                                  <p:stCondLst>
                                    <p:cond delay="0"/>
                                  </p:stCondLst>
                                  <p:childTnLst>
                                    <p:set>
                                      <p:cBhvr>
                                        <p:cTn id="554"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
                                  <p:stCondLst>
                                    <p:cond delay="0"/>
                                  </p:stCondLst>
                                  <p:childTnLst>
                                    <p:set>
                                      <p:cBhvr>
                                        <p:cTn id="558"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1">
                                  <p:stCondLst>
                                    <p:cond delay="0"/>
                                  </p:stCondLst>
                                  <p:childTnLst>
                                    <p:set>
                                      <p:cBhvr>
                                        <p:cTn id="562"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Use of Information (3)</a:t>
            </a:r>
            <a:endParaRPr b="0" lang="fr-FR" sz="2400" spc="-1" strike="noStrike">
              <a:solidFill>
                <a:srgbClr val="000000"/>
              </a:solidFill>
              <a:latin typeface="Calibri"/>
            </a:endParaRPr>
          </a:p>
        </p:txBody>
      </p:sp>
      <p:sp>
        <p:nvSpPr>
          <p:cNvPr id="146" name="PlaceHolder 2"/>
          <p:cNvSpPr>
            <a:spLocks noGrp="1"/>
          </p:cNvSpPr>
          <p:nvPr>
            <p:ph/>
          </p:nvPr>
        </p:nvSpPr>
        <p:spPr>
          <a:xfrm>
            <a:off x="457200" y="985320"/>
            <a:ext cx="7619760" cy="4348440"/>
          </a:xfrm>
          <a:prstGeom prst="rect">
            <a:avLst/>
          </a:prstGeom>
          <a:noFill/>
          <a:ln w="0">
            <a:noFill/>
          </a:ln>
        </p:spPr>
        <p:txBody>
          <a:bodyPr anchor="t">
            <a:normAutofit fontScale="84000"/>
          </a:bodyPr>
          <a:p>
            <a:pPr marL="338760" indent="-22572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Does the information give me any other key words or phrases that I can use to lead me to other information?</a:t>
            </a:r>
            <a:endParaRPr b="0" lang="fr-FR" sz="2000" spc="-1" strike="noStrike">
              <a:solidFill>
                <a:srgbClr val="000000"/>
              </a:solidFill>
              <a:latin typeface="Calibri"/>
            </a:endParaRPr>
          </a:p>
          <a:p>
            <a:pPr lvl="1" marL="632160" indent="-22572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This is a good opportunity to get "leads" to more information. </a:t>
            </a:r>
            <a:endParaRPr b="0" lang="fr-FR" sz="1800" spc="-1" strike="noStrike">
              <a:solidFill>
                <a:srgbClr val="000000"/>
              </a:solidFill>
              <a:latin typeface="Calibri"/>
            </a:endParaRPr>
          </a:p>
          <a:p>
            <a:pPr lvl="1" marL="632160" indent="-22572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Look up any names, places, or any other terms that you think will help explain your subject or support your argument better.</a:t>
            </a:r>
            <a:endParaRPr b="0" lang="fr-FR" sz="1800" spc="-1" strike="noStrike">
              <a:solidFill>
                <a:srgbClr val="000000"/>
              </a:solidFill>
              <a:latin typeface="Calibri"/>
            </a:endParaRPr>
          </a:p>
          <a:p>
            <a:pPr marL="338760" indent="-22572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Am I ready to start putting a draft of my project together?</a:t>
            </a:r>
            <a:endParaRPr b="0" lang="fr-FR" sz="2000" spc="-1" strike="noStrike">
              <a:solidFill>
                <a:srgbClr val="000000"/>
              </a:solidFill>
              <a:latin typeface="Calibri"/>
            </a:endParaRPr>
          </a:p>
          <a:p>
            <a:pPr marL="338760" indent="-2257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Have you double-checked factual information in a couple of sources?</a:t>
            </a:r>
            <a:endParaRPr b="0" lang="fr-FR" sz="2000" spc="-1" strike="noStrike">
              <a:solidFill>
                <a:srgbClr val="000000"/>
              </a:solidFill>
              <a:latin typeface="Calibri"/>
            </a:endParaRPr>
          </a:p>
          <a:p>
            <a:pPr marL="338760" indent="-2257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Have you collected all of the kinds of information you need (these may include any pictures, maps, data, etc.)?</a:t>
            </a:r>
            <a:endParaRPr b="0" lang="fr-FR" sz="2000" spc="-1" strike="noStrike">
              <a:solidFill>
                <a:srgbClr val="000000"/>
              </a:solidFill>
              <a:latin typeface="Calibri"/>
            </a:endParaRPr>
          </a:p>
          <a:p>
            <a:pPr marL="338760" indent="-2257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Have you recorded the bibliographic information for any sources you used?</a:t>
            </a:r>
            <a:endParaRPr b="0" lang="fr-FR" sz="2000" spc="-1" strike="noStrike">
              <a:solidFill>
                <a:srgbClr val="000000"/>
              </a:solidFill>
              <a:latin typeface="Calibri"/>
            </a:endParaRPr>
          </a:p>
          <a:p>
            <a:pPr marL="338760" indent="-2257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Do you have enough information to begin organizing it?</a:t>
            </a:r>
            <a:endParaRPr b="0" lang="fr-FR" sz="2000" spc="-1" strike="noStrike">
              <a:solidFill>
                <a:srgbClr val="000000"/>
              </a:solidFill>
              <a:latin typeface="Calibri"/>
            </a:endParaRPr>
          </a:p>
          <a:p>
            <a:pPr lvl="1" marL="632160" indent="-22572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At this point it is best to </a:t>
            </a:r>
            <a:r>
              <a:rPr b="0" lang="en-US" sz="1800" spc="-1" strike="noStrike" u="sng">
                <a:solidFill>
                  <a:schemeClr val="accent4">
                    <a:lumMod val="50000"/>
                  </a:schemeClr>
                </a:solidFill>
                <a:uFillTx/>
                <a:latin typeface="Calibri"/>
                <a:hlinkClick r:id="rId1"/>
              </a:rPr>
              <a:t>make an outline</a:t>
            </a:r>
            <a:r>
              <a:rPr b="0" lang="en-US" sz="1800" spc="-1" strike="noStrike">
                <a:solidFill>
                  <a:schemeClr val="accent4">
                    <a:lumMod val="50000"/>
                  </a:schemeClr>
                </a:solidFill>
                <a:latin typeface="Calibri"/>
              </a:rPr>
              <a:t> to create a structure for your project.</a:t>
            </a:r>
            <a:endParaRPr b="0" lang="fr-FR" sz="1800" spc="-1" strike="noStrike">
              <a:solidFill>
                <a:srgbClr val="000000"/>
              </a:solidFill>
              <a:latin typeface="Calibri"/>
            </a:endParaRPr>
          </a:p>
          <a:p>
            <a:pPr lvl="1" marL="632160" indent="-22572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Now you can see if you are missing any information, want to eliminate any information, or need to change your thesis or topic in any way.</a:t>
            </a:r>
            <a:endParaRPr b="0" lang="fr-FR" sz="18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p:txBody>
      </p:sp>
      <p:sp>
        <p:nvSpPr>
          <p:cNvPr id="147"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1A27B0A3-17FA-4B2C-A04A-0377D2A9911E}"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63" dur="indefinite" restart="never" nodeType="tmRoot">
          <p:childTnLst>
            <p:seq>
              <p:cTn id="564" dur="indefinite" nodeType="mainSeq">
                <p:childTnLst>
                  <p:par>
                    <p:cTn id="565" fill="hold">
                      <p:stCondLst>
                        <p:cond delay="indefinite"/>
                      </p:stCondLst>
                      <p:childTnLst>
                        <p:par>
                          <p:cTn id="566" fill="hold">
                            <p:stCondLst>
                              <p:cond delay="0"/>
                            </p:stCondLst>
                            <p:childTnLst>
                              <p:par>
                                <p:cTn id="567" nodeType="clickEffect" fill="hold" presetClass="entr" presetID="1">
                                  <p:stCondLst>
                                    <p:cond delay="0"/>
                                  </p:stCondLst>
                                  <p:childTnLst>
                                    <p:set>
                                      <p:cBhvr>
                                        <p:cTn id="568"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nodeType="clickEffect" fill="hold" presetClass="entr" presetID="1">
                                  <p:stCondLst>
                                    <p:cond delay="0"/>
                                  </p:stCondLst>
                                  <p:childTnLst>
                                    <p:set>
                                      <p:cBhvr>
                                        <p:cTn id="572"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nodeType="clickEffect" fill="hold" presetClass="entr" presetID="1">
                                  <p:stCondLst>
                                    <p:cond delay="0"/>
                                  </p:stCondLst>
                                  <p:childTnLst>
                                    <p:set>
                                      <p:cBhvr>
                                        <p:cTn id="576"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577" fill="hold">
                      <p:stCondLst>
                        <p:cond delay="indefinite"/>
                      </p:stCondLst>
                      <p:childTnLst>
                        <p:par>
                          <p:cTn id="578" fill="hold">
                            <p:stCondLst>
                              <p:cond delay="0"/>
                            </p:stCondLst>
                            <p:childTnLst>
                              <p:par>
                                <p:cTn id="579" nodeType="clickEffect" fill="hold" presetClass="entr" presetID="1">
                                  <p:stCondLst>
                                    <p:cond delay="0"/>
                                  </p:stCondLst>
                                  <p:childTnLst>
                                    <p:set>
                                      <p:cBhvr>
                                        <p:cTn id="580"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581" fill="hold">
                      <p:stCondLst>
                        <p:cond delay="indefinite"/>
                      </p:stCondLst>
                      <p:childTnLst>
                        <p:par>
                          <p:cTn id="582" fill="hold">
                            <p:stCondLst>
                              <p:cond delay="0"/>
                            </p:stCondLst>
                            <p:childTnLst>
                              <p:par>
                                <p:cTn id="583" nodeType="clickEffect" fill="hold" presetClass="entr" presetID="1">
                                  <p:stCondLst>
                                    <p:cond delay="0"/>
                                  </p:stCondLst>
                                  <p:childTnLst>
                                    <p:set>
                                      <p:cBhvr>
                                        <p:cTn id="584"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1">
                                  <p:stCondLst>
                                    <p:cond delay="0"/>
                                  </p:stCondLst>
                                  <p:childTnLst>
                                    <p:set>
                                      <p:cBhvr>
                                        <p:cTn id="588"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589" fill="hold">
                      <p:stCondLst>
                        <p:cond delay="indefinite"/>
                      </p:stCondLst>
                      <p:childTnLst>
                        <p:par>
                          <p:cTn id="590" fill="hold">
                            <p:stCondLst>
                              <p:cond delay="0"/>
                            </p:stCondLst>
                            <p:childTnLst>
                              <p:par>
                                <p:cTn id="591" nodeType="clickEffect" fill="hold" presetClass="entr" presetID="1">
                                  <p:stCondLst>
                                    <p:cond delay="0"/>
                                  </p:stCondLst>
                                  <p:childTnLst>
                                    <p:set>
                                      <p:cBhvr>
                                        <p:cTn id="592"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1">
                                  <p:stCondLst>
                                    <p:cond delay="0"/>
                                  </p:stCondLst>
                                  <p:childTnLst>
                                    <p:set>
                                      <p:cBhvr>
                                        <p:cTn id="596"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par>
                    <p:cTn id="597" fill="hold">
                      <p:stCondLst>
                        <p:cond delay="indefinite"/>
                      </p:stCondLst>
                      <p:childTnLst>
                        <p:par>
                          <p:cTn id="598" fill="hold">
                            <p:stCondLst>
                              <p:cond delay="0"/>
                            </p:stCondLst>
                            <p:childTnLst>
                              <p:par>
                                <p:cTn id="599" nodeType="clickEffect" fill="hold" presetClass="entr" presetID="1">
                                  <p:stCondLst>
                                    <p:cond delay="0"/>
                                  </p:stCondLst>
                                  <p:childTnLst>
                                    <p:set>
                                      <p:cBhvr>
                                        <p:cTn id="600" dur="1" fill="hold">
                                          <p:stCondLst>
                                            <p:cond delay="0"/>
                                          </p:stCondLst>
                                        </p:cTn>
                                        <p:tgtEl>
                                          <p:spTgt spid="146">
                                            <p:txEl>
                                              <p:pRg st="8" end="8"/>
                                            </p:txEl>
                                          </p:spTgt>
                                        </p:tgtEl>
                                        <p:attrNameLst>
                                          <p:attrName>style.visibility</p:attrName>
                                        </p:attrNameLst>
                                      </p:cBhvr>
                                      <p:to>
                                        <p:strVal val="visible"/>
                                      </p:to>
                                    </p:se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
                                  <p:stCondLst>
                                    <p:cond delay="0"/>
                                  </p:stCondLst>
                                  <p:childTnLst>
                                    <p:set>
                                      <p:cBhvr>
                                        <p:cTn id="604" dur="1" fill="hold">
                                          <p:stCondLst>
                                            <p:cond delay="0"/>
                                          </p:stCondLst>
                                        </p:cTn>
                                        <p:tgtEl>
                                          <p:spTgt spid="146">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GB" sz="2400" spc="-100" strike="noStrike">
                <a:solidFill>
                  <a:srgbClr val="242852"/>
                </a:solidFill>
                <a:latin typeface="Calibri"/>
              </a:rPr>
              <a:t>Sample Source Cards (1)</a:t>
            </a:r>
            <a:endParaRPr b="0" lang="fr-FR" sz="2400" spc="-1" strike="noStrike">
              <a:solidFill>
                <a:srgbClr val="000000"/>
              </a:solidFill>
              <a:latin typeface="Calibri"/>
            </a:endParaRPr>
          </a:p>
        </p:txBody>
      </p:sp>
      <p:sp>
        <p:nvSpPr>
          <p:cNvPr id="149"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C93FFB63-C91B-4159-8A23-FFEA23688269}"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pic>
        <p:nvPicPr>
          <p:cNvPr id="150" name="Image 4" descr="http://www.crlsresearchguide.org/images/book%20source%20card.gif"/>
          <p:cNvPicPr/>
          <p:nvPr/>
        </p:nvPicPr>
        <p:blipFill>
          <a:blip r:embed="rId1"/>
          <a:stretch/>
        </p:blipFill>
        <p:spPr>
          <a:xfrm>
            <a:off x="1982520" y="1508400"/>
            <a:ext cx="5178600" cy="2697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en-GB" sz="2400" spc="-100" strike="noStrike">
                <a:solidFill>
                  <a:srgbClr val="242852"/>
                </a:solidFill>
                <a:latin typeface="Calibri"/>
              </a:rPr>
              <a:t>Sample Source Cards (2)</a:t>
            </a:r>
            <a:endParaRPr b="0" lang="fr-FR" sz="2400" spc="-1" strike="noStrike">
              <a:solidFill>
                <a:srgbClr val="000000"/>
              </a:solidFill>
              <a:latin typeface="Calibri"/>
            </a:endParaRPr>
          </a:p>
        </p:txBody>
      </p:sp>
      <p:sp>
        <p:nvSpPr>
          <p:cNvPr id="152"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3DD2B40F-7107-4CB8-B9EC-15F55B2A8C19}"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pic>
        <p:nvPicPr>
          <p:cNvPr id="153" name="Image 4" descr="http://www.crlsresearchguide.org/images/online%20magazine%20source.gif"/>
          <p:cNvPicPr/>
          <p:nvPr/>
        </p:nvPicPr>
        <p:blipFill>
          <a:blip r:embed="rId1"/>
          <a:stretch/>
        </p:blipFill>
        <p:spPr>
          <a:xfrm>
            <a:off x="1982520" y="1527120"/>
            <a:ext cx="5178600" cy="2660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Making Note Cards</a:t>
            </a:r>
            <a:endParaRPr b="0" lang="fr-FR" sz="2400" spc="-1" strike="noStrike">
              <a:solidFill>
                <a:srgbClr val="000000"/>
              </a:solidFill>
              <a:latin typeface="Calibri"/>
            </a:endParaRPr>
          </a:p>
        </p:txBody>
      </p:sp>
      <p:sp>
        <p:nvSpPr>
          <p:cNvPr id="155" name="PlaceHolder 2"/>
          <p:cNvSpPr>
            <a:spLocks noGrp="1"/>
          </p:cNvSpPr>
          <p:nvPr>
            <p:ph/>
          </p:nvPr>
        </p:nvSpPr>
        <p:spPr>
          <a:xfrm>
            <a:off x="457200" y="985320"/>
            <a:ext cx="7619760" cy="4348440"/>
          </a:xfrm>
          <a:prstGeom prst="rect">
            <a:avLst/>
          </a:prstGeom>
          <a:noFill/>
          <a:ln w="0">
            <a:noFill/>
          </a:ln>
        </p:spPr>
        <p:txBody>
          <a:bodyPr anchor="t">
            <a:normAutofit fontScale="82000"/>
          </a:bodyPr>
          <a:p>
            <a:pPr marL="303840" indent="-202320">
              <a:lnSpc>
                <a:spcPct val="100000"/>
              </a:lnSpc>
              <a:spcBef>
                <a:spcPts val="1199"/>
              </a:spcBef>
              <a:buClr>
                <a:srgbClr val="072c62"/>
              </a:buClr>
              <a:buSzPct val="80000"/>
              <a:buFont typeface="Wingdings" charset="2"/>
              <a:buChar char=""/>
            </a:pPr>
            <a:r>
              <a:rPr b="0" lang="en-US" sz="2000" spc="-1" strike="noStrike">
                <a:solidFill>
                  <a:schemeClr val="accent4">
                    <a:lumMod val="50000"/>
                  </a:schemeClr>
                </a:solidFill>
                <a:latin typeface="Calibri"/>
              </a:rPr>
              <a:t>It is useful to take notes on index cards </a:t>
            </a:r>
            <a:endParaRPr b="0" lang="fr-FR" sz="2000" spc="-1" strike="noStrike">
              <a:solidFill>
                <a:srgbClr val="000000"/>
              </a:solidFill>
              <a:latin typeface="Calibri"/>
            </a:endParaRPr>
          </a:p>
          <a:p>
            <a:pPr lvl="1" marL="567360" indent="-202320">
              <a:lnSpc>
                <a:spcPct val="100000"/>
              </a:lnSpc>
              <a:spcBef>
                <a:spcPts val="360"/>
              </a:spcBef>
              <a:buClr>
                <a:srgbClr val="072c62"/>
              </a:buClr>
              <a:buSzPct val="80000"/>
              <a:buFont typeface="Wingdings" charset="2"/>
              <a:buChar char=""/>
            </a:pPr>
            <a:r>
              <a:rPr b="0" lang="en-US" sz="1800" spc="-1" strike="noStrike">
                <a:solidFill>
                  <a:schemeClr val="accent4">
                    <a:lumMod val="50000"/>
                  </a:schemeClr>
                </a:solidFill>
                <a:latin typeface="Calibri"/>
              </a:rPr>
              <a:t>it gives you the flexibility to change the order of your notes and group them together easily. </a:t>
            </a:r>
            <a:endParaRPr b="0" lang="fr-FR" sz="1800" spc="-1" strike="noStrike">
              <a:solidFill>
                <a:srgbClr val="000000"/>
              </a:solidFill>
              <a:latin typeface="Calibri"/>
            </a:endParaRPr>
          </a:p>
          <a:p>
            <a:pPr marL="303840" indent="-202320">
              <a:lnSpc>
                <a:spcPct val="100000"/>
              </a:lnSpc>
              <a:spcBef>
                <a:spcPts val="1199"/>
              </a:spcBef>
              <a:buClr>
                <a:srgbClr val="072c62"/>
              </a:buClr>
              <a:buSzPct val="80000"/>
              <a:buFont typeface="Wingdings" charset="2"/>
              <a:buChar char=""/>
            </a:pPr>
            <a:r>
              <a:rPr b="1" lang="en-US" sz="2000" spc="-1" strike="noStrike">
                <a:solidFill>
                  <a:schemeClr val="accent4">
                    <a:lumMod val="50000"/>
                  </a:schemeClr>
                </a:solidFill>
                <a:latin typeface="Calibri"/>
              </a:rPr>
              <a:t>How do I do it?</a:t>
            </a:r>
            <a:endParaRPr b="0" lang="fr-FR" sz="20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1 . Write the subtopic heading of the note at the top of each note card.</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2. Write only one main point on a note card</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3. Only write information directly related to your Statement of Purpose.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4. Write only essential words, abbreviate when possible.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5. Be accurate: double check direct quotes and statistics.</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6. Identify direct quotes with quotation marks and the person's name.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7. Bracket your own words [ ] when you add them into a quote.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8. Use ellipsis points (...) where you leave out non-essential words from a quote.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9. Distinguish between 'fact' and 'opinion'.</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10. Include the source's number on the card</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11. Write the page number of the source after the note.</a:t>
            </a:r>
            <a:endParaRPr b="0" lang="fr-FR" sz="1800" spc="-1" strike="noStrike">
              <a:solidFill>
                <a:srgbClr val="000000"/>
              </a:solidFill>
              <a:latin typeface="Calibri"/>
            </a:endParaRPr>
          </a:p>
          <a:p>
            <a:pPr marL="364320" indent="0">
              <a:lnSpc>
                <a:spcPct val="100000"/>
              </a:lnSpc>
              <a:spcBef>
                <a:spcPts val="360"/>
              </a:spcBef>
              <a:buNone/>
              <a:tabLst>
                <a:tab algn="l" pos="0"/>
              </a:tabLst>
            </a:pPr>
            <a:r>
              <a:rPr b="0" lang="en-US" sz="1800" spc="-1" strike="noStrike">
                <a:solidFill>
                  <a:schemeClr val="accent4">
                    <a:lumMod val="50000"/>
                  </a:schemeClr>
                </a:solidFill>
                <a:latin typeface="Calibri"/>
              </a:rPr>
              <a:t>12. Use the word 'over' to indicate information on the back of the card.</a:t>
            </a:r>
            <a:endParaRPr b="0" lang="fr-FR" sz="18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p:txBody>
      </p:sp>
      <p:sp>
        <p:nvSpPr>
          <p:cNvPr id="156"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FA62A19F-BCFE-40A7-A973-868806167C70}"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05" dur="indefinite" restart="never" nodeType="tmRoot">
          <p:childTnLst>
            <p:seq>
              <p:cTn id="606" dur="indefinite" nodeType="mainSeq">
                <p:childTnLst>
                  <p:par>
                    <p:cTn id="607" fill="hold">
                      <p:stCondLst>
                        <p:cond delay="indefinite"/>
                      </p:stCondLst>
                      <p:childTnLst>
                        <p:par>
                          <p:cTn id="608" fill="hold">
                            <p:stCondLst>
                              <p:cond delay="0"/>
                            </p:stCondLst>
                            <p:childTnLst>
                              <p:par>
                                <p:cTn id="609" nodeType="clickEffect" fill="hold" presetClass="entr" presetID="1">
                                  <p:stCondLst>
                                    <p:cond delay="0"/>
                                  </p:stCondLst>
                                  <p:childTnLst>
                                    <p:set>
                                      <p:cBhvr>
                                        <p:cTn id="610"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nodeType="clickEffect" fill="hold" presetClass="entr" presetID="1">
                                  <p:stCondLst>
                                    <p:cond delay="0"/>
                                  </p:stCondLst>
                                  <p:childTnLst>
                                    <p:set>
                                      <p:cBhvr>
                                        <p:cTn id="614" dur="1" fill="hold">
                                          <p:stCondLst>
                                            <p:cond delay="0"/>
                                          </p:stCondLst>
                                        </p:cTn>
                                        <p:tgtEl>
                                          <p:spTgt spid="155">
                                            <p:txEl>
                                              <p:pRg st="1" end="1"/>
                                            </p:txEl>
                                          </p:spTgt>
                                        </p:tgtEl>
                                        <p:attrNameLst>
                                          <p:attrName>style.visibility</p:attrName>
                                        </p:attrNameLst>
                                      </p:cBhvr>
                                      <p:to>
                                        <p:strVal val="visible"/>
                                      </p:to>
                                    </p:se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1">
                                  <p:stCondLst>
                                    <p:cond delay="0"/>
                                  </p:stCondLst>
                                  <p:childTnLst>
                                    <p:set>
                                      <p:cBhvr>
                                        <p:cTn id="618"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par>
                    <p:cTn id="619" fill="hold">
                      <p:stCondLst>
                        <p:cond delay="indefinite"/>
                      </p:stCondLst>
                      <p:childTnLst>
                        <p:par>
                          <p:cTn id="620" fill="hold">
                            <p:stCondLst>
                              <p:cond delay="0"/>
                            </p:stCondLst>
                            <p:childTnLst>
                              <p:par>
                                <p:cTn id="621" nodeType="clickEffect" fill="hold" presetClass="entr" presetID="1">
                                  <p:stCondLst>
                                    <p:cond delay="0"/>
                                  </p:stCondLst>
                                  <p:childTnLst>
                                    <p:set>
                                      <p:cBhvr>
                                        <p:cTn id="622" dur="1" fill="hold">
                                          <p:stCondLst>
                                            <p:cond delay="0"/>
                                          </p:stCondLst>
                                        </p:cTn>
                                        <p:tgtEl>
                                          <p:spTgt spid="155">
                                            <p:txEl>
                                              <p:pRg st="3" end="3"/>
                                            </p:txEl>
                                          </p:spTgt>
                                        </p:tgtEl>
                                        <p:attrNameLst>
                                          <p:attrName>style.visibility</p:attrName>
                                        </p:attrNameLst>
                                      </p:cBhvr>
                                      <p:to>
                                        <p:strVal val="visible"/>
                                      </p:to>
                                    </p:set>
                                  </p:childTnLst>
                                </p:cTn>
                              </p:par>
                            </p:childTnLst>
                          </p:cTn>
                        </p:par>
                      </p:childTnLst>
                    </p:cTn>
                  </p:par>
                  <p:par>
                    <p:cTn id="623" fill="hold">
                      <p:stCondLst>
                        <p:cond delay="indefinite"/>
                      </p:stCondLst>
                      <p:childTnLst>
                        <p:par>
                          <p:cTn id="624" fill="hold">
                            <p:stCondLst>
                              <p:cond delay="0"/>
                            </p:stCondLst>
                            <p:childTnLst>
                              <p:par>
                                <p:cTn id="625" nodeType="clickEffect" fill="hold" presetClass="entr" presetID="1">
                                  <p:stCondLst>
                                    <p:cond delay="0"/>
                                  </p:stCondLst>
                                  <p:childTnLst>
                                    <p:set>
                                      <p:cBhvr>
                                        <p:cTn id="626" dur="1" fill="hold">
                                          <p:stCondLst>
                                            <p:cond delay="0"/>
                                          </p:stCondLst>
                                        </p:cTn>
                                        <p:tgtEl>
                                          <p:spTgt spid="155">
                                            <p:txEl>
                                              <p:pRg st="4" end="4"/>
                                            </p:txEl>
                                          </p:spTgt>
                                        </p:tgtEl>
                                        <p:attrNameLst>
                                          <p:attrName>style.visibility</p:attrName>
                                        </p:attrNameLst>
                                      </p:cBhvr>
                                      <p:to>
                                        <p:strVal val="visible"/>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1">
                                  <p:stCondLst>
                                    <p:cond delay="0"/>
                                  </p:stCondLst>
                                  <p:childTnLst>
                                    <p:set>
                                      <p:cBhvr>
                                        <p:cTn id="630" dur="1" fill="hold">
                                          <p:stCondLst>
                                            <p:cond delay="0"/>
                                          </p:stCondLst>
                                        </p:cTn>
                                        <p:tgtEl>
                                          <p:spTgt spid="155">
                                            <p:txEl>
                                              <p:pRg st="5" end="5"/>
                                            </p:txEl>
                                          </p:spTgt>
                                        </p:tgtEl>
                                        <p:attrNameLst>
                                          <p:attrName>style.visibility</p:attrName>
                                        </p:attrNameLst>
                                      </p:cBhvr>
                                      <p:to>
                                        <p:strVal val="visible"/>
                                      </p:to>
                                    </p:set>
                                  </p:childTnLst>
                                </p:cTn>
                              </p:par>
                            </p:childTnLst>
                          </p:cTn>
                        </p:par>
                      </p:childTnLst>
                    </p:cTn>
                  </p:par>
                  <p:par>
                    <p:cTn id="631" fill="hold">
                      <p:stCondLst>
                        <p:cond delay="indefinite"/>
                      </p:stCondLst>
                      <p:childTnLst>
                        <p:par>
                          <p:cTn id="632" fill="hold">
                            <p:stCondLst>
                              <p:cond delay="0"/>
                            </p:stCondLst>
                            <p:childTnLst>
                              <p:par>
                                <p:cTn id="633" nodeType="clickEffect" fill="hold" presetClass="entr" presetID="1">
                                  <p:stCondLst>
                                    <p:cond delay="0"/>
                                  </p:stCondLst>
                                  <p:childTnLst>
                                    <p:set>
                                      <p:cBhvr>
                                        <p:cTn id="634" dur="1" fill="hold">
                                          <p:stCondLst>
                                            <p:cond delay="0"/>
                                          </p:stCondLst>
                                        </p:cTn>
                                        <p:tgtEl>
                                          <p:spTgt spid="155">
                                            <p:txEl>
                                              <p:pRg st="6" end="6"/>
                                            </p:txEl>
                                          </p:spTgt>
                                        </p:tgtEl>
                                        <p:attrNameLst>
                                          <p:attrName>style.visibility</p:attrName>
                                        </p:attrNameLst>
                                      </p:cBhvr>
                                      <p:to>
                                        <p:strVal val="visible"/>
                                      </p:to>
                                    </p:set>
                                  </p:childTnLst>
                                </p:cTn>
                              </p:par>
                            </p:childTnLst>
                          </p:cTn>
                        </p:par>
                      </p:childTnLst>
                    </p:cTn>
                  </p:par>
                  <p:par>
                    <p:cTn id="635" fill="hold">
                      <p:stCondLst>
                        <p:cond delay="indefinite"/>
                      </p:stCondLst>
                      <p:childTnLst>
                        <p:par>
                          <p:cTn id="636" fill="hold">
                            <p:stCondLst>
                              <p:cond delay="0"/>
                            </p:stCondLst>
                            <p:childTnLst>
                              <p:par>
                                <p:cTn id="637" nodeType="clickEffect" fill="hold" presetClass="entr" presetID="1">
                                  <p:stCondLst>
                                    <p:cond delay="0"/>
                                  </p:stCondLst>
                                  <p:childTnLst>
                                    <p:set>
                                      <p:cBhvr>
                                        <p:cTn id="638" dur="1" fill="hold">
                                          <p:stCondLst>
                                            <p:cond delay="0"/>
                                          </p:stCondLst>
                                        </p:cTn>
                                        <p:tgtEl>
                                          <p:spTgt spid="155">
                                            <p:txEl>
                                              <p:pRg st="7" end="7"/>
                                            </p:txEl>
                                          </p:spTgt>
                                        </p:tgtEl>
                                        <p:attrNameLst>
                                          <p:attrName>style.visibility</p:attrName>
                                        </p:attrNameLst>
                                      </p:cBhvr>
                                      <p:to>
                                        <p:strVal val="visible"/>
                                      </p:to>
                                    </p:set>
                                  </p:childTnLst>
                                </p:cTn>
                              </p:par>
                            </p:childTnLst>
                          </p:cTn>
                        </p:par>
                      </p:childTnLst>
                    </p:cTn>
                  </p:par>
                  <p:par>
                    <p:cTn id="639" fill="hold">
                      <p:stCondLst>
                        <p:cond delay="indefinite"/>
                      </p:stCondLst>
                      <p:childTnLst>
                        <p:par>
                          <p:cTn id="640" fill="hold">
                            <p:stCondLst>
                              <p:cond delay="0"/>
                            </p:stCondLst>
                            <p:childTnLst>
                              <p:par>
                                <p:cTn id="641" nodeType="clickEffect" fill="hold" presetClass="entr" presetID="1">
                                  <p:stCondLst>
                                    <p:cond delay="0"/>
                                  </p:stCondLst>
                                  <p:childTnLst>
                                    <p:set>
                                      <p:cBhvr>
                                        <p:cTn id="642" dur="1" fill="hold">
                                          <p:stCondLst>
                                            <p:cond delay="0"/>
                                          </p:stCondLst>
                                        </p:cTn>
                                        <p:tgtEl>
                                          <p:spTgt spid="155">
                                            <p:txEl>
                                              <p:pRg st="8" end="8"/>
                                            </p:txEl>
                                          </p:spTgt>
                                        </p:tgtEl>
                                        <p:attrNameLst>
                                          <p:attrName>style.visibility</p:attrName>
                                        </p:attrNameLst>
                                      </p:cBhvr>
                                      <p:to>
                                        <p:strVal val="visible"/>
                                      </p:to>
                                    </p:set>
                                  </p:childTnLst>
                                </p:cTn>
                              </p:par>
                            </p:childTnLst>
                          </p:cTn>
                        </p:par>
                      </p:childTnLst>
                    </p:cTn>
                  </p:par>
                  <p:par>
                    <p:cTn id="643" fill="hold">
                      <p:stCondLst>
                        <p:cond delay="indefinite"/>
                      </p:stCondLst>
                      <p:childTnLst>
                        <p:par>
                          <p:cTn id="644" fill="hold">
                            <p:stCondLst>
                              <p:cond delay="0"/>
                            </p:stCondLst>
                            <p:childTnLst>
                              <p:par>
                                <p:cTn id="645" nodeType="clickEffect" fill="hold" presetClass="entr" presetID="1">
                                  <p:stCondLst>
                                    <p:cond delay="0"/>
                                  </p:stCondLst>
                                  <p:childTnLst>
                                    <p:set>
                                      <p:cBhvr>
                                        <p:cTn id="646" dur="1" fill="hold">
                                          <p:stCondLst>
                                            <p:cond delay="0"/>
                                          </p:stCondLst>
                                        </p:cTn>
                                        <p:tgtEl>
                                          <p:spTgt spid="155">
                                            <p:txEl>
                                              <p:pRg st="9" end="9"/>
                                            </p:txEl>
                                          </p:spTgt>
                                        </p:tgtEl>
                                        <p:attrNameLst>
                                          <p:attrName>style.visibility</p:attrName>
                                        </p:attrNameLst>
                                      </p:cBhvr>
                                      <p:to>
                                        <p:strVal val="visible"/>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1">
                                  <p:stCondLst>
                                    <p:cond delay="0"/>
                                  </p:stCondLst>
                                  <p:childTnLst>
                                    <p:set>
                                      <p:cBhvr>
                                        <p:cTn id="650" dur="1" fill="hold">
                                          <p:stCondLst>
                                            <p:cond delay="0"/>
                                          </p:stCondLst>
                                        </p:cTn>
                                        <p:tgtEl>
                                          <p:spTgt spid="155">
                                            <p:txEl>
                                              <p:pRg st="10" end="10"/>
                                            </p:txEl>
                                          </p:spTgt>
                                        </p:tgtEl>
                                        <p:attrNameLst>
                                          <p:attrName>style.visibility</p:attrName>
                                        </p:attrNameLst>
                                      </p:cBhvr>
                                      <p:to>
                                        <p:strVal val="visible"/>
                                      </p:to>
                                    </p:set>
                                  </p:childTnLst>
                                </p:cTn>
                              </p:par>
                            </p:childTnLst>
                          </p:cTn>
                        </p:par>
                      </p:childTnLst>
                    </p:cTn>
                  </p:par>
                  <p:par>
                    <p:cTn id="651" fill="hold">
                      <p:stCondLst>
                        <p:cond delay="indefinite"/>
                      </p:stCondLst>
                      <p:childTnLst>
                        <p:par>
                          <p:cTn id="652" fill="hold">
                            <p:stCondLst>
                              <p:cond delay="0"/>
                            </p:stCondLst>
                            <p:childTnLst>
                              <p:par>
                                <p:cTn id="653" nodeType="clickEffect" fill="hold" presetClass="entr" presetID="1">
                                  <p:stCondLst>
                                    <p:cond delay="0"/>
                                  </p:stCondLst>
                                  <p:childTnLst>
                                    <p:set>
                                      <p:cBhvr>
                                        <p:cTn id="654" dur="1" fill="hold">
                                          <p:stCondLst>
                                            <p:cond delay="0"/>
                                          </p:stCondLst>
                                        </p:cTn>
                                        <p:tgtEl>
                                          <p:spTgt spid="155">
                                            <p:txEl>
                                              <p:pRg st="11" end="11"/>
                                            </p:txEl>
                                          </p:spTgt>
                                        </p:tgtEl>
                                        <p:attrNameLst>
                                          <p:attrName>style.visibility</p:attrName>
                                        </p:attrNameLst>
                                      </p:cBhvr>
                                      <p:to>
                                        <p:strVal val="visible"/>
                                      </p:to>
                                    </p:set>
                                  </p:childTnLst>
                                </p:cTn>
                              </p:par>
                            </p:childTnLst>
                          </p:cTn>
                        </p:par>
                      </p:childTnLst>
                    </p:cTn>
                  </p:par>
                  <p:par>
                    <p:cTn id="655" fill="hold">
                      <p:stCondLst>
                        <p:cond delay="indefinite"/>
                      </p:stCondLst>
                      <p:childTnLst>
                        <p:par>
                          <p:cTn id="656" fill="hold">
                            <p:stCondLst>
                              <p:cond delay="0"/>
                            </p:stCondLst>
                            <p:childTnLst>
                              <p:par>
                                <p:cTn id="657" nodeType="clickEffect" fill="hold" presetClass="entr" presetID="1">
                                  <p:stCondLst>
                                    <p:cond delay="0"/>
                                  </p:stCondLst>
                                  <p:childTnLst>
                                    <p:set>
                                      <p:cBhvr>
                                        <p:cTn id="658" dur="1" fill="hold">
                                          <p:stCondLst>
                                            <p:cond delay="0"/>
                                          </p:stCondLst>
                                        </p:cTn>
                                        <p:tgtEl>
                                          <p:spTgt spid="155">
                                            <p:txEl>
                                              <p:pRg st="12" end="12"/>
                                            </p:txEl>
                                          </p:spTgt>
                                        </p:tgtEl>
                                        <p:attrNameLst>
                                          <p:attrName>style.visibility</p:attrName>
                                        </p:attrNameLst>
                                      </p:cBhvr>
                                      <p:to>
                                        <p:strVal val="visible"/>
                                      </p:to>
                                    </p:set>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1">
                                  <p:stCondLst>
                                    <p:cond delay="0"/>
                                  </p:stCondLst>
                                  <p:childTnLst>
                                    <p:set>
                                      <p:cBhvr>
                                        <p:cTn id="662" dur="1" fill="hold">
                                          <p:stCondLst>
                                            <p:cond delay="0"/>
                                          </p:stCondLst>
                                        </p:cTn>
                                        <p:tgtEl>
                                          <p:spTgt spid="155">
                                            <p:txEl>
                                              <p:pRg st="13" end="13"/>
                                            </p:txEl>
                                          </p:spTgt>
                                        </p:tgtEl>
                                        <p:attrNameLst>
                                          <p:attrName>style.visibility</p:attrName>
                                        </p:attrNameLst>
                                      </p:cBhvr>
                                      <p:to>
                                        <p:strVal val="visible"/>
                                      </p:to>
                                    </p:set>
                                  </p:childTnLst>
                                </p:cTn>
                              </p:par>
                            </p:childTnLst>
                          </p:cTn>
                        </p:par>
                      </p:childTnLst>
                    </p:cTn>
                  </p:par>
                  <p:par>
                    <p:cTn id="663" fill="hold">
                      <p:stCondLst>
                        <p:cond delay="indefinite"/>
                      </p:stCondLst>
                      <p:childTnLst>
                        <p:par>
                          <p:cTn id="664" fill="hold">
                            <p:stCondLst>
                              <p:cond delay="0"/>
                            </p:stCondLst>
                            <p:childTnLst>
                              <p:par>
                                <p:cTn id="665" nodeType="clickEffect" fill="hold" presetClass="entr" presetID="1">
                                  <p:stCondLst>
                                    <p:cond delay="0"/>
                                  </p:stCondLst>
                                  <p:childTnLst>
                                    <p:set>
                                      <p:cBhvr>
                                        <p:cTn id="666" dur="1" fill="hold">
                                          <p:stCondLst>
                                            <p:cond delay="0"/>
                                          </p:stCondLst>
                                        </p:cTn>
                                        <p:tgtEl>
                                          <p:spTgt spid="155">
                                            <p:txEl>
                                              <p:pRg st="14" end="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Making Note Cards (2)</a:t>
            </a:r>
            <a:endParaRPr b="0" lang="fr-FR" sz="2400" spc="-1" strike="noStrike">
              <a:solidFill>
                <a:srgbClr val="000000"/>
              </a:solidFill>
              <a:latin typeface="Calibri"/>
            </a:endParaRPr>
          </a:p>
        </p:txBody>
      </p:sp>
      <p:sp>
        <p:nvSpPr>
          <p:cNvPr id="158"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0ADD996E-EE44-43DC-9E4D-115458842BDA}"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pic>
        <p:nvPicPr>
          <p:cNvPr id="159" name="Picture 2" descr="http://www.crlsresearchguide.org/images/notecard.gif"/>
          <p:cNvPicPr/>
          <p:nvPr/>
        </p:nvPicPr>
        <p:blipFill>
          <a:blip r:embed="rId1"/>
          <a:stretch/>
        </p:blipFill>
        <p:spPr>
          <a:xfrm>
            <a:off x="1547640" y="1633320"/>
            <a:ext cx="5419440" cy="2866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Recherche bibliographique (2)</a:t>
            </a:r>
            <a:endParaRPr b="0" lang="fr-FR" sz="2400" spc="-1" strike="noStrike">
              <a:solidFill>
                <a:srgbClr val="000000"/>
              </a:solidFill>
              <a:latin typeface="Calibri"/>
            </a:endParaRPr>
          </a:p>
        </p:txBody>
      </p:sp>
      <p:sp>
        <p:nvSpPr>
          <p:cNvPr id="93" name="PlaceHolder 2"/>
          <p:cNvSpPr>
            <a:spLocks noGrp="1"/>
          </p:cNvSpPr>
          <p:nvPr>
            <p:ph/>
          </p:nvPr>
        </p:nvSpPr>
        <p:spPr>
          <a:xfrm>
            <a:off x="457200" y="985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0" lang="fr-FR" sz="2000" spc="-1" strike="noStrike">
                <a:solidFill>
                  <a:srgbClr val="c00000"/>
                </a:solidFill>
                <a:latin typeface="Calibri"/>
              </a:rPr>
              <a:t>Toute idée non archivée est une idée perdue</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Il y a donc deux façons de perdre une bonne idée : </a:t>
            </a:r>
            <a:r>
              <a:rPr b="0" lang="fr-FR" sz="2000" spc="-1" strike="noStrike">
                <a:solidFill>
                  <a:srgbClr val="c00000"/>
                </a:solidFill>
                <a:latin typeface="Calibri"/>
              </a:rPr>
              <a:t>ne pas l’archiver, et l’archiver mal</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Sorce cards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Note cards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Identifier chaque référence dans votre répertoire des PDFs</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Pdf writers offre la possibilité d’utiliser les </a:t>
            </a:r>
            <a:r>
              <a:rPr b="0" lang="fr-FR" sz="2000" spc="-1" strike="noStrike">
                <a:solidFill>
                  <a:srgbClr val="00b050"/>
                </a:solidFill>
                <a:latin typeface="Calibri"/>
              </a:rPr>
              <a:t>couleurs</a:t>
            </a:r>
            <a:endParaRPr b="0" lang="fr-FR" sz="2000" spc="-1" strike="noStrike">
              <a:solidFill>
                <a:srgbClr val="000000"/>
              </a:solidFill>
              <a:latin typeface="Calibri"/>
            </a:endParaRPr>
          </a:p>
        </p:txBody>
      </p:sp>
      <p:sp>
        <p:nvSpPr>
          <p:cNvPr id="94"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E7D28297-9119-459D-B011-4FDD857807D3}"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c00000"/>
                </a:solidFill>
                <a:latin typeface="Calibri"/>
              </a:rPr>
              <a:t>Important</a:t>
            </a:r>
            <a:endParaRPr b="0" lang="fr-FR" sz="2400" spc="-1" strike="noStrike">
              <a:solidFill>
                <a:srgbClr val="000000"/>
              </a:solidFill>
              <a:latin typeface="Calibri"/>
            </a:endParaRPr>
          </a:p>
        </p:txBody>
      </p:sp>
      <p:sp>
        <p:nvSpPr>
          <p:cNvPr id="96" name="PlaceHolder 2"/>
          <p:cNvSpPr>
            <a:spLocks noGrp="1"/>
          </p:cNvSpPr>
          <p:nvPr>
            <p:ph/>
          </p:nvPr>
        </p:nvSpPr>
        <p:spPr>
          <a:xfrm>
            <a:off x="457200" y="1489320"/>
            <a:ext cx="7619760" cy="2160000"/>
          </a:xfrm>
          <a:prstGeom prst="rect">
            <a:avLst/>
          </a:prstGeom>
          <a:noFill/>
          <a:ln w="0">
            <a:noFill/>
          </a:ln>
        </p:spPr>
        <p:txBody>
          <a:bodyPr anchor="t">
            <a:normAutofit/>
          </a:bodyPr>
          <a:p>
            <a:pPr marL="343080" indent="-228600" algn="ctr">
              <a:lnSpc>
                <a:spcPct val="200000"/>
              </a:lnSpc>
              <a:spcBef>
                <a:spcPts val="1199"/>
              </a:spcBef>
              <a:buClr>
                <a:srgbClr val="072c62"/>
              </a:buClr>
              <a:buSzPct val="80000"/>
              <a:buFont typeface="Wingdings" charset="2"/>
              <a:buChar char=""/>
            </a:pPr>
            <a:r>
              <a:rPr b="0" lang="fr-FR" sz="3200" spc="-1" strike="noStrike">
                <a:solidFill>
                  <a:srgbClr val="c00000"/>
                </a:solidFill>
                <a:latin typeface="Calibri"/>
              </a:rPr>
              <a:t>Le projet de recherche de master se fait à la bibliothèque et à la salle de lecture,</a:t>
            </a:r>
            <a:r>
              <a:rPr b="0" lang="fr-FR" sz="2000" spc="-1" strike="noStrike">
                <a:solidFill>
                  <a:srgbClr val="c00000"/>
                </a:solidFill>
                <a:latin typeface="Calibri"/>
              </a:rPr>
              <a:t>  </a:t>
            </a:r>
            <a:endParaRPr b="0" lang="fr-FR" sz="2000" spc="-1" strike="noStrike">
              <a:solidFill>
                <a:srgbClr val="000000"/>
              </a:solidFill>
              <a:latin typeface="Calibri"/>
            </a:endParaRPr>
          </a:p>
        </p:txBody>
      </p:sp>
      <p:sp>
        <p:nvSpPr>
          <p:cNvPr id="97"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85ECDE4C-06CF-40C3-AE80-858879DAD860}"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251640" y="12132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Lecture, quelques idées</a:t>
            </a:r>
            <a:endParaRPr b="0" lang="fr-FR" sz="2400" spc="-1" strike="noStrike">
              <a:solidFill>
                <a:srgbClr val="000000"/>
              </a:solidFill>
              <a:latin typeface="Calibri"/>
            </a:endParaRPr>
          </a:p>
        </p:txBody>
      </p:sp>
      <p:sp>
        <p:nvSpPr>
          <p:cNvPr id="99" name="PlaceHolder 2"/>
          <p:cNvSpPr>
            <a:spLocks noGrp="1"/>
          </p:cNvSpPr>
          <p:nvPr>
            <p:ph/>
          </p:nvPr>
        </p:nvSpPr>
        <p:spPr>
          <a:xfrm>
            <a:off x="323640" y="769320"/>
            <a:ext cx="7753320" cy="4564440"/>
          </a:xfrm>
          <a:prstGeom prst="rect">
            <a:avLst/>
          </a:prstGeom>
          <a:noFill/>
          <a:ln w="0">
            <a:noFill/>
          </a:ln>
        </p:spPr>
        <p:txBody>
          <a:bodyPr anchor="t">
            <a:normAutofit fontScale="98000"/>
          </a:bodyPr>
          <a:p>
            <a:pPr marL="335880" indent="-22392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Des sources principales aux sources secondaires</a:t>
            </a:r>
            <a:endParaRPr b="0" lang="fr-FR" sz="20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Dans un premier temps, concentrez-vous sur les sources principales</a:t>
            </a:r>
            <a:endParaRPr b="0" lang="fr-FR" sz="18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Ensuite, vous pouvez passer aux sources secondaires,</a:t>
            </a:r>
            <a:endParaRPr b="0" lang="fr-FR" sz="1800" spc="-1" strike="noStrike">
              <a:solidFill>
                <a:srgbClr val="000000"/>
              </a:solidFill>
              <a:latin typeface="Calibri"/>
            </a:endParaRPr>
          </a:p>
          <a:p>
            <a:pPr marL="335880" indent="-22392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Du général au particulier:</a:t>
            </a:r>
            <a:endParaRPr b="0" lang="fr-FR" sz="20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Les sources secondaires doivent être lues en allant du général au particulier</a:t>
            </a:r>
            <a:endParaRPr b="0" lang="fr-FR" sz="18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rgbClr val="c00000"/>
                </a:solidFill>
                <a:latin typeface="Calibri"/>
              </a:rPr>
              <a:t>Quel que soit le degré de spécialisation de votre sujet, il importe toujours de savoir l’inscrire dans une vision d’ensemble.</a:t>
            </a:r>
            <a:endParaRPr b="0" lang="fr-FR" sz="1800" spc="-1" strike="noStrike">
              <a:solidFill>
                <a:srgbClr val="000000"/>
              </a:solidFill>
              <a:latin typeface="Calibri"/>
            </a:endParaRPr>
          </a:p>
          <a:p>
            <a:pPr marL="335880" indent="-22392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Comment choisir les sources </a:t>
            </a:r>
            <a:r>
              <a:rPr b="0" lang="fr-FR" sz="2000" spc="-1" strike="noStrike">
                <a:solidFill>
                  <a:srgbClr val="7030a0"/>
                </a:solidFill>
                <a:latin typeface="Calibri"/>
              </a:rPr>
              <a:t>secondaires ?</a:t>
            </a:r>
            <a:endParaRPr b="0" lang="fr-FR" sz="20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 </a:t>
            </a:r>
            <a:r>
              <a:rPr b="0" lang="fr-FR" sz="1800" spc="-1" strike="noStrike">
                <a:solidFill>
                  <a:schemeClr val="accent4">
                    <a:lumMod val="50000"/>
                  </a:schemeClr>
                </a:solidFill>
                <a:latin typeface="Calibri"/>
              </a:rPr>
              <a:t>Dans un premier temps, votre directeur peut vous donner de précieux conseils bibliographiques en vous recommandant les textes centraux.</a:t>
            </a:r>
            <a:endParaRPr b="0" lang="fr-FR" sz="1800" spc="-1" strike="noStrike">
              <a:solidFill>
                <a:srgbClr val="000000"/>
              </a:solidFill>
              <a:latin typeface="Calibri"/>
            </a:endParaRPr>
          </a:p>
          <a:p>
            <a:pPr lvl="1" marL="627120" indent="-22392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À partir de ceux-ci, vous pourrez par vous-même rayonner vers les textes plus périphériques : </a:t>
            </a:r>
            <a:endParaRPr b="0" lang="fr-FR" sz="1800" spc="-1" strike="noStrike">
              <a:solidFill>
                <a:srgbClr val="000000"/>
              </a:solidFill>
              <a:latin typeface="Calibri"/>
            </a:endParaRPr>
          </a:p>
          <a:p>
            <a:pPr lvl="2" marL="985680" indent="-223920">
              <a:lnSpc>
                <a:spcPct val="100000"/>
              </a:lnSpc>
              <a:spcBef>
                <a:spcPts val="320"/>
              </a:spcBef>
              <a:buClr>
                <a:srgbClr val="072c62"/>
              </a:buClr>
              <a:buSzPct val="80000"/>
              <a:buFont typeface="Wingdings" charset="2"/>
              <a:buChar char=""/>
            </a:pPr>
            <a:r>
              <a:rPr b="0" lang="fr-FR" sz="1600" spc="-1" strike="noStrike">
                <a:solidFill>
                  <a:schemeClr val="accent4">
                    <a:lumMod val="50000"/>
                  </a:schemeClr>
                </a:solidFill>
                <a:latin typeface="Calibri"/>
              </a:rPr>
              <a:t>Scruter les notes de bas de pages et les bibliographies pour repérer les références secondaires,</a:t>
            </a:r>
            <a:endParaRPr b="0" lang="fr-FR" sz="1600" spc="-1" strike="noStrike">
              <a:solidFill>
                <a:srgbClr val="000000"/>
              </a:solidFill>
              <a:latin typeface="Calibri"/>
            </a:endParaRPr>
          </a:p>
          <a:p>
            <a:pPr indent="0">
              <a:lnSpc>
                <a:spcPct val="100000"/>
              </a:lnSpc>
              <a:spcBef>
                <a:spcPts val="1199"/>
              </a:spcBef>
              <a:buNone/>
            </a:pPr>
            <a:endParaRPr b="0" lang="fr-FR" sz="2000" spc="-1" strike="noStrike">
              <a:solidFill>
                <a:srgbClr val="000000"/>
              </a:solidFill>
              <a:latin typeface="Calibri"/>
            </a:endParaRPr>
          </a:p>
        </p:txBody>
      </p:sp>
      <p:sp>
        <p:nvSpPr>
          <p:cNvPr id="100"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2199FEDD-4CA3-4B08-AF48-0D8254D9689B}"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99">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99">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457200" y="985320"/>
            <a:ext cx="7619760" cy="3528000"/>
          </a:xfrm>
          <a:prstGeom prst="rect">
            <a:avLst/>
          </a:prstGeom>
          <a:noFill/>
          <a:ln w="0">
            <a:noFill/>
          </a:ln>
        </p:spPr>
        <p:txBody>
          <a:bodyPr anchor="t">
            <a:normAutofit/>
          </a:bodyPr>
          <a:p>
            <a:pPr marL="343080" indent="-228600">
              <a:lnSpc>
                <a:spcPct val="100000"/>
              </a:lnSpc>
              <a:spcBef>
                <a:spcPts val="1199"/>
              </a:spcBef>
              <a:buClr>
                <a:srgbClr val="072c62"/>
              </a:buClr>
              <a:buSzPct val="80000"/>
              <a:buFont typeface="Wingdings" charset="2"/>
              <a:buChar char=""/>
            </a:pPr>
            <a:r>
              <a:rPr b="0" lang="fr-FR" sz="2400" spc="-1" strike="noStrike">
                <a:solidFill>
                  <a:schemeClr val="accent4">
                    <a:lumMod val="50000"/>
                  </a:schemeClr>
                </a:solidFill>
                <a:latin typeface="Calibri"/>
              </a:rPr>
              <a:t>Plus généralement, à l’exception des sources primaires ou des sources secondaires les plus centrales, il ne faut généralement jamais avoir à relire un livre dans l’année du mémoire. Lisez donc chaque texte en pensant : </a:t>
            </a:r>
            <a:endParaRPr b="0" lang="fr-FR" sz="2400" spc="-1" strike="noStrike">
              <a:solidFill>
                <a:srgbClr val="000000"/>
              </a:solidFill>
              <a:latin typeface="Calibri"/>
            </a:endParaRPr>
          </a:p>
          <a:p>
            <a:pPr marL="411480" indent="0" algn="ctr">
              <a:lnSpc>
                <a:spcPct val="100000"/>
              </a:lnSpc>
              <a:spcBef>
                <a:spcPts val="479"/>
              </a:spcBef>
              <a:buNone/>
              <a:tabLst>
                <a:tab algn="l" pos="0"/>
              </a:tabLst>
            </a:pPr>
            <a:r>
              <a:rPr b="0" lang="fr-FR" sz="2400" spc="-1" strike="noStrike">
                <a:solidFill>
                  <a:srgbClr val="c00000"/>
                </a:solidFill>
                <a:latin typeface="Calibri"/>
              </a:rPr>
              <a:t>« c’est la dernière fois que je te lis avant la rédaction de mon mémoire ; je dois donc archiver toute information pertinente pour mon sujet ou accepter de la perdre définitivement »</a:t>
            </a:r>
            <a:endParaRPr b="0" lang="fr-FR" sz="2400" spc="-1" strike="noStrike">
              <a:solidFill>
                <a:srgbClr val="000000"/>
              </a:solidFill>
              <a:latin typeface="Calibri"/>
            </a:endParaRPr>
          </a:p>
        </p:txBody>
      </p:sp>
      <p:sp>
        <p:nvSpPr>
          <p:cNvPr id="102"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69DAAED1-2950-4E6F-AE22-25B7334C5DDD}"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Etat de l’art, revue de littérature</a:t>
            </a:r>
            <a:endParaRPr b="0" lang="fr-FR" sz="2400" spc="-1" strike="noStrike">
              <a:solidFill>
                <a:srgbClr val="000000"/>
              </a:solidFill>
              <a:latin typeface="Calibri"/>
            </a:endParaRPr>
          </a:p>
        </p:txBody>
      </p:sp>
      <p:sp>
        <p:nvSpPr>
          <p:cNvPr id="104" name="PlaceHolder 2"/>
          <p:cNvSpPr>
            <a:spLocks noGrp="1"/>
          </p:cNvSpPr>
          <p:nvPr>
            <p:ph/>
          </p:nvPr>
        </p:nvSpPr>
        <p:spPr>
          <a:xfrm>
            <a:off x="457200" y="985320"/>
            <a:ext cx="7619760" cy="4348440"/>
          </a:xfrm>
          <a:prstGeom prst="rect">
            <a:avLst/>
          </a:prstGeom>
          <a:noFill/>
          <a:ln w="0">
            <a:noFill/>
          </a:ln>
        </p:spPr>
        <p:txBody>
          <a:bodyPr anchor="t">
            <a:normAutofit fontScale="92000"/>
          </a:bodyPr>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Dans la littérature, on trouve quasiment toujours plusieurs approches d'une même question. </a:t>
            </a:r>
            <a:endParaRPr b="0" lang="fr-FR" sz="20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Vous pouvez en tirer profit en précisant les intérêts et limites de chacune. </a:t>
            </a:r>
            <a:endParaRPr b="0" lang="fr-FR" sz="20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Elles peuvent alors constituer les sous-parties de votre revue de littérature.</a:t>
            </a:r>
            <a:endParaRPr b="0" lang="fr-FR" sz="20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Du générale au particulier</a:t>
            </a:r>
            <a:endParaRPr b="0" lang="fr-FR" sz="20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Paradigme largeur-profondeur</a:t>
            </a:r>
            <a:endParaRPr b="0" lang="fr-FR" sz="2000" spc="-1" strike="noStrike">
              <a:solidFill>
                <a:srgbClr val="000000"/>
              </a:solidFill>
              <a:latin typeface="Calibri"/>
            </a:endParaRPr>
          </a:p>
          <a:p>
            <a:pPr lvl="1" marL="636480" indent="-22716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en présentant rapidement les différents angles d'approche reliés à la question que vous étudiez, </a:t>
            </a:r>
            <a:endParaRPr b="0" lang="fr-FR" sz="1800" spc="-1" strike="noStrike">
              <a:solidFill>
                <a:srgbClr val="000000"/>
              </a:solidFill>
              <a:latin typeface="Calibri"/>
            </a:endParaRPr>
          </a:p>
          <a:p>
            <a:pPr lvl="1" marL="636480" indent="-227160">
              <a:lnSpc>
                <a:spcPct val="100000"/>
              </a:lnSpc>
              <a:spcBef>
                <a:spcPts val="360"/>
              </a:spcBef>
              <a:buClr>
                <a:srgbClr val="072c62"/>
              </a:buClr>
              <a:buSzPct val="80000"/>
              <a:buFont typeface="Wingdings" charset="2"/>
              <a:buChar char=""/>
            </a:pPr>
            <a:r>
              <a:rPr b="0" lang="fr-FR" sz="1800" spc="-1" strike="noStrike">
                <a:solidFill>
                  <a:schemeClr val="accent4">
                    <a:lumMod val="50000"/>
                  </a:schemeClr>
                </a:solidFill>
                <a:latin typeface="Calibri"/>
              </a:rPr>
              <a:t>les différents auteurs et disciplines qui se sont penchés sur votre sujet, etc. </a:t>
            </a:r>
            <a:endParaRPr b="0" lang="fr-FR" sz="18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Une fois cela posé, vous pourrez poser votre choix d'angle d'attaque et le traiter en profondeur.</a:t>
            </a:r>
            <a:endParaRPr b="0" lang="fr-FR" sz="2000" spc="-1" strike="noStrike">
              <a:solidFill>
                <a:srgbClr val="000000"/>
              </a:solidFill>
              <a:latin typeface="Calibri"/>
            </a:endParaRPr>
          </a:p>
        </p:txBody>
      </p:sp>
      <p:sp>
        <p:nvSpPr>
          <p:cNvPr id="105"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AF67A349-A8CD-4B7C-95B4-73F6DA246BA7}"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1">
                                  <p:stCondLst>
                                    <p:cond delay="0"/>
                                  </p:stCondLst>
                                  <p:childTnLst>
                                    <p:set>
                                      <p:cBhvr>
                                        <p:cTn id="132"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
                                  <p:stCondLst>
                                    <p:cond delay="0"/>
                                  </p:stCondLst>
                                  <p:childTnLst>
                                    <p:set>
                                      <p:cBhvr>
                                        <p:cTn id="136"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0" lang="fr-FR" sz="2400" spc="-100" strike="noStrike">
                <a:solidFill>
                  <a:srgbClr val="242852"/>
                </a:solidFill>
                <a:latin typeface="Calibri"/>
              </a:rPr>
              <a:t>Etat de l’art, revue de littérature (2)</a:t>
            </a:r>
            <a:endParaRPr b="0" lang="fr-FR" sz="2400" spc="-1" strike="noStrike">
              <a:solidFill>
                <a:srgbClr val="000000"/>
              </a:solidFill>
              <a:latin typeface="Calibri"/>
            </a:endParaRPr>
          </a:p>
        </p:txBody>
      </p:sp>
      <p:sp>
        <p:nvSpPr>
          <p:cNvPr id="107" name="PlaceHolder 2"/>
          <p:cNvSpPr>
            <a:spLocks noGrp="1"/>
          </p:cNvSpPr>
          <p:nvPr>
            <p:ph/>
          </p:nvPr>
        </p:nvSpPr>
        <p:spPr>
          <a:xfrm>
            <a:off x="457200" y="985320"/>
            <a:ext cx="7619760" cy="4348440"/>
          </a:xfrm>
          <a:prstGeom prst="rect">
            <a:avLst/>
          </a:prstGeom>
          <a:noFill/>
          <a:ln w="0">
            <a:noFill/>
          </a:ln>
        </p:spPr>
        <p:txBody>
          <a:bodyPr anchor="t">
            <a:noAutofit/>
          </a:bodyPr>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Élargissez vos lectures à la littérature anglo-saxonne : c'est une source plus large que la littérature francophone.</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chemeClr val="accent4">
                    <a:lumMod val="50000"/>
                  </a:schemeClr>
                </a:solidFill>
                <a:latin typeface="Calibri"/>
              </a:rPr>
              <a:t>Prenez des notes </a:t>
            </a:r>
            <a:r>
              <a:rPr b="0" lang="fr-FR" sz="2000" spc="-1" strike="noStrike">
                <a:solidFill>
                  <a:srgbClr val="00b050"/>
                </a:solidFill>
                <a:latin typeface="Calibri"/>
              </a:rPr>
              <a:t>électroniquement</a:t>
            </a:r>
            <a:r>
              <a:rPr b="0" lang="fr-FR" sz="2000" spc="-1" strike="noStrike">
                <a:solidFill>
                  <a:schemeClr val="accent4">
                    <a:lumMod val="50000"/>
                  </a:schemeClr>
                </a:solidFill>
                <a:latin typeface="Calibri"/>
              </a:rPr>
              <a:t> sur chaque ouvrage et chaque article que vous lisez. </a:t>
            </a:r>
            <a:endParaRPr b="0" lang="fr-FR" sz="2000" spc="-1" strike="noStrike">
              <a:solidFill>
                <a:srgbClr val="000000"/>
              </a:solidFill>
              <a:latin typeface="Calibri"/>
            </a:endParaRPr>
          </a:p>
          <a:p>
            <a:pPr marL="343080" indent="-228600">
              <a:lnSpc>
                <a:spcPct val="100000"/>
              </a:lnSpc>
              <a:spcBef>
                <a:spcPts val="1199"/>
              </a:spcBef>
              <a:buClr>
                <a:srgbClr val="072c62"/>
              </a:buClr>
              <a:buSzPct val="80000"/>
              <a:buFont typeface="Wingdings" charset="2"/>
              <a:buChar char=""/>
            </a:pPr>
            <a:r>
              <a:rPr b="0" lang="fr-FR" sz="2000" spc="-1" strike="noStrike">
                <a:solidFill>
                  <a:srgbClr val="c00000"/>
                </a:solidFill>
                <a:latin typeface="Calibri"/>
              </a:rPr>
              <a:t>Fiche de lecture.</a:t>
            </a:r>
            <a:endParaRPr b="0" lang="fr-FR" sz="2000" spc="-1" strike="noStrike">
              <a:solidFill>
                <a:srgbClr val="000000"/>
              </a:solidFill>
              <a:latin typeface="Calibri"/>
            </a:endParaRPr>
          </a:p>
        </p:txBody>
      </p:sp>
      <p:sp>
        <p:nvSpPr>
          <p:cNvPr id="108"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0D2AF399-1167-49E3-B6A0-6607453C3CD1}"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28960"/>
            <a:ext cx="7619760" cy="540000"/>
          </a:xfrm>
          <a:prstGeom prst="rect">
            <a:avLst/>
          </a:prstGeom>
          <a:noFill/>
          <a:ln w="0">
            <a:noFill/>
          </a:ln>
        </p:spPr>
        <p:txBody>
          <a:bodyPr anchor="ctr">
            <a:noAutofit/>
          </a:bodyPr>
          <a:p>
            <a:pPr indent="0">
              <a:lnSpc>
                <a:spcPct val="100000"/>
              </a:lnSpc>
              <a:buNone/>
            </a:pPr>
            <a:r>
              <a:rPr b="1" lang="fr-FR" sz="2400" spc="-100" strike="noStrike">
                <a:solidFill>
                  <a:srgbClr val="242852"/>
                </a:solidFill>
                <a:latin typeface="Calibri"/>
              </a:rPr>
              <a:t>Getting an Overview</a:t>
            </a:r>
            <a:endParaRPr b="0" lang="fr-FR" sz="2400" spc="-1" strike="noStrike">
              <a:solidFill>
                <a:srgbClr val="000000"/>
              </a:solidFill>
              <a:latin typeface="Calibri"/>
            </a:endParaRPr>
          </a:p>
        </p:txBody>
      </p:sp>
      <p:sp>
        <p:nvSpPr>
          <p:cNvPr id="110" name="PlaceHolder 2"/>
          <p:cNvSpPr>
            <a:spLocks noGrp="1"/>
          </p:cNvSpPr>
          <p:nvPr>
            <p:ph/>
          </p:nvPr>
        </p:nvSpPr>
        <p:spPr>
          <a:xfrm>
            <a:off x="457200" y="985320"/>
            <a:ext cx="7619760" cy="4348440"/>
          </a:xfrm>
          <a:prstGeom prst="rect">
            <a:avLst/>
          </a:prstGeom>
          <a:noFill/>
          <a:ln w="0">
            <a:noFill/>
          </a:ln>
        </p:spPr>
        <p:txBody>
          <a:bodyPr anchor="t">
            <a:normAutofit fontScale="92000"/>
          </a:bodyPr>
          <a:p>
            <a:pPr marL="340920" indent="-227160">
              <a:lnSpc>
                <a:spcPct val="100000"/>
              </a:lnSpc>
              <a:spcBef>
                <a:spcPts val="1199"/>
              </a:spcBef>
              <a:buClr>
                <a:srgbClr val="072c62"/>
              </a:buClr>
              <a:buSzPct val="80000"/>
              <a:buFont typeface="Wingdings" charset="2"/>
              <a:buChar char=""/>
            </a:pPr>
            <a:r>
              <a:rPr b="1" lang="fr-FR" sz="2000" spc="-1" strike="noStrike">
                <a:solidFill>
                  <a:schemeClr val="accent4">
                    <a:lumMod val="50000"/>
                  </a:schemeClr>
                </a:solidFill>
                <a:latin typeface="Calibri"/>
              </a:rPr>
              <a:t>What is it?</a:t>
            </a:r>
            <a:endParaRPr b="0" lang="fr-FR" sz="2000" spc="-1" strike="noStrike">
              <a:solidFill>
                <a:srgbClr val="000000"/>
              </a:solidFill>
              <a:latin typeface="Calibri"/>
            </a:endParaRPr>
          </a:p>
          <a:p>
            <a:pPr lvl="2" marL="704520" indent="-227160">
              <a:lnSpc>
                <a:spcPct val="110000"/>
              </a:lnSpc>
              <a:spcBef>
                <a:spcPts val="1199"/>
              </a:spcBef>
              <a:buClr>
                <a:srgbClr val="072c62"/>
              </a:buClr>
              <a:buSzPct val="80000"/>
              <a:buFont typeface="Wingdings" charset="2"/>
              <a:buChar char=""/>
            </a:pPr>
            <a:r>
              <a:rPr b="0" lang="en-US" sz="1600" spc="-1" strike="noStrike">
                <a:solidFill>
                  <a:schemeClr val="accent4">
                    <a:lumMod val="50000"/>
                  </a:schemeClr>
                </a:solidFill>
                <a:latin typeface="Calibri"/>
              </a:rPr>
              <a:t>Getting an overview is finding a source of information that gives you a </a:t>
            </a:r>
            <a:r>
              <a:rPr b="0" lang="en-US" sz="1600" spc="-1" strike="noStrike">
                <a:solidFill>
                  <a:srgbClr val="c00000"/>
                </a:solidFill>
                <a:latin typeface="Calibri"/>
              </a:rPr>
              <a:t>simple understanding </a:t>
            </a:r>
            <a:r>
              <a:rPr b="0" lang="en-US" sz="1600" spc="-1" strike="noStrike">
                <a:solidFill>
                  <a:schemeClr val="accent4">
                    <a:lumMod val="50000"/>
                  </a:schemeClr>
                </a:solidFill>
                <a:latin typeface="Calibri"/>
              </a:rPr>
              <a:t>about a topic without telling you all about it in great detail. </a:t>
            </a:r>
            <a:endParaRPr b="0" lang="fr-FR" sz="1600" spc="-1" strike="noStrike">
              <a:solidFill>
                <a:srgbClr val="000000"/>
              </a:solidFill>
              <a:latin typeface="Calibri"/>
            </a:endParaRPr>
          </a:p>
          <a:p>
            <a:pPr lvl="2" marL="704520" indent="-227160">
              <a:lnSpc>
                <a:spcPct val="100000"/>
              </a:lnSpc>
              <a:spcBef>
                <a:spcPts val="1199"/>
              </a:spcBef>
              <a:buClr>
                <a:srgbClr val="072c62"/>
              </a:buClr>
              <a:buSzPct val="80000"/>
              <a:buFont typeface="Wingdings" charset="2"/>
              <a:buChar char=""/>
            </a:pPr>
            <a:r>
              <a:rPr b="0" lang="en-US" sz="1600" spc="-1" strike="noStrike">
                <a:solidFill>
                  <a:schemeClr val="accent4">
                    <a:lumMod val="50000"/>
                  </a:schemeClr>
                </a:solidFill>
                <a:latin typeface="Calibri"/>
              </a:rPr>
              <a:t>An overview should have some basic facts and be in clear enough language for you to understand. </a:t>
            </a:r>
            <a:endParaRPr b="0" lang="fr-FR" sz="1600" spc="-1" strike="noStrike">
              <a:solidFill>
                <a:srgbClr val="000000"/>
              </a:solidFill>
              <a:latin typeface="Calibri"/>
            </a:endParaRPr>
          </a:p>
          <a:p>
            <a:pPr lvl="2" marL="704520" indent="-227160">
              <a:lnSpc>
                <a:spcPct val="100000"/>
              </a:lnSpc>
              <a:spcBef>
                <a:spcPts val="1199"/>
              </a:spcBef>
              <a:buClr>
                <a:srgbClr val="072c62"/>
              </a:buClr>
              <a:buSzPct val="80000"/>
              <a:buFont typeface="Wingdings" charset="2"/>
              <a:buChar char=""/>
            </a:pPr>
            <a:r>
              <a:rPr b="0" lang="en-US" sz="1600" spc="-1" strike="noStrike">
                <a:solidFill>
                  <a:schemeClr val="accent4">
                    <a:lumMod val="50000"/>
                  </a:schemeClr>
                </a:solidFill>
                <a:latin typeface="Calibri"/>
              </a:rPr>
              <a:t>It should answer the questions; "who", "what", "when" and "where", and </a:t>
            </a:r>
            <a:r>
              <a:rPr b="0" lang="en-US" sz="1600" spc="-1" strike="noStrike" u="sng">
                <a:solidFill>
                  <a:schemeClr val="accent4">
                    <a:lumMod val="50000"/>
                  </a:schemeClr>
                </a:solidFill>
                <a:uFillTx/>
                <a:latin typeface="Calibri"/>
              </a:rPr>
              <a:t>only briefly some of the "why" and "how" questions</a:t>
            </a:r>
            <a:r>
              <a:rPr b="0" lang="en-US" sz="1600" spc="-1" strike="noStrike">
                <a:solidFill>
                  <a:schemeClr val="accent4">
                    <a:lumMod val="50000"/>
                  </a:schemeClr>
                </a:solidFill>
                <a:latin typeface="Calibri"/>
              </a:rPr>
              <a:t>. </a:t>
            </a:r>
            <a:endParaRPr b="0" lang="fr-FR" sz="1600" spc="-1" strike="noStrike">
              <a:solidFill>
                <a:srgbClr val="000000"/>
              </a:solidFill>
              <a:latin typeface="Calibri"/>
            </a:endParaRPr>
          </a:p>
          <a:p>
            <a:pPr lvl="2" marL="704520" indent="-227160">
              <a:lnSpc>
                <a:spcPct val="100000"/>
              </a:lnSpc>
              <a:spcBef>
                <a:spcPts val="1199"/>
              </a:spcBef>
              <a:buClr>
                <a:srgbClr val="072c62"/>
              </a:buClr>
              <a:buSzPct val="80000"/>
              <a:buFont typeface="Wingdings" charset="2"/>
              <a:buChar char=""/>
            </a:pPr>
            <a:r>
              <a:rPr b="0" lang="en-US" sz="1600" spc="-1" strike="noStrike">
                <a:solidFill>
                  <a:schemeClr val="accent4">
                    <a:lumMod val="50000"/>
                  </a:schemeClr>
                </a:solidFill>
                <a:latin typeface="Calibri"/>
              </a:rPr>
              <a:t>Think of an overview as a picture taken from a distance where all of the details are not in focus. Your later research will bring those details into focus.</a:t>
            </a:r>
            <a:endParaRPr b="0" lang="fr-FR" sz="1600" spc="-1" strike="noStrike">
              <a:solidFill>
                <a:srgbClr val="000000"/>
              </a:solidFill>
              <a:latin typeface="Calibri"/>
            </a:endParaRPr>
          </a:p>
          <a:p>
            <a:pPr marL="340920" indent="-227160">
              <a:lnSpc>
                <a:spcPct val="100000"/>
              </a:lnSpc>
              <a:spcBef>
                <a:spcPts val="1199"/>
              </a:spcBef>
              <a:buClr>
                <a:srgbClr val="072c62"/>
              </a:buClr>
              <a:buSzPct val="80000"/>
              <a:buFont typeface="Wingdings" charset="2"/>
              <a:buChar char=""/>
            </a:pPr>
            <a:r>
              <a:rPr b="1" lang="fr-FR" sz="2000" spc="-1" strike="noStrike">
                <a:solidFill>
                  <a:schemeClr val="accent4">
                    <a:lumMod val="50000"/>
                  </a:schemeClr>
                </a:solidFill>
                <a:latin typeface="Calibri"/>
              </a:rPr>
              <a:t>Why do it?</a:t>
            </a:r>
            <a:endParaRPr b="0" lang="fr-FR" sz="2000" spc="-1" strike="noStrike">
              <a:solidFill>
                <a:srgbClr val="000000"/>
              </a:solidFill>
              <a:latin typeface="Calibri"/>
            </a:endParaRPr>
          </a:p>
          <a:p>
            <a:pPr marL="113400" indent="0">
              <a:lnSpc>
                <a:spcPct val="100000"/>
              </a:lnSpc>
              <a:spcBef>
                <a:spcPts val="1199"/>
              </a:spcBef>
              <a:buNone/>
              <a:tabLst>
                <a:tab algn="l" pos="0"/>
              </a:tabLst>
            </a:pPr>
            <a:r>
              <a:rPr b="0" lang="en-US" sz="1700" spc="-1" strike="noStrike">
                <a:solidFill>
                  <a:schemeClr val="accent4">
                    <a:lumMod val="50000"/>
                  </a:schemeClr>
                </a:solidFill>
                <a:latin typeface="Calibri"/>
              </a:rPr>
              <a:t>Getting an overview will help you get a general understanding of your topic.</a:t>
            </a:r>
            <a:endParaRPr b="0" lang="fr-FR" sz="1700" spc="-1" strike="noStrike">
              <a:solidFill>
                <a:srgbClr val="000000"/>
              </a:solidFill>
              <a:latin typeface="Calibri"/>
            </a:endParaRPr>
          </a:p>
          <a:p>
            <a:pPr lvl="1" marL="636480" indent="-22716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begin to know what kinds of subtopics are within the general topic.</a:t>
            </a:r>
            <a:endParaRPr b="0" lang="fr-FR" sz="1600" spc="-1" strike="noStrike">
              <a:solidFill>
                <a:srgbClr val="000000"/>
              </a:solidFill>
              <a:latin typeface="Calibri"/>
            </a:endParaRPr>
          </a:p>
          <a:p>
            <a:pPr lvl="1" marL="636480" indent="-22716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begin to ask some questions that you will answer later in the research process.</a:t>
            </a:r>
            <a:endParaRPr b="0" lang="fr-FR" sz="1600" spc="-1" strike="noStrike">
              <a:solidFill>
                <a:srgbClr val="000000"/>
              </a:solidFill>
              <a:latin typeface="Calibri"/>
            </a:endParaRPr>
          </a:p>
          <a:p>
            <a:pPr lvl="1" marL="636480" indent="-227160">
              <a:lnSpc>
                <a:spcPct val="100000"/>
              </a:lnSpc>
              <a:spcBef>
                <a:spcPts val="320"/>
              </a:spcBef>
              <a:buClr>
                <a:srgbClr val="072c62"/>
              </a:buClr>
              <a:buSzPct val="80000"/>
              <a:buFont typeface="Wingdings" charset="2"/>
              <a:buChar char=""/>
              <a:tabLst>
                <a:tab algn="l" pos="0"/>
              </a:tabLst>
            </a:pPr>
            <a:r>
              <a:rPr b="0" lang="en-US" sz="1600" spc="-1" strike="noStrike">
                <a:solidFill>
                  <a:schemeClr val="accent4">
                    <a:lumMod val="50000"/>
                  </a:schemeClr>
                </a:solidFill>
                <a:latin typeface="Calibri"/>
              </a:rPr>
              <a:t>begin to focus your topic into one you can handle in your project.</a:t>
            </a:r>
            <a:endParaRPr b="0" lang="fr-FR" sz="1600" spc="-1" strike="noStrike">
              <a:solidFill>
                <a:srgbClr val="000000"/>
              </a:solidFill>
              <a:latin typeface="Calibri"/>
            </a:endParaRPr>
          </a:p>
          <a:p>
            <a:pPr indent="0">
              <a:lnSpc>
                <a:spcPct val="100000"/>
              </a:lnSpc>
              <a:spcBef>
                <a:spcPts val="1199"/>
              </a:spcBef>
              <a:buNone/>
              <a:tabLst>
                <a:tab algn="l" pos="0"/>
              </a:tabLst>
            </a:pPr>
            <a:endParaRPr b="0" lang="fr-FR" sz="2000" spc="-1" strike="noStrike">
              <a:solidFill>
                <a:srgbClr val="000000"/>
              </a:solidFill>
              <a:latin typeface="Calibri"/>
            </a:endParaRPr>
          </a:p>
        </p:txBody>
      </p:sp>
      <p:sp>
        <p:nvSpPr>
          <p:cNvPr id="111" name="Espace réservé du numéro de diapositive 3"/>
          <p:cNvSpPr/>
          <p:nvPr/>
        </p:nvSpPr>
        <p:spPr>
          <a:xfrm>
            <a:off x="8568000" y="4707360"/>
            <a:ext cx="475560" cy="329760"/>
          </a:xfrm>
          <a:prstGeom prst="bracketPair">
            <a:avLst>
              <a:gd name="adj" fmla="val 17949"/>
            </a:avLst>
          </a:prstGeom>
          <a:solidFill>
            <a:schemeClr val="accent1">
              <a:lumMod val="40000"/>
              <a:lumOff val="60000"/>
            </a:schemeClr>
          </a:solidFill>
          <a:ln w="19050">
            <a:noFill/>
          </a:ln>
        </p:spPr>
        <p:style>
          <a:lnRef idx="0"/>
          <a:fillRef idx="0"/>
          <a:effectRef idx="0"/>
          <a:fontRef idx="minor"/>
        </p:style>
        <p:txBody>
          <a:bodyPr lIns="0" rIns="0" tIns="0" bIns="0" anchor="ctr">
            <a:noAutofit/>
          </a:bodyPr>
          <a:p>
            <a:pPr algn="ctr">
              <a:lnSpc>
                <a:spcPct val="100000"/>
              </a:lnSpc>
            </a:pPr>
            <a:fld id="{C105014E-1A1A-472E-A80C-E259E77CF52F}" type="slidenum">
              <a:rPr b="0" lang="fr-FR" sz="1600" spc="-1" strike="noStrike">
                <a:solidFill>
                  <a:schemeClr val="accent1">
                    <a:lumMod val="50000"/>
                  </a:schemeClr>
                </a:solidFill>
                <a:latin typeface="Calibri"/>
              </a:rPr>
              <a:t>&lt;numéro&gt;</a:t>
            </a:fld>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10">
                                            <p:txEl>
                                              <p:pRg st="7" end="7"/>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10">
                                            <p:txEl>
                                              <p:pRg st="8" end="8"/>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
                                  <p:stCondLst>
                                    <p:cond delay="0"/>
                                  </p:stCondLst>
                                  <p:childTnLst>
                                    <p:set>
                                      <p:cBhvr>
                                        <p:cTn id="192" dur="1" fill="hold">
                                          <p:stCondLst>
                                            <p:cond delay="0"/>
                                          </p:stCondLst>
                                        </p:cTn>
                                        <p:tgtEl>
                                          <p:spTgt spid="11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Contiguïté">
  <a:themeElements>
    <a:clrScheme name="Élémentaire">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ontiguïté">
  <a:themeElements>
    <a:clrScheme name="Élémentaire">
      <a:dk1>
        <a:srgbClr val="000000"/>
      </a:dk1>
      <a:lt1>
        <a:srgbClr val="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Adjacency</Template>
  <TotalTime>2004</TotalTime>
  <Application>LibreOffice/7.4.3.2$Windows_X86_64 LibreOffice_project/1048a8393ae2eeec98dff31b5c133c5f1d08b890</Application>
  <AppVersion>15.0000</AppVersion>
  <Words>1909</Words>
  <Paragraphs>215</Paragraphs>
  <Company>Draa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2018-02-09T09:38:04Z</dcterms:created>
  <dc:creator>Amer</dc:creator>
  <dc:description/>
  <dc:language>en-GB</dc:language>
  <cp:lastModifiedBy>Amer</cp:lastModifiedBy>
  <dcterms:modified xsi:type="dcterms:W3CDTF">2018-02-28T09:24:30Z</dcterms:modified>
  <cp:revision>75</cp:revision>
  <dc:subject/>
  <dc:title>Méthodologie du travail scientifique  Introduction: Suite et fin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Affichage à l'écran (16:10)</vt:lpwstr>
  </property>
  <property fmtid="{D5CDD505-2E9C-101B-9397-08002B2CF9AE}" pid="3" name="Slides">
    <vt:i4>25</vt:i4>
  </property>
</Properties>
</file>