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entury Gothic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AFC42D5-63F3-4CA5-9D49-667A7A850987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04AB88-A6CF-4BD0-8745-49362E2C311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39640" y="175248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22080" y="175248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457200" y="403704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39640" y="403704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022080" y="403704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B6FF86-1933-4C34-88F2-0865F19225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A7D7ED-E146-4310-A08A-F63CDA641D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1395B2-BDA7-425B-A6AF-D460AEF239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14E81E-E04B-401E-97FE-A93BC984E9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6229BB-4CE4-4BB7-80B1-FF73A11AE3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48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2C0D39-3061-43CC-8231-5C1B1ED2D5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45238A-1F66-444B-80CD-8D21AB362E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FBB385-2CFB-464D-8772-BFC8017BC0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51BBEA-F2A9-433E-88DB-345E7615A9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40EA4-A18C-49A2-AAF4-9710FAF829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9E622A-6C97-4980-8BC4-780330D43C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75248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75248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403704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403704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4037040"/>
            <a:ext cx="26496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BDFC56-F446-42C1-B070-0299450037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48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" name="Rounded Rectangle 6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3" name="Rectangle 9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303030"/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303030"/>
                </a:solidFill>
                <a:latin typeface="Century Gothic"/>
              </a:rPr>
              <a:t>&lt;date/heure&gt;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45600" y="2942640"/>
            <a:ext cx="7147440" cy="24634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7572600" y="2944800"/>
            <a:ext cx="1190160" cy="2459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7712640" y="3136680"/>
            <a:ext cx="909720" cy="20754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rgbClr val="ad0101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445320" y="3055680"/>
            <a:ext cx="6947640" cy="22449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541800" y="4559400"/>
            <a:ext cx="6754680" cy="66384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538920" y="3139560"/>
            <a:ext cx="6760440" cy="2077200"/>
          </a:xfrm>
          <a:prstGeom prst="rect">
            <a:avLst/>
          </a:prstGeom>
          <a:noFill/>
          <a:ln w="6350">
            <a:solidFill>
              <a:srgbClr val="ad0101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title"/>
          </p:nvPr>
        </p:nvSpPr>
        <p:spPr>
          <a:xfrm>
            <a:off x="604800" y="3227040"/>
            <a:ext cx="6629040" cy="121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4000" spc="-1" strike="noStrike">
                <a:solidFill>
                  <a:schemeClr val="accent1">
                    <a:lumMod val="50000"/>
                  </a:schemeClr>
                </a:solidFill>
                <a:latin typeface="Century Gothic"/>
              </a:rPr>
              <a:t>Modifiez le style du titre</a:t>
            </a:r>
            <a:endParaRPr b="0" lang="fr-FR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303030"/>
                </a:solidFill>
                <a:latin typeface="Century Gothic"/>
              </a:rPr>
              <a:t>Cliquez pour éditer le format du plan de texte</a:t>
            </a: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Second niveau de plan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303030"/>
                </a:solidFill>
                <a:latin typeface="Century Gothic"/>
              </a:rPr>
              <a:t>Troisième niveau de plan</a:t>
            </a:r>
            <a:endParaRPr b="0" lang="fr-FR" sz="1600" spc="-1" strike="noStrike">
              <a:solidFill>
                <a:srgbClr val="30303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303030"/>
                </a:solidFill>
                <a:latin typeface="Century Gothic"/>
              </a:rPr>
              <a:t>Quatrième niveau de plan</a:t>
            </a:r>
            <a:endParaRPr b="0" lang="fr-FR" sz="1600" spc="-1" strike="noStrike">
              <a:solidFill>
                <a:srgbClr val="30303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Cinquième niveau de plan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Sixième niveau de plan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Septième niveau de plan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3" name="Rounded Rectangle 6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Modifiez le style du titre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Modifiez les styles du texte du masque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Deuxième niveau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2" marL="914400" indent="-228600">
              <a:lnSpc>
                <a:spcPct val="100000"/>
              </a:lnSpc>
              <a:spcBef>
                <a:spcPts val="601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600" spc="-1" strike="noStrike">
                <a:solidFill>
                  <a:srgbClr val="303030"/>
                </a:solidFill>
                <a:latin typeface="Century Gothic"/>
              </a:rPr>
              <a:t>Troisième niveau</a:t>
            </a:r>
            <a:endParaRPr b="0" lang="fr-FR" sz="1600" spc="-1" strike="noStrike">
              <a:solidFill>
                <a:srgbClr val="303030"/>
              </a:solidFill>
              <a:latin typeface="Century Gothic"/>
            </a:endParaRPr>
          </a:p>
          <a:p>
            <a:pPr lvl="3" marL="1280160" indent="-228600">
              <a:lnSpc>
                <a:spcPct val="100000"/>
              </a:lnSpc>
              <a:spcBef>
                <a:spcPts val="281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400" spc="-1" strike="noStrike">
                <a:solidFill>
                  <a:srgbClr val="303030"/>
                </a:solidFill>
                <a:latin typeface="Century Gothic"/>
              </a:rPr>
              <a:t>Quatrième niveau</a:t>
            </a:r>
            <a:endParaRPr b="0" lang="fr-FR" sz="1400" spc="-1" strike="noStrike">
              <a:solidFill>
                <a:srgbClr val="303030"/>
              </a:solidFill>
              <a:latin typeface="Century Gothic"/>
            </a:endParaRPr>
          </a:p>
          <a:p>
            <a:pPr lvl="4" marL="1554480" indent="-228600">
              <a:lnSpc>
                <a:spcPct val="100000"/>
              </a:lnSpc>
              <a:spcBef>
                <a:spcPts val="281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400" spc="-1" strike="noStrike">
                <a:solidFill>
                  <a:srgbClr val="303030"/>
                </a:solidFill>
                <a:latin typeface="Century Gothic"/>
              </a:rPr>
              <a:t>Cinquième niveau</a:t>
            </a:r>
            <a:endParaRPr b="0" lang="fr-FR" sz="1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303030"/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303030"/>
                </a:solidFill>
                <a:latin typeface="Century Gothic"/>
              </a:rPr>
              <a:t>&lt;date/heure&gt;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303030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192ADB-97E0-461E-915C-9A38D655C9FC}" type="slidenum">
              <a:rPr b="0" lang="fr-FR" sz="1200" spc="-1" strike="noStrike">
                <a:solidFill>
                  <a:srgbClr val="303030"/>
                </a:solidFill>
                <a:latin typeface="Century Gothic"/>
              </a:rPr>
              <a:t>&lt;numéro&gt;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42960" y="4648320"/>
            <a:ext cx="655272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fr-FR" sz="1800" spc="299" strike="noStrike">
                <a:solidFill>
                  <a:srgbClr val="ffffff"/>
                </a:solidFill>
                <a:latin typeface="Century Gothic"/>
              </a:rPr>
              <a:t>Dr, Amer Draa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604800" y="3227040"/>
            <a:ext cx="6629040" cy="121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4000" spc="-1" strike="noStrike">
                <a:solidFill>
                  <a:schemeClr val="accent1">
                    <a:lumMod val="50000"/>
                  </a:schemeClr>
                </a:solidFill>
                <a:latin typeface="Century Gothic"/>
              </a:rPr>
              <a:t>Construire un état de l’art</a:t>
            </a:r>
            <a:endParaRPr b="0" lang="fr-FR" sz="4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2. Lecture approfondie et critique des références (2)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Il est recommandé de </a:t>
            </a:r>
            <a:r>
              <a:rPr b="0" lang="fr-FR" sz="2000" spc="-1" strike="noStrike">
                <a:solidFill>
                  <a:srgbClr val="c00000"/>
                </a:solidFill>
                <a:latin typeface="Century Gothic"/>
              </a:rPr>
              <a:t>rédiger un résumé structuré pour chaque papier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00800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8000"/>
                </a:solidFill>
                <a:latin typeface="Century Gothic"/>
              </a:rPr>
              <a:t>en l’orientant plus précisément sur la problématique de recherche que l’on cherche à résoudre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Critique: Le résumé comporte une partie synthèse et une partie critique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Critique: </a:t>
            </a:r>
            <a:r>
              <a:rPr b="0" lang="fr-FR" sz="2000" spc="-1" strike="noStrike">
                <a:solidFill>
                  <a:srgbClr val="c00000"/>
                </a:solidFill>
                <a:latin typeface="Century Gothic"/>
              </a:rPr>
              <a:t>Positives avant négatives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DE1D99-A16E-4D4D-BA05-1CF9F3C0D97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3. Synthèse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 </a:t>
            </a: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Classifier des approches selon des critères à fixer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Tirer des conclusions et des leçons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Suggérer des recommandations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F656AC-3200-4DAC-96FF-5083B720258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Questions importantes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Où trouver les références nécessaires et comment ne pas faire l’impasse sur les plus importantes ?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Comment alimenter sa bibliographie, comment la construire et la classer ?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Quatre sources privilégiées d’information bibliographique: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les bibliographies d’ouvrages,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les articles de périodiques,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les ressources informatiques et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la fréquentation des bibliothèques.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7AE799-FED5-4FF5-B2F1-DE334B5C09A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Sélection des papiers (même des livres)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Sélection de papiers (avant lecture) se basant sur le titre, le résumé et les mots clés (eng. keywords)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Vingtaine de papiers pour un mastère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Les papiers de haute qualité.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Viser des revues spécialisées ACM, IEEE, Elsevier avec un facteur d’impact (impact factor) élevé.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Conférences IEEE ou ACM de spécialité qui sont très sélectives (20-25% comme taux d’acceptation).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La majorité des papiers doivent être récents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Mais s’il existe des articles de référence dans le domaine, il faut les considérer même s’ils sont relativement anciens.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800"/>
              </a:spcBef>
              <a:buNone/>
            </a:pP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8BBB83-C46D-493D-861F-A3B18A2F451A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Lecture préliminaire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348480" indent="-23184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Objectif : sélection définitive des papiers à étudier profondément. 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8480" indent="-23184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Lecture seulement: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50160" indent="-23184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du résumé,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50160" indent="-23184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de l'introduction et de la conclusion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50160" indent="-23184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on peut survoler le reste du papier pour une idée générale.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48480" indent="-23184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Élimination de quelques articles (si on constate que le contenu ne s’inscrit pas dans le domaine ciblé)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8480" indent="-23184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Raffinement (mise à jour) de la liste des mots clés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8480" indent="-23184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Organisation (préliminaire) des mots clés, dans une structure arborescente par exemple.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927F85-41BB-4109-B950-8FCF4459AB5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Lecture préliminaire (2)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304920" y="2276640"/>
            <a:ext cx="8534160" cy="3024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6FF907-5037-4E2C-AA5F-ED935EC91B19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0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Lecture approfondie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39480" indent="-22608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Pour chaque papier, il faut: 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620640" indent="-2700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Book Antiqua"/>
              <a:buAutoNum type="arabicPeriod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Identifier son apport : 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33600" indent="-22608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 problème qu’il traite,  (exemple : Monitoring de SW par mesure QoS, diagnostique, )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33600" indent="-22608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La solution qu’il propose, (basée probes,  assertion,  centralisée, distribuée, )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33600" indent="-22608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Les résultats obtenus (efficace, scalable,  complète, traite tous les cas, validé, ….)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622080" indent="-2718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Book Antiqua"/>
              <a:buAutoNum type="arabicPeriod"/>
            </a:pPr>
            <a:r>
              <a:rPr b="0" lang="fr-FR" sz="2100" spc="-1" strike="noStrike">
                <a:solidFill>
                  <a:srgbClr val="303030"/>
                </a:solidFill>
                <a:latin typeface="Century Gothic"/>
              </a:rPr>
              <a:t>Rédiger</a:t>
            </a: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 un </a:t>
            </a:r>
            <a:r>
              <a:rPr b="0" lang="fr-FR" sz="2100" spc="-1" strike="noStrike">
                <a:solidFill>
                  <a:srgbClr val="303030"/>
                </a:solidFill>
                <a:latin typeface="Century Gothic"/>
              </a:rPr>
              <a:t>résumé</a:t>
            </a: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 d’une demi page mettant l’accent sur les points précédents et d’autres (à voir plus tard)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50280"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N’oubliez pas de structurer davantage les mots clés !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C88AB6-93BA-4AF0-9C08-B12FE86CB8C9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324000" y="495360"/>
            <a:ext cx="8496000" cy="5866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C88EE2-BD9F-44D1-8457-0568889B2DC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0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Lecture approfondie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67640" y="170064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 résumé doit être structuré comme suit : 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114480"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1. Partie synthèse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Souligner l’objectif du papier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Résumer la contribution principale et décrire l’approche (la solution) proposée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Identifier les résultats obtenus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114480"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2. Partie critique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Les points forts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Les points faibles et les limites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802AB6-628C-48EC-BE74-D962AE08E3BF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Lecture approfondie 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23640" y="1752480"/>
            <a:ext cx="8362800" cy="477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en-US" sz="2000" spc="-1" strike="noStrike">
                <a:solidFill>
                  <a:srgbClr val="303030"/>
                </a:solidFill>
                <a:latin typeface="Century Gothic"/>
              </a:rPr>
              <a:t>Identification des éléments de base à garder pour les réutiliser plus tard (unifier les concepts)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en-US" sz="1800" spc="-1" strike="noStrike">
                <a:solidFill>
                  <a:srgbClr val="303030"/>
                </a:solidFill>
                <a:latin typeface="Century Gothic"/>
              </a:rPr>
              <a:t>Définitions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2" marL="914400" indent="-228600">
              <a:lnSpc>
                <a:spcPct val="100000"/>
              </a:lnSpc>
              <a:spcBef>
                <a:spcPts val="601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en-US" sz="1600" spc="-1" strike="noStrike">
                <a:solidFill>
                  <a:srgbClr val="303030"/>
                </a:solidFill>
                <a:latin typeface="Century Gothic"/>
              </a:rPr>
              <a:t>Monitoring is usually defined as the act of listening, carrying out supervision on, and/or recording the activity of a software entity for the purpose of maintaining system reliability and QoS. </a:t>
            </a:r>
            <a:endParaRPr b="0" lang="fr-FR" sz="16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en-US" sz="1800" spc="-1" strike="noStrike">
                <a:solidFill>
                  <a:srgbClr val="303030"/>
                </a:solidFill>
                <a:latin typeface="Century Gothic"/>
              </a:rPr>
              <a:t>Consensus, (probe=sensor), (intercepteur=? Aspect)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2" marL="914400" indent="-228600">
              <a:lnSpc>
                <a:spcPct val="100000"/>
              </a:lnSpc>
              <a:spcBef>
                <a:spcPts val="601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en-US" sz="1600" spc="-1" strike="noStrike">
                <a:solidFill>
                  <a:srgbClr val="303030"/>
                </a:solidFill>
                <a:latin typeface="Century Gothic"/>
              </a:rPr>
              <a:t>Sensor : looks for failure and extracts application information. </a:t>
            </a:r>
            <a:endParaRPr b="0" lang="fr-FR" sz="1600" spc="-1" strike="noStrike">
              <a:solidFill>
                <a:srgbClr val="303030"/>
              </a:solidFill>
              <a:latin typeface="Century Gothic"/>
            </a:endParaRPr>
          </a:p>
          <a:p>
            <a:pPr lvl="2" marL="914400" indent="-228600">
              <a:lnSpc>
                <a:spcPct val="100000"/>
              </a:lnSpc>
              <a:spcBef>
                <a:spcPts val="601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en-US" sz="1600" spc="-1" strike="noStrike">
                <a:solidFill>
                  <a:srgbClr val="303030"/>
                </a:solidFill>
                <a:latin typeface="Century Gothic"/>
              </a:rPr>
              <a:t>Assertion : is a set of code lines, introduced in a program, which enables to control and to constrain program. </a:t>
            </a:r>
            <a:endParaRPr b="0" lang="fr-FR" sz="16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en-US" sz="1800" spc="-1" strike="noStrike">
                <a:solidFill>
                  <a:srgbClr val="303030"/>
                </a:solidFill>
                <a:latin typeface="Century Gothic"/>
              </a:rPr>
              <a:t>Standards,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en-US" sz="1800" spc="-1" strike="noStrike">
                <a:solidFill>
                  <a:srgbClr val="303030"/>
                </a:solidFill>
                <a:latin typeface="Century Gothic"/>
              </a:rPr>
              <a:t>etc.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BFF799-9704-4599-B6F2-DDDE8C3F0A10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9" dur="indefinite" restart="never" nodeType="tmRoot">
          <p:childTnLst>
            <p:seq>
              <p:cTn id="380" dur="indefinite" nodeType="mainSeq">
                <p:childTnLst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Etat de l’art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400" spc="-1" strike="noStrike">
                <a:solidFill>
                  <a:srgbClr val="303030"/>
                </a:solidFill>
                <a:latin typeface="Century Gothic"/>
              </a:rPr>
              <a:t>Il comprend l’état de connaissances, les différents acquis et travaux en cours en la matière.</a:t>
            </a: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200" spc="-1" strike="noStrike">
                <a:solidFill>
                  <a:srgbClr val="303030"/>
                </a:solidFill>
                <a:latin typeface="Century Gothic"/>
              </a:rPr>
              <a:t>Une étude ciblée, approfondie et critique des travaux existants réalisés sur un thème particulier, par exemple: </a:t>
            </a:r>
            <a:endParaRPr b="0" lang="fr-FR" sz="22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Techniques de la segmentation d’images médicales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Travaux précédents liés à la distribution des graphes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200" spc="-1" strike="noStrike">
                <a:solidFill>
                  <a:srgbClr val="303030"/>
                </a:solidFill>
                <a:latin typeface="Century Gothic"/>
              </a:rPr>
              <a:t>Elle doit contenir au moins:</a:t>
            </a:r>
            <a:endParaRPr b="0" lang="fr-FR" sz="22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Les travaux de références dans le domaine cible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Les travaux et contributions récents dans ce domaine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A0DDC2-5387-46DC-9DF7-DEF08D58C4C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Lecture critique 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  </a:t>
            </a: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Lecture minutieuse des papiers sélectionnés du début jusqu'à la fin, en identifiant 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41148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a)  Les points forts de la solution proposée,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41148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b)  Les points faibles et les limites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41148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c)  Des améliorations qui peuvent être apportées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41148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d)  Des idées pour accomplir ces améliorations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  <a:tabLst>
                <a:tab algn="l" pos="0"/>
              </a:tabLst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Quelques questions à se poser pour chaque  papier ?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  <a:tabLst>
                <a:tab algn="l" pos="0"/>
              </a:tabLst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Comment la solution proposée diffère des autres !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0038ED-77AD-47C2-8118-210EF0A78049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3" dur="indefinite" restart="never" nodeType="tmRoot">
          <p:childTnLst>
            <p:seq>
              <p:cTn id="414" dur="indefinite" nodeType="mainSeq">
                <p:childTnLst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Synthèse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29040" indent="-21924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Monter une liste de critères clairs d’évaluation  et de comparaison des solutions (articles) sur les plans, 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14160" indent="-21924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langages,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14160" indent="-21924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techniques,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14160" indent="-21924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approches, architecture, etc. 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29040" indent="-21924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Cette liste de critères doit être définie en utilisant une terminologie (des appellations pour des concepts) qui soit uniforme. 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14160" indent="-21924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Il ne faut jamais utiliser des appellations différentes pour des concepts identiques.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14160" indent="-21924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Construire un tableau comparatif entre les solutions en se basant sur les critères établis dans l’étape précédente.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BEEA79-4555-4D15-A6E2-EBD038C14A9D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3" dur="indefinite" restart="never" nodeType="tmRoot">
          <p:childTnLst>
            <p:seq>
              <p:cTn id="444" dur="indefinite" nodeType="mainSeq">
                <p:childTnLst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Synthèse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509760" y="1628640"/>
            <a:ext cx="8124480" cy="4447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4DDED3-17EF-4241-9FC9-F956ECECFB21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3" dur="indefinite" restart="never" nodeType="tmRoot">
          <p:childTnLst>
            <p:seq>
              <p:cTn id="474" dur="indefinite" nodeType="mainSeq">
                <p:childTnLst>
                  <p:par>
                    <p:cTn id="475" fill="hold">
                      <p:stCondLst>
                        <p:cond delay="0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Résultats de la synthèse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39640" y="2565000"/>
            <a:ext cx="8229240" cy="146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39480" indent="-22608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Les leçons,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800"/>
              </a:spcBef>
              <a:buNone/>
            </a:pP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39480" indent="-22608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Les recommandations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BD82B5-A315-4922-8187-360A9058C813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9" dur="indefinite" restart="never" nodeType="tmRoot">
          <p:childTnLst>
            <p:seq>
              <p:cTn id="480" dur="indefinite" nodeType="mainSeq">
                <p:childTnLst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Valorisation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95640" y="1989000"/>
            <a:ext cx="8229240" cy="266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Rédaction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Un chapitre dans une thèse ou un mastère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Une section dans un article (related work)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Un article consistant qui pourrait être publié dans une revue internationale spécialisée (survey)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5EE645-D04D-4E5B-9E6B-537133CBC63D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9" dur="indefinite" restart="never" nodeType="tmRoot">
          <p:childTnLst>
            <p:seq>
              <p:cTn id="490" dur="indefinite" nodeType="mainSeq">
                <p:childTnLst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Pourquoi faire un état de l’art?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335880" indent="-22392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Une recherche comme celle du Master ne peut s’envisager sans la lecture et la connaissance des principales contributions qui ont fait l’histoire du sujet qu’elle aborde.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35880" indent="-22392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Trois impératifs: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27120" indent="-22392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Impératif méthodologique: connaître au mieux les contours, selon un processus de familiarisation et d’appropriation qui passe nécessairement par une fréquentation assidue de la « littérature secondaire ».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27120" indent="-22392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Impératif d’honnêteté intellectuelle: prendre sa modeste place dans un champ de recherche donné ==&gt; connaître les résultats et les positions de ceux qui l’ont précédé.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27120" indent="-22392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Impératif universitaire: porter ses efforts là où rien encore n’a été fait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800"/>
              </a:spcBef>
              <a:buNone/>
            </a:pP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401FE1-B63C-4991-9233-99CA4DF343E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Pourquoi faire un état de l’art? (2)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Une fausse impression: « La fin est de produire un document utile aux autres surtout et très peu à soi-même. »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Considéré comme processus, l’exercice bibliographique implique un travail de lecture, mais aussi et surtout d’organisation intellectuelle, de réflexion et de thématisation.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Considérée comme document,  la bibliographie apparaît comme un argument fort et un pilier de votre recherche.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F41856-25C6-40F7-BB10-09A9F4F2522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Etat de l’art = recherche bibliographique + analyse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Le but d’une recherche bibliographique est  de :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Etablir une documentation afin d’acquérir de la connaissance ;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Trouver l'information nécessaire ;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Mobiliser ses connaissances sur l'objet de sa recherche ;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Trier en fonction du sujet par des critères objectifs sur des données validées ;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Se documenter  pour acquérir une connaissance exhaustive sur un sujet ;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Identifier les documents pertinents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1A28B2-B34E-4524-BB7F-9DC30E497EB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Etat de l’art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Etat de l'art  = un état des connaissances existantes,</a:t>
            </a:r>
            <a:r>
              <a:rPr b="0" lang="fr-FR" sz="2000" spc="-1" strike="noStrike">
                <a:solidFill>
                  <a:srgbClr val="c00000"/>
                </a:solidFill>
                <a:latin typeface="Century Gothic"/>
              </a:rPr>
              <a:t> à un moment donné</a:t>
            </a: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, sur un objet d'étude 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800"/>
              </a:spcBef>
              <a:buNone/>
            </a:pP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Dans le cas d'un mémoire, d'une thèse ou d'un article, il sera </a:t>
            </a:r>
            <a:r>
              <a:rPr b="0" lang="fr-FR" sz="2000" spc="-1" strike="noStrike">
                <a:solidFill>
                  <a:srgbClr val="c00000"/>
                </a:solidFill>
                <a:latin typeface="Century Gothic"/>
              </a:rPr>
              <a:t>établi en fonction d'une question de recherche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266DFA-41E7-4699-96C4-61DA7E35F90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Processus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14480"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303030"/>
                </a:solidFill>
                <a:latin typeface="Century Gothic"/>
              </a:rPr>
              <a:t>Trois étapes:</a:t>
            </a: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  <a:p>
            <a:pPr marL="571680" indent="-4572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Book Antiqua"/>
              <a:buAutoNum type="arabicPeriod"/>
              <a:tabLst>
                <a:tab algn="l" pos="0"/>
              </a:tabLst>
            </a:pPr>
            <a:r>
              <a:rPr b="0" lang="fr-FR" sz="2400" spc="-1" strike="noStrike">
                <a:solidFill>
                  <a:srgbClr val="303030"/>
                </a:solidFill>
                <a:latin typeface="Century Gothic"/>
              </a:rPr>
              <a:t>Recherche bibliographique</a:t>
            </a: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  <a:p>
            <a:pPr marL="571680" indent="-4572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Book Antiqua"/>
              <a:buAutoNum type="arabicPeriod"/>
              <a:tabLst>
                <a:tab algn="l" pos="0"/>
              </a:tabLst>
            </a:pPr>
            <a:r>
              <a:rPr b="0" lang="fr-FR" sz="2400" spc="-1" strike="noStrike">
                <a:solidFill>
                  <a:srgbClr val="303030"/>
                </a:solidFill>
                <a:latin typeface="Century Gothic"/>
              </a:rPr>
              <a:t>Lecture approfondie et critique des références</a:t>
            </a: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  <a:p>
            <a:pPr marL="571680" indent="-4572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Book Antiqua"/>
              <a:buAutoNum type="arabicPeriod"/>
              <a:tabLst>
                <a:tab algn="l" pos="0"/>
              </a:tabLst>
            </a:pPr>
            <a:r>
              <a:rPr b="0" lang="fr-FR" sz="2400" spc="-1" strike="noStrike">
                <a:solidFill>
                  <a:srgbClr val="303030"/>
                </a:solidFill>
                <a:latin typeface="Century Gothic"/>
              </a:rPr>
              <a:t>Synthèse</a:t>
            </a:r>
            <a:endParaRPr b="0" lang="fr-FR" sz="24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0C0C6C-9AE4-4DEF-A8CF-C7A7CB5139A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1. Recherche bibliographique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2040480"/>
            <a:ext cx="8229240" cy="3692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établir une liste de mots clés, pour pouvoir collecter les références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Aller du général au spécifique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Faire un </a:t>
            </a:r>
            <a:r>
              <a:rPr b="0" lang="fr-FR" sz="1800" spc="-1" strike="noStrike">
                <a:solidFill>
                  <a:srgbClr val="c00000"/>
                </a:solidFill>
                <a:latin typeface="Century Gothic"/>
              </a:rPr>
              <a:t>graphe des mots clés: </a:t>
            </a:r>
            <a:r>
              <a:rPr b="1" lang="fr-FR" sz="1800" spc="-1" strike="noStrike">
                <a:solidFill>
                  <a:srgbClr val="002060"/>
                </a:solidFill>
                <a:latin typeface="Century Gothic"/>
              </a:rPr>
              <a:t>un réseau sémantique</a:t>
            </a:r>
            <a:r>
              <a:rPr b="0" lang="fr-FR" sz="1800" spc="-1" strike="noStrike">
                <a:solidFill>
                  <a:srgbClr val="c00000"/>
                </a:solidFill>
                <a:latin typeface="Century Gothic"/>
              </a:rPr>
              <a:t>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collecter des éléments bibliographiques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Priorité aux travaux récents, mais sans exclure les travaux intéressants (publiés par des piliers dans le domaine) 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c00000"/>
                </a:solidFill>
                <a:latin typeface="Century Gothic"/>
              </a:rPr>
              <a:t>Faire une sélection, et commencer la lecture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19EE97-C041-4AF4-A9B3-4A9EEE58F2F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2. Lecture approfondie et critique des références</a:t>
            </a:r>
            <a:endParaRPr b="0" lang="fr-FR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La lecture approfondie sert à identifier des concepts de base tels que les définitions, les consensus et les standards qui seront unifiés lors de la dernière étape.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Pour chaque référence bibliographique, il faut identifier son </a:t>
            </a:r>
            <a:r>
              <a:rPr b="0" lang="fr-FR" sz="2000" spc="-1" strike="noStrike">
                <a:solidFill>
                  <a:srgbClr val="c00000"/>
                </a:solidFill>
                <a:latin typeface="Century Gothic"/>
              </a:rPr>
              <a:t>apport: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 problème qu’il traite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la solution qu’il propose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lvl="1" marL="640080" indent="-228600">
              <a:lnSpc>
                <a:spcPct val="100000"/>
              </a:lnSpc>
              <a:spcBef>
                <a:spcPts val="1199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303030"/>
                </a:solidFill>
                <a:latin typeface="Century Gothic"/>
              </a:rPr>
              <a:t>les résultats obtenus</a:t>
            </a:r>
            <a:endParaRPr b="0" lang="fr-FR" sz="1800" spc="-1" strike="noStrike">
              <a:solidFill>
                <a:srgbClr val="303030"/>
              </a:solidFill>
              <a:latin typeface="Century Gothic"/>
            </a:endParaRPr>
          </a:p>
          <a:p>
            <a:pPr marL="343080" indent="-228600">
              <a:lnSpc>
                <a:spcPct val="100000"/>
              </a:lnSpc>
              <a:spcBef>
                <a:spcPts val="1800"/>
              </a:spcBef>
              <a:buClr>
                <a:srgbClr val="303030"/>
              </a:buClr>
              <a:buSzPct val="80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303030"/>
                </a:solidFill>
                <a:latin typeface="Century Gothic"/>
              </a:rPr>
              <a:t>Ces informations sont résumées dans l’abstract de chaque article</a:t>
            </a:r>
            <a:endParaRPr b="0" lang="fr-FR" sz="2000" spc="-1" strike="noStrike">
              <a:solidFill>
                <a:srgbClr val="30303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74A82C-61B5-4EBF-AE5E-DD83FD1C978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othicaire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Apothicaire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1019</TotalTime>
  <Application>LibreOffice/7.4.3.2$Windows_X86_64 LibreOffice_project/1048a8393ae2eeec98dff31b5c133c5f1d08b890</Application>
  <AppVersion>15.0000</AppVersion>
  <Words>1040</Words>
  <Paragraphs>163</Paragraphs>
  <Company>Draa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2018-03-13T16:50:41Z</dcterms:created>
  <dc:creator>Amer</dc:creator>
  <dc:description/>
  <dc:language>en-GB</dc:language>
  <cp:lastModifiedBy>Amer</cp:lastModifiedBy>
  <dcterms:modified xsi:type="dcterms:W3CDTF">2018-03-14T09:49:58Z</dcterms:modified>
  <cp:revision>44</cp:revision>
  <dc:subject/>
  <dc:title>Construire un état de l’art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Affichage à l'écran (4:3)</vt:lpwstr>
  </property>
  <property fmtid="{D5CDD505-2E9C-101B-9397-08002B2CF9AE}" pid="4" name="Slides">
    <vt:i4>24</vt:i4>
  </property>
</Properties>
</file>