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D22616-B215-45EC-BD6F-CCDC519F71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57200" y="3884040"/>
            <a:ext cx="7786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E309F1-D6FA-4208-A20A-56D5D3A886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44744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17AC8F-FED7-4547-8F30-BC5A11B97F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089880" y="10526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722920" y="10526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457200" y="38840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089880" y="38840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5722920" y="38840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B6F507-C169-4FBF-8190-6E74BB0A58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6623DD-54AD-4A6B-BE23-6D34DEFF79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FF4879-1CC0-42DB-9ED6-D160094D96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D61E09-5962-44D6-91B8-0400EB1054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BAB591-6C82-4E4F-9335-0378317A78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3265D0-3394-4532-84E8-B6A1CB6582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22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574E73-E1B9-4D9C-87D3-ABDF3BAE91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9821EF-8619-4EFF-8864-263753926A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00E830-E1A3-4D80-B873-20E486D282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44744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999474-3965-4A1D-82D4-930C071492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3884040"/>
            <a:ext cx="7786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E75CDB-9BAC-4EBC-83DC-7CE9DB0782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57200" y="3884040"/>
            <a:ext cx="7786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388B42-2A31-4F32-A3F1-D1061A2361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444744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663227-B19C-4587-8F25-78F7112488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3089880" y="10526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722920" y="10526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57200" y="38840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3089880" y="38840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5722920" y="38840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9C7ACC-88A8-4956-A459-9FF4CD0533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546DD0-2406-4729-9E95-FC95E7D661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22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44744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884040"/>
            <a:ext cx="7786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3884040"/>
            <a:ext cx="7786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44744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089880" y="10526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722920" y="10526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38840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089880" y="38840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5722920" y="3884040"/>
            <a:ext cx="250704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725DF6-838A-4E53-9E56-4F3783277F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26AFAC-4F72-4C80-9D86-46836C1D0B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227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829B69-32C8-414D-BF14-E7445A793B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EBF833-90C8-44A1-83B2-298FE6AA92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54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447440" y="38840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591C62-6C93-43DB-81C5-EB537617C6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447440" y="1052640"/>
            <a:ext cx="3799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3884040"/>
            <a:ext cx="7786800" cy="258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176297-1B49-44D1-AB9D-DA95FA1226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onnecteur droit 15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00">
            <a:solidFill>
              <a:srgbClr val="e64823">
                <a:tint val="60000"/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" name="Connecteur droit 6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150">
            <a:solidFill>
              <a:srgbClr val="e64823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" name="Connecteur droit 8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50">
            <a:solidFill>
              <a:srgbClr val="e6482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Rectangle 9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4" name="Connecteur droit 10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525">
            <a:solidFill>
              <a:srgbClr val="e6482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Ellipse 11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e64823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0" y="2620440"/>
            <a:ext cx="6171840" cy="95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rgbClr val="39302a"/>
                </a:solidFill>
                <a:latin typeface="Century Schoolbook"/>
              </a:rPr>
              <a:t>Modifiez le style du titre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39302a"/>
                </a:solidFill>
                <a:latin typeface="Century School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39302a"/>
                </a:solidFill>
                <a:latin typeface="Century Schoolbook"/>
              </a:rPr>
              <a:t>&lt;date/heure&gt;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39302a"/>
                </a:solidFill>
                <a:latin typeface="Century School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39302a"/>
                </a:solidFill>
                <a:latin typeface="Century Schoolbook"/>
              </a:rPr>
              <a:t>&lt;pied de page&gt;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13" name="Connecteur droit 10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150">
            <a:solidFill>
              <a:srgbClr val="e64823">
                <a:tint val="60000"/>
                <a:alpha val="7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" name="Connecteur droit 17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150">
            <a:solidFill>
              <a:srgbClr val="e64823">
                <a:tint val="20000"/>
                <a:alpha val="8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" name="Connecteur droit 19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150">
            <a:solidFill>
              <a:srgbClr val="e64823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" name="Connecteur droit 15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575">
            <a:solidFill>
              <a:srgbClr val="e64823">
                <a:tint val="60000"/>
                <a:alpha val="82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Connecteur droit 14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525">
            <a:solidFill>
              <a:srgbClr val="e64823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" name="Connecteur droit 21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150">
            <a:solidFill>
              <a:srgbClr val="e64823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Rectangle 26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0" name="Ellipse 20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1" name="Ellips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e64823"/>
          </a:solidFill>
          <a:ln w="28575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2" name="Ellips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e64823"/>
          </a:solidFill>
          <a:ln w="127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3" name="Ellipse 25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e64823"/>
          </a:solidFill>
          <a:ln w="127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4" name="Ellipse 24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e64823"/>
          </a:solidFill>
          <a:ln w="28575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fr-FR" sz="14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EF6A9E62-46EE-48E0-BC2D-D01CCE7823F2}" type="slidenum">
              <a:rPr b="1" lang="fr-FR" sz="1400" spc="-1" strike="noStrike">
                <a:solidFill>
                  <a:srgbClr val="ffffff"/>
                </a:solidFill>
                <a:latin typeface="Century Schoolbook"/>
              </a:rPr>
              <a:t>&lt;numéro&gt;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Cliquez pour éditer le format du plan de texte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</a:rPr>
              <a:t>Quatrième niveau de plan</a:t>
            </a:r>
            <a:endParaRPr b="0" lang="fr-FR" sz="16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necteur droit 15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00">
            <a:solidFill>
              <a:srgbClr val="e64823">
                <a:tint val="60000"/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Connecteur droit 6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150">
            <a:solidFill>
              <a:srgbClr val="e64823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Connecteur droit 8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50">
            <a:solidFill>
              <a:srgbClr val="e6482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6" name="Rectangle 9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67" name="Connecteur droit 10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525">
            <a:solidFill>
              <a:srgbClr val="e6482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Ellipse 1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e64823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Modifiez le style du titre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Modifiez les styles du texte du masque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Deuxième niveau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Troisième niveau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880">
              <a:lnSpc>
                <a:spcPct val="150000"/>
              </a:lnSpc>
              <a:spcBef>
                <a:spcPts val="360"/>
              </a:spcBef>
              <a:buClr>
                <a:srgbClr val="f0b1ac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880">
              <a:lnSpc>
                <a:spcPct val="150000"/>
              </a:lnSpc>
              <a:spcBef>
                <a:spcPts val="320"/>
              </a:spcBef>
              <a:buClr>
                <a:srgbClr val="fac7ab"/>
              </a:buClr>
              <a:buSzPct val="68000"/>
              <a:buFont typeface="Wingdings 2" charset="2"/>
              <a:buChar char="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</a:rPr>
              <a:t>Cinquième niveau</a:t>
            </a:r>
            <a:endParaRPr b="0" lang="fr-FR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4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39302a"/>
                </a:solidFill>
                <a:latin typeface="Century School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39302a"/>
                </a:solidFill>
                <a:latin typeface="Century Schoolbook"/>
              </a:rPr>
              <a:t>&lt;date/heure&gt;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5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fr-FR" sz="14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F7F19408-57F1-42CE-A255-2A6C2D691D01}" type="slidenum">
              <a:rPr b="1" lang="fr-FR" sz="1400" spc="-1" strike="noStrike">
                <a:solidFill>
                  <a:srgbClr val="ffffff"/>
                </a:solidFill>
                <a:latin typeface="Century Schoolbook"/>
              </a:rPr>
              <a:t>&lt;numéro&gt;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6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200" spc="-1" strike="noStrike">
                <a:solidFill>
                  <a:srgbClr val="39302a"/>
                </a:solidFill>
                <a:latin typeface="Century School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39302a"/>
                </a:solidFill>
                <a:latin typeface="Century Schoolbook"/>
              </a:rPr>
              <a:t>&lt;pied de page&gt;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fd7d3"/>
            </a:gs>
          </a:gsLst>
          <a:path path="circle">
            <a:fillToRect l="25000" t="25000" r="75000" b="7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onnecteur droit 15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00">
            <a:solidFill>
              <a:srgbClr val="e64823">
                <a:tint val="60000"/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1" name="Connecteur droit 6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150">
            <a:solidFill>
              <a:srgbClr val="e64823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2" name="Connecteur droit 8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50">
            <a:solidFill>
              <a:srgbClr val="e6482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3" name="Rectangle 9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114" name="Connecteur droit 10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525">
            <a:solidFill>
              <a:srgbClr val="e6482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5" name="Ellipse 1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e64823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1514520" y="1892160"/>
            <a:ext cx="6686280" cy="395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0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880">
              <a:lnSpc>
                <a:spcPct val="100000"/>
              </a:lnSpc>
              <a:spcBef>
                <a:spcPts val="360"/>
              </a:spcBef>
              <a:buClr>
                <a:srgbClr val="f0b1ac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880">
              <a:lnSpc>
                <a:spcPct val="100000"/>
              </a:lnSpc>
              <a:spcBef>
                <a:spcPts val="320"/>
              </a:spcBef>
              <a:buClr>
                <a:srgbClr val="fac7ab"/>
              </a:buClr>
              <a:buSzPct val="68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fr-FR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dt" idx="7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entury School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&lt;date/heure&gt;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ftr" idx="8"/>
          </p:nvPr>
        </p:nvSpPr>
        <p:spPr>
          <a:xfrm>
            <a:off x="1506600" y="6037920"/>
            <a:ext cx="57146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entury School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Schoolbook"/>
              </a:rPr>
              <a:t>&lt;pied de page&gt;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title"/>
          </p:nvPr>
        </p:nvSpPr>
        <p:spPr>
          <a:xfrm>
            <a:off x="973080" y="346680"/>
            <a:ext cx="6683400" cy="12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chemeClr val="accent3">
                    <a:lumMod val="50000"/>
                  </a:schemeClr>
                </a:solidFill>
                <a:latin typeface="Century Schoolbook"/>
              </a:rPr>
              <a:t>Click to edit Master title style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jpeg"/><Relationship Id="rId9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286000" y="2620440"/>
            <a:ext cx="6171840" cy="95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rgbClr val="39302a"/>
                </a:solidFill>
                <a:latin typeface="Century Schoolbook"/>
              </a:rPr>
              <a:t>Rédaction du mémoire</a:t>
            </a:r>
            <a:endParaRPr b="0" lang="fr-FR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3204000" y="4005000"/>
            <a:ext cx="5253840" cy="137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39302a"/>
                </a:solidFill>
                <a:latin typeface="Century Schoolbook"/>
              </a:rPr>
              <a:t>Dr. Amer Draa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Chapitres de l’état de l’art (2)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Un chapitre de l’état de l’art du problème à résoudre: 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Chapitre 1: Coloration de graphes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Un chapitre de l’état de l’art pour l’approche de base de la contribution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Chapitre 2: Algorithmes génétiques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Structure des chapitres de l’état de l’art: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Partie 1: Concepts de base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Partie 2: Etat de l’art et critiques 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CA451D-7ADA-4BF2-983E-79BAE8F6374D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9302a"/>
                </a:solidFill>
                <a:latin typeface="Century Schoolbook"/>
              </a:rPr>
              <a:t>Chapitres de l’état de l’art (3) (Problème traité)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77" name="Image 6" descr=""/>
          <p:cNvPicPr/>
          <p:nvPr/>
        </p:nvPicPr>
        <p:blipFill>
          <a:blip r:embed="rId1"/>
          <a:stretch/>
        </p:blipFill>
        <p:spPr>
          <a:xfrm>
            <a:off x="323640" y="908640"/>
            <a:ext cx="7729200" cy="5464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5A3B81-59A8-490E-8BB7-8AF4B2D2A5A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9302a"/>
                </a:solidFill>
                <a:latin typeface="Century Schoolbook"/>
              </a:rPr>
              <a:t>Chapitres de l’état de l’art (4) (Approche)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79" name="Image 5" descr=""/>
          <p:cNvPicPr/>
          <p:nvPr/>
        </p:nvPicPr>
        <p:blipFill>
          <a:blip r:embed="rId1"/>
          <a:stretch/>
        </p:blipFill>
        <p:spPr>
          <a:xfrm rot="5400000">
            <a:off x="1325160" y="-20520"/>
            <a:ext cx="5832360" cy="7546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37CBB7-1A62-469D-9606-3C129A19184F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Chapitres de l’état de l’art (5)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Partie 1: Concepts et définitions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Définitions: doivent être: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Brèves, mais précises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Référencées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Généralement reformulées, n’oublier pas que c’est un mémoire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Faites une synthèse des définitions après avoir analysé chacune 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Concepts de base: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N’aborder que les concepts nécessaires pour la compréhension de votre travail, les ‘note cards’ sont faites pour ça.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Attention: Il faut tout référencier  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34750B-1AB3-4BA9-8DE4-C783D7E918B0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Chapitres de l’état de l’art (6)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23640" y="1052640"/>
            <a:ext cx="792036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8000"/>
          </a:bodyPr>
          <a:p>
            <a:pPr marL="260640" indent="-26064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Partie 2: Etat de l’art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08760" indent="-26064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Si le chapitre présente le problème traité: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869400" indent="-173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Commencer par citer les travaux précédents qui ont traité ce problème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869400" indent="-173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Critiquer ces travaux </a:t>
            </a:r>
            <a:r>
              <a:rPr b="1" lang="fr-FR" sz="1800" spc="-1" strike="noStrike" u="sng">
                <a:solidFill>
                  <a:srgbClr val="000000"/>
                </a:solidFill>
                <a:uFillTx/>
                <a:latin typeface="Century Schoolbook"/>
              </a:rPr>
              <a:t>d’une façon objective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869400" indent="-173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Eviter de citer les avantages de votre contribution ici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869400" indent="-173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Comparer ces travaux selon des critères précis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08760" indent="-26064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Si le chapitre présente des notions de l’approche adoptée: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869400" indent="-173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Citer les différents problèmes pour lesquels l’approche a été utilisée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869400" indent="-173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Faite </a:t>
            </a:r>
            <a:r>
              <a:rPr b="1" lang="fr-FR" sz="1800" spc="-1" strike="noStrike" u="sng">
                <a:solidFill>
                  <a:srgbClr val="000000"/>
                </a:solidFill>
                <a:uFillTx/>
                <a:latin typeface="Century Schoolbook"/>
              </a:rPr>
              <a:t>une synthèse objective</a:t>
            </a:r>
            <a:r>
              <a:rPr b="1" lang="fr-FR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sur les performances rapportées dans la littérature 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60640" indent="-26064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Cette partie des deux chapitres est une version élargie de la section motivations des chapitres de « contributions »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EB69A9-AC29-49D6-868E-8CA6843CEE0F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Chapitres de l’état de l’art (7)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6000"/>
          </a:bodyPr>
          <a:p>
            <a:pPr marL="254520" indent="-2545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L’état de l’art est une synthèse de vos lecture tout au long la réalisation du projet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94720" indent="-2545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Note cards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94720" indent="-2545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Document de proposition du thème  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94720" indent="-2545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Graphe/Arbre de l’état de l’art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94720" indent="-2545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Source cards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94720" indent="-2545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Réflexions =&gt; plusieurs lectures de la même source sont des fois nécessaires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94720" indent="-2545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Utiliser un style simple et direct, surtout dans les premiers drafts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254520" indent="-2545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Une synthèse sous forme d’un graphe ou une table des travaux de l’état de l’art est primordiale.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042C6E-FF29-40B8-9E05-E3F0BD622AE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Chapitres de la contribution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Généralement deux chapitres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Un chapitre pour la description de l’approche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Un chapitre pour l’expérimentation et la validation 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Description de l’approche: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548640" indent="-182880">
              <a:lnSpc>
                <a:spcPct val="150000"/>
              </a:lnSpc>
              <a:spcBef>
                <a:spcPts val="601"/>
              </a:spcBef>
              <a:buClr>
                <a:srgbClr val="ca3f1e"/>
              </a:buClr>
              <a:buSzPct val="7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Doit répondre à la question: « Comment l’approche A est appliquée au problème P ?»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548640" indent="-182880">
              <a:lnSpc>
                <a:spcPct val="150000"/>
              </a:lnSpc>
              <a:spcBef>
                <a:spcPts val="601"/>
              </a:spcBef>
              <a:buClr>
                <a:srgbClr val="ca3f1e"/>
              </a:buClr>
              <a:buSzPct val="7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Commencer par donner le </a:t>
            </a:r>
            <a:r>
              <a:rPr b="1" lang="fr-FR" sz="1800" spc="-1" strike="noStrike">
                <a:solidFill>
                  <a:srgbClr val="000000"/>
                </a:solidFill>
                <a:latin typeface="Century Schoolbook"/>
              </a:rPr>
              <a:t>schéma, architecture, organigramme </a:t>
            </a: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ou autre forme synthétique de la solution, et puis </a:t>
            </a:r>
            <a:r>
              <a:rPr b="1" lang="fr-FR" sz="1800" spc="-1" strike="noStrike">
                <a:solidFill>
                  <a:srgbClr val="000000"/>
                </a:solidFill>
                <a:latin typeface="Century Schoolbook"/>
              </a:rPr>
              <a:t>passer aux détails.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548640" indent="-182880">
              <a:lnSpc>
                <a:spcPct val="150000"/>
              </a:lnSpc>
              <a:spcBef>
                <a:spcPts val="601"/>
              </a:spcBef>
              <a:buClr>
                <a:srgbClr val="ca3f1e"/>
              </a:buClr>
              <a:buSzPct val="7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Bien sûr, on doit rappeler les motivations des différents choix.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spcBef>
                <a:spcPts val="1417"/>
              </a:spcBef>
              <a:buNone/>
            </a:pP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spcBef>
                <a:spcPts val="1417"/>
              </a:spcBef>
              <a:buNone/>
            </a:pP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684F41-1006-4621-AA65-323104D88987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27960" y="242280"/>
            <a:ext cx="8389080" cy="50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7000"/>
          </a:bodyPr>
          <a:p>
            <a:pPr indent="0">
              <a:lnSpc>
                <a:spcPct val="100000"/>
              </a:lnSpc>
              <a:buNone/>
            </a:pPr>
            <a:r>
              <a:rPr b="0" lang="fr-FR" sz="2800" spc="-1" strike="noStrike" cap="small">
                <a:solidFill>
                  <a:schemeClr val="accent1">
                    <a:lumMod val="75000"/>
                  </a:schemeClr>
                </a:solidFill>
                <a:latin typeface="Century Schoolbook"/>
              </a:rPr>
              <a:t>L’ABC proposé pour l’amélioration du contraste</a:t>
            </a:r>
            <a:endParaRPr b="0" lang="fr-FR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9" name="Rectangle 4"/>
          <p:cNvSpPr/>
          <p:nvPr/>
        </p:nvSpPr>
        <p:spPr>
          <a:xfrm>
            <a:off x="1547640" y="4559760"/>
            <a:ext cx="569880" cy="2980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anchor="ctr">
            <a:noAutofit/>
          </a:bodyPr>
          <a:p>
            <a:pPr algn="ctr">
              <a:lnSpc>
                <a:spcPct val="115000"/>
              </a:lnSpc>
            </a:pPr>
            <a:r>
              <a:rPr b="0" lang="fr-FR" sz="1200" spc="-1" strike="noStrike">
                <a:solidFill>
                  <a:schemeClr val="dk1"/>
                </a:solidFill>
                <a:latin typeface="Andalus"/>
                <a:ea typeface="Calibri"/>
              </a:rPr>
              <a:t>Non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angle 5"/>
          <p:cNvSpPr/>
          <p:nvPr/>
        </p:nvSpPr>
        <p:spPr>
          <a:xfrm>
            <a:off x="3283560" y="5278320"/>
            <a:ext cx="569880" cy="29808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numCol="1" spcCol="0" anchor="ctr">
            <a:noAutofit/>
          </a:bodyPr>
          <a:p>
            <a:pPr algn="ctr">
              <a:lnSpc>
                <a:spcPct val="115000"/>
              </a:lnSpc>
            </a:pPr>
            <a:r>
              <a:rPr b="0" lang="fr-FR" sz="1200" spc="-1" strike="noStrike">
                <a:solidFill>
                  <a:schemeClr val="dk1"/>
                </a:solidFill>
                <a:latin typeface="Andalus"/>
                <a:ea typeface="Calibri"/>
              </a:rPr>
              <a:t>Oui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tangle 17"/>
          <p:cNvSpPr/>
          <p:nvPr/>
        </p:nvSpPr>
        <p:spPr>
          <a:xfrm>
            <a:off x="211320" y="2395800"/>
            <a:ext cx="3552840" cy="164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e64823">
                <a:lumMod val="75000"/>
              </a:srgbClr>
            </a:solidFill>
          </a:ln>
          <a:effectLst>
            <a:outerShdw blurRad="50760" dir="5400000" dist="2016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48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anchor="ctr">
            <a:noAutofit/>
          </a:bodyPr>
          <a:p>
            <a:pPr>
              <a:lnSpc>
                <a:spcPct val="115000"/>
              </a:lnSpc>
            </a:pPr>
            <a:r>
              <a:rPr b="0" lang="fr-FR" sz="1400" spc="-1" strike="noStrike">
                <a:solidFill>
                  <a:srgbClr val="7030a0"/>
                </a:solidFill>
                <a:latin typeface="Andalus"/>
                <a:ea typeface="Calibri"/>
              </a:rPr>
              <a:t>Phase d’abeilles employées: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169920">
              <a:lnSpc>
                <a:spcPct val="115000"/>
              </a:lnSpc>
              <a:buClr>
                <a:srgbClr val="000000"/>
              </a:buClr>
              <a:buFont typeface="Calibri"/>
              <a:buChar char="-"/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Générer des solutions dans le voisinage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169920">
              <a:lnSpc>
                <a:spcPct val="115000"/>
              </a:lnSpc>
              <a:buClr>
                <a:srgbClr val="000000"/>
              </a:buClr>
              <a:buFont typeface="Calibri"/>
              <a:buChar char="-"/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Corriger les solutions générées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169920">
              <a:lnSpc>
                <a:spcPct val="115000"/>
              </a:lnSpc>
              <a:buClr>
                <a:srgbClr val="000000"/>
              </a:buClr>
              <a:buFont typeface="Calibri"/>
              <a:buChar char="-"/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Évaluer les solutions générées; fonction objectif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169920">
              <a:lnSpc>
                <a:spcPct val="115000"/>
              </a:lnSpc>
              <a:buClr>
                <a:srgbClr val="000000"/>
              </a:buClr>
              <a:buFont typeface="Calibri"/>
              <a:buChar char="-"/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Garder la meilleure solution pour chaque paire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angle 18"/>
          <p:cNvSpPr/>
          <p:nvPr/>
        </p:nvSpPr>
        <p:spPr>
          <a:xfrm>
            <a:off x="4280760" y="2395800"/>
            <a:ext cx="4025160" cy="1649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e64823">
                <a:lumMod val="75000"/>
              </a:srgbClr>
            </a:solidFill>
          </a:ln>
          <a:effectLst>
            <a:outerShdw blurRad="50760" dir="5400000" dist="2016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48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anchor="ctr">
            <a:noAutofit/>
          </a:bodyPr>
          <a:p>
            <a:pPr>
              <a:lnSpc>
                <a:spcPct val="115000"/>
              </a:lnSpc>
            </a:pPr>
            <a:r>
              <a:rPr b="0" lang="fr-FR" sz="1400" spc="-1" strike="noStrike">
                <a:solidFill>
                  <a:srgbClr val="7030a0"/>
                </a:solidFill>
                <a:latin typeface="Andalus"/>
                <a:ea typeface="Calibri"/>
              </a:rPr>
              <a:t>Phase des onlookers: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169920">
              <a:lnSpc>
                <a:spcPct val="115000"/>
              </a:lnSpc>
              <a:buClr>
                <a:srgbClr val="000000"/>
              </a:buClr>
              <a:buFont typeface="Calibri"/>
              <a:buChar char="-"/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Chaque abeille onlooker choisie une solution parmi les meilleures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169920">
              <a:lnSpc>
                <a:spcPct val="115000"/>
              </a:lnSpc>
              <a:buClr>
                <a:srgbClr val="000000"/>
              </a:buClr>
              <a:buFont typeface="Calibri"/>
              <a:buChar char="-"/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Générer des solutions dans leurs voisinage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169920">
              <a:lnSpc>
                <a:spcPct val="115000"/>
              </a:lnSpc>
              <a:buClr>
                <a:srgbClr val="000000"/>
              </a:buClr>
              <a:buFont typeface="Calibri"/>
              <a:buChar char="-"/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Corriger les solutions générées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169920">
              <a:lnSpc>
                <a:spcPct val="115000"/>
              </a:lnSpc>
              <a:buClr>
                <a:srgbClr val="000000"/>
              </a:buClr>
              <a:buFont typeface="Calibri"/>
              <a:buChar char="-"/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Évaluer les solutions générées; fonction objectif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169920">
              <a:lnSpc>
                <a:spcPct val="115000"/>
              </a:lnSpc>
              <a:buClr>
                <a:srgbClr val="000000"/>
              </a:buClr>
              <a:buFont typeface="Calibri"/>
              <a:buChar char="-"/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Garder la meilleure solution pour chaque paire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tangle 19"/>
          <p:cNvSpPr/>
          <p:nvPr/>
        </p:nvSpPr>
        <p:spPr>
          <a:xfrm>
            <a:off x="5139720" y="5570640"/>
            <a:ext cx="3604680" cy="73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e64823">
                <a:lumMod val="75000"/>
              </a:srgbClr>
            </a:solidFill>
          </a:ln>
          <a:effectLst>
            <a:outerShdw blurRad="50760" dir="5400000" dist="2016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48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anchor="ctr">
            <a:noAutofit/>
          </a:bodyPr>
          <a:p>
            <a:pPr>
              <a:lnSpc>
                <a:spcPct val="115000"/>
              </a:lnSpc>
            </a:pPr>
            <a:r>
              <a:rPr b="0" lang="fr-FR" sz="1400" spc="-1" strike="noStrike">
                <a:solidFill>
                  <a:srgbClr val="7030a0"/>
                </a:solidFill>
                <a:latin typeface="Andalus"/>
                <a:ea typeface="Calibri"/>
              </a:rPr>
              <a:t>Phase des scouts:</a:t>
            </a:r>
            <a:r>
              <a:rPr b="1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remplacer une des solutions les plus inactives par une solution générée aléatoirement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Losange 7"/>
          <p:cNvSpPr/>
          <p:nvPr/>
        </p:nvSpPr>
        <p:spPr>
          <a:xfrm>
            <a:off x="2428200" y="4320720"/>
            <a:ext cx="1852200" cy="9356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e64823">
                <a:lumMod val="75000"/>
              </a:srgbClr>
            </a:solidFill>
          </a:ln>
          <a:effectLst>
            <a:outerShdw blurRad="50760" dir="5400000" dist="2016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48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anchor="ctr">
            <a:noAutofit/>
          </a:bodyPr>
          <a:p>
            <a:pPr algn="ctr">
              <a:lnSpc>
                <a:spcPct val="115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Condition arrêt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tangle 21"/>
          <p:cNvSpPr/>
          <p:nvPr/>
        </p:nvSpPr>
        <p:spPr>
          <a:xfrm>
            <a:off x="1832400" y="5718960"/>
            <a:ext cx="2658240" cy="817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e64823">
                <a:lumMod val="75000"/>
              </a:srgbClr>
            </a:solidFill>
          </a:ln>
          <a:effectLst>
            <a:outerShdw blurRad="50760" dir="5400000" dist="2016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48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anchor="ctr">
            <a:noAutofit/>
          </a:bodyPr>
          <a:p>
            <a:pPr>
              <a:lnSpc>
                <a:spcPct val="115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Utiliser la meilleure solution pour améliorer l’image d’entrée et visualiser le résultat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tangle à coins arrondis 11"/>
          <p:cNvSpPr/>
          <p:nvPr/>
        </p:nvSpPr>
        <p:spPr>
          <a:xfrm>
            <a:off x="526320" y="5960520"/>
            <a:ext cx="800280" cy="34848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e64823">
                <a:lumMod val="75000"/>
              </a:srgbClr>
            </a:solidFill>
          </a:ln>
          <a:effectLst>
            <a:outerShdw blurRad="50760" dir="5400000" dist="2016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48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anchor="ctr">
            <a:noAutofit/>
          </a:bodyPr>
          <a:p>
            <a:pPr algn="ctr">
              <a:lnSpc>
                <a:spcPct val="115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Fin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tangle 23"/>
          <p:cNvSpPr/>
          <p:nvPr/>
        </p:nvSpPr>
        <p:spPr>
          <a:xfrm>
            <a:off x="1341360" y="1069200"/>
            <a:ext cx="993240" cy="552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e64823">
                <a:lumMod val="75000"/>
              </a:srgbClr>
            </a:solidFill>
          </a:ln>
          <a:effectLst>
            <a:outerShdw blurRad="50760" dir="5400000" dist="2016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48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anchor="ctr">
            <a:noAutofit/>
          </a:bodyPr>
          <a:p>
            <a:pPr algn="ctr">
              <a:lnSpc>
                <a:spcPct val="115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Image dégradée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Rectangle 24"/>
          <p:cNvSpPr/>
          <p:nvPr/>
        </p:nvSpPr>
        <p:spPr>
          <a:xfrm>
            <a:off x="2919240" y="1067760"/>
            <a:ext cx="1157400" cy="552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e64823">
                <a:lumMod val="75000"/>
              </a:srgbClr>
            </a:solidFill>
          </a:ln>
          <a:effectLst>
            <a:outerShdw blurRad="50760" dir="5400000" dist="2016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48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anchor="ctr">
            <a:noAutofit/>
          </a:bodyPr>
          <a:p>
            <a:pPr algn="ctr">
              <a:lnSpc>
                <a:spcPct val="115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Initialisation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Rectangle à coins arrondis 1"/>
          <p:cNvSpPr/>
          <p:nvPr/>
        </p:nvSpPr>
        <p:spPr>
          <a:xfrm>
            <a:off x="107640" y="1162800"/>
            <a:ext cx="642600" cy="38016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e64823">
                <a:lumMod val="75000"/>
              </a:srgbClr>
            </a:solidFill>
          </a:ln>
          <a:effectLst>
            <a:outerShdw blurRad="50760" dir="5400000" dist="2016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48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anchor="ctr">
            <a:noAutofit/>
          </a:bodyPr>
          <a:p>
            <a:pPr algn="ctr">
              <a:lnSpc>
                <a:spcPct val="115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ndalus"/>
                <a:ea typeface="Calibri"/>
              </a:rPr>
              <a:t>Début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Straight Arrow Connector 77"/>
          <p:cNvCxnSpPr>
            <a:stCxn id="194" idx="2"/>
          </p:cNvCxnSpPr>
          <p:nvPr/>
        </p:nvCxnSpPr>
        <p:spPr>
          <a:xfrm>
            <a:off x="3354480" y="5256360"/>
            <a:ext cx="360" cy="446760"/>
          </a:xfrm>
          <a:prstGeom prst="straightConnector1">
            <a:avLst/>
          </a:prstGeom>
          <a:ln>
            <a:solidFill>
              <a:srgbClr val="e64823">
                <a:lumMod val="75000"/>
              </a:srgbClr>
            </a:solidFill>
            <a:round/>
            <a:tailEnd len="med" type="arrow" w="med"/>
          </a:ln>
        </p:spPr>
      </p:cxnSp>
      <p:cxnSp>
        <p:nvCxnSpPr>
          <p:cNvPr id="201" name="Elbow Connector 79"/>
          <p:cNvCxnSpPr>
            <a:stCxn id="194" idx="1"/>
            <a:endCxn id="191" idx="2"/>
          </p:cNvCxnSpPr>
          <p:nvPr/>
        </p:nvCxnSpPr>
        <p:spPr>
          <a:xfrm rot="10800000">
            <a:off x="1987560" y="4045320"/>
            <a:ext cx="440640" cy="743400"/>
          </a:xfrm>
          <a:prstGeom prst="bentConnector2">
            <a:avLst/>
          </a:prstGeom>
          <a:ln>
            <a:solidFill>
              <a:srgbClr val="e64823">
                <a:lumMod val="75000"/>
              </a:srgbClr>
            </a:solidFill>
            <a:round/>
            <a:tailEnd len="med" type="arrow" w="med"/>
          </a:ln>
        </p:spPr>
      </p:cxnSp>
      <p:cxnSp>
        <p:nvCxnSpPr>
          <p:cNvPr id="202" name="Straight Arrow Connector 81"/>
          <p:cNvCxnSpPr>
            <a:stCxn id="199" idx="3"/>
            <a:endCxn id="197" idx="1"/>
          </p:cNvCxnSpPr>
          <p:nvPr/>
        </p:nvCxnSpPr>
        <p:spPr>
          <a:xfrm flipV="1">
            <a:off x="750240" y="1345320"/>
            <a:ext cx="591120" cy="7920"/>
          </a:xfrm>
          <a:prstGeom prst="straightConnector1">
            <a:avLst/>
          </a:prstGeom>
          <a:ln>
            <a:solidFill>
              <a:srgbClr val="e64823">
                <a:lumMod val="75000"/>
              </a:srgbClr>
            </a:solidFill>
            <a:round/>
            <a:tailEnd len="med" type="arrow" w="med"/>
          </a:ln>
        </p:spPr>
      </p:cxnSp>
      <p:cxnSp>
        <p:nvCxnSpPr>
          <p:cNvPr id="203" name="Straight Arrow Connector 84"/>
          <p:cNvCxnSpPr/>
          <p:nvPr/>
        </p:nvCxnSpPr>
        <p:spPr>
          <a:xfrm>
            <a:off x="2342160" y="1332360"/>
            <a:ext cx="591120" cy="1800"/>
          </a:xfrm>
          <a:prstGeom prst="straightConnector1">
            <a:avLst/>
          </a:prstGeom>
          <a:ln>
            <a:solidFill>
              <a:srgbClr val="e64823">
                <a:lumMod val="75000"/>
              </a:srgbClr>
            </a:solidFill>
            <a:round/>
            <a:tailEnd len="med" type="arrow" w="med"/>
          </a:ln>
        </p:spPr>
      </p:cxnSp>
      <p:cxnSp>
        <p:nvCxnSpPr>
          <p:cNvPr id="204" name="Straight Arrow Connector 89"/>
          <p:cNvCxnSpPr/>
          <p:nvPr/>
        </p:nvCxnSpPr>
        <p:spPr>
          <a:xfrm>
            <a:off x="3769200" y="3183840"/>
            <a:ext cx="511920" cy="360"/>
          </a:xfrm>
          <a:prstGeom prst="straightConnector1">
            <a:avLst/>
          </a:prstGeom>
          <a:ln>
            <a:solidFill>
              <a:srgbClr val="e64823">
                <a:lumMod val="75000"/>
              </a:srgbClr>
            </a:solidFill>
            <a:round/>
            <a:tailEnd len="med" type="arrow" w="med"/>
          </a:ln>
        </p:spPr>
      </p:cxnSp>
      <p:cxnSp>
        <p:nvCxnSpPr>
          <p:cNvPr id="205" name="Straight Arrow Connector 95"/>
          <p:cNvCxnSpPr>
            <a:endCxn id="193" idx="0"/>
          </p:cNvCxnSpPr>
          <p:nvPr/>
        </p:nvCxnSpPr>
        <p:spPr>
          <a:xfrm>
            <a:off x="6941880" y="4045320"/>
            <a:ext cx="360" cy="1525680"/>
          </a:xfrm>
          <a:prstGeom prst="straightConnector1">
            <a:avLst/>
          </a:prstGeom>
          <a:ln>
            <a:solidFill>
              <a:srgbClr val="e64823">
                <a:lumMod val="75000"/>
              </a:srgbClr>
            </a:solidFill>
            <a:round/>
            <a:tailEnd len="med" type="arrow" w="med"/>
          </a:ln>
        </p:spPr>
      </p:cxnSp>
      <p:cxnSp>
        <p:nvCxnSpPr>
          <p:cNvPr id="206" name="Straight Arrow Connector 103"/>
          <p:cNvCxnSpPr>
            <a:stCxn id="195" idx="1"/>
            <a:endCxn id="196" idx="3"/>
          </p:cNvCxnSpPr>
          <p:nvPr/>
        </p:nvCxnSpPr>
        <p:spPr>
          <a:xfrm flipH="1">
            <a:off x="1326960" y="6127560"/>
            <a:ext cx="505800" cy="7560"/>
          </a:xfrm>
          <a:prstGeom prst="straightConnector1">
            <a:avLst/>
          </a:prstGeom>
          <a:ln>
            <a:solidFill>
              <a:srgbClr val="e64823">
                <a:lumMod val="75000"/>
              </a:srgbClr>
            </a:solidFill>
            <a:round/>
            <a:tailEnd len="med" type="arrow" w="med"/>
          </a:ln>
        </p:spPr>
      </p:cxnSp>
      <p:cxnSp>
        <p:nvCxnSpPr>
          <p:cNvPr id="207" name="Elbow Connector 116"/>
          <p:cNvCxnSpPr>
            <a:stCxn id="198" idx="2"/>
            <a:endCxn id="191" idx="0"/>
          </p:cNvCxnSpPr>
          <p:nvPr/>
        </p:nvCxnSpPr>
        <p:spPr>
          <a:xfrm flipV="1" rot="10800000">
            <a:off x="1987920" y="1620360"/>
            <a:ext cx="1510200" cy="775800"/>
          </a:xfrm>
          <a:prstGeom prst="bentConnector2">
            <a:avLst/>
          </a:prstGeom>
          <a:ln>
            <a:solidFill>
              <a:srgbClr val="e64823">
                <a:lumMod val="75000"/>
              </a:srgbClr>
            </a:solidFill>
            <a:round/>
            <a:tailEnd len="med" type="arrow" w="med"/>
          </a:ln>
        </p:spPr>
      </p:cxnSp>
      <p:cxnSp>
        <p:nvCxnSpPr>
          <p:cNvPr id="208" name="Elbow Connector 132"/>
          <p:cNvCxnSpPr>
            <a:stCxn id="193" idx="1"/>
            <a:endCxn id="194" idx="3"/>
          </p:cNvCxnSpPr>
          <p:nvPr/>
        </p:nvCxnSpPr>
        <p:spPr>
          <a:xfrm rot="10800000">
            <a:off x="4280400" y="4788000"/>
            <a:ext cx="858960" cy="1152000"/>
          </a:xfrm>
          <a:prstGeom prst="bentConnector2">
            <a:avLst/>
          </a:prstGeom>
          <a:ln>
            <a:solidFill>
              <a:srgbClr val="e64823">
                <a:lumMod val="75000"/>
              </a:srgbClr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79640" y="44640"/>
            <a:ext cx="8815680" cy="50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8000"/>
          </a:bodyPr>
          <a:p>
            <a:pPr indent="0">
              <a:lnSpc>
                <a:spcPct val="100000"/>
              </a:lnSpc>
              <a:buNone/>
            </a:pPr>
            <a:r>
              <a:rPr b="0" lang="fr-FR" sz="2800" spc="-1" strike="noStrike" cap="small">
                <a:solidFill>
                  <a:schemeClr val="accent1">
                    <a:lumMod val="75000"/>
                  </a:schemeClr>
                </a:solidFill>
                <a:latin typeface="Century Schoolbook"/>
              </a:rPr>
              <a:t>L’ABC proposé pour l’amélioration du contraste (2)</a:t>
            </a:r>
            <a:endParaRPr b="0" lang="fr-FR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0" name="Title 2"/>
          <p:cNvSpPr/>
          <p:nvPr/>
        </p:nvSpPr>
        <p:spPr>
          <a:xfrm>
            <a:off x="525600" y="620640"/>
            <a:ext cx="260604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7030a0"/>
                </a:solidFill>
                <a:latin typeface="Century Schoolbook"/>
              </a:rPr>
              <a:t>Images couleurs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25600" y="1124640"/>
            <a:ext cx="2894040" cy="120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9302a"/>
              </a:buClr>
              <a:buSzPct val="70000"/>
              <a:buFont typeface="Century Schoolbook"/>
              <a:buAutoNum type="arabicPeriod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</a:rPr>
              <a:t>Subdiviser en RGB</a:t>
            </a:r>
            <a:endParaRPr b="0" lang="fr-FR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9302a"/>
              </a:buClr>
              <a:buSzPct val="70000"/>
              <a:buFont typeface="Century Schoolbook"/>
              <a:buAutoNum type="arabicPeriod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</a:rPr>
              <a:t>Améliorer, par ABC</a:t>
            </a:r>
            <a:endParaRPr b="0" lang="fr-FR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39302a"/>
              </a:buClr>
              <a:buSzPct val="70000"/>
              <a:buFont typeface="Century Schoolbook"/>
              <a:buAutoNum type="arabicPeriod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</a:rPr>
              <a:t>Réintégrer</a:t>
            </a:r>
            <a:endParaRPr b="0" lang="fr-FR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2" name="Rounded Rectangle 17"/>
          <p:cNvSpPr/>
          <p:nvPr/>
        </p:nvSpPr>
        <p:spPr>
          <a:xfrm>
            <a:off x="3924000" y="2593440"/>
            <a:ext cx="746280" cy="416160"/>
          </a:xfrm>
          <a:prstGeom prst="roundRect">
            <a:avLst>
              <a:gd name="adj" fmla="val 16667"/>
            </a:avLst>
          </a:prstGeom>
          <a:solidFill>
            <a:srgbClr val="f8c8c8"/>
          </a:solidFill>
          <a:ln>
            <a:solidFill>
              <a:srgbClr val="c00000"/>
            </a:solidFill>
            <a:round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chemeClr val="dk1"/>
                </a:solidFill>
                <a:latin typeface="Century Schoolbook"/>
              </a:rPr>
              <a:t>Rouge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ounded Rectangle 18"/>
          <p:cNvSpPr/>
          <p:nvPr/>
        </p:nvSpPr>
        <p:spPr>
          <a:xfrm>
            <a:off x="3924000" y="5553000"/>
            <a:ext cx="746280" cy="4154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9302a">
                <a:lumMod val="75000"/>
              </a:srgbClr>
            </a:solidFill>
            <a:round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chemeClr val="dk1"/>
                </a:solidFill>
                <a:latin typeface="Century Schoolbook"/>
              </a:rPr>
              <a:t>Bleu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Rounded Rectangle 19"/>
          <p:cNvSpPr/>
          <p:nvPr/>
        </p:nvSpPr>
        <p:spPr>
          <a:xfrm>
            <a:off x="3924000" y="4116600"/>
            <a:ext cx="792360" cy="469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9c6a6a">
                <a:lumMod val="50000"/>
              </a:srgbClr>
            </a:solidFill>
            <a:round/>
          </a:ln>
          <a:effectLst>
            <a:outerShdw algn="l" blurRad="507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chemeClr val="dk1"/>
                </a:solidFill>
                <a:latin typeface="Century Schoolbook"/>
              </a:rPr>
              <a:t>Vert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Picture 21" descr=""/>
          <p:cNvPicPr/>
          <p:nvPr/>
        </p:nvPicPr>
        <p:blipFill>
          <a:blip r:embed="rId1"/>
          <a:stretch/>
        </p:blipFill>
        <p:spPr>
          <a:xfrm>
            <a:off x="5004000" y="5241600"/>
            <a:ext cx="1349640" cy="120168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216" name="Picture 22" descr=""/>
          <p:cNvPicPr/>
          <p:nvPr/>
        </p:nvPicPr>
        <p:blipFill>
          <a:blip r:embed="rId2"/>
          <a:stretch/>
        </p:blipFill>
        <p:spPr>
          <a:xfrm>
            <a:off x="5004000" y="3737880"/>
            <a:ext cx="1349640" cy="120168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217" name="Picture 23" descr=""/>
          <p:cNvPicPr/>
          <p:nvPr/>
        </p:nvPicPr>
        <p:blipFill>
          <a:blip r:embed="rId3"/>
          <a:stretch/>
        </p:blipFill>
        <p:spPr>
          <a:xfrm>
            <a:off x="5004000" y="2257200"/>
            <a:ext cx="1349640" cy="120168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218" name="Picture 24" descr=""/>
          <p:cNvPicPr/>
          <p:nvPr/>
        </p:nvPicPr>
        <p:blipFill>
          <a:blip r:embed="rId4"/>
          <a:stretch/>
        </p:blipFill>
        <p:spPr>
          <a:xfrm>
            <a:off x="7362360" y="3149640"/>
            <a:ext cx="1349640" cy="120168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219" name="Picture 25" descr=""/>
          <p:cNvPicPr/>
          <p:nvPr/>
        </p:nvPicPr>
        <p:blipFill>
          <a:blip r:embed="rId5"/>
          <a:stretch/>
        </p:blipFill>
        <p:spPr>
          <a:xfrm>
            <a:off x="2346840" y="2257200"/>
            <a:ext cx="1349640" cy="120168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220" name="Picture 26" descr=""/>
          <p:cNvPicPr/>
          <p:nvPr/>
        </p:nvPicPr>
        <p:blipFill>
          <a:blip r:embed="rId6"/>
          <a:stretch/>
        </p:blipFill>
        <p:spPr>
          <a:xfrm>
            <a:off x="2339640" y="3737880"/>
            <a:ext cx="1349640" cy="120168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221" name="Picture 27" descr=""/>
          <p:cNvPicPr/>
          <p:nvPr/>
        </p:nvPicPr>
        <p:blipFill>
          <a:blip r:embed="rId7"/>
          <a:stretch/>
        </p:blipFill>
        <p:spPr>
          <a:xfrm>
            <a:off x="2355120" y="5218560"/>
            <a:ext cx="1349640" cy="120168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pic>
        <p:nvPicPr>
          <p:cNvPr id="222" name="Picture 28" descr=""/>
          <p:cNvPicPr/>
          <p:nvPr/>
        </p:nvPicPr>
        <p:blipFill>
          <a:blip r:embed="rId8"/>
          <a:stretch/>
        </p:blipFill>
        <p:spPr>
          <a:xfrm>
            <a:off x="395640" y="3149640"/>
            <a:ext cx="1349640" cy="1201680"/>
          </a:xfrm>
          <a:prstGeom prst="rect">
            <a:avLst/>
          </a:prstGeom>
          <a:ln w="0">
            <a:noFill/>
          </a:ln>
          <a:effectLst>
            <a:outerShdw algn="tl" blurRad="291960" dir="2700000" dist="139498" rotWithShape="0">
              <a:srgbClr val="333333">
                <a:alpha val="65000"/>
              </a:srgbClr>
            </a:outerShdw>
          </a:effectLst>
        </p:spPr>
      </p:pic>
      <p:cxnSp>
        <p:nvCxnSpPr>
          <p:cNvPr id="223" name="Curved Connector 29"/>
          <p:cNvCxnSpPr>
            <a:stCxn id="222" idx="3"/>
            <a:endCxn id="219" idx="1"/>
          </p:cNvCxnSpPr>
          <p:nvPr/>
        </p:nvCxnSpPr>
        <p:spPr>
          <a:xfrm flipV="1">
            <a:off x="1745280" y="2858040"/>
            <a:ext cx="601920" cy="892800"/>
          </a:xfrm>
          <a:prstGeom prst="curvedConnector2">
            <a:avLst/>
          </a:prstGeom>
          <a:ln>
            <a:solidFill>
              <a:srgbClr val="002060"/>
            </a:solidFill>
            <a:round/>
            <a:tailEnd len="med" type="arrow" w="med"/>
          </a:ln>
        </p:spPr>
      </p:cxnSp>
      <p:cxnSp>
        <p:nvCxnSpPr>
          <p:cNvPr id="224" name="Curved Connector 34"/>
          <p:cNvCxnSpPr>
            <a:stCxn id="222" idx="3"/>
            <a:endCxn id="220" idx="1"/>
          </p:cNvCxnSpPr>
          <p:nvPr/>
        </p:nvCxnSpPr>
        <p:spPr>
          <a:xfrm>
            <a:off x="1745280" y="3750480"/>
            <a:ext cx="594720" cy="588600"/>
          </a:xfrm>
          <a:prstGeom prst="curvedConnector2">
            <a:avLst/>
          </a:prstGeom>
          <a:ln>
            <a:solidFill>
              <a:srgbClr val="002060"/>
            </a:solidFill>
            <a:round/>
            <a:tailEnd len="med" type="arrow" w="med"/>
          </a:ln>
        </p:spPr>
      </p:cxnSp>
      <p:cxnSp>
        <p:nvCxnSpPr>
          <p:cNvPr id="225" name="Curved Connector 40"/>
          <p:cNvCxnSpPr>
            <a:stCxn id="222" idx="3"/>
            <a:endCxn id="221" idx="1"/>
          </p:cNvCxnSpPr>
          <p:nvPr/>
        </p:nvCxnSpPr>
        <p:spPr>
          <a:xfrm>
            <a:off x="1745280" y="3750480"/>
            <a:ext cx="610200" cy="2069280"/>
          </a:xfrm>
          <a:prstGeom prst="curvedConnector2">
            <a:avLst/>
          </a:prstGeom>
          <a:ln>
            <a:solidFill>
              <a:srgbClr val="002060"/>
            </a:solidFill>
            <a:round/>
            <a:tailEnd len="med" type="arrow" w="med"/>
          </a:ln>
        </p:spPr>
      </p:cxnSp>
      <p:cxnSp>
        <p:nvCxnSpPr>
          <p:cNvPr id="226" name="Curved Connector 45"/>
          <p:cNvCxnSpPr>
            <a:stCxn id="217" idx="3"/>
            <a:endCxn id="218" idx="1"/>
          </p:cNvCxnSpPr>
          <p:nvPr/>
        </p:nvCxnSpPr>
        <p:spPr>
          <a:xfrm>
            <a:off x="6354000" y="2858040"/>
            <a:ext cx="1008360" cy="892800"/>
          </a:xfrm>
          <a:prstGeom prst="curvedConnector2">
            <a:avLst/>
          </a:prstGeom>
          <a:ln>
            <a:solidFill>
              <a:srgbClr val="002060"/>
            </a:solidFill>
            <a:round/>
            <a:tailEnd len="med" type="arrow" w="med"/>
          </a:ln>
        </p:spPr>
      </p:cxnSp>
      <p:cxnSp>
        <p:nvCxnSpPr>
          <p:cNvPr id="227" name="Curved Connector 48"/>
          <p:cNvCxnSpPr>
            <a:stCxn id="215" idx="3"/>
            <a:endCxn id="218" idx="1"/>
          </p:cNvCxnSpPr>
          <p:nvPr/>
        </p:nvCxnSpPr>
        <p:spPr>
          <a:xfrm flipV="1">
            <a:off x="6354000" y="3750480"/>
            <a:ext cx="1008360" cy="2092320"/>
          </a:xfrm>
          <a:prstGeom prst="curvedConnector2">
            <a:avLst/>
          </a:prstGeom>
          <a:ln>
            <a:solidFill>
              <a:srgbClr val="002060"/>
            </a:solidFill>
            <a:round/>
            <a:tailEnd len="med" type="arrow" w="med"/>
          </a:ln>
        </p:spPr>
      </p:cxnSp>
      <p:cxnSp>
        <p:nvCxnSpPr>
          <p:cNvPr id="228" name="Curved Connector 52"/>
          <p:cNvCxnSpPr>
            <a:stCxn id="216" idx="3"/>
            <a:endCxn id="218" idx="1"/>
          </p:cNvCxnSpPr>
          <p:nvPr/>
        </p:nvCxnSpPr>
        <p:spPr>
          <a:xfrm flipV="1">
            <a:off x="6354000" y="3750480"/>
            <a:ext cx="1008360" cy="588600"/>
          </a:xfrm>
          <a:prstGeom prst="curvedConnector2">
            <a:avLst/>
          </a:prstGeom>
          <a:ln>
            <a:solidFill>
              <a:srgbClr val="002060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9302a"/>
                </a:solidFill>
                <a:latin typeface="Century Schoolbook"/>
              </a:rPr>
              <a:t>Architecture/Schéma/Résumé de la contribution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30" name="Picture 5" descr=""/>
          <p:cNvPicPr/>
          <p:nvPr/>
        </p:nvPicPr>
        <p:blipFill>
          <a:blip r:embed="rId1"/>
          <a:stretch/>
        </p:blipFill>
        <p:spPr>
          <a:xfrm>
            <a:off x="658440" y="1196640"/>
            <a:ext cx="7297560" cy="4896360"/>
          </a:xfrm>
          <a:prstGeom prst="rect">
            <a:avLst/>
          </a:prstGeom>
          <a:ln w="0">
            <a:noFill/>
          </a:ln>
          <a:effectLst>
            <a:outerShdw algn="tl" blurRad="190440" rotWithShape="0">
              <a:srgbClr val="000000">
                <a:alpha val="70000"/>
              </a:srgbClr>
            </a:outerShdw>
          </a:effectLst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D93101-4AA0-4C5E-BAF2-0439557335B7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Contenu du mémoire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20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Introduction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20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Chapitres de état de l’art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20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Chapitres de la contribution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20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Conclusion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E70230-16A6-433C-9811-25BEEEB5816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9302a"/>
                </a:solidFill>
                <a:latin typeface="Century Schoolbook"/>
              </a:rPr>
              <a:t>Architecture/Schéma/Résumé de la contribution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32" name="Picture 2" descr=""/>
          <p:cNvPicPr/>
          <p:nvPr/>
        </p:nvPicPr>
        <p:blipFill>
          <a:blip r:embed="rId1"/>
          <a:stretch/>
        </p:blipFill>
        <p:spPr>
          <a:xfrm>
            <a:off x="323640" y="1052640"/>
            <a:ext cx="8424720" cy="5579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8578BE-AFED-46B9-992C-8EB5A474C8D6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00280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9302a"/>
                </a:solidFill>
                <a:latin typeface="Century Schoolbook"/>
              </a:rPr>
              <a:t>Détailler les étapes/phases/modules de la contribution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1200" y="1340640"/>
            <a:ext cx="7786800" cy="367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Chaque partie/phase de l’algorithme/architecture proposé doit être détaillée pour permettre la </a:t>
            </a:r>
            <a:r>
              <a:rPr b="1" lang="fr-FR" sz="2000" spc="-1" strike="noStrike">
                <a:solidFill>
                  <a:srgbClr val="000000"/>
                </a:solidFill>
                <a:latin typeface="Century Schoolbook"/>
              </a:rPr>
              <a:t>reproduction</a:t>
            </a: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 du travail.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Supporter la description textuelle par des </a:t>
            </a:r>
            <a:r>
              <a:rPr b="0" lang="fr-FR" sz="2000" spc="-1" strike="noStrike">
                <a:solidFill>
                  <a:srgbClr val="ff0000"/>
                </a:solidFill>
                <a:latin typeface="Century Schoolbook"/>
              </a:rPr>
              <a:t>figure illustratives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Eviter au maximum d’introduire du code source; c’est un mémoire  -- description de votre travail -- et pas un cours détaillé de la programmation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000" spc="-1" strike="noStrike">
                <a:solidFill>
                  <a:srgbClr val="000000"/>
                </a:solidFill>
                <a:latin typeface="Century Schoolbook"/>
              </a:rPr>
              <a:t>Laisser l’étude expérimentale au dernier chapitre. 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43C34B-8F58-4AA3-B7F3-AB412BAC331E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Introduction du mémoire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Une à deux pages contenant: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Une introduction au domaine    (1 paragraphe)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Problématique (1 paragraphe)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Motivations (2 paragraphes)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Pourquoi ce problème est important à résoudre?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Pourquoi la méthode choisie est adoptée? 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Etat de l’art, abrégé (1 paragraphe)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Contribution (1-2 paragraphes)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Structure du mémoire (1 paragraphe)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marL="777240" indent="0">
              <a:lnSpc>
                <a:spcPct val="15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618E18-BA0B-4886-87BE-5B01986C2AA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Introduction du mémoire (2)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23640" y="1052640"/>
            <a:ext cx="792036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pPr lvl="1" marL="264240" indent="-26424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1" lang="fr-FR" sz="2100" spc="-1" strike="noStrike">
                <a:solidFill>
                  <a:srgbClr val="000000"/>
                </a:solidFill>
                <a:latin typeface="Century Schoolbook"/>
              </a:rPr>
              <a:t>Une introduction au domaine    (1 paragraphe)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17040" indent="-264240">
              <a:lnSpc>
                <a:spcPct val="150000"/>
              </a:lnSpc>
              <a:spcBef>
                <a:spcPts val="40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000" spc="-1" strike="sngStrike">
                <a:solidFill>
                  <a:srgbClr val="ff0000"/>
                </a:solidFill>
                <a:latin typeface="Century Schoolbook"/>
              </a:rPr>
              <a:t>Dès l’aube de l’informatique …. </a:t>
            </a:r>
            <a:r>
              <a:rPr b="0" lang="fr-FR" sz="2000" spc="-1" strike="noStrike">
                <a:solidFill>
                  <a:srgbClr val="0070c0"/>
                </a:solidFill>
                <a:latin typeface="Century Schoolbook"/>
              </a:rPr>
              <a:t> (Trop général)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17040" indent="-264240">
              <a:lnSpc>
                <a:spcPct val="150000"/>
              </a:lnSpc>
              <a:spcBef>
                <a:spcPts val="40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000" spc="-1" strike="sngStrike">
                <a:solidFill>
                  <a:srgbClr val="ff0000"/>
                </a:solidFill>
                <a:latin typeface="Century Schoolbook"/>
              </a:rPr>
              <a:t>L’informatique est la science qui s’intéresse à …</a:t>
            </a:r>
            <a:r>
              <a:rPr b="0" lang="fr-FR" sz="2000" spc="-1" strike="noStrike">
                <a:solidFill>
                  <a:srgbClr val="ff0000"/>
                </a:solidFill>
                <a:latin typeface="Century Schoolbook"/>
              </a:rPr>
              <a:t> </a:t>
            </a:r>
            <a:r>
              <a:rPr b="0" lang="fr-FR" sz="2000" spc="-1" strike="noStrike">
                <a:solidFill>
                  <a:srgbClr val="0070c0"/>
                </a:solidFill>
                <a:latin typeface="Century Schoolbook"/>
              </a:rPr>
              <a:t>(C’est pas utile comme information dans un MEMOIRE)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17040" indent="-264240">
              <a:lnSpc>
                <a:spcPct val="150000"/>
              </a:lnSpc>
              <a:spcBef>
                <a:spcPts val="40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000" spc="-1" strike="noStrike">
                <a:solidFill>
                  <a:srgbClr val="121284"/>
                </a:solidFill>
                <a:latin typeface="Century Schoolbook"/>
              </a:rPr>
              <a:t>Le domaine des algorithmes évolutionnaires a connu un grand développement ces dernières années. L'évolution différentielle est un de ces algorithmes …</a:t>
            </a:r>
            <a:endParaRPr b="0" lang="fr-FR" sz="20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264240" indent="-26424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1" lang="fr-FR" sz="2100" spc="-1" strike="noStrike">
                <a:solidFill>
                  <a:srgbClr val="000000"/>
                </a:solidFill>
                <a:latin typeface="Century Schoolbook"/>
              </a:rPr>
              <a:t>Problématique (1 paragraphe)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17040" indent="-26424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Description d’une situation ou d’un phénomène qui pose un problème scientifique ou social.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17040" indent="-26424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C’est une question qui oriente une réflexion, qui insiste sur les enjeux d’une situation donnée.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17040" indent="-26424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Elle met en avant une difficulté </a:t>
            </a:r>
            <a:r>
              <a:rPr b="0" lang="fr-FR" sz="2100" spc="-1" strike="noStrike">
                <a:solidFill>
                  <a:srgbClr val="00b050"/>
                </a:solidFill>
                <a:latin typeface="Century Schoolbook"/>
              </a:rPr>
              <a:t>que vous vous engagez à dépasser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363A8A-D2E9-4D11-9600-FBE3CC12354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Introduction du mémoire (3)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lvl="1"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Motivation (2 paragraphes)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548640" indent="-182880">
              <a:lnSpc>
                <a:spcPct val="150000"/>
              </a:lnSpc>
              <a:spcBef>
                <a:spcPts val="601"/>
              </a:spcBef>
              <a:buClr>
                <a:srgbClr val="ca3f1e"/>
              </a:buClr>
              <a:buSzPct val="7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Approche A pour résoudre Problème P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822960" indent="-182880">
              <a:lnSpc>
                <a:spcPct val="150000"/>
              </a:lnSpc>
              <a:spcBef>
                <a:spcPts val="601"/>
              </a:spcBef>
              <a:buClr>
                <a:srgbClr val="f0b1ac"/>
              </a:buClr>
              <a:buSzPct val="7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Pourquoi ce problème?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822960" indent="-182880">
              <a:lnSpc>
                <a:spcPct val="150000"/>
              </a:lnSpc>
              <a:spcBef>
                <a:spcPts val="601"/>
              </a:spcBef>
              <a:buClr>
                <a:srgbClr val="f0b1ac"/>
              </a:buClr>
              <a:buSzPct val="7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Pourquoi la méthode choisie est adoptée? 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548640" indent="-182880">
              <a:lnSpc>
                <a:spcPct val="150000"/>
              </a:lnSpc>
              <a:spcBef>
                <a:spcPts val="601"/>
              </a:spcBef>
              <a:buClr>
                <a:srgbClr val="ca3f1e"/>
              </a:buClr>
              <a:buSzPct val="7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Analyse comparative, étude analytique, etc.: 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822960" indent="-182880">
              <a:lnSpc>
                <a:spcPct val="150000"/>
              </a:lnSpc>
              <a:spcBef>
                <a:spcPts val="601"/>
              </a:spcBef>
              <a:buClr>
                <a:srgbClr val="f0b1ac"/>
              </a:buClr>
              <a:buSzPct val="7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Il a toujours la motivation, c’est la façon de la présenter qui change d’une contribution à une autre.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EC4A59-948B-4B5E-9896-41A492EBDF4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Introduction du mémoire (4)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lvl="1" marL="274320" indent="-27432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Etat de l’art, abrégé (1 paragraphe)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L’étudiant est supposé a déjà fait une bonne recherche bibliographique avant d’entamer l’implémentation d’une contribution.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Il sera donc simple de développer une paragraphe sur les travaux précédent; principalement ceux qui ont ciblé le même problème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Ça sera un bon support pour la motivation de l’approche choisie.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8BDDA1-857A-40F3-8568-EC9377BF533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Introduction du mémoire (4)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/>
          </a:bodyPr>
          <a:p>
            <a:pPr lvl="1" marL="251640" indent="-25164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Contribution (1-2 paragraphes)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87880" indent="-25164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C’est la partie la plus importante de votre introduction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87880" indent="-25164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Il faut l’exprimer d’une façon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839880" indent="-16776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121284"/>
                </a:solidFill>
                <a:latin typeface="Century Schoolbook"/>
              </a:rPr>
              <a:t>Claire, et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839880" indent="-16776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121284"/>
                </a:solidFill>
                <a:latin typeface="Century Schoolbook"/>
              </a:rPr>
              <a:t>Explicite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87880" indent="-25164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Exemple: 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839880" indent="-16776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c00000"/>
                </a:solidFill>
                <a:latin typeface="Century Schoolbook"/>
              </a:rPr>
              <a:t>Dans ce travail, on propose un algorithme génétique pour la résolution du problème de coloration de graphe.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87880" indent="-25164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La contribution peut nécessiter une petite explication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587880" indent="-25164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Exemple: 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839880" indent="-167760">
              <a:lnSpc>
                <a:spcPct val="150000"/>
              </a:lnSpc>
              <a:spcBef>
                <a:spcPts val="360"/>
              </a:spcBef>
              <a:buClr>
                <a:srgbClr val="ca3f1e"/>
              </a:buClr>
              <a:buSzPct val="60000"/>
              <a:buFont typeface="Wingdings" charset="2"/>
              <a:buChar char=""/>
            </a:pPr>
            <a:r>
              <a:rPr b="0" lang="fr-FR" sz="1800" spc="-1" strike="noStrike">
                <a:solidFill>
                  <a:srgbClr val="c00000"/>
                </a:solidFill>
                <a:latin typeface="Century Schoolbook"/>
              </a:rPr>
              <a:t>Pour ce faire, on adapté la structure de l’AG de base par l’introduction d’une représentation matricielle du graphe: on a utilisé la matrice d’adjacence …</a:t>
            </a:r>
            <a:r>
              <a:rPr b="0" lang="fr-FR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41CD87-A0C9-44CF-AAAF-877431A817D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Introduction du mémoire (4)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lvl="1" marL="267480" indent="-26748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Structure du mémoire (1 paragraphe)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Ce mémoire s’articule donc de la manière suivante :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345240" indent="-177840">
              <a:lnSpc>
                <a:spcPct val="150000"/>
              </a:lnSpc>
              <a:spcBef>
                <a:spcPts val="380"/>
              </a:spcBef>
              <a:buClr>
                <a:srgbClr val="ca3f1e"/>
              </a:buClr>
              <a:buSzPct val="60000"/>
              <a:buFont typeface="Wingdings" charset="2"/>
              <a:buChar char=""/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entury Schoolbook"/>
              </a:rPr>
              <a:t>Dans le premier chapitre nous expliquons brièvement le problème de recalage d’images, ses principes de base, ses types et ses domaines d’application. </a:t>
            </a:r>
            <a:endParaRPr b="0" lang="fr-FR" sz="19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345240" indent="-177840">
              <a:lnSpc>
                <a:spcPct val="150000"/>
              </a:lnSpc>
              <a:spcBef>
                <a:spcPts val="380"/>
              </a:spcBef>
              <a:buClr>
                <a:srgbClr val="ca3f1e"/>
              </a:buClr>
              <a:buSzPct val="60000"/>
              <a:buFont typeface="Wingdings" charset="2"/>
              <a:buChar char=""/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entury Schoolbook"/>
              </a:rPr>
              <a:t>Le deuxième chapitre présente le domaine d’optimisation en se concentrant sur les différentes approches proposées dans la littérature pour résoudre les différents problèmes d’optimisation. </a:t>
            </a:r>
            <a:endParaRPr b="0" lang="fr-FR" sz="19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345240" indent="-177840">
              <a:lnSpc>
                <a:spcPct val="150000"/>
              </a:lnSpc>
              <a:spcBef>
                <a:spcPts val="380"/>
              </a:spcBef>
              <a:buClr>
                <a:srgbClr val="ca3f1e"/>
              </a:buClr>
              <a:buSzPct val="60000"/>
              <a:buFont typeface="Wingdings" charset="2"/>
              <a:buChar char=""/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entury Schoolbook"/>
              </a:rPr>
              <a:t>Le troisième chapitre est consacré à la description de l’algorithme de base de l’évolution différentielle, ses variantes, ses limites, et ses avantages. </a:t>
            </a:r>
            <a:endParaRPr b="0" lang="fr-FR" sz="19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345240" indent="-177840">
              <a:lnSpc>
                <a:spcPct val="150000"/>
              </a:lnSpc>
              <a:spcBef>
                <a:spcPts val="380"/>
              </a:spcBef>
              <a:buClr>
                <a:srgbClr val="ca3f1e"/>
              </a:buClr>
              <a:buSzPct val="60000"/>
              <a:buFont typeface="Wingdings" charset="2"/>
              <a:buChar char=""/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entury Schoolbook"/>
              </a:rPr>
              <a:t>Le quatrième chapitre détaille nos contributions pour le recalage d’images médicales, à savoir : l’adaptation linéaire et l’adaptation périodique des paramètres. Dans sa deuxième partie les résultats expérimentaux sont introduits et discutés.</a:t>
            </a:r>
            <a:endParaRPr b="0" lang="fr-FR" sz="19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DA8347-3FE2-4DE5-B535-A1FD9888FC5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48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2000"/>
          </a:bodyPr>
          <a:p>
            <a:pPr indent="0">
              <a:lnSpc>
                <a:spcPct val="100000"/>
              </a:lnSpc>
              <a:buNone/>
            </a:pPr>
            <a:r>
              <a:rPr b="0" lang="fr-FR" sz="3200" spc="-1" strike="noStrike">
                <a:solidFill>
                  <a:srgbClr val="39302a"/>
                </a:solidFill>
                <a:latin typeface="Century Schoolbook"/>
              </a:rPr>
              <a:t>Chapitres de l’état de l’art</a:t>
            </a:r>
            <a:endParaRPr b="0" lang="fr-FR" sz="32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7786800" cy="54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 marL="281160" indent="-28116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Un chapitre de l’état de l’art du problème à résoudre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81160" indent="-28116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Un chapitre de l’état de l’art pour l’approche de base de la contribution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81160" indent="-281160">
              <a:lnSpc>
                <a:spcPct val="150000"/>
              </a:lnSpc>
              <a:spcBef>
                <a:spcPts val="601"/>
              </a:spcBef>
              <a:buClr>
                <a:srgbClr val="e64823"/>
              </a:buClr>
              <a:buSzPct val="70000"/>
              <a:buFont typeface="Wingdings" charset="2"/>
              <a:buChar char=""/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</a:rPr>
              <a:t>Un chapitre de l’état de l’art contient généralement:</a:t>
            </a: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57000" indent="-28116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Une partie sur les concepts de base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57000" indent="-28116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Une part sur les travaux connexes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57000" indent="-28116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Les deux parties doivent être équilibrées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57000" indent="-281160">
              <a:lnSpc>
                <a:spcPct val="150000"/>
              </a:lnSpc>
              <a:spcBef>
                <a:spcPts val="420"/>
              </a:spcBef>
              <a:buClr>
                <a:srgbClr val="e64823"/>
              </a:buClr>
              <a:buSzPct val="80000"/>
              <a:buFont typeface="Wingdings 2" charset="2"/>
              <a:buChar char=""/>
            </a:pPr>
            <a:r>
              <a:rPr b="0" lang="fr-FR" sz="2100" spc="-1" strike="noStrike">
                <a:solidFill>
                  <a:srgbClr val="000000"/>
                </a:solidFill>
                <a:latin typeface="Century Schoolbook"/>
              </a:rPr>
              <a:t>Aller rapidement à votre contexte de travail, ne vous étalez pas sur le comment des travaux voisins: juste mentionnez le principe de chacun, ses avantages et ses limites. </a:t>
            </a:r>
            <a:endParaRPr b="0" lang="fr-FR" sz="2100" spc="-1" strike="noStrike">
              <a:solidFill>
                <a:srgbClr val="000000"/>
              </a:solidFill>
              <a:latin typeface="Century Schoolbook"/>
            </a:endParaRPr>
          </a:p>
          <a:p>
            <a:pPr indent="0">
              <a:lnSpc>
                <a:spcPct val="150000"/>
              </a:lnSpc>
              <a:spcBef>
                <a:spcPts val="601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7B20D9-FEB3-4049-893E-64C8B2E45A8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riel">
  <a:themeElements>
    <a:clrScheme name="Custom 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64823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riel">
  <a:themeElements>
    <a:clrScheme name="Custom 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64823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riel">
  <a:themeElements>
    <a:clrScheme name="Custom 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64823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20489</TotalTime>
  <Application>LibreOffice/7.4.3.2$Windows_X86_64 LibreOffice_project/1048a8393ae2eeec98dff31b5c133c5f1d08b890</Application>
  <AppVersion>15.0000</AppVersion>
  <Words>1154</Words>
  <Paragraphs>172</Paragraphs>
  <Company>Draa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2018-04-17T20:27:03Z</dcterms:created>
  <dc:creator>Amer</dc:creator>
  <dc:description/>
  <dc:language>en-GB</dc:language>
  <cp:lastModifiedBy>Utilisateur Windows</cp:lastModifiedBy>
  <dcterms:modified xsi:type="dcterms:W3CDTF">2019-06-30T12:27:30Z</dcterms:modified>
  <cp:revision>83</cp:revision>
  <dc:subject/>
  <dc:title>Rédaction du mémoire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(4:3)</vt:lpwstr>
  </property>
  <property fmtid="{D5CDD505-2E9C-101B-9397-08002B2CF9AE}" pid="3" name="Slides">
    <vt:i4>21</vt:i4>
  </property>
</Properties>
</file>