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6E0BE0-0324-4D21-950D-733E77D92F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784512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1088280" y="3731760"/>
            <a:ext cx="784512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5F3689-9243-4069-AFE6-482F8BEABB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108400" y="98064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1088280" y="373176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108400" y="373176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483899-5C7B-4677-B136-8EC867D177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252576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740760" y="980640"/>
            <a:ext cx="252576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393240" y="980640"/>
            <a:ext cx="252576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1088280" y="3731760"/>
            <a:ext cx="252576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740760" y="3731760"/>
            <a:ext cx="252576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393240" y="3731760"/>
            <a:ext cx="252576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0C694A-E71C-4FCB-9EDE-57A16D9485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9FDA92-7AB3-4102-B095-1EDCC7B6FC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088280" y="980640"/>
            <a:ext cx="7845120" cy="52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1DAF4C-CA14-477C-877B-38EA5214B8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7845120" cy="52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B8B480-8A1A-4997-B12C-C796B31F3E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3828240" cy="52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08400" y="980640"/>
            <a:ext cx="3828240" cy="52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AE4617-E6EB-4E3C-B7CB-72706576DC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73B6A5-0EBA-4481-8AB8-56D2869FA4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103760" y="206280"/>
            <a:ext cx="7497720" cy="276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4BE0A9-3E97-4D8E-8E78-FA2E1FB2B2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08400" y="980640"/>
            <a:ext cx="3828240" cy="52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088280" y="373176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F0819A-099A-4EC9-A7B3-9A022B58B7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088280" y="980640"/>
            <a:ext cx="7845120" cy="52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96BB7C-2E71-466C-9DA7-CE4E2A03CA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3828240" cy="52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08400" y="98064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08400" y="373176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E840E5-6279-4181-A3CC-65500CB8B7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08400" y="98064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88280" y="3731760"/>
            <a:ext cx="784512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CC3B01-7401-484D-8B0E-DA1783AADE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784512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088280" y="3731760"/>
            <a:ext cx="784512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BA1E3B-07A3-4A08-8C63-0DDBF8B468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08400" y="98064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088280" y="373176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08400" y="373176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750AF2-23ED-47F0-BB26-653588C360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252576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740760" y="980640"/>
            <a:ext cx="252576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393240" y="980640"/>
            <a:ext cx="252576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088280" y="3731760"/>
            <a:ext cx="252576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740760" y="3731760"/>
            <a:ext cx="252576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393240" y="3731760"/>
            <a:ext cx="252576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878E39-7C7E-4B68-9277-8656D64BF3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7845120" cy="52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473E57-5306-4BAE-B2BB-FD013C18AA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3828240" cy="52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08400" y="980640"/>
            <a:ext cx="3828240" cy="52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E52C61-B730-4D5A-BD88-E7EAD097B2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CB8D63-611F-4692-89B6-ACBDA43593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103760" y="206280"/>
            <a:ext cx="7497720" cy="276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0950D6-E4FC-4019-AEED-8149002109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08400" y="980640"/>
            <a:ext cx="3828240" cy="52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1088280" y="373176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0A72D1-B90A-45CE-93AD-731A85CABD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3828240" cy="52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08400" y="98064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108400" y="373176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42F949-6723-4988-BBE5-EA96378310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08400" y="980640"/>
            <a:ext cx="382824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088280" y="3731760"/>
            <a:ext cx="7845120" cy="251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6BC737-6A55-4733-A53A-A6D192A377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ecteurs 6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cap="rnd" w="3175">
            <a:solidFill>
              <a:srgbClr val="e5dedb">
                <a:shade val="70000"/>
                <a:satMod val="200000"/>
                <a:alpha val="100000"/>
              </a:srgbClr>
            </a:solidFill>
            <a:round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" name="Ellipse 7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cap="rnd" w="27305">
            <a:solidFill>
              <a:srgbClr val="e5dedb">
                <a:tint val="45000"/>
                <a:satMod val="325000"/>
                <a:alpha val="100000"/>
              </a:srgbClr>
            </a:solidFill>
            <a:round/>
          </a:ln>
          <a:effectLst>
            <a:outerShdw algn="tl" blurRad="2556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2" name="Bouée 10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d6bcb5">
                  <a:alpha val="60000"/>
                </a:srgbClr>
              </a:gs>
              <a:gs pos="100000">
                <a:srgbClr val="fcf9f9">
                  <a:alpha val="70196"/>
                </a:srgbClr>
              </a:gs>
            </a:gsLst>
            <a:lin ang="13500000"/>
          </a:gradFill>
          <a:ln cap="rnd" w="7350">
            <a:solidFill>
              <a:srgbClr val="e5dedb">
                <a:shade val="60000"/>
                <a:satMod val="220000"/>
                <a:alpha val="100000"/>
              </a:srgbClr>
            </a:solidFill>
            <a:round/>
          </a:ln>
          <a:effectLst>
            <a:outerShdw algn="tl" blurRad="12600" dir="4557825" dist="14843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" name="Rectangle 14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2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32440" y="360000"/>
            <a:ext cx="7406280" cy="14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fr-FR" sz="3200" spc="-1" strike="noStrike">
                <a:solidFill>
                  <a:srgbClr val="3b3028"/>
                </a:solidFill>
                <a:latin typeface="Gill Sans MT"/>
              </a:rPr>
              <a:t>Modifiez le style du titre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3581280" y="6453360"/>
            <a:ext cx="2133360" cy="32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ada29e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ada29e"/>
                </a:solidFill>
                <a:latin typeface="Gill Sans MT"/>
              </a:rPr>
              <a:t>&lt;date/heure&gt;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5715000" y="6453360"/>
            <a:ext cx="2895120" cy="32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8613720" y="6453360"/>
            <a:ext cx="456840" cy="32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defRPr b="0" lang="fr-BE" sz="1100" spc="-1" strike="noStrike">
                <a:solidFill>
                  <a:srgbClr val="ada29e"/>
                </a:solidFill>
                <a:latin typeface="Gill Sans M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BE0127A6-E6EA-44D5-A91E-FF1C91C9B0FA}" type="slidenum">
              <a:rPr b="0" lang="fr-BE" sz="1100" spc="-1" strike="noStrike">
                <a:solidFill>
                  <a:srgbClr val="ada29e"/>
                </a:solidFill>
                <a:latin typeface="Gill Sans MT"/>
              </a:rPr>
              <a:t>&lt;numéro&gt;</a:t>
            </a:fld>
            <a:endParaRPr b="0" lang="en-GB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Ellipse 7"/>
          <p:cNvSpPr/>
          <p:nvPr/>
        </p:nvSpPr>
        <p:spPr>
          <a:xfrm>
            <a:off x="921600" y="1413720"/>
            <a:ext cx="209880" cy="209880"/>
          </a:xfrm>
          <a:prstGeom prst="ellipse">
            <a:avLst/>
          </a:prstGeom>
          <a:gradFill rotWithShape="0">
            <a:gsLst>
              <a:gs pos="0">
                <a:srgbClr val="ffebe8">
                  <a:alpha val="95294"/>
                </a:srgbClr>
              </a:gs>
              <a:gs pos="100000">
                <a:srgbClr val="ff795a">
                  <a:alpha val="85098"/>
                </a:srgbClr>
              </a:gs>
            </a:gsLst>
            <a:path path="circle">
              <a:fillToRect l="25000" t="12000" r="75000" b="88000"/>
            </a:path>
          </a:gradFill>
          <a:ln cap="rnd" w="2000">
            <a:solidFill>
              <a:srgbClr val="ef917b">
                <a:shade val="90000"/>
                <a:satMod val="110000"/>
                <a:alpha val="60000"/>
              </a:srgbClr>
            </a:solidFill>
            <a:round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" name="Ellipse 8"/>
          <p:cNvSpPr/>
          <p:nvPr/>
        </p:nvSpPr>
        <p:spPr>
          <a:xfrm>
            <a:off x="1157040" y="1344960"/>
            <a:ext cx="63720" cy="63720"/>
          </a:xfrm>
          <a:prstGeom prst="ellipse">
            <a:avLst/>
          </a:prstGeom>
          <a:noFill/>
          <a:ln cap="rnd" w="12700">
            <a:solidFill>
              <a:srgbClr val="ef917b">
                <a:shade val="75000"/>
                <a:alpha val="60000"/>
              </a:srgbClr>
            </a:solidFill>
            <a:round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ecteurs 6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cap="rnd" w="3175">
            <a:solidFill>
              <a:srgbClr val="e5dedb">
                <a:shade val="70000"/>
                <a:satMod val="200000"/>
                <a:alpha val="100000"/>
              </a:srgbClr>
            </a:solidFill>
            <a:round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49" name="Ellipse 7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cap="rnd" w="27305">
            <a:solidFill>
              <a:srgbClr val="e5dedb">
                <a:tint val="45000"/>
                <a:satMod val="325000"/>
                <a:alpha val="100000"/>
              </a:srgbClr>
            </a:solidFill>
            <a:round/>
          </a:ln>
          <a:effectLst>
            <a:outerShdw algn="tl" blurRad="2556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50" name="Bouée 10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d6bcb5">
                  <a:alpha val="60000"/>
                </a:srgbClr>
              </a:gs>
              <a:gs pos="100000">
                <a:srgbClr val="fcf9f9">
                  <a:alpha val="70196"/>
                </a:srgbClr>
              </a:gs>
            </a:gsLst>
            <a:lin ang="13500000"/>
          </a:gradFill>
          <a:ln cap="rnd" w="7350">
            <a:solidFill>
              <a:srgbClr val="e5dedb">
                <a:shade val="60000"/>
                <a:satMod val="220000"/>
                <a:alpha val="100000"/>
              </a:srgbClr>
            </a:solidFill>
            <a:round/>
          </a:ln>
          <a:effectLst>
            <a:outerShdw algn="tl" blurRad="12600" dir="4557825" dist="14843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51" name="Rectangle 11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52" name="Rectangle 14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2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fr-FR" sz="2800" spc="-1" strike="noStrike">
                <a:solidFill>
                  <a:srgbClr val="3b3028"/>
                </a:solidFill>
                <a:latin typeface="Gill Sans MT"/>
              </a:rPr>
              <a:t>Modifiez le style du titre</a:t>
            </a:r>
            <a:endParaRPr b="0" lang="fr-FR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88280" y="980640"/>
            <a:ext cx="7845120" cy="526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Modifiez les styles du texte du masque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2" marL="887040" indent="-228600">
              <a:lnSpc>
                <a:spcPct val="100000"/>
              </a:lnSpc>
              <a:spcBef>
                <a:spcPts val="400"/>
              </a:spcBef>
              <a:buClr>
                <a:srgbClr val="f8931d"/>
              </a:buClr>
              <a:buFont typeface="Wingdings 2" charset="2"/>
              <a:buChar char="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097280" indent="-173880">
              <a:lnSpc>
                <a:spcPct val="100000"/>
              </a:lnSpc>
              <a:spcBef>
                <a:spcPts val="360"/>
              </a:spcBef>
              <a:buClr>
                <a:srgbClr val="ce8d3e"/>
              </a:buClr>
              <a:buFont typeface="Wingdings 2" charset="2"/>
              <a:buChar char="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1298520" indent="-182880">
              <a:lnSpc>
                <a:spcPct val="100000"/>
              </a:lnSpc>
              <a:spcBef>
                <a:spcPts val="360"/>
              </a:spcBef>
              <a:buClr>
                <a:srgbClr val="ec7016"/>
              </a:buClr>
              <a:buFont typeface="Wingdings 2" charset="2"/>
              <a:buChar char="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>
            <a:off x="3581280" y="6453360"/>
            <a:ext cx="2133360" cy="32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ada29e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ada29e"/>
                </a:solidFill>
                <a:latin typeface="Gill Sans MT"/>
              </a:rPr>
              <a:t>&lt;date/heure&gt;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>
            <a:off x="5715000" y="6453360"/>
            <a:ext cx="2895120" cy="32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8613720" y="6453360"/>
            <a:ext cx="456840" cy="32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defRPr b="0" lang="fr-BE" sz="1100" spc="-1" strike="noStrike">
                <a:solidFill>
                  <a:srgbClr val="ada29e"/>
                </a:solidFill>
                <a:latin typeface="Gill Sans M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B63D70B9-B683-464F-B8C1-BA74FE5D6968}" type="slidenum">
              <a:rPr b="0" lang="fr-BE" sz="1100" spc="-1" strike="noStrike">
                <a:solidFill>
                  <a:srgbClr val="ada29e"/>
                </a:solidFill>
                <a:latin typeface="Gill Sans MT"/>
              </a:rPr>
              <a:t>&lt;numéro&gt;</a:t>
            </a:fld>
            <a:endParaRPr b="0" lang="en-GB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32440" y="360000"/>
            <a:ext cx="7406280" cy="14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fr-FR" sz="3200" spc="-1" strike="noStrike">
                <a:solidFill>
                  <a:srgbClr val="3b3028"/>
                </a:solidFill>
                <a:latin typeface="Gill Sans MT"/>
              </a:rPr>
              <a:t>Contribution et validation, suite et fin</a:t>
            </a:r>
            <a:endParaRPr b="0" lang="fr-FR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2051640" y="2396520"/>
            <a:ext cx="6787080" cy="175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t">
            <a:noAutofit/>
          </a:bodyPr>
          <a:p>
            <a:pPr marL="2736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fr-FR" sz="2600" spc="-1" strike="noStrike">
                <a:solidFill>
                  <a:srgbClr val="231c16"/>
                </a:solidFill>
                <a:latin typeface="Calibri"/>
              </a:rPr>
              <a:t>Dr. Amer Draa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800" spc="-1" strike="noStrike">
                <a:solidFill>
                  <a:srgbClr val="3b3028"/>
                </a:solidFill>
                <a:latin typeface="Gill Sans MT"/>
              </a:rPr>
              <a:t>Citations et bibliographie</a:t>
            </a:r>
            <a:endParaRPr b="0" lang="fr-FR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7845120" cy="526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Objet: éviter le plagiat.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A détailler dans la cours 7. 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Il faut d’abord savoir c’est quoi le plagiat.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800" spc="-1" strike="noStrike">
                <a:solidFill>
                  <a:srgbClr val="3b3028"/>
                </a:solidFill>
                <a:latin typeface="Gill Sans MT"/>
              </a:rPr>
              <a:t>Plagiat (plagiarism)</a:t>
            </a:r>
            <a:endParaRPr b="0" lang="fr-FR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7845120" cy="526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What is Plagiarism? 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612720" indent="-283320">
              <a:lnSpc>
                <a:spcPct val="100000"/>
              </a:lnSpc>
              <a:spcBef>
                <a:spcPts val="601"/>
              </a:spcBef>
              <a:buClr>
                <a:srgbClr val="f8931d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Many people think of plagiarism as copying another’s work, or borrowing someone else’s original ideas.  But terms like “copying” and “borrowing” can disguise the seriousness of the offense.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2627640" y="2940480"/>
            <a:ext cx="4427640" cy="1583640"/>
          </a:xfrm>
          <a:prstGeom prst="rect">
            <a:avLst/>
          </a:prstGeom>
          <a:ln w="0">
            <a:noFill/>
          </a:ln>
        </p:spPr>
      </p:pic>
      <p:pic>
        <p:nvPicPr>
          <p:cNvPr id="117" name="Picture 3" descr=""/>
          <p:cNvPicPr/>
          <p:nvPr/>
        </p:nvPicPr>
        <p:blipFill>
          <a:blip r:embed="rId2"/>
          <a:stretch/>
        </p:blipFill>
        <p:spPr>
          <a:xfrm>
            <a:off x="2339640" y="4524840"/>
            <a:ext cx="5412240" cy="177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03760" y="45504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b3028"/>
                </a:solidFill>
                <a:latin typeface="Gill Sans MT"/>
              </a:rPr>
              <a:t>Chapitre « Validation »</a:t>
            </a:r>
            <a:endParaRPr b="0" lang="fr-FR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088280" y="1556640"/>
            <a:ext cx="7845120" cy="39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 but de ce chapitre (Chapitre 4 ou 5 du mémoire) est de prouver </a:t>
            </a:r>
            <a:r>
              <a:rPr b="0" lang="fr-FR" sz="2400" spc="-1" strike="noStrike">
                <a:solidFill>
                  <a:schemeClr val="accent5">
                    <a:lumMod val="75000"/>
                  </a:schemeClr>
                </a:solidFill>
                <a:latin typeface="Calibri"/>
              </a:rPr>
              <a:t>d’une façon objective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que votre solution au problème posé marche.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Et si la solution proposée ne marche pas ?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Ne changez rien, peut être vos résultats importent plus dans ce cas.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Vous serez jugés sur la méthode de travail et pas ce qu’elle donne comme résultats. 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Que dois-je mettre dans ce chapitre?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Tout ce qui permet de répondre à la question: ‘</a:t>
            </a:r>
            <a:r>
              <a:rPr b="0" lang="fr-FR" sz="2200" spc="-1" strike="noStrike">
                <a:solidFill>
                  <a:srgbClr val="c00000"/>
                </a:solidFill>
                <a:latin typeface="Calibri"/>
              </a:rPr>
              <a:t>Sur quelle base les conclusions de la recherche sont valides?</a:t>
            </a: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’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b3028"/>
                </a:solidFill>
                <a:latin typeface="Gill Sans MT"/>
              </a:rPr>
              <a:t>Chapitre « Validation » (2)</a:t>
            </a:r>
            <a:endParaRPr b="0" lang="fr-FR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088280" y="1412640"/>
            <a:ext cx="7845120" cy="482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Principalement: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Contexte: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2" marL="887040" indent="-228600">
              <a:lnSpc>
                <a:spcPct val="100000"/>
              </a:lnSpc>
              <a:spcBef>
                <a:spcPts val="400"/>
              </a:spcBef>
              <a:buClr>
                <a:srgbClr val="f8931d"/>
              </a:buClr>
              <a:buFont typeface="Wingdings 2" charset="2"/>
              <a:buChar char="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Des propositions et contraintes de l’expérimentation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887040" indent="-228600">
              <a:lnSpc>
                <a:spcPct val="100000"/>
              </a:lnSpc>
              <a:spcBef>
                <a:spcPts val="400"/>
              </a:spcBef>
              <a:buClr>
                <a:srgbClr val="f8931d"/>
              </a:buClr>
              <a:buFont typeface="Wingdings 2" charset="2"/>
              <a:buChar char="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Description du future contexte d’exécution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887040" indent="-228600">
              <a:lnSpc>
                <a:spcPct val="100000"/>
              </a:lnSpc>
              <a:spcBef>
                <a:spcPts val="400"/>
              </a:spcBef>
              <a:buClr>
                <a:srgbClr val="f8931d"/>
              </a:buClr>
              <a:buFont typeface="Wingdings 2" charset="2"/>
              <a:buChar char="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Contraintes considérées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887040" indent="-228600">
              <a:lnSpc>
                <a:spcPct val="100000"/>
              </a:lnSpc>
              <a:spcBef>
                <a:spcPts val="400"/>
              </a:spcBef>
              <a:buClr>
                <a:srgbClr val="f8931d"/>
              </a:buClr>
              <a:buFont typeface="Wingdings 2" charset="2"/>
              <a:buChar char="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Choix des paramètres, etc.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Benchmarks: description des données/problèmes de test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Résultats numériques/expérimentaux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c00000"/>
                </a:solidFill>
                <a:latin typeface="Calibri"/>
              </a:rPr>
              <a:t>Complexité algorithmique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Discussions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b3028"/>
                </a:solidFill>
                <a:latin typeface="Gill Sans MT"/>
              </a:rPr>
              <a:t>Chapitre « Validation » (3)</a:t>
            </a:r>
            <a:endParaRPr b="0" lang="fr-FR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7845120" cy="526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Contexte: répondre à des questions de type: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2" marL="612720" indent="-283320">
              <a:lnSpc>
                <a:spcPct val="100000"/>
              </a:lnSpc>
              <a:spcBef>
                <a:spcPts val="601"/>
              </a:spcBef>
              <a:buClr>
                <a:srgbClr val="f8931d"/>
              </a:buClr>
              <a:buSzPct val="80000"/>
              <a:buFont typeface="Wingdings 2" charset="2"/>
              <a:buChar char="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Est-ce que la solution proposée sera applicable dans tout futures environnement ?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612720" indent="-283320">
              <a:lnSpc>
                <a:spcPct val="100000"/>
              </a:lnSpc>
              <a:spcBef>
                <a:spcPts val="601"/>
              </a:spcBef>
              <a:buClr>
                <a:srgbClr val="f8931d"/>
              </a:buClr>
              <a:buSzPct val="80000"/>
              <a:buFont typeface="Wingdings 2" charset="2"/>
              <a:buChar char="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Quelles sont les conditions dans lesquelles ma solution ne marche pas?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612720" indent="-283320">
              <a:lnSpc>
                <a:spcPct val="100000"/>
              </a:lnSpc>
              <a:spcBef>
                <a:spcPts val="601"/>
              </a:spcBef>
              <a:buClr>
                <a:srgbClr val="f8931d"/>
              </a:buClr>
              <a:buSzPct val="80000"/>
              <a:buFont typeface="Wingdings 2" charset="2"/>
              <a:buChar char="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Quelle type de données à introduire au système?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612720" indent="-283320">
              <a:lnSpc>
                <a:spcPct val="100000"/>
              </a:lnSpc>
              <a:spcBef>
                <a:spcPts val="601"/>
              </a:spcBef>
              <a:buClr>
                <a:srgbClr val="f8931d"/>
              </a:buClr>
              <a:buSzPct val="80000"/>
              <a:buFont typeface="Wingdings 2" charset="2"/>
              <a:buChar char="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Quelle sont les meilleures valeurs de paramètres à choisir?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612720" indent="-283320">
              <a:lnSpc>
                <a:spcPct val="100000"/>
              </a:lnSpc>
              <a:spcBef>
                <a:spcPts val="601"/>
              </a:spcBef>
              <a:buClr>
                <a:srgbClr val="f8931d"/>
              </a:buClr>
              <a:buSzPct val="80000"/>
              <a:buFont typeface="Wingdings 2" charset="2"/>
              <a:buChar char="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Et la taille des données ?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32904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Benchmarks: Il faut que les données/problèmes de test, même une étude de cas, soient vraiment représentatifs de la version réelle du problème en question.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Exemple: la solution proposée ne marche que pour des machine windows.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fr-FR" sz="2800" spc="-1" strike="noStrike">
                <a:solidFill>
                  <a:srgbClr val="3b3028"/>
                </a:solidFill>
                <a:latin typeface="Gill Sans MT"/>
              </a:rPr>
              <a:t>Chapitre « Validation » (4)</a:t>
            </a:r>
            <a:endParaRPr b="0" lang="fr-FR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7845120" cy="576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lvl="1"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Résultats numériques/expérimentaux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Introduire l’essentiel/résumé des résultats.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Utiliser les annexes/URL pour mettre des détails.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Tableaux des résultats; illustrations de l’exécution de l’algorithme, etc.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Le future lecteur/jury/client du mémoire croit aux nombres.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Validation rigoureuse des résultats: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2" marL="887040" indent="-228600">
              <a:lnSpc>
                <a:spcPct val="100000"/>
              </a:lnSpc>
              <a:spcBef>
                <a:spcPts val="400"/>
              </a:spcBef>
              <a:buClr>
                <a:srgbClr val="f8931d"/>
              </a:buClr>
              <a:buFont typeface="Wingdings 2" charset="2"/>
              <a:buChar char="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Statistiques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887040" indent="-228600">
              <a:lnSpc>
                <a:spcPct val="100000"/>
              </a:lnSpc>
              <a:spcBef>
                <a:spcPts val="400"/>
              </a:spcBef>
              <a:buClr>
                <a:srgbClr val="f8931d"/>
              </a:buClr>
              <a:buFont typeface="Wingdings 2" charset="2"/>
              <a:buChar char="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Prouves formelles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887040" indent="-228600">
              <a:lnSpc>
                <a:spcPct val="100000"/>
              </a:lnSpc>
              <a:spcBef>
                <a:spcPts val="400"/>
              </a:spcBef>
              <a:buClr>
                <a:srgbClr val="f8931d"/>
              </a:buClr>
              <a:buFont typeface="Wingdings 2" charset="2"/>
              <a:buChar char="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Une vingtaine de cas d’utilisations avec des statistiques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887040" indent="-228600">
              <a:lnSpc>
                <a:spcPct val="100000"/>
              </a:lnSpc>
              <a:spcBef>
                <a:spcPts val="400"/>
              </a:spcBef>
              <a:buClr>
                <a:srgbClr val="f8931d"/>
              </a:buClr>
              <a:buFont typeface="Wingdings 2" charset="2"/>
              <a:buChar char="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Etc.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887040" indent="-228600">
              <a:lnSpc>
                <a:spcPct val="100000"/>
              </a:lnSpc>
              <a:spcBef>
                <a:spcPts val="400"/>
              </a:spcBef>
              <a:buClr>
                <a:srgbClr val="f8931d"/>
              </a:buClr>
              <a:buFont typeface="Wingdings 2" charset="2"/>
              <a:buChar char=""/>
            </a:pPr>
            <a:r>
              <a:rPr b="1" lang="fr-FR" sz="2000" spc="-1" strike="noStrike">
                <a:solidFill>
                  <a:srgbClr val="00b050"/>
                </a:solidFill>
                <a:latin typeface="Calibri"/>
              </a:rPr>
              <a:t>Important: il faut commenter (interpréter) tous vos résultats numériques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1"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200" spc="-1" strike="noStrike">
                <a:solidFill>
                  <a:srgbClr val="c00000"/>
                </a:solidFill>
                <a:latin typeface="Calibri"/>
              </a:rPr>
              <a:t>Résultats graphiques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1"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Résultats qualitatives (ex. amélioration d’images)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03760" y="45504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800" spc="-1" strike="noStrike">
                <a:solidFill>
                  <a:srgbClr val="3b3028"/>
                </a:solidFill>
                <a:latin typeface="Gill Sans MT"/>
              </a:rPr>
              <a:t>Chapitre « Validation » (5)</a:t>
            </a:r>
            <a:endParaRPr b="0" lang="fr-FR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115640" y="1484640"/>
            <a:ext cx="7845120" cy="316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200" spc="-1" strike="noStrike">
                <a:solidFill>
                  <a:srgbClr val="c00000"/>
                </a:solidFill>
                <a:latin typeface="Calibri"/>
              </a:rPr>
              <a:t>Complexité algorithmique: 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2" marL="612720" indent="-283320">
              <a:lnSpc>
                <a:spcPct val="100000"/>
              </a:lnSpc>
              <a:spcBef>
                <a:spcPts val="601"/>
              </a:spcBef>
              <a:buClr>
                <a:srgbClr val="f8931d"/>
              </a:buClr>
              <a:buSzPct val="80000"/>
              <a:buFont typeface="Wingdings 2" charset="2"/>
              <a:buChar char=""/>
            </a:pPr>
            <a:r>
              <a:rPr b="0" lang="fr-FR" sz="2000" spc="-1" strike="noStrike">
                <a:solidFill>
                  <a:srgbClr val="c00000"/>
                </a:solidFill>
                <a:latin typeface="Calibri"/>
              </a:rPr>
              <a:t>Algorithme optimisé?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612720" indent="-283320">
              <a:lnSpc>
                <a:spcPct val="100000"/>
              </a:lnSpc>
              <a:spcBef>
                <a:spcPts val="601"/>
              </a:spcBef>
              <a:buClr>
                <a:srgbClr val="f8931d"/>
              </a:buClr>
              <a:buSzPct val="80000"/>
              <a:buFont typeface="Wingdings 2" charset="2"/>
              <a:buChar char=""/>
            </a:pPr>
            <a:r>
              <a:rPr b="0" lang="fr-FR" sz="2000" spc="-1" strike="noStrike">
                <a:solidFill>
                  <a:srgbClr val="c00000"/>
                </a:solidFill>
                <a:latin typeface="Calibri"/>
              </a:rPr>
              <a:t>Programme optimisé?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612720" indent="-283320">
              <a:lnSpc>
                <a:spcPct val="100000"/>
              </a:lnSpc>
              <a:spcBef>
                <a:spcPts val="601"/>
              </a:spcBef>
              <a:buClr>
                <a:srgbClr val="f8931d"/>
              </a:buClr>
              <a:buSzPct val="80000"/>
              <a:buFont typeface="Wingdings 2" charset="2"/>
              <a:buChar char=""/>
            </a:pPr>
            <a:r>
              <a:rPr b="0" lang="fr-FR" sz="2000" spc="-1" strike="noStrike">
                <a:solidFill>
                  <a:srgbClr val="c00000"/>
                </a:solidFill>
                <a:latin typeface="Calibri"/>
              </a:rPr>
              <a:t>Etudier différentes dimensions du problème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Discussions: Répondre à la question: ‘Pourquoi ma solution comporte de telle façon? ’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800" spc="-1" strike="noStrike">
                <a:solidFill>
                  <a:srgbClr val="3b3028"/>
                </a:solidFill>
                <a:latin typeface="Gill Sans MT"/>
              </a:rPr>
              <a:t>Contenu de la conclusion du mémoire</a:t>
            </a:r>
            <a:endParaRPr b="0" lang="fr-FR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7845120" cy="526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3600" spc="-1" strike="noStrike">
                <a:solidFill>
                  <a:srgbClr val="000000"/>
                </a:solidFill>
                <a:latin typeface="Calibri"/>
              </a:rPr>
              <a:t>Re-mentionner: 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la contribution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La motivation des différents choix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Rappel sur la méthodologie du travail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Résumé sur les résultats obtenus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Conclusions tirées de ces résultats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implications’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Perspectives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800" spc="-1" strike="noStrike">
                <a:solidFill>
                  <a:srgbClr val="3b3028"/>
                </a:solidFill>
                <a:latin typeface="Gill Sans MT"/>
              </a:rPr>
              <a:t>Résumé du mémoire</a:t>
            </a:r>
            <a:endParaRPr b="0" lang="fr-FR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088280" y="980640"/>
            <a:ext cx="7845120" cy="576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 marL="339840" indent="-26316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Donner le résumé en trois langues: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1" marL="595080" indent="-22068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Arabe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1" marL="595080" indent="-22068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Français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1" marL="595080" indent="-22068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Anglais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marL="339840" indent="-26316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Une phrase pour chacune des idées suivantes: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1" marL="595080" indent="-22068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Introduction au domaine: </a:t>
            </a:r>
            <a:r>
              <a:rPr b="0" lang="fr-FR" sz="2200" spc="-1" strike="noStrike">
                <a:solidFill>
                  <a:srgbClr val="002060"/>
                </a:solidFill>
                <a:latin typeface="Calibri"/>
              </a:rPr>
              <a:t>‘Plusieurs problèmes de la vie réelle peuvent être modélisés comme des problèmes de graphes.’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1" marL="595080" indent="-22068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Problématique: </a:t>
            </a:r>
            <a:r>
              <a:rPr b="0" lang="fr-FR" sz="2200" spc="-1" strike="noStrike">
                <a:solidFill>
                  <a:srgbClr val="002060"/>
                </a:solidFill>
                <a:latin typeface="Calibri"/>
              </a:rPr>
              <a:t>‘La coloration de graphes consiste en …’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1" marL="595080" indent="-22068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Motivation et état de l’art: </a:t>
            </a:r>
            <a:r>
              <a:rPr b="0" lang="fr-FR" sz="2200" spc="-1" strike="noStrike">
                <a:solidFill>
                  <a:srgbClr val="002060"/>
                </a:solidFill>
                <a:latin typeface="Calibri"/>
              </a:rPr>
              <a:t>‘les approches précédentes visant la résolution de ce problème souffrent de la convergence prématurée’.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1" marL="595080" indent="-22068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Contribution: </a:t>
            </a:r>
            <a:r>
              <a:rPr b="0" lang="fr-FR" sz="2200" spc="-1" strike="noStrike">
                <a:solidFill>
                  <a:srgbClr val="002060"/>
                </a:solidFill>
                <a:latin typeface="Calibri"/>
              </a:rPr>
              <a:t>‘Dans ce travail, on propose l’utilisation d’une nouvelle technique de mutation …’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1" marL="595080" indent="-22068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</a:rPr>
              <a:t>Benchmarks et résultats: </a:t>
            </a:r>
            <a:r>
              <a:rPr b="0" lang="fr-FR" sz="2200" spc="-1" strike="noStrike">
                <a:solidFill>
                  <a:srgbClr val="002060"/>
                </a:solidFill>
                <a:latin typeface="Calibri"/>
              </a:rPr>
              <a:t>‘Pour valider l’algorithme proposé, on l’a appliqué sur 20 instances de la base B. Notre approche a surmenté l’AG classique dans 83% des cas.’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103760" y="206280"/>
            <a:ext cx="7497720" cy="59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800" spc="-1" strike="noStrike">
                <a:solidFill>
                  <a:srgbClr val="3b3028"/>
                </a:solidFill>
                <a:latin typeface="Gill Sans MT"/>
              </a:rPr>
              <a:t>Organisation et mise en forme</a:t>
            </a:r>
            <a:endParaRPr b="0" lang="fr-FR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088280" y="1340640"/>
            <a:ext cx="7845120" cy="490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Table des matières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Table des figures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Table des algorithmes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marL="365760" indent="-283320">
              <a:lnSpc>
                <a:spcPct val="100000"/>
              </a:lnSpc>
              <a:spcBef>
                <a:spcPts val="601"/>
              </a:spcBef>
              <a:buClr>
                <a:srgbClr val="ef917b"/>
              </a:buClr>
              <a:buSzPct val="80000"/>
              <a:buFont typeface="Wingdings 2" charset="2"/>
              <a:buChar char=""/>
            </a:pPr>
            <a:r>
              <a:rPr b="0" lang="fr-FR" sz="2400" spc="-1" strike="noStrike">
                <a:solidFill>
                  <a:srgbClr val="ff0000"/>
                </a:solidFill>
                <a:latin typeface="Calibri"/>
              </a:rPr>
              <a:t>Latex: 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1" marL="640080" indent="-237600">
              <a:lnSpc>
                <a:spcPct val="100000"/>
              </a:lnSpc>
              <a:spcBef>
                <a:spcPts val="550"/>
              </a:spcBef>
              <a:buClr>
                <a:srgbClr val="ef917b"/>
              </a:buClr>
              <a:buFont typeface="Verdana"/>
              <a:buChar char="◦"/>
            </a:pPr>
            <a:r>
              <a:rPr b="0" lang="fr-FR" sz="2200" spc="-1" strike="noStrike">
                <a:solidFill>
                  <a:srgbClr val="ff0000"/>
                </a:solidFill>
                <a:latin typeface="Calibri"/>
              </a:rPr>
              <a:t>Tout est automatique:</a:t>
            </a:r>
            <a:endParaRPr b="0" lang="fr-FR" sz="2200" spc="-1" strike="noStrike">
              <a:solidFill>
                <a:srgbClr val="000000"/>
              </a:solidFill>
              <a:latin typeface="Calibri"/>
            </a:endParaRPr>
          </a:p>
          <a:p>
            <a:pPr lvl="2" marL="887040" indent="-228600">
              <a:lnSpc>
                <a:spcPct val="100000"/>
              </a:lnSpc>
              <a:spcBef>
                <a:spcPts val="400"/>
              </a:spcBef>
              <a:buClr>
                <a:srgbClr val="f8931d"/>
              </a:buClr>
              <a:buFont typeface="Wingdings 2" charset="2"/>
              <a:buChar char="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Table des matières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887040" indent="-228600">
              <a:lnSpc>
                <a:spcPct val="100000"/>
              </a:lnSpc>
              <a:spcBef>
                <a:spcPts val="400"/>
              </a:spcBef>
              <a:buClr>
                <a:srgbClr val="f8931d"/>
              </a:buClr>
              <a:buFont typeface="Wingdings 2" charset="2"/>
              <a:buChar char="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Table des figures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887040" indent="-228600">
              <a:lnSpc>
                <a:spcPct val="100000"/>
              </a:lnSpc>
              <a:spcBef>
                <a:spcPts val="400"/>
              </a:spcBef>
              <a:buClr>
                <a:srgbClr val="f8931d"/>
              </a:buClr>
              <a:buFont typeface="Wingdings 2" charset="2"/>
              <a:buChar char="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Table des algorithmes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887040" indent="-228600">
              <a:lnSpc>
                <a:spcPct val="100000"/>
              </a:lnSpc>
              <a:spcBef>
                <a:spcPts val="400"/>
              </a:spcBef>
              <a:buClr>
                <a:srgbClr val="f8931d"/>
              </a:buClr>
              <a:buFont typeface="Wingdings 2" charset="2"/>
              <a:buChar char="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Placement des figues,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887040" indent="-228600">
              <a:lnSpc>
                <a:spcPct val="100000"/>
              </a:lnSpc>
              <a:spcBef>
                <a:spcPts val="400"/>
              </a:spcBef>
              <a:buClr>
                <a:srgbClr val="f8931d"/>
              </a:buClr>
              <a:buFont typeface="Wingdings 2" charset="2"/>
              <a:buChar char="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Sauts de pages et de lignes,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887040" indent="-228600">
              <a:lnSpc>
                <a:spcPct val="100000"/>
              </a:lnSpc>
              <a:spcBef>
                <a:spcPts val="400"/>
              </a:spcBef>
              <a:buClr>
                <a:srgbClr val="f8931d"/>
              </a:buClr>
              <a:buFont typeface="Wingdings 2" charset="2"/>
              <a:buChar char="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Etc.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olstice">
  <a:themeElements>
    <a:clrScheme name="Custom 5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f917b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olstice">
  <a:themeElements>
    <a:clrScheme name="Custom 5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f917b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271</TotalTime>
  <Application>LibreOffice/7.4.3.2$Windows_X86_64 LibreOffice_project/1048a8393ae2eeec98dff31b5c133c5f1d08b890</Application>
  <AppVersion>15.0000</AppVersion>
  <Words>624</Words>
  <Paragraphs>105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2018-04-24T21:45:09Z</dcterms:created>
  <dc:creator>Amer</dc:creator>
  <dc:description/>
  <dc:language>en-GB</dc:language>
  <cp:lastModifiedBy>Utilisateur Windows</cp:lastModifiedBy>
  <dcterms:modified xsi:type="dcterms:W3CDTF">2019-06-30T09:01:58Z</dcterms:modified>
  <cp:revision>43</cp:revision>
  <dc:subject/>
  <dc:title>Contribution et validation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Affichage à l'écran (4:3)</vt:lpwstr>
  </property>
  <property fmtid="{D5CDD505-2E9C-101B-9397-08002B2CF9AE}" pid="3" name="Slides">
    <vt:i4>11</vt:i4>
  </property>
</Properties>
</file>