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7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B283C6-375F-40CE-9078-7F10D7938E2C}" type="datetimeFigureOut">
              <a:rPr lang="fr-FR" smtClean="0"/>
              <a:t>16/04/2024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107D2C-FA4C-418A-B3BE-6EC51AF84010}"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fr-FR"/>
          </a:p>
        </p:txBody>
      </p:sp>
      <p:sp>
        <p:nvSpPr>
          <p:cNvPr id="4" name="Rectangle 4"/>
          <p:cNvSpPr>
            <a:spLocks noGrp="1"/>
          </p:cNvSpPr>
          <p:nvPr>
            <p:ph type="sldNum" sz="quarter" idx="10"/>
          </p:nvPr>
        </p:nvSpPr>
        <p:spPr/>
        <p:txBody>
          <a:bodyPr/>
          <a:lstStyle>
            <a:extLst/>
          </a:lstStyle>
          <a:p>
            <a:fld id="{B3A019F3-8596-4028-9847-CBD3A185B07A}" type="slidenum">
              <a:rPr lang="fr-FR" smtClean="0"/>
              <a:pPr/>
              <a:t>2</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Ceci peut amener à un </a:t>
            </a:r>
            <a:r>
              <a:rPr lang="fr-FR" sz="1200" kern="1200" dirty="0" err="1" smtClean="0">
                <a:solidFill>
                  <a:schemeClr val="tx1"/>
                </a:solidFill>
                <a:latin typeface="+mn-lt"/>
                <a:ea typeface="+mn-ea"/>
                <a:cs typeface="+mn-cs"/>
              </a:rPr>
              <a:t>surapprentissage</a:t>
            </a:r>
            <a:r>
              <a:rPr lang="fr-FR" sz="1200" kern="1200" dirty="0" smtClean="0">
                <a:solidFill>
                  <a:schemeClr val="tx1"/>
                </a:solidFill>
                <a:latin typeface="+mn-lt"/>
                <a:ea typeface="+mn-ea"/>
                <a:cs typeface="+mn-cs"/>
              </a:rPr>
              <a:t> en plus que les calculs deviennent très complexes. </a:t>
            </a:r>
          </a:p>
          <a:p>
            <a:r>
              <a:rPr lang="fr-FR" sz="1200" kern="1200" dirty="0" smtClean="0">
                <a:solidFill>
                  <a:schemeClr val="tx1"/>
                </a:solidFill>
                <a:latin typeface="+mn-lt"/>
                <a:ea typeface="+mn-ea"/>
                <a:cs typeface="+mn-cs"/>
              </a:rPr>
              <a:t>On peut considérer uniquement les </a:t>
            </a:r>
            <a:r>
              <a:rPr lang="fr-FR" sz="1200" kern="1200" dirty="0" err="1" smtClean="0">
                <a:solidFill>
                  <a:schemeClr val="tx1"/>
                </a:solidFill>
                <a:latin typeface="+mn-lt"/>
                <a:ea typeface="+mn-ea"/>
                <a:cs typeface="+mn-cs"/>
              </a:rPr>
              <a:t>features</a:t>
            </a:r>
            <a:r>
              <a:rPr lang="fr-FR" sz="1200" kern="1200" dirty="0" smtClean="0">
                <a:solidFill>
                  <a:schemeClr val="tx1"/>
                </a:solidFill>
                <a:latin typeface="+mn-lt"/>
                <a:ea typeface="+mn-ea"/>
                <a:cs typeface="+mn-cs"/>
              </a:rPr>
              <a:t> au carré : x</a:t>
            </a:r>
            <a:r>
              <a:rPr lang="fr-FR" sz="1200" kern="1200" baseline="-25000" dirty="0" smtClean="0">
                <a:solidFill>
                  <a:schemeClr val="tx1"/>
                </a:solidFill>
                <a:latin typeface="+mn-lt"/>
                <a:ea typeface="+mn-ea"/>
                <a:cs typeface="+mn-cs"/>
              </a:rPr>
              <a:t>1</a:t>
            </a:r>
            <a:r>
              <a:rPr lang="fr-FR" sz="1200" kern="1200" dirty="0" smtClean="0">
                <a:solidFill>
                  <a:schemeClr val="tx1"/>
                </a:solidFill>
                <a:latin typeface="+mn-lt"/>
                <a:ea typeface="+mn-ea"/>
                <a:cs typeface="+mn-cs"/>
              </a:rPr>
              <a:t>²,x</a:t>
            </a:r>
            <a:r>
              <a:rPr lang="fr-FR" sz="1200" kern="1200" baseline="-25000" dirty="0" smtClean="0">
                <a:solidFill>
                  <a:schemeClr val="tx1"/>
                </a:solidFill>
                <a:latin typeface="+mn-lt"/>
                <a:ea typeface="+mn-ea"/>
                <a:cs typeface="+mn-cs"/>
              </a:rPr>
              <a:t>2</a:t>
            </a:r>
            <a:r>
              <a:rPr lang="fr-FR" sz="1200" kern="1200" dirty="0" smtClean="0">
                <a:solidFill>
                  <a:schemeClr val="tx1"/>
                </a:solidFill>
                <a:latin typeface="+mn-lt"/>
                <a:ea typeface="+mn-ea"/>
                <a:cs typeface="+mn-cs"/>
              </a:rPr>
              <a:t>²…x</a:t>
            </a:r>
            <a:r>
              <a:rPr lang="fr-FR" sz="1200" kern="1200" baseline="-25000" dirty="0" smtClean="0">
                <a:solidFill>
                  <a:schemeClr val="tx1"/>
                </a:solidFill>
                <a:latin typeface="+mn-lt"/>
                <a:ea typeface="+mn-ea"/>
                <a:cs typeface="+mn-cs"/>
              </a:rPr>
              <a:t>100</a:t>
            </a:r>
            <a:r>
              <a:rPr lang="fr-FR" sz="1200" kern="1200" dirty="0" smtClean="0">
                <a:solidFill>
                  <a:schemeClr val="tx1"/>
                </a:solidFill>
                <a:latin typeface="+mn-lt"/>
                <a:ea typeface="+mn-ea"/>
                <a:cs typeface="+mn-cs"/>
              </a:rPr>
              <a:t>² mais ceci ne va pas bien séparer les clases, on pourrait aussi considérer les carrés avec les xi, ceci peut donner une assez bonne hypothèse .</a:t>
            </a:r>
          </a:p>
          <a:p>
            <a:r>
              <a:rPr lang="fr-FR" sz="1200" kern="1200" dirty="0" smtClean="0">
                <a:solidFill>
                  <a:schemeClr val="tx1"/>
                </a:solidFill>
                <a:latin typeface="+mn-lt"/>
                <a:ea typeface="+mn-ea"/>
                <a:cs typeface="+mn-cs"/>
              </a:rPr>
              <a:t> </a:t>
            </a:r>
          </a:p>
          <a:p>
            <a:r>
              <a:rPr lang="fr-FR" sz="1200" kern="1200" dirty="0" smtClean="0">
                <a:solidFill>
                  <a:schemeClr val="tx1"/>
                </a:solidFill>
                <a:latin typeface="+mn-lt"/>
                <a:ea typeface="+mn-ea"/>
                <a:cs typeface="+mn-cs"/>
              </a:rPr>
              <a:t>On peut aussi considérer les </a:t>
            </a:r>
            <a:r>
              <a:rPr lang="fr-FR" sz="1200" kern="1200" dirty="0" err="1" smtClean="0">
                <a:solidFill>
                  <a:schemeClr val="tx1"/>
                </a:solidFill>
                <a:latin typeface="+mn-lt"/>
                <a:ea typeface="+mn-ea"/>
                <a:cs typeface="+mn-cs"/>
              </a:rPr>
              <a:t>features</a:t>
            </a:r>
            <a:r>
              <a:rPr lang="fr-FR" sz="1200" kern="1200" dirty="0" smtClean="0">
                <a:solidFill>
                  <a:schemeClr val="tx1"/>
                </a:solidFill>
                <a:latin typeface="+mn-lt"/>
                <a:ea typeface="+mn-ea"/>
                <a:cs typeface="+mn-cs"/>
              </a:rPr>
              <a:t> avec 3 vars :x</a:t>
            </a:r>
            <a:r>
              <a:rPr lang="fr-FR" sz="1200" kern="1200" baseline="-25000" dirty="0" smtClean="0">
                <a:solidFill>
                  <a:schemeClr val="tx1"/>
                </a:solidFill>
                <a:latin typeface="+mn-lt"/>
                <a:ea typeface="+mn-ea"/>
                <a:cs typeface="+mn-cs"/>
              </a:rPr>
              <a:t>1</a:t>
            </a:r>
            <a:r>
              <a:rPr lang="fr-FR" sz="1200" kern="1200" dirty="0" smtClean="0">
                <a:solidFill>
                  <a:schemeClr val="tx1"/>
                </a:solidFill>
                <a:latin typeface="+mn-lt"/>
                <a:ea typeface="+mn-ea"/>
                <a:cs typeface="+mn-cs"/>
              </a:rPr>
              <a:t>x</a:t>
            </a:r>
            <a:r>
              <a:rPr lang="fr-FR" sz="1200" kern="1200" baseline="-25000" dirty="0" smtClean="0">
                <a:solidFill>
                  <a:schemeClr val="tx1"/>
                </a:solidFill>
                <a:latin typeface="+mn-lt"/>
                <a:ea typeface="+mn-ea"/>
                <a:cs typeface="+mn-cs"/>
              </a:rPr>
              <a:t>2</a:t>
            </a:r>
            <a:r>
              <a:rPr lang="fr-FR" sz="1200" kern="1200" dirty="0" smtClean="0">
                <a:solidFill>
                  <a:schemeClr val="tx1"/>
                </a:solidFill>
                <a:latin typeface="+mn-lt"/>
                <a:ea typeface="+mn-ea"/>
                <a:cs typeface="+mn-cs"/>
              </a:rPr>
              <a:t>x</a:t>
            </a:r>
            <a:r>
              <a:rPr lang="fr-FR" sz="1200" kern="1200" baseline="-25000" dirty="0" smtClean="0">
                <a:solidFill>
                  <a:schemeClr val="tx1"/>
                </a:solidFill>
                <a:latin typeface="+mn-lt"/>
                <a:ea typeface="+mn-ea"/>
                <a:cs typeface="+mn-cs"/>
              </a:rPr>
              <a:t>3</a:t>
            </a:r>
            <a:r>
              <a:rPr lang="fr-FR" sz="1200" kern="1200" dirty="0" smtClean="0">
                <a:solidFill>
                  <a:schemeClr val="tx1"/>
                </a:solidFill>
                <a:latin typeface="+mn-lt"/>
                <a:ea typeface="+mn-ea"/>
                <a:cs typeface="+mn-cs"/>
              </a:rPr>
              <a:t>, x</a:t>
            </a:r>
            <a:r>
              <a:rPr lang="fr-FR" sz="1200" kern="1200" baseline="-25000" dirty="0" smtClean="0">
                <a:solidFill>
                  <a:schemeClr val="tx1"/>
                </a:solidFill>
                <a:latin typeface="+mn-lt"/>
                <a:ea typeface="+mn-ea"/>
                <a:cs typeface="+mn-cs"/>
              </a:rPr>
              <a:t>9</a:t>
            </a:r>
            <a:r>
              <a:rPr lang="fr-FR" sz="1200" kern="1200" dirty="0" smtClean="0">
                <a:solidFill>
                  <a:schemeClr val="tx1"/>
                </a:solidFill>
                <a:latin typeface="+mn-lt"/>
                <a:ea typeface="+mn-ea"/>
                <a:cs typeface="+mn-cs"/>
              </a:rPr>
              <a:t>x</a:t>
            </a:r>
            <a:r>
              <a:rPr lang="fr-FR" sz="1200" kern="1200" baseline="-25000" dirty="0" smtClean="0">
                <a:solidFill>
                  <a:schemeClr val="tx1"/>
                </a:solidFill>
                <a:latin typeface="+mn-lt"/>
                <a:ea typeface="+mn-ea"/>
                <a:cs typeface="+mn-cs"/>
              </a:rPr>
              <a:t>10</a:t>
            </a:r>
            <a:r>
              <a:rPr lang="fr-FR" sz="1200" kern="1200" dirty="0" smtClean="0">
                <a:solidFill>
                  <a:schemeClr val="tx1"/>
                </a:solidFill>
                <a:latin typeface="+mn-lt"/>
                <a:ea typeface="+mn-ea"/>
                <a:cs typeface="+mn-cs"/>
              </a:rPr>
              <a:t>x</a:t>
            </a:r>
            <a:r>
              <a:rPr lang="fr-FR" sz="1200" kern="1200" baseline="-25000" dirty="0" smtClean="0">
                <a:solidFill>
                  <a:schemeClr val="tx1"/>
                </a:solidFill>
                <a:latin typeface="+mn-lt"/>
                <a:ea typeface="+mn-ea"/>
                <a:cs typeface="+mn-cs"/>
              </a:rPr>
              <a:t>17</a:t>
            </a:r>
            <a:r>
              <a:rPr lang="fr-FR" sz="1200" kern="1200" dirty="0" smtClean="0">
                <a:solidFill>
                  <a:schemeClr val="tx1"/>
                </a:solidFill>
                <a:latin typeface="+mn-lt"/>
                <a:ea typeface="+mn-ea"/>
                <a:cs typeface="+mn-cs"/>
              </a:rPr>
              <a:t>… donc n</a:t>
            </a:r>
            <a:r>
              <a:rPr lang="fr-FR" sz="1200" kern="1200" baseline="30000" dirty="0" smtClean="0">
                <a:solidFill>
                  <a:schemeClr val="tx1"/>
                </a:solidFill>
                <a:latin typeface="+mn-lt"/>
                <a:ea typeface="+mn-ea"/>
                <a:cs typeface="+mn-cs"/>
              </a:rPr>
              <a:t>3</a:t>
            </a:r>
            <a:r>
              <a:rPr lang="fr-FR" sz="1200" kern="1200" dirty="0" smtClean="0">
                <a:solidFill>
                  <a:schemeClr val="tx1"/>
                </a:solidFill>
                <a:latin typeface="+mn-lt"/>
                <a:ea typeface="+mn-ea"/>
                <a:cs typeface="+mn-cs"/>
              </a:rPr>
              <a:t> </a:t>
            </a:r>
            <a:r>
              <a:rPr lang="fr-FR" sz="1200" kern="1200" dirty="0" err="1" smtClean="0">
                <a:solidFill>
                  <a:schemeClr val="tx1"/>
                </a:solidFill>
                <a:latin typeface="+mn-lt"/>
                <a:ea typeface="+mn-ea"/>
                <a:cs typeface="+mn-cs"/>
              </a:rPr>
              <a:t>features</a:t>
            </a:r>
            <a:r>
              <a:rPr lang="fr-FR" sz="1200" kern="1200" dirty="0" smtClean="0">
                <a:solidFill>
                  <a:schemeClr val="tx1"/>
                </a:solidFill>
                <a:latin typeface="+mn-lt"/>
                <a:ea typeface="+mn-ea"/>
                <a:cs typeface="+mn-cs"/>
              </a:rPr>
              <a:t>. ceci va donner 170000 </a:t>
            </a:r>
            <a:r>
              <a:rPr lang="fr-FR" sz="1200" kern="1200" dirty="0" err="1" smtClean="0">
                <a:solidFill>
                  <a:schemeClr val="tx1"/>
                </a:solidFill>
                <a:latin typeface="+mn-lt"/>
                <a:ea typeface="+mn-ea"/>
                <a:cs typeface="+mn-cs"/>
              </a:rPr>
              <a:t>features</a:t>
            </a:r>
            <a:r>
              <a:rPr lang="fr-FR" sz="1200" kern="1200" dirty="0" smtClean="0">
                <a:solidFill>
                  <a:schemeClr val="tx1"/>
                </a:solidFill>
                <a:latin typeface="+mn-lt"/>
                <a:ea typeface="+mn-ea"/>
                <a:cs typeface="+mn-cs"/>
              </a:rPr>
              <a:t>. Donc ce n’est pas une bonne idée d’augmenter le nombre de </a:t>
            </a:r>
            <a:r>
              <a:rPr lang="fr-FR" sz="1200" kern="1200" dirty="0" err="1" smtClean="0">
                <a:solidFill>
                  <a:schemeClr val="tx1"/>
                </a:solidFill>
                <a:latin typeface="+mn-lt"/>
                <a:ea typeface="+mn-ea"/>
                <a:cs typeface="+mn-cs"/>
              </a:rPr>
              <a:t>features</a:t>
            </a:r>
            <a:r>
              <a:rPr lang="fr-FR" sz="1200" kern="1200" dirty="0" smtClean="0">
                <a:solidFill>
                  <a:schemeClr val="tx1"/>
                </a:solidFill>
                <a:latin typeface="+mn-lt"/>
                <a:ea typeface="+mn-ea"/>
                <a:cs typeface="+mn-cs"/>
              </a:rPr>
              <a:t>.</a:t>
            </a:r>
          </a:p>
          <a:p>
            <a:r>
              <a:rPr lang="fr-FR" sz="1200" kern="1200" dirty="0" smtClean="0">
                <a:solidFill>
                  <a:schemeClr val="tx1"/>
                </a:solidFill>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4</a:t>
            </a:fld>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Donc le problème de l’ordinateur est de regarder cette matrice et nous dire qu’il s’agit de la poignée de la porte de voiture.</a:t>
            </a:r>
            <a:endParaRPr lang="fr-FR" dirty="0"/>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6</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Concrètement, pour construire un détecteur de voiture, nous proposons un ensemble de formation avec, par exemple, quelques exemples de voitures et quelques exemples qui ne sont pas des voitures. ensuite, nous pouvons le tester et montrer la nouvelle image et demander, "Qu'est-ce que cette nouvelle chose?".Et j'espère qu'il reconnaîtra que c'est une voiture.</a:t>
            </a:r>
            <a:endParaRPr lang="fr-FR" dirty="0"/>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7</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 Si Image RVB</a:t>
            </a:r>
            <a:r>
              <a:rPr lang="fr-FR" sz="1200" dirty="0" smtClean="0">
                <a:sym typeface="Wingdings"/>
              </a:rPr>
              <a:t></a:t>
            </a:r>
            <a:r>
              <a:rPr lang="fr-FR" sz="1200" dirty="0" smtClean="0"/>
              <a:t>n=7500vals</a:t>
            </a:r>
          </a:p>
          <a:p>
            <a:endParaRPr lang="fr-FR" dirty="0"/>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9</a:t>
            </a:fld>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De la même façon on voudrait imiter le cerveau et écrire un seul algorithme d’apprentissage et non plusieurs</a:t>
            </a:r>
            <a:endParaRPr lang="fr-FR" dirty="0"/>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13</a:t>
            </a:fld>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Il est constitué de dendrites =fils d’Entrées ; </a:t>
            </a:r>
            <a:r>
              <a:rPr lang="fr-FR" sz="1200" kern="1200" dirty="0" err="1" smtClean="0">
                <a:solidFill>
                  <a:schemeClr val="tx1"/>
                </a:solidFill>
                <a:latin typeface="+mn-lt"/>
                <a:ea typeface="+mn-ea"/>
                <a:cs typeface="+mn-cs"/>
              </a:rPr>
              <a:t>Axon</a:t>
            </a:r>
            <a:r>
              <a:rPr lang="fr-FR" sz="1200" kern="1200" dirty="0" smtClean="0">
                <a:solidFill>
                  <a:schemeClr val="tx1"/>
                </a:solidFill>
                <a:latin typeface="+mn-lt"/>
                <a:ea typeface="+mn-ea"/>
                <a:cs typeface="+mn-cs"/>
              </a:rPr>
              <a:t>=fil de Sortie qui communique avec un autre neurone et le Noyau qui calcule les entrées et produit une sortie. La communication entre neurones se fait en envoyant un signal électrique a l’autre neurone.</a:t>
            </a:r>
            <a:endParaRPr lang="fr-FR" dirty="0"/>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14</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kern="1200" dirty="0" smtClean="0">
                <a:solidFill>
                  <a:schemeClr val="tx1"/>
                </a:solidFill>
                <a:latin typeface="+mn-lt"/>
                <a:ea typeface="+mn-ea"/>
                <a:cs typeface="+mn-cs"/>
              </a:rPr>
              <a:t>Cette vue de propagation vers l'avant également nous aide à comprendre ce que les réseaux neuronaux pourraient faire et pourquoi ils pourraient nous aider à apprendre des hypothèses non-linéaires </a:t>
            </a:r>
            <a:r>
              <a:rPr lang="fr-FR" sz="1200" kern="1200" dirty="0" err="1" smtClean="0">
                <a:solidFill>
                  <a:schemeClr val="tx1"/>
                </a:solidFill>
                <a:latin typeface="+mn-lt"/>
                <a:ea typeface="+mn-ea"/>
                <a:cs typeface="+mn-cs"/>
              </a:rPr>
              <a:t>intéressantes.Considérez</a:t>
            </a:r>
            <a:r>
              <a:rPr lang="fr-FR" sz="1200" kern="1200" dirty="0" smtClean="0">
                <a:solidFill>
                  <a:schemeClr val="tx1"/>
                </a:solidFill>
                <a:latin typeface="+mn-lt"/>
                <a:ea typeface="+mn-ea"/>
                <a:cs typeface="+mn-cs"/>
              </a:rPr>
              <a:t> le réseau de neurones suivant et disons que je couvre le chemin de gauche de cette image pour l'instant. Si vous regardez ce qui reste dans cette image. Cela ressemble beaucoup à une régression logistique où nous utilisons cette note, c'est juste l'unité de régression logistique et nous l'utilisons pour faire une prédiction h(x). Et concrètement,  h (x) = g (w0a0 (est égal à 1) + w1a1 +w2a2 +w3a3 )si les valeurs a1, a2, a3 sont celles données par ces trois unités données. La première couche forme des </a:t>
            </a:r>
            <a:r>
              <a:rPr lang="fr-FR" sz="1200" kern="1200" dirty="0" err="1" smtClean="0">
                <a:solidFill>
                  <a:schemeClr val="tx1"/>
                </a:solidFill>
                <a:latin typeface="+mn-lt"/>
                <a:ea typeface="+mn-ea"/>
                <a:cs typeface="+mn-cs"/>
              </a:rPr>
              <a:t>features</a:t>
            </a:r>
            <a:r>
              <a:rPr lang="fr-FR" sz="1200" kern="1200" dirty="0" smtClean="0">
                <a:solidFill>
                  <a:schemeClr val="tx1"/>
                </a:solidFill>
                <a:latin typeface="+mn-lt"/>
                <a:ea typeface="+mn-ea"/>
                <a:cs typeface="+mn-cs"/>
              </a:rPr>
              <a:t> complexes la couche d’après encore des </a:t>
            </a:r>
            <a:r>
              <a:rPr lang="fr-FR" sz="1200" kern="1200" dirty="0" err="1" smtClean="0">
                <a:solidFill>
                  <a:schemeClr val="tx1"/>
                </a:solidFill>
                <a:latin typeface="+mn-lt"/>
                <a:ea typeface="+mn-ea"/>
                <a:cs typeface="+mn-cs"/>
              </a:rPr>
              <a:t>features</a:t>
            </a:r>
            <a:r>
              <a:rPr lang="fr-FR" sz="1200" kern="1200" dirty="0" smtClean="0">
                <a:solidFill>
                  <a:schemeClr val="tx1"/>
                </a:solidFill>
                <a:latin typeface="+mn-lt"/>
                <a:ea typeface="+mn-ea"/>
                <a:cs typeface="+mn-cs"/>
              </a:rPr>
              <a:t> plus complexes jusqu'à la couche sortie.</a:t>
            </a:r>
          </a:p>
          <a:p>
            <a:endParaRPr lang="fr-FR" sz="1200" kern="1200" dirty="0" smtClean="0">
              <a:solidFill>
                <a:schemeClr val="tx1"/>
              </a:solidFill>
              <a:latin typeface="+mn-lt"/>
              <a:ea typeface="+mn-ea"/>
              <a:cs typeface="+mn-cs"/>
            </a:endParaRPr>
          </a:p>
          <a:p>
            <a:pPr lvl="0" algn="just" fontAlgn="base">
              <a:spcBef>
                <a:spcPct val="0"/>
              </a:spcBef>
              <a:spcAft>
                <a:spcPct val="0"/>
              </a:spcAft>
              <a:buFont typeface="Wingdings" pitchFamily="2" charset="2"/>
              <a:buChar char="ü"/>
            </a:pPr>
            <a:r>
              <a:rPr lang="fr-FR" sz="1200" dirty="0" smtClean="0">
                <a:solidFill>
                  <a:srgbClr val="333333"/>
                </a:solidFill>
                <a:latin typeface="Arial" pitchFamily="34" charset="0"/>
                <a:ea typeface="Times New Roman" pitchFamily="18" charset="0"/>
                <a:cs typeface="Arial" pitchFamily="34" charset="0"/>
              </a:rPr>
              <a:t>Nous obtenons ce vecteur z final en multipliant la matrice w suivante après w(j−1) avec les valeurs de tous les nœuds d'activation que nous venons d'obtenir. </a:t>
            </a:r>
          </a:p>
          <a:p>
            <a:pPr lvl="0" algn="just" fontAlgn="base">
              <a:spcBef>
                <a:spcPct val="0"/>
              </a:spcBef>
              <a:spcAft>
                <a:spcPct val="0"/>
              </a:spcAft>
              <a:buFont typeface="Wingdings" pitchFamily="2" charset="2"/>
              <a:buChar char="ü"/>
            </a:pPr>
            <a:r>
              <a:rPr lang="fr-FR" sz="1200" dirty="0" smtClean="0">
                <a:solidFill>
                  <a:srgbClr val="333333"/>
                </a:solidFill>
                <a:latin typeface="Arial" pitchFamily="34" charset="0"/>
                <a:ea typeface="Times New Roman" pitchFamily="18" charset="0"/>
                <a:cs typeface="Arial" pitchFamily="34" charset="0"/>
              </a:rPr>
              <a:t>Cette dernière matrice w w(j) n'aura qu'une seule ligne qui est multipliée par une colonne a(j) de sorte que notre résultat soit un nombre unique. On obtient alors notre résultat final avec : </a:t>
            </a:r>
            <a:r>
              <a:rPr lang="fr-FR" sz="1200" dirty="0" err="1" smtClean="0">
                <a:solidFill>
                  <a:srgbClr val="333333"/>
                </a:solidFill>
                <a:latin typeface="Arial" pitchFamily="34" charset="0"/>
                <a:ea typeface="Times New Roman" pitchFamily="18" charset="0"/>
                <a:cs typeface="Arial" pitchFamily="34" charset="0"/>
              </a:rPr>
              <a:t>hw</a:t>
            </a:r>
            <a:r>
              <a:rPr lang="fr-FR" sz="1200" dirty="0" smtClean="0">
                <a:solidFill>
                  <a:srgbClr val="333333"/>
                </a:solidFill>
                <a:latin typeface="Arial" pitchFamily="34" charset="0"/>
                <a:ea typeface="Times New Roman" pitchFamily="18" charset="0"/>
                <a:cs typeface="Arial" pitchFamily="34" charset="0"/>
              </a:rPr>
              <a:t>(x)=a(j+1)=g(z(j+1))</a:t>
            </a:r>
          </a:p>
          <a:p>
            <a:pPr lvl="0" algn="just" fontAlgn="base">
              <a:spcBef>
                <a:spcPct val="0"/>
              </a:spcBef>
              <a:spcAft>
                <a:spcPct val="0"/>
              </a:spcAft>
              <a:buFont typeface="Wingdings" pitchFamily="2" charset="2"/>
              <a:buChar char="ü"/>
            </a:pPr>
            <a:r>
              <a:rPr lang="fr-FR" sz="1200" dirty="0" smtClean="0">
                <a:solidFill>
                  <a:srgbClr val="333333"/>
                </a:solidFill>
                <a:latin typeface="Arial" pitchFamily="34" charset="0"/>
                <a:ea typeface="Times New Roman" pitchFamily="18" charset="0"/>
                <a:cs typeface="Arial" pitchFamily="34" charset="0"/>
              </a:rPr>
              <a:t>Notez que dans cette dernière étape, entre la couche j et la couche j+1, nous faisons exactement la même chose que dans la régression logistique.</a:t>
            </a:r>
          </a:p>
          <a:p>
            <a:pPr lvl="0" algn="just" fontAlgn="base">
              <a:spcBef>
                <a:spcPct val="0"/>
              </a:spcBef>
              <a:spcAft>
                <a:spcPct val="0"/>
              </a:spcAft>
              <a:buFont typeface="Wingdings" pitchFamily="2" charset="2"/>
              <a:buChar char="ü"/>
            </a:pPr>
            <a:r>
              <a:rPr lang="fr-FR" sz="1200" dirty="0" smtClean="0">
                <a:solidFill>
                  <a:srgbClr val="333333"/>
                </a:solidFill>
                <a:latin typeface="Arial" pitchFamily="34" charset="0"/>
                <a:ea typeface="Times New Roman" pitchFamily="18" charset="0"/>
                <a:cs typeface="Arial" pitchFamily="34" charset="0"/>
              </a:rPr>
              <a:t>L'ajout de toutes ces couches intermédiaires dans les réseaux de neurones nous permet de produire avec plus d'élégance des hypothèses non linéaires intéressantes et plus complexes.</a:t>
            </a: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endParaRPr lang="fr-FR" dirty="0"/>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17</a:t>
            </a:fld>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u="none" dirty="0" smtClean="0"/>
              <a:t>Modèle de Représentation d’1 réseau de neurone :</a:t>
            </a:r>
          </a:p>
          <a:p>
            <a:endParaRPr lang="fr-FR" dirty="0"/>
          </a:p>
        </p:txBody>
      </p:sp>
      <p:sp>
        <p:nvSpPr>
          <p:cNvPr id="4" name="Espace réservé du numéro de diapositive 3"/>
          <p:cNvSpPr>
            <a:spLocks noGrp="1"/>
          </p:cNvSpPr>
          <p:nvPr>
            <p:ph type="sldNum" sz="quarter" idx="10"/>
          </p:nvPr>
        </p:nvSpPr>
        <p:spPr/>
        <p:txBody>
          <a:bodyPr/>
          <a:lstStyle/>
          <a:p>
            <a:fld id="{B3A019F3-8596-4028-9847-CBD3A185B07A}" type="slidenum">
              <a:rPr lang="fr-FR" smtClean="0"/>
              <a:pPr/>
              <a:t>19</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4B437FB2-7F32-4911-BE87-36CA2F7B8C51}" type="datetimeFigureOut">
              <a:rPr lang="fr-FR" smtClean="0"/>
              <a:t>16/04/2024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880A1D-4D3D-4566-9981-19952D17BB9A}"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B437FB2-7F32-4911-BE87-36CA2F7B8C51}" type="datetimeFigureOut">
              <a:rPr lang="fr-FR" smtClean="0"/>
              <a:t>16/04/2024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880A1D-4D3D-4566-9981-19952D17BB9A}"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B437FB2-7F32-4911-BE87-36CA2F7B8C51}" type="datetimeFigureOut">
              <a:rPr lang="fr-FR" smtClean="0"/>
              <a:t>16/04/2024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880A1D-4D3D-4566-9981-19952D17BB9A}" type="slidenum">
              <a:rPr lang="fr-FR" smtClean="0"/>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3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6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7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8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B437FB2-7F32-4911-BE87-36CA2F7B8C51}" type="datetimeFigureOut">
              <a:rPr lang="fr-FR" smtClean="0"/>
              <a:t>16/04/2024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880A1D-4D3D-4566-9981-19952D17BB9A}" type="slidenum">
              <a:rPr lang="fr-FR" smtClean="0"/>
              <a:t>‹N°›</a:t>
            </a:fld>
            <a:endParaRPr lang="fr-F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9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0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1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2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3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4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5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6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7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8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4B437FB2-7F32-4911-BE87-36CA2F7B8C51}" type="datetimeFigureOut">
              <a:rPr lang="fr-FR" smtClean="0"/>
              <a:t>16/04/2024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1880A1D-4D3D-4566-9981-19952D17BB9A}" type="slidenum">
              <a:rPr lang="fr-FR" smtClean="0"/>
              <a:t>‹N°›</a:t>
            </a:fld>
            <a:endParaRPr lang="fr-F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9_Vide">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extLst/>
          </a:lstStyle>
          <a:p>
            <a:pPr eaLnBrk="1" latinLnBrk="0" hangingPunct="1"/>
            <a:r>
              <a:rPr lang="fr-FR" smtClean="0"/>
              <a:t>Cliquez pour modifier le style du titre</a:t>
            </a:r>
            <a:endParaRPr/>
          </a:p>
        </p:txBody>
      </p:sp>
      <p:sp>
        <p:nvSpPr>
          <p:cNvPr id="6" name="Rectangle 6"/>
          <p:cNvSpPr>
            <a:spLocks noGrp="1"/>
          </p:cNvSpPr>
          <p:nvPr>
            <p:ph type="dt" sz="half" idx="10"/>
          </p:nvPr>
        </p:nvSpPr>
        <p:spPr/>
        <p:txBody>
          <a:bodyPr/>
          <a:lstStyle>
            <a:extLst/>
          </a:lstStyle>
          <a:p>
            <a:pPr algn="r"/>
            <a:fld id="{73B9D0E9-7F95-4423-9114-95494EF8154E}" type="datetime1">
              <a:rPr/>
              <a:pPr algn="r"/>
              <a:t>28/06/2006</a:t>
            </a:fld>
            <a:endParaRPr kumimoji="0" lang="fr-FR"/>
          </a:p>
        </p:txBody>
      </p:sp>
      <p:sp>
        <p:nvSpPr>
          <p:cNvPr id="8" name="Rectangle 8"/>
          <p:cNvSpPr>
            <a:spLocks noGrp="1"/>
          </p:cNvSpPr>
          <p:nvPr>
            <p:ph type="sldNum" sz="quarter" idx="11"/>
          </p:nvPr>
        </p:nvSpPr>
        <p:spPr/>
        <p:txBody>
          <a:bodyPr/>
          <a:lstStyle>
            <a:extLst/>
          </a:lstStyle>
          <a:p>
            <a:pPr algn="r"/>
            <a:fld id="{256D3EEF-DE4E-429D-8EC4-DDC531AFF587}" type="slidenum">
              <a:rPr kumimoji="0" lang="fr-FR" sz="1000"/>
              <a:pPr algn="r"/>
              <a:t>‹N°›</a:t>
            </a:fld>
            <a:endParaRPr kumimoji="0" lang="fr-FR"/>
          </a:p>
        </p:txBody>
      </p:sp>
      <p:sp>
        <p:nvSpPr>
          <p:cNvPr id="9" name="Rectangle 9"/>
          <p:cNvSpPr>
            <a:spLocks noGrp="1"/>
          </p:cNvSpPr>
          <p:nvPr>
            <p:ph type="ftr" sz="quarter" idx="12"/>
          </p:nvPr>
        </p:nvSpPr>
        <p:spPr/>
        <p:txBody>
          <a:bodyPr/>
          <a:lstStyle>
            <a:extLst/>
          </a:lstStyle>
          <a:p>
            <a:endParaRPr kumimoji="0"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B437FB2-7F32-4911-BE87-36CA2F7B8C51}" type="datetimeFigureOut">
              <a:rPr lang="fr-FR" smtClean="0"/>
              <a:t>16/04/2024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1880A1D-4D3D-4566-9981-19952D17BB9A}"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B437FB2-7F32-4911-BE87-36CA2F7B8C51}" type="datetimeFigureOut">
              <a:rPr lang="fr-FR" smtClean="0"/>
              <a:t>16/04/2024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1880A1D-4D3D-4566-9981-19952D17BB9A}"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4B437FB2-7F32-4911-BE87-36CA2F7B8C51}" type="datetimeFigureOut">
              <a:rPr lang="fr-FR" smtClean="0"/>
              <a:t>16/04/2024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1880A1D-4D3D-4566-9981-19952D17BB9A}"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B437FB2-7F32-4911-BE87-36CA2F7B8C51}" type="datetimeFigureOut">
              <a:rPr lang="fr-FR" smtClean="0"/>
              <a:t>16/04/2024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1880A1D-4D3D-4566-9981-19952D17BB9A}"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B437FB2-7F32-4911-BE87-36CA2F7B8C51}" type="datetimeFigureOut">
              <a:rPr lang="fr-FR" smtClean="0"/>
              <a:t>16/04/2024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1880A1D-4D3D-4566-9981-19952D17BB9A}"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4B437FB2-7F32-4911-BE87-36CA2F7B8C51}" type="datetimeFigureOut">
              <a:rPr lang="fr-FR" smtClean="0"/>
              <a:t>16/04/2024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1880A1D-4D3D-4566-9981-19952D17BB9A}"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437FB2-7F32-4911-BE87-36CA2F7B8C51}" type="datetimeFigureOut">
              <a:rPr lang="fr-FR" smtClean="0"/>
              <a:t>16/04/2024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80A1D-4D3D-4566-9981-19952D17BB9A}"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hyperlink" Target="https://fr.wikipedia.org/wiki/Neurone" TargetMode="Externa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ANALYSE    PREDICTIVE</a:t>
            </a:r>
            <a:endParaRPr lang="fr-FR" dirty="0"/>
          </a:p>
        </p:txBody>
      </p:sp>
      <p:sp>
        <p:nvSpPr>
          <p:cNvPr id="3" name="Rectangle 2"/>
          <p:cNvSpPr/>
          <p:nvPr/>
        </p:nvSpPr>
        <p:spPr>
          <a:xfrm>
            <a:off x="0" y="476672"/>
            <a:ext cx="8388424" cy="3046988"/>
          </a:xfrm>
          <a:prstGeom prst="rect">
            <a:avLst/>
          </a:prstGeom>
        </p:spPr>
        <p:txBody>
          <a:bodyPr wrap="square">
            <a:spAutoFit/>
          </a:bodyPr>
          <a:lstStyle/>
          <a:p>
            <a:pPr lvl="0"/>
            <a:r>
              <a:rPr lang="fr-FR" sz="3200" b="1" u="sng" dirty="0" smtClean="0">
                <a:sym typeface="Wingdings" pitchFamily="2" charset="2"/>
              </a:rPr>
              <a:t>Déduction: </a:t>
            </a:r>
          </a:p>
          <a:p>
            <a:pPr lvl="0"/>
            <a:endParaRPr lang="fr-FR" sz="3200" b="1" u="sng" dirty="0" smtClean="0">
              <a:sym typeface="Wingdings" pitchFamily="2" charset="2"/>
            </a:endParaRPr>
          </a:p>
          <a:p>
            <a:pPr lvl="0">
              <a:buFont typeface="Wingdings" pitchFamily="2" charset="2"/>
              <a:buChar char="è"/>
            </a:pPr>
            <a:r>
              <a:rPr lang="fr-FR" sz="3200" b="1" u="sng" dirty="0" smtClean="0"/>
              <a:t>les </a:t>
            </a:r>
            <a:r>
              <a:rPr lang="fr-FR" sz="3200" b="1" u="sng" dirty="0" smtClean="0"/>
              <a:t>Réseaux Neurones </a:t>
            </a:r>
            <a:r>
              <a:rPr lang="fr-FR" sz="3200" dirty="0" smtClean="0"/>
              <a:t>sont un bien meilleur moyen d'apprendre des hypothèses complexes, </a:t>
            </a:r>
            <a:r>
              <a:rPr lang="fr-FR" sz="3200" u="sng" dirty="0" smtClean="0"/>
              <a:t>non linéaires</a:t>
            </a:r>
            <a:r>
              <a:rPr lang="fr-FR" sz="3200" dirty="0" smtClean="0"/>
              <a:t>, </a:t>
            </a:r>
            <a:r>
              <a:rPr lang="fr-FR" sz="3200" dirty="0" smtClean="0"/>
              <a:t>ET lorsque </a:t>
            </a:r>
            <a:r>
              <a:rPr lang="fr-FR" sz="3200" u="sng" dirty="0" smtClean="0"/>
              <a:t>le nombre de </a:t>
            </a:r>
            <a:r>
              <a:rPr lang="fr-FR" sz="3200" u="sng" dirty="0" err="1" smtClean="0"/>
              <a:t>features</a:t>
            </a:r>
            <a:r>
              <a:rPr lang="fr-FR" sz="3200" u="sng" dirty="0" smtClean="0"/>
              <a:t> est </a:t>
            </a:r>
            <a:r>
              <a:rPr lang="fr-FR" sz="3200" u="sng" dirty="0" smtClean="0"/>
              <a:t>grand.</a:t>
            </a: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ANALYSE    PREDICTIVE</a:t>
            </a:r>
            <a:endParaRPr lang="fr-FR" dirty="0"/>
          </a:p>
        </p:txBody>
      </p:sp>
      <p:sp>
        <p:nvSpPr>
          <p:cNvPr id="3" name="Rectangle 2"/>
          <p:cNvSpPr/>
          <p:nvPr/>
        </p:nvSpPr>
        <p:spPr>
          <a:xfrm>
            <a:off x="0" y="620688"/>
            <a:ext cx="8532440" cy="5078313"/>
          </a:xfrm>
          <a:prstGeom prst="rect">
            <a:avLst/>
          </a:prstGeom>
        </p:spPr>
        <p:txBody>
          <a:bodyPr wrap="square">
            <a:spAutoFit/>
          </a:bodyPr>
          <a:lstStyle/>
          <a:p>
            <a:pPr algn="just"/>
            <a:r>
              <a:rPr lang="fr-FR" sz="3600" b="1" u="sng" dirty="0" smtClean="0"/>
              <a:t>Définition d’Un  </a:t>
            </a:r>
            <a:r>
              <a:rPr lang="fr-FR" sz="3600" b="1" u="sng" dirty="0" smtClean="0"/>
              <a:t>Réseau  de Neurones </a:t>
            </a:r>
            <a:r>
              <a:rPr lang="fr-FR" sz="3600" b="1" u="sng" dirty="0" smtClean="0"/>
              <a:t>:</a:t>
            </a:r>
          </a:p>
          <a:p>
            <a:pPr algn="just">
              <a:buFontTx/>
              <a:buChar char="-"/>
            </a:pPr>
            <a:endParaRPr lang="fr-FR" sz="3200" dirty="0" smtClean="0"/>
          </a:p>
          <a:p>
            <a:pPr algn="just"/>
            <a:r>
              <a:rPr lang="fr-FR" sz="3200" dirty="0" smtClean="0"/>
              <a:t> C’Est </a:t>
            </a:r>
            <a:r>
              <a:rPr lang="fr-FR" sz="3200" dirty="0" smtClean="0"/>
              <a:t>un </a:t>
            </a:r>
            <a:r>
              <a:rPr lang="fr-FR" sz="3200" dirty="0" err="1" smtClean="0"/>
              <a:t>classifieur</a:t>
            </a:r>
            <a:r>
              <a:rPr lang="fr-FR" sz="3200" dirty="0" smtClean="0"/>
              <a:t> non linéaire utilisé pour apprendre des hypothèses complexes quand </a:t>
            </a:r>
            <a:r>
              <a:rPr lang="fr-FR" sz="3200" dirty="0" smtClean="0"/>
              <a:t>le </a:t>
            </a:r>
            <a:r>
              <a:rPr lang="fr-FR" sz="3200" dirty="0" smtClean="0"/>
              <a:t>nombre de </a:t>
            </a:r>
            <a:r>
              <a:rPr lang="fr-FR" sz="3200" dirty="0" err="1" smtClean="0"/>
              <a:t>features</a:t>
            </a:r>
            <a:r>
              <a:rPr lang="fr-FR" sz="3200" dirty="0" smtClean="0"/>
              <a:t> est très grand</a:t>
            </a:r>
            <a:r>
              <a:rPr lang="fr-FR" sz="3200" dirty="0" smtClean="0"/>
              <a:t>.</a:t>
            </a:r>
          </a:p>
          <a:p>
            <a:pPr algn="just"/>
            <a:endParaRPr lang="fr-FR" sz="3200" dirty="0" smtClean="0"/>
          </a:p>
          <a:p>
            <a:pPr algn="just"/>
            <a:r>
              <a:rPr lang="fr-FR" sz="3200" dirty="0" smtClean="0"/>
              <a:t>-Les réseaux de neurones sont un algorithme assez ancien qui était à l'origine motivé par le but d'avoir des machines qui peuvent imiter le cerveau. </a:t>
            </a:r>
            <a:endParaRPr lang="fr-FR" sz="3200"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ANALYSE    PREDICTIVE</a:t>
            </a:r>
            <a:endParaRPr lang="fr-FR" dirty="0"/>
          </a:p>
        </p:txBody>
      </p:sp>
      <p:sp>
        <p:nvSpPr>
          <p:cNvPr id="3" name="Rectangle 2"/>
          <p:cNvSpPr/>
          <p:nvPr/>
        </p:nvSpPr>
        <p:spPr>
          <a:xfrm>
            <a:off x="0" y="692696"/>
            <a:ext cx="8280920" cy="5078313"/>
          </a:xfrm>
          <a:prstGeom prst="rect">
            <a:avLst/>
          </a:prstGeom>
        </p:spPr>
        <p:txBody>
          <a:bodyPr wrap="square">
            <a:spAutoFit/>
          </a:bodyPr>
          <a:lstStyle/>
          <a:p>
            <a:pPr algn="just"/>
            <a:r>
              <a:rPr lang="fr-FR" sz="3600" b="1" u="sng" dirty="0" smtClean="0"/>
              <a:t>Historique</a:t>
            </a:r>
            <a:r>
              <a:rPr lang="fr-FR" sz="3200" dirty="0" smtClean="0"/>
              <a:t>:</a:t>
            </a:r>
          </a:p>
          <a:p>
            <a:pPr algn="just"/>
            <a:endParaRPr lang="fr-FR" sz="3200" dirty="0" smtClean="0"/>
          </a:p>
          <a:p>
            <a:pPr algn="just"/>
            <a:r>
              <a:rPr lang="fr-FR" sz="3200" dirty="0" smtClean="0"/>
              <a:t>Les </a:t>
            </a:r>
            <a:r>
              <a:rPr lang="fr-FR" sz="3200" dirty="0" smtClean="0"/>
              <a:t>réseaux neuronaux ont été très largement utilisés tout au long des années 1980 et 1990 mais leur popularité diminuait à la fin des années 90. </a:t>
            </a:r>
            <a:endParaRPr lang="fr-FR" sz="3200" dirty="0" smtClean="0"/>
          </a:p>
          <a:p>
            <a:pPr algn="just">
              <a:buFontTx/>
              <a:buChar char="-"/>
            </a:pPr>
            <a:r>
              <a:rPr lang="fr-FR" sz="3200" dirty="0" smtClean="0"/>
              <a:t>Récemment les RN ont resurgi car les </a:t>
            </a:r>
            <a:r>
              <a:rPr lang="fr-FR" sz="3200" dirty="0" smtClean="0"/>
              <a:t>ordinateurs sont devenus assez rapides pour fonctionner vraiment à grande échelle</a:t>
            </a:r>
          </a:p>
          <a:p>
            <a:pPr algn="just"/>
            <a:endParaRPr lang="fr-FR" sz="3200"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a:p>
        </p:txBody>
      </p:sp>
      <p:pic>
        <p:nvPicPr>
          <p:cNvPr id="3" name="Image 2"/>
          <p:cNvPicPr/>
          <p:nvPr/>
        </p:nvPicPr>
        <p:blipFill>
          <a:blip r:embed="rId3" cstate="print"/>
          <a:srcRect/>
          <a:stretch>
            <a:fillRect/>
          </a:stretch>
        </p:blipFill>
        <p:spPr bwMode="auto">
          <a:xfrm>
            <a:off x="0" y="3789040"/>
            <a:ext cx="4211960" cy="3068960"/>
          </a:xfrm>
          <a:prstGeom prst="rect">
            <a:avLst/>
          </a:prstGeom>
          <a:noFill/>
          <a:ln w="9525">
            <a:noFill/>
            <a:miter lim="800000"/>
            <a:headEnd/>
            <a:tailEnd/>
          </a:ln>
        </p:spPr>
      </p:pic>
      <p:pic>
        <p:nvPicPr>
          <p:cNvPr id="4" name="Image 3"/>
          <p:cNvPicPr/>
          <p:nvPr/>
        </p:nvPicPr>
        <p:blipFill>
          <a:blip r:embed="rId4" cstate="print"/>
          <a:srcRect/>
          <a:stretch>
            <a:fillRect/>
          </a:stretch>
        </p:blipFill>
        <p:spPr bwMode="auto">
          <a:xfrm>
            <a:off x="4499992" y="3861047"/>
            <a:ext cx="4067945" cy="2996953"/>
          </a:xfrm>
          <a:prstGeom prst="rect">
            <a:avLst/>
          </a:prstGeom>
          <a:noFill/>
          <a:ln w="9525">
            <a:noFill/>
            <a:miter lim="800000"/>
            <a:headEnd/>
            <a:tailEnd/>
          </a:ln>
        </p:spPr>
      </p:pic>
      <p:sp>
        <p:nvSpPr>
          <p:cNvPr id="5" name="Rectangle 4"/>
          <p:cNvSpPr/>
          <p:nvPr/>
        </p:nvSpPr>
        <p:spPr>
          <a:xfrm>
            <a:off x="0" y="0"/>
            <a:ext cx="8532440" cy="4031873"/>
          </a:xfrm>
          <a:prstGeom prst="rect">
            <a:avLst/>
          </a:prstGeom>
        </p:spPr>
        <p:txBody>
          <a:bodyPr wrap="square">
            <a:spAutoFit/>
          </a:bodyPr>
          <a:lstStyle/>
          <a:p>
            <a:pPr algn="just"/>
            <a:endParaRPr lang="fr-FR" sz="3200" b="1" u="sng" dirty="0" smtClean="0"/>
          </a:p>
          <a:p>
            <a:pPr algn="just"/>
            <a:r>
              <a:rPr lang="fr-FR" sz="3200" b="1" u="sng" dirty="0" smtClean="0"/>
              <a:t>ORIGINE</a:t>
            </a:r>
            <a:r>
              <a:rPr lang="fr-FR" sz="3200" b="1" dirty="0" smtClean="0"/>
              <a:t>:</a:t>
            </a:r>
          </a:p>
          <a:p>
            <a:pPr algn="just"/>
            <a:endParaRPr lang="fr-FR" sz="3200" b="1" dirty="0" smtClean="0"/>
          </a:p>
          <a:p>
            <a:pPr algn="just"/>
            <a:r>
              <a:rPr lang="fr-FR" sz="3200" dirty="0" smtClean="0"/>
              <a:t>Un </a:t>
            </a:r>
            <a:r>
              <a:rPr lang="fr-FR" sz="3200" dirty="0" smtClean="0"/>
              <a:t>Réseau neuronal </a:t>
            </a:r>
            <a:r>
              <a:rPr lang="fr-FR" sz="3200" dirty="0" smtClean="0"/>
              <a:t>Artificiel </a:t>
            </a:r>
            <a:r>
              <a:rPr lang="fr-FR" sz="3200" dirty="0" smtClean="0"/>
              <a:t>est </a:t>
            </a:r>
            <a:r>
              <a:rPr lang="fr-FR" sz="3200" dirty="0" smtClean="0"/>
              <a:t>inspirée </a:t>
            </a:r>
            <a:r>
              <a:rPr lang="fr-FR" sz="3200" dirty="0" smtClean="0"/>
              <a:t>du </a:t>
            </a:r>
            <a:r>
              <a:rPr lang="fr-FR" sz="3200" dirty="0" smtClean="0"/>
              <a:t>fonctionnement des</a:t>
            </a:r>
            <a:r>
              <a:rPr lang="fr-FR" sz="3200" dirty="0" smtClean="0"/>
              <a:t> </a:t>
            </a:r>
            <a:r>
              <a:rPr lang="fr-FR" sz="3200" u="sng" dirty="0" smtClean="0">
                <a:hlinkClick r:id="rId5" tooltip="Neurone"/>
              </a:rPr>
              <a:t>neurones</a:t>
            </a:r>
            <a:r>
              <a:rPr lang="fr-FR" sz="3200" dirty="0" smtClean="0"/>
              <a:t> biologiques, et qui par la suite s'est rapproché des </a:t>
            </a:r>
            <a:r>
              <a:rPr lang="fr-FR" sz="3200" u="sng" dirty="0" smtClean="0"/>
              <a:t>méthodes </a:t>
            </a:r>
            <a:r>
              <a:rPr lang="fr-FR" sz="3200" u="sng" dirty="0" smtClean="0"/>
              <a:t>statistiques.</a:t>
            </a:r>
            <a:endParaRPr lang="fr-FR" sz="3200" u="sng" dirty="0" smtClean="0"/>
          </a:p>
          <a:p>
            <a:pPr algn="just"/>
            <a:endParaRPr lang="fr-FR" sz="3200" dirty="0"/>
          </a:p>
        </p:txBody>
      </p:sp>
      <p:sp>
        <p:nvSpPr>
          <p:cNvPr id="6" name="Pensées 5"/>
          <p:cNvSpPr/>
          <p:nvPr/>
        </p:nvSpPr>
        <p:spPr>
          <a:xfrm>
            <a:off x="3707904" y="2132856"/>
            <a:ext cx="4896544" cy="1728192"/>
          </a:xfrm>
          <a:prstGeom prst="cloud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solidFill>
                  <a:schemeClr val="tx1"/>
                </a:solidFill>
              </a:rPr>
              <a:t>De la même façon on voudrait imiter le cerveau et écrire un seul algorithme d’apprentissage et non plusieurs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ANALYSE    PREDICTIVE</a:t>
            </a:r>
            <a:endParaRPr lang="fr-FR" dirty="0"/>
          </a:p>
        </p:txBody>
      </p:sp>
      <p:sp>
        <p:nvSpPr>
          <p:cNvPr id="3" name="Rectangle 2"/>
          <p:cNvSpPr/>
          <p:nvPr/>
        </p:nvSpPr>
        <p:spPr>
          <a:xfrm>
            <a:off x="251520" y="0"/>
            <a:ext cx="8280920" cy="646331"/>
          </a:xfrm>
          <a:prstGeom prst="rect">
            <a:avLst/>
          </a:prstGeom>
        </p:spPr>
        <p:txBody>
          <a:bodyPr wrap="square">
            <a:spAutoFit/>
          </a:bodyPr>
          <a:lstStyle/>
          <a:p>
            <a:r>
              <a:rPr lang="fr-FR" sz="3600" b="1" u="sng" dirty="0" smtClean="0"/>
              <a:t>Neurone biologique:</a:t>
            </a:r>
            <a:endParaRPr lang="fr-FR" sz="3600" b="1" u="sng"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7" name="Image 6"/>
          <p:cNvPicPr/>
          <p:nvPr/>
        </p:nvPicPr>
        <p:blipFill>
          <a:blip r:embed="rId3" cstate="print"/>
          <a:srcRect/>
          <a:stretch>
            <a:fillRect/>
          </a:stretch>
        </p:blipFill>
        <p:spPr bwMode="auto">
          <a:xfrm>
            <a:off x="1043608" y="1124744"/>
            <a:ext cx="6696744" cy="5139952"/>
          </a:xfrm>
          <a:prstGeom prst="rect">
            <a:avLst/>
          </a:prstGeom>
          <a:noFill/>
          <a:ln w="9525">
            <a:noFill/>
            <a:miter lim="800000"/>
            <a:headEnd/>
            <a:tailEnd/>
          </a:ln>
        </p:spPr>
      </p:pic>
      <p:pic>
        <p:nvPicPr>
          <p:cNvPr id="46082" name="Picture 2" descr="https://upload.wikimedia.org/wikipedia/commons/thumb/8/89/Neurone.svg/390px-Neurone.svg.png"/>
          <p:cNvPicPr>
            <a:picLocks noChangeAspect="1" noChangeArrowheads="1"/>
          </p:cNvPicPr>
          <p:nvPr/>
        </p:nvPicPr>
        <p:blipFill>
          <a:blip r:embed="rId4" cstate="print"/>
          <a:srcRect/>
          <a:stretch>
            <a:fillRect/>
          </a:stretch>
        </p:blipFill>
        <p:spPr bwMode="auto">
          <a:xfrm>
            <a:off x="899592" y="1052736"/>
            <a:ext cx="6480720" cy="360593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46082"/>
                                        </p:tgtEl>
                                        <p:attrNameLst>
                                          <p:attrName>style.visibility</p:attrName>
                                        </p:attrNameLst>
                                      </p:cBhvr>
                                      <p:to>
                                        <p:strVal val="visible"/>
                                      </p:to>
                                    </p:set>
                                    <p:animEffect transition="in" filter="checkerboard(across)">
                                      <p:cBhvr>
                                        <p:cTn id="10" dur="500"/>
                                        <p:tgtEl>
                                          <p:spTgt spid="46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ANALYSE    PREDICTIVE</a:t>
            </a:r>
            <a:endParaRPr lang="fr-FR"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75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45059" name="Picture 3"/>
          <p:cNvPicPr>
            <a:picLocks noChangeAspect="1" noChangeArrowheads="1"/>
          </p:cNvPicPr>
          <p:nvPr/>
        </p:nvPicPr>
        <p:blipFill>
          <a:blip r:embed="rId2" cstate="print"/>
          <a:srcRect/>
          <a:stretch>
            <a:fillRect/>
          </a:stretch>
        </p:blipFill>
        <p:spPr bwMode="auto">
          <a:xfrm>
            <a:off x="395536" y="3068960"/>
            <a:ext cx="6624736" cy="3067050"/>
          </a:xfrm>
          <a:prstGeom prst="rect">
            <a:avLst/>
          </a:prstGeom>
          <a:noFill/>
          <a:ln w="9525">
            <a:noFill/>
            <a:miter lim="800000"/>
            <a:headEnd/>
            <a:tailEnd/>
          </a:ln>
        </p:spPr>
      </p:pic>
      <p:sp>
        <p:nvSpPr>
          <p:cNvPr id="4506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45060"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67891" y="5301208"/>
            <a:ext cx="3036557" cy="1124744"/>
          </a:xfrm>
          <a:prstGeom prst="rect">
            <a:avLst/>
          </a:prstGeom>
          <a:noFill/>
        </p:spPr>
      </p:pic>
      <p:pic>
        <p:nvPicPr>
          <p:cNvPr id="45062" name="Picture 6"/>
          <p:cNvPicPr>
            <a:picLocks noChangeAspect="1" noChangeArrowheads="1"/>
          </p:cNvPicPr>
          <p:nvPr/>
        </p:nvPicPr>
        <p:blipFill>
          <a:blip r:embed="rId4" cstate="print"/>
          <a:srcRect/>
          <a:stretch>
            <a:fillRect/>
          </a:stretch>
        </p:blipFill>
        <p:spPr bwMode="auto">
          <a:xfrm>
            <a:off x="899592" y="548680"/>
            <a:ext cx="7400925" cy="2324100"/>
          </a:xfrm>
          <a:prstGeom prst="rect">
            <a:avLst/>
          </a:prstGeom>
          <a:noFill/>
          <a:ln w="9525">
            <a:noFill/>
            <a:miter lim="800000"/>
            <a:headEnd/>
            <a:tailEnd/>
          </a:ln>
        </p:spPr>
      </p:pic>
      <p:sp>
        <p:nvSpPr>
          <p:cNvPr id="14" name="Double flèche verticale 13"/>
          <p:cNvSpPr/>
          <p:nvPr/>
        </p:nvSpPr>
        <p:spPr>
          <a:xfrm>
            <a:off x="2051720" y="2852936"/>
            <a:ext cx="432048" cy="648072"/>
          </a:xfrm>
          <a:prstGeom prst="upDown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0" y="2780928"/>
            <a:ext cx="8280920" cy="646331"/>
          </a:xfrm>
          <a:prstGeom prst="rect">
            <a:avLst/>
          </a:prstGeom>
        </p:spPr>
        <p:txBody>
          <a:bodyPr wrap="square">
            <a:spAutoFit/>
          </a:bodyPr>
          <a:lstStyle/>
          <a:p>
            <a:r>
              <a:rPr lang="fr-FR" sz="3600" b="1" dirty="0" smtClean="0"/>
              <a:t>                          </a:t>
            </a:r>
            <a:r>
              <a:rPr lang="fr-FR" sz="3600" b="1" u="sng" dirty="0" smtClean="0"/>
              <a:t>Ne</a:t>
            </a:r>
            <a:r>
              <a:rPr lang="fr-FR" sz="3600" b="1" u="sng" dirty="0" smtClean="0"/>
              <a:t>urone </a:t>
            </a:r>
            <a:r>
              <a:rPr lang="fr-FR" sz="3600" b="1" u="sng" dirty="0" smtClean="0"/>
              <a:t>Artificiel </a:t>
            </a:r>
            <a:r>
              <a:rPr lang="fr-FR" sz="3600" b="1" u="sng" dirty="0" smtClean="0"/>
              <a:t>:</a:t>
            </a:r>
            <a:endParaRPr lang="fr-FR" sz="3600" b="1" u="sng" dirty="0"/>
          </a:p>
        </p:txBody>
      </p:sp>
      <p:sp>
        <p:nvSpPr>
          <p:cNvPr id="19" name="Rectangle 18"/>
          <p:cNvSpPr/>
          <p:nvPr/>
        </p:nvSpPr>
        <p:spPr>
          <a:xfrm>
            <a:off x="0" y="0"/>
            <a:ext cx="8280920" cy="646331"/>
          </a:xfrm>
          <a:prstGeom prst="rect">
            <a:avLst/>
          </a:prstGeom>
        </p:spPr>
        <p:txBody>
          <a:bodyPr wrap="square">
            <a:spAutoFit/>
          </a:bodyPr>
          <a:lstStyle/>
          <a:p>
            <a:r>
              <a:rPr lang="fr-FR" sz="3600" b="1" dirty="0" smtClean="0"/>
              <a:t>                      </a:t>
            </a:r>
            <a:r>
              <a:rPr lang="fr-FR" sz="3600" b="1" u="sng" dirty="0" smtClean="0"/>
              <a:t>Régression Logistique</a:t>
            </a:r>
            <a:r>
              <a:rPr lang="fr-FR" sz="3600" b="1" u="sng" dirty="0" smtClean="0"/>
              <a:t> </a:t>
            </a:r>
            <a:r>
              <a:rPr lang="fr-FR" sz="3600" b="1" u="sng" dirty="0" smtClean="0"/>
              <a:t>:</a:t>
            </a:r>
            <a:endParaRPr lang="fr-FR" sz="3600" b="1" u="sn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5059"/>
                                        </p:tgtEl>
                                        <p:attrNameLst>
                                          <p:attrName>style.visibility</p:attrName>
                                        </p:attrNameLst>
                                      </p:cBhvr>
                                      <p:to>
                                        <p:strVal val="visible"/>
                                      </p:to>
                                    </p:set>
                                    <p:animEffect transition="in" filter="checkerboard(across)">
                                      <p:cBhvr>
                                        <p:cTn id="17" dur="500"/>
                                        <p:tgtEl>
                                          <p:spTgt spid="4505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5060"/>
                                        </p:tgtEl>
                                        <p:attrNameLst>
                                          <p:attrName>style.visibility</p:attrName>
                                        </p:attrNameLst>
                                      </p:cBhvr>
                                      <p:to>
                                        <p:strVal val="visible"/>
                                      </p:to>
                                    </p:set>
                                    <p:animEffect transition="in" filter="checkerboard(across)">
                                      <p:cBhvr>
                                        <p:cTn id="22" dur="500"/>
                                        <p:tgtEl>
                                          <p:spTgt spid="4506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heckerboard(across)">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ANALYSE    PREDICTIVE</a:t>
            </a:r>
            <a:endParaRPr lang="fr-FR" dirty="0"/>
          </a:p>
        </p:txBody>
      </p:sp>
      <p:sp>
        <p:nvSpPr>
          <p:cNvPr id="3" name="Rectangle 2"/>
          <p:cNvSpPr/>
          <p:nvPr/>
        </p:nvSpPr>
        <p:spPr>
          <a:xfrm>
            <a:off x="0" y="0"/>
            <a:ext cx="8280920" cy="584775"/>
          </a:xfrm>
          <a:prstGeom prst="rect">
            <a:avLst/>
          </a:prstGeom>
        </p:spPr>
        <p:txBody>
          <a:bodyPr wrap="square">
            <a:spAutoFit/>
          </a:bodyPr>
          <a:lstStyle/>
          <a:p>
            <a:pPr lvl="0"/>
            <a:r>
              <a:rPr lang="fr-FR" sz="3200" b="1" u="sng" dirty="0" smtClean="0"/>
              <a:t>Structure de RN</a:t>
            </a:r>
            <a:r>
              <a:rPr lang="fr-FR" sz="3200" dirty="0" smtClean="0"/>
              <a:t> </a:t>
            </a:r>
            <a:r>
              <a:rPr lang="fr-FR" sz="3200" dirty="0" smtClean="0"/>
              <a:t> </a:t>
            </a:r>
            <a:r>
              <a:rPr lang="fr-FR" sz="3200" b="1" u="sng" dirty="0" smtClean="0"/>
              <a:t>Multicouche</a:t>
            </a:r>
            <a:r>
              <a:rPr lang="fr-FR" sz="3200" dirty="0" smtClean="0"/>
              <a:t> :</a:t>
            </a:r>
            <a:endParaRPr lang="fr-FR" sz="3200" dirty="0" smtClean="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75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77825" name="Rectangle 1"/>
          <p:cNvSpPr>
            <a:spLocks noChangeArrowheads="1"/>
          </p:cNvSpPr>
          <p:nvPr/>
        </p:nvSpPr>
        <p:spPr bwMode="auto">
          <a:xfrm>
            <a:off x="0" y="506213"/>
            <a:ext cx="9144000" cy="71711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buFont typeface="Wingdings" pitchFamily="2" charset="2"/>
              <a:buChar char="Ø"/>
            </a:pPr>
            <a:r>
              <a:rPr lang="fr-FR" sz="2800" dirty="0" smtClean="0"/>
              <a:t>Un RN est une connexion entre plusieurs neurones;</a:t>
            </a:r>
          </a:p>
          <a:p>
            <a:pPr>
              <a:buFont typeface="Wingdings" pitchFamily="2" charset="2"/>
              <a:buChar char="Ø"/>
            </a:pPr>
            <a:r>
              <a:rPr lang="fr-FR" sz="2800" dirty="0" smtClean="0"/>
              <a:t> Ses neurones sont disposés en un ensemble de couche;</a:t>
            </a:r>
          </a:p>
          <a:p>
            <a:pPr>
              <a:buFont typeface="Wingdings" pitchFamily="2" charset="2"/>
              <a:buChar char="Ø"/>
            </a:pPr>
            <a:r>
              <a:rPr lang="fr-FR" sz="2800" dirty="0" smtClean="0"/>
              <a:t> Ce type de réseau contient  </a:t>
            </a:r>
            <a:r>
              <a:rPr lang="fr-FR" sz="2800" dirty="0" smtClean="0"/>
              <a:t>trois </a:t>
            </a:r>
            <a:r>
              <a:rPr lang="fr-FR" sz="2800" dirty="0" smtClean="0"/>
              <a:t>types de couches</a:t>
            </a:r>
            <a:r>
              <a:rPr lang="fr-FR" sz="2800" dirty="0" smtClean="0"/>
              <a:t> </a:t>
            </a:r>
            <a:r>
              <a:rPr lang="fr-FR" sz="2800" dirty="0" smtClean="0"/>
              <a:t>:</a:t>
            </a:r>
          </a:p>
          <a:p>
            <a:pPr lvl="1">
              <a:buFont typeface="Wingdings" pitchFamily="2" charset="2"/>
              <a:buChar char="ü"/>
            </a:pPr>
            <a:r>
              <a:rPr lang="fr-FR" sz="2800" dirty="0" smtClean="0"/>
              <a:t> Une couche </a:t>
            </a:r>
            <a:r>
              <a:rPr lang="fr-FR" sz="2800" dirty="0" smtClean="0"/>
              <a:t>des </a:t>
            </a:r>
            <a:r>
              <a:rPr lang="fr-FR" sz="2800" u="sng" dirty="0" smtClean="0"/>
              <a:t>entrées</a:t>
            </a:r>
            <a:r>
              <a:rPr lang="fr-FR" sz="2800" dirty="0" smtClean="0"/>
              <a:t>, </a:t>
            </a:r>
            <a:r>
              <a:rPr lang="fr-FR" sz="2800" dirty="0" smtClean="0"/>
              <a:t>(xi )</a:t>
            </a:r>
          </a:p>
          <a:p>
            <a:pPr lvl="1">
              <a:buFont typeface="Wingdings" pitchFamily="2" charset="2"/>
              <a:buChar char="ü"/>
            </a:pPr>
            <a:r>
              <a:rPr lang="fr-FR" sz="2800" dirty="0" smtClean="0"/>
              <a:t>Une couche </a:t>
            </a:r>
            <a:r>
              <a:rPr lang="fr-FR" sz="2800" dirty="0" smtClean="0"/>
              <a:t>de </a:t>
            </a:r>
            <a:r>
              <a:rPr lang="fr-FR" sz="2800" u="sng" dirty="0" smtClean="0"/>
              <a:t>sortie</a:t>
            </a:r>
          </a:p>
          <a:p>
            <a:pPr lvl="1">
              <a:buFont typeface="Wingdings" pitchFamily="2" charset="2"/>
              <a:buChar char="ü"/>
            </a:pPr>
            <a:r>
              <a:rPr lang="fr-FR" sz="2800" dirty="0" smtClean="0"/>
              <a:t> et une ou plusieurs couches </a:t>
            </a:r>
            <a:r>
              <a:rPr lang="fr-FR" sz="2800" u="sng" dirty="0" smtClean="0"/>
              <a:t>cachées</a:t>
            </a:r>
            <a:r>
              <a:rPr lang="fr-FR" sz="2800" dirty="0" smtClean="0"/>
              <a:t>. </a:t>
            </a:r>
          </a:p>
          <a:p>
            <a:pPr>
              <a:buFont typeface="Wingdings" pitchFamily="2" charset="2"/>
              <a:buChar char="Ø"/>
            </a:pPr>
            <a:r>
              <a:rPr lang="fr-FR" sz="2800" dirty="0" smtClean="0"/>
              <a:t>Chaque </a:t>
            </a:r>
            <a:r>
              <a:rPr lang="fr-FR" sz="2800" dirty="0" smtClean="0"/>
              <a:t>neurone d’une couche est relié à </a:t>
            </a:r>
            <a:r>
              <a:rPr lang="fr-FR" sz="2800" b="1" u="sng" dirty="0" smtClean="0"/>
              <a:t>tous</a:t>
            </a:r>
            <a:r>
              <a:rPr lang="fr-FR" sz="2800" dirty="0" smtClean="0"/>
              <a:t> les neurones de la couche précédente (si existe</a:t>
            </a:r>
            <a:r>
              <a:rPr lang="fr-FR" sz="2800" dirty="0" smtClean="0"/>
              <a:t>);</a:t>
            </a:r>
          </a:p>
          <a:p>
            <a:pPr>
              <a:buFont typeface="Wingdings" pitchFamily="2" charset="2"/>
              <a:buChar char="Ø"/>
            </a:pPr>
            <a:r>
              <a:rPr lang="fr-FR" sz="2800" dirty="0" smtClean="0"/>
              <a:t>a</a:t>
            </a:r>
            <a:r>
              <a:rPr lang="fr-FR" sz="2800" baseline="-25000" dirty="0" smtClean="0"/>
              <a:t>i</a:t>
            </a:r>
            <a:r>
              <a:rPr lang="fr-FR" sz="2800" baseline="30000" dirty="0" smtClean="0"/>
              <a:t>(j</a:t>
            </a:r>
            <a:r>
              <a:rPr lang="fr-FR" sz="2800" baseline="30000" dirty="0" smtClean="0"/>
              <a:t>)</a:t>
            </a:r>
            <a:r>
              <a:rPr lang="fr-FR" sz="2800" dirty="0" smtClean="0"/>
              <a:t> = « Activation » de l’unité i dans la couche </a:t>
            </a:r>
            <a:r>
              <a:rPr lang="fr-FR" sz="2800" dirty="0" smtClean="0"/>
              <a:t>j</a:t>
            </a:r>
          </a:p>
          <a:p>
            <a:pPr fontAlgn="base">
              <a:spcBef>
                <a:spcPct val="0"/>
              </a:spcBef>
              <a:spcAft>
                <a:spcPct val="0"/>
              </a:spcAft>
              <a:buFont typeface="Wingdings" pitchFamily="2" charset="2"/>
              <a:buChar char="Ø"/>
            </a:pPr>
            <a:r>
              <a:rPr lang="fr-FR" sz="2800" dirty="0" smtClean="0"/>
              <a:t>w(j)=matrice des poids qui contrôle la fonction de mappage  de la couche j à la couche j+1.</a:t>
            </a:r>
          </a:p>
          <a:p>
            <a:pPr fontAlgn="base">
              <a:spcBef>
                <a:spcPct val="0"/>
              </a:spcBef>
              <a:spcAft>
                <a:spcPct val="0"/>
              </a:spcAft>
              <a:buFont typeface="Wingdings" pitchFamily="2" charset="2"/>
              <a:buChar char="Ø"/>
            </a:pPr>
            <a:r>
              <a:rPr lang="en-US" sz="2800" dirty="0" err="1" smtClean="0">
                <a:latin typeface="Calibri" pitchFamily="34" charset="0"/>
                <a:ea typeface="Times New Roman" pitchFamily="18" charset="0"/>
                <a:cs typeface="Arial" pitchFamily="34" charset="0"/>
              </a:rPr>
              <a:t>W</a:t>
            </a:r>
            <a:r>
              <a:rPr lang="en-US" sz="2800" baseline="-30000" dirty="0" err="1" smtClean="0">
                <a:latin typeface="Calibri" pitchFamily="34" charset="0"/>
                <a:ea typeface="Times New Roman" pitchFamily="18" charset="0"/>
                <a:cs typeface="Arial" pitchFamily="34" charset="0"/>
              </a:rPr>
              <a:t>fg</a:t>
            </a:r>
            <a:r>
              <a:rPr lang="en-US" sz="3200" dirty="0" smtClean="0">
                <a:latin typeface="Calibri" pitchFamily="34" charset="0"/>
                <a:ea typeface="Times New Roman" pitchFamily="18" charset="0"/>
                <a:cs typeface="Arial" pitchFamily="34" charset="0"/>
              </a:rPr>
              <a:t>: </a:t>
            </a:r>
            <a:r>
              <a:rPr lang="en-US" sz="3200" dirty="0" err="1" smtClean="0">
                <a:latin typeface="Calibri" pitchFamily="34" charset="0"/>
                <a:ea typeface="Times New Roman" pitchFamily="18" charset="0"/>
                <a:cs typeface="Arial" pitchFamily="34" charset="0"/>
              </a:rPr>
              <a:t>poids</a:t>
            </a:r>
            <a:r>
              <a:rPr lang="en-US" sz="3200" dirty="0" smtClean="0">
                <a:latin typeface="Calibri" pitchFamily="34" charset="0"/>
                <a:ea typeface="Times New Roman" pitchFamily="18" charset="0"/>
                <a:cs typeface="Arial" pitchFamily="34" charset="0"/>
              </a:rPr>
              <a:t> entrant </a:t>
            </a:r>
            <a:r>
              <a:rPr lang="en-US" sz="3200" dirty="0" err="1" smtClean="0">
                <a:latin typeface="Calibri" pitchFamily="34" charset="0"/>
                <a:ea typeface="Times New Roman" pitchFamily="18" charset="0"/>
                <a:cs typeface="Arial" pitchFamily="34" charset="0"/>
              </a:rPr>
              <a:t>ds</a:t>
            </a:r>
            <a:r>
              <a:rPr lang="en-US" sz="3200" dirty="0" smtClean="0">
                <a:latin typeface="Calibri" pitchFamily="34" charset="0"/>
                <a:ea typeface="Times New Roman" pitchFamily="18" charset="0"/>
                <a:cs typeface="Arial" pitchFamily="34" charset="0"/>
              </a:rPr>
              <a:t> </a:t>
            </a:r>
            <a:r>
              <a:rPr lang="en-US" sz="3200" dirty="0" err="1" smtClean="0">
                <a:latin typeface="Calibri" pitchFamily="34" charset="0"/>
                <a:ea typeface="Times New Roman" pitchFamily="18" charset="0"/>
                <a:cs typeface="Arial" pitchFamily="34" charset="0"/>
              </a:rPr>
              <a:t>neurone</a:t>
            </a:r>
            <a:r>
              <a:rPr lang="en-US" sz="3200" dirty="0" smtClean="0">
                <a:latin typeface="Calibri" pitchFamily="34" charset="0"/>
                <a:ea typeface="Times New Roman" pitchFamily="18" charset="0"/>
                <a:cs typeface="Arial" pitchFamily="34" charset="0"/>
              </a:rPr>
              <a:t> </a:t>
            </a:r>
            <a:r>
              <a:rPr lang="en-US" sz="3200" dirty="0" smtClean="0">
                <a:latin typeface="Calibri" pitchFamily="34" charset="0"/>
                <a:ea typeface="Times New Roman" pitchFamily="18" charset="0"/>
                <a:cs typeface="Arial" pitchFamily="34" charset="0"/>
              </a:rPr>
              <a:t>‘f’ </a:t>
            </a:r>
            <a:r>
              <a:rPr lang="en-US" sz="3200" dirty="0" err="1" smtClean="0">
                <a:latin typeface="Calibri" pitchFamily="34" charset="0"/>
                <a:ea typeface="Times New Roman" pitchFamily="18" charset="0"/>
                <a:cs typeface="Arial" pitchFamily="34" charset="0"/>
              </a:rPr>
              <a:t>venant</a:t>
            </a:r>
            <a:r>
              <a:rPr lang="en-US" sz="3200" dirty="0" smtClean="0">
                <a:latin typeface="Calibri" pitchFamily="34" charset="0"/>
                <a:ea typeface="Times New Roman" pitchFamily="18" charset="0"/>
                <a:cs typeface="Arial" pitchFamily="34" charset="0"/>
              </a:rPr>
              <a:t> du </a:t>
            </a:r>
            <a:r>
              <a:rPr lang="en-US" sz="3200" dirty="0" err="1" smtClean="0">
                <a:latin typeface="Calibri" pitchFamily="34" charset="0"/>
                <a:ea typeface="Times New Roman" pitchFamily="18" charset="0"/>
                <a:cs typeface="Arial" pitchFamily="34" charset="0"/>
              </a:rPr>
              <a:t>neurone</a:t>
            </a:r>
            <a:r>
              <a:rPr lang="en-US" sz="3200" dirty="0" smtClean="0">
                <a:latin typeface="Calibri" pitchFamily="34" charset="0"/>
                <a:ea typeface="Times New Roman" pitchFamily="18" charset="0"/>
                <a:cs typeface="Arial" pitchFamily="34" charset="0"/>
              </a:rPr>
              <a:t> </a:t>
            </a:r>
            <a:r>
              <a:rPr lang="en-US" sz="3200" dirty="0" smtClean="0">
                <a:latin typeface="Calibri" pitchFamily="34" charset="0"/>
                <a:ea typeface="Times New Roman" pitchFamily="18" charset="0"/>
                <a:cs typeface="Arial" pitchFamily="34" charset="0"/>
              </a:rPr>
              <a:t>‘g’</a:t>
            </a:r>
          </a:p>
          <a:p>
            <a:pPr fontAlgn="base">
              <a:spcBef>
                <a:spcPct val="0"/>
              </a:spcBef>
              <a:spcAft>
                <a:spcPct val="0"/>
              </a:spcAft>
              <a:buFont typeface="Wingdings" pitchFamily="2" charset="2"/>
              <a:buChar char="Ø"/>
            </a:pPr>
            <a:r>
              <a:rPr lang="en-US" sz="3200" dirty="0" err="1" smtClean="0">
                <a:latin typeface="Calibri" pitchFamily="34" charset="0"/>
                <a:cs typeface="Arial" pitchFamily="34" charset="0"/>
              </a:rPr>
              <a:t>Chaque</a:t>
            </a:r>
            <a:r>
              <a:rPr lang="en-US" sz="3200" dirty="0" smtClean="0">
                <a:latin typeface="Calibri" pitchFamily="34" charset="0"/>
                <a:cs typeface="Arial" pitchFamily="34" charset="0"/>
              </a:rPr>
              <a:t> </a:t>
            </a:r>
            <a:r>
              <a:rPr lang="en-US" sz="3200" dirty="0" err="1" smtClean="0">
                <a:latin typeface="Calibri" pitchFamily="34" charset="0"/>
                <a:cs typeface="Arial" pitchFamily="34" charset="0"/>
              </a:rPr>
              <a:t>couche</a:t>
            </a:r>
            <a:r>
              <a:rPr lang="en-US" sz="3200" dirty="0" smtClean="0">
                <a:latin typeface="Calibri" pitchFamily="34" charset="0"/>
                <a:cs typeface="Arial" pitchFamily="34" charset="0"/>
              </a:rPr>
              <a:t> </a:t>
            </a:r>
            <a:r>
              <a:rPr lang="en-US" sz="3200" dirty="0" err="1" smtClean="0">
                <a:latin typeface="Calibri" pitchFamily="34" charset="0"/>
                <a:cs typeface="Arial" pitchFamily="34" charset="0"/>
              </a:rPr>
              <a:t>possède</a:t>
            </a:r>
            <a:r>
              <a:rPr lang="en-US" sz="3200" dirty="0" smtClean="0">
                <a:latin typeface="Calibri" pitchFamily="34" charset="0"/>
                <a:cs typeface="Arial" pitchFamily="34" charset="0"/>
              </a:rPr>
              <a:t> un </a:t>
            </a:r>
            <a:r>
              <a:rPr lang="en-US" sz="3200" dirty="0" err="1" smtClean="0">
                <a:latin typeface="Calibri" pitchFamily="34" charset="0"/>
                <a:cs typeface="Arial" pitchFamily="34" charset="0"/>
              </a:rPr>
              <a:t>neurone</a:t>
            </a:r>
            <a:r>
              <a:rPr lang="en-US" sz="3200" dirty="0" smtClean="0">
                <a:latin typeface="Calibri" pitchFamily="34" charset="0"/>
                <a:cs typeface="Arial" pitchFamily="34" charset="0"/>
              </a:rPr>
              <a:t> </a:t>
            </a:r>
            <a:r>
              <a:rPr lang="en-US" sz="3200" dirty="0" err="1" smtClean="0">
                <a:latin typeface="Calibri" pitchFamily="34" charset="0"/>
                <a:cs typeface="Arial" pitchFamily="34" charset="0"/>
              </a:rPr>
              <a:t>appellé</a:t>
            </a:r>
            <a:r>
              <a:rPr lang="en-US" sz="3200" dirty="0" smtClean="0">
                <a:latin typeface="Calibri" pitchFamily="34" charset="0"/>
                <a:cs typeface="Arial" pitchFamily="34" charset="0"/>
              </a:rPr>
              <a:t> </a:t>
            </a:r>
            <a:r>
              <a:rPr lang="en-US" sz="3200" dirty="0" err="1" smtClean="0">
                <a:latin typeface="Calibri" pitchFamily="34" charset="0"/>
                <a:cs typeface="Arial" pitchFamily="34" charset="0"/>
              </a:rPr>
              <a:t>biais</a:t>
            </a:r>
            <a:r>
              <a:rPr lang="en-US" sz="3200" dirty="0" smtClean="0">
                <a:latin typeface="Calibri" pitchFamily="34" charset="0"/>
                <a:cs typeface="Arial" pitchFamily="34" charset="0"/>
              </a:rPr>
              <a:t>=1</a:t>
            </a:r>
            <a:endParaRPr lang="fr-FR" sz="2800" dirty="0" smtClean="0"/>
          </a:p>
          <a:p>
            <a:r>
              <a:rPr lang="fr-FR" sz="2800" dirty="0" smtClean="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86018" name="Picture 2"/>
          <p:cNvPicPr>
            <a:picLocks noChangeAspect="1" noChangeArrowheads="1"/>
          </p:cNvPicPr>
          <p:nvPr/>
        </p:nvPicPr>
        <p:blipFill>
          <a:blip r:embed="rId2" cstate="print"/>
          <a:srcRect/>
          <a:stretch>
            <a:fillRect/>
          </a:stretch>
        </p:blipFill>
        <p:spPr bwMode="auto">
          <a:xfrm>
            <a:off x="1259632" y="3888432"/>
            <a:ext cx="6247595" cy="2969568"/>
          </a:xfrm>
          <a:prstGeom prst="rect">
            <a:avLst/>
          </a:prstGeom>
          <a:noFill/>
          <a:ln w="9525">
            <a:noFill/>
            <a:miter lim="800000"/>
            <a:headEnd/>
            <a:tailEnd/>
          </a:ln>
        </p:spPr>
      </p:pic>
      <p:pic>
        <p:nvPicPr>
          <p:cNvPr id="12" name="Picture 2"/>
          <p:cNvPicPr>
            <a:picLocks noChangeAspect="1" noChangeArrowheads="1"/>
          </p:cNvPicPr>
          <p:nvPr/>
        </p:nvPicPr>
        <p:blipFill>
          <a:blip r:embed="rId2" cstate="print"/>
          <a:srcRect/>
          <a:stretch>
            <a:fillRect/>
          </a:stretch>
        </p:blipFill>
        <p:spPr bwMode="auto">
          <a:xfrm>
            <a:off x="1331640" y="548680"/>
            <a:ext cx="6247595" cy="29695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7825"/>
                                        </p:tgtEl>
                                        <p:attrNameLst>
                                          <p:attrName>style.visibility</p:attrName>
                                        </p:attrNameLst>
                                      </p:cBhvr>
                                      <p:to>
                                        <p:strVal val="visible"/>
                                      </p:to>
                                    </p:set>
                                    <p:animEffect transition="in" filter="checkerboard(across)">
                                      <p:cBhvr>
                                        <p:cTn id="7" dur="500"/>
                                        <p:tgtEl>
                                          <p:spTgt spid="7782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86018"/>
                                        </p:tgtEl>
                                      </p:cBhvr>
                                    </p:animEffect>
                                    <p:set>
                                      <p:cBhvr>
                                        <p:cTn id="12" dur="1" fill="hold">
                                          <p:stCondLst>
                                            <p:cond delay="499"/>
                                          </p:stCondLst>
                                        </p:cTn>
                                        <p:tgtEl>
                                          <p:spTgt spid="860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ANALYSE    PREDICTIVE</a:t>
            </a:r>
            <a:endParaRPr lang="fr-FR" dirty="0"/>
          </a:p>
        </p:txBody>
      </p:sp>
      <p:sp>
        <p:nvSpPr>
          <p:cNvPr id="3" name="Rectangle 2"/>
          <p:cNvSpPr/>
          <p:nvPr/>
        </p:nvSpPr>
        <p:spPr>
          <a:xfrm>
            <a:off x="251520" y="0"/>
            <a:ext cx="8892480" cy="584775"/>
          </a:xfrm>
          <a:prstGeom prst="rect">
            <a:avLst/>
          </a:prstGeom>
        </p:spPr>
        <p:txBody>
          <a:bodyPr wrap="square">
            <a:spAutoFit/>
          </a:bodyPr>
          <a:lstStyle/>
          <a:p>
            <a:r>
              <a:rPr lang="fr-FR" sz="3200" b="1" u="sng" dirty="0" smtClean="0"/>
              <a:t>Remarque</a:t>
            </a:r>
            <a:r>
              <a:rPr lang="fr-FR" sz="3200" dirty="0" smtClean="0"/>
              <a:t>: Le RN apprend ses propres </a:t>
            </a:r>
            <a:r>
              <a:rPr lang="fr-FR" sz="3200" dirty="0" err="1" smtClean="0"/>
              <a:t>features</a:t>
            </a:r>
            <a:r>
              <a:rPr lang="fr-FR" sz="3200" dirty="0" smtClean="0"/>
              <a:t>.  </a:t>
            </a:r>
            <a:endParaRPr lang="fr-FR" sz="3200" b="1"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5841" name="Rectangle 1"/>
          <p:cNvSpPr>
            <a:spLocks noChangeArrowheads="1"/>
          </p:cNvSpPr>
          <p:nvPr/>
        </p:nvSpPr>
        <p:spPr bwMode="auto">
          <a:xfrm>
            <a:off x="0" y="2345105"/>
            <a:ext cx="8676457" cy="4493538"/>
          </a:xfrm>
          <a:prstGeom prst="rect">
            <a:avLst/>
          </a:prstGeom>
          <a:solidFill>
            <a:srgbClr val="FAFAFA"/>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buFont typeface="Wingdings" pitchFamily="2" charset="2"/>
              <a:buChar char="ü"/>
            </a:pPr>
            <a:r>
              <a:rPr lang="fr-FR" sz="2200" dirty="0" smtClean="0"/>
              <a:t>Cette vue de propagation vers l'avant également nous aide à comprendre ce que les réseaux neuronaux pourraient faire et pourquoi ils pourraient nous aider à apprendre des hypothèses non-linéaires intéressantes</a:t>
            </a:r>
            <a:r>
              <a:rPr lang="fr-FR" sz="2200" dirty="0" smtClean="0"/>
              <a:t>.</a:t>
            </a:r>
          </a:p>
          <a:p>
            <a:pPr lvl="0" algn="just" fontAlgn="base">
              <a:spcBef>
                <a:spcPct val="0"/>
              </a:spcBef>
              <a:spcAft>
                <a:spcPct val="0"/>
              </a:spcAft>
              <a:buFont typeface="Wingdings" pitchFamily="2" charset="2"/>
              <a:buChar char="ü"/>
            </a:pPr>
            <a:r>
              <a:rPr lang="fr-FR" sz="2200" dirty="0" smtClean="0"/>
              <a:t>Considérez </a:t>
            </a:r>
            <a:r>
              <a:rPr lang="fr-FR" sz="2200" dirty="0" smtClean="0"/>
              <a:t>le réseau de neurones suivant et disons que je couvre le chemin de gauche de cette image pour l'instant. Si vous regardez ce qui reste dans cette </a:t>
            </a:r>
            <a:r>
              <a:rPr lang="fr-FR" sz="2200" dirty="0" smtClean="0"/>
              <a:t>image:</a:t>
            </a:r>
            <a:endParaRPr lang="fr-FR" sz="2200" dirty="0" smtClean="0">
              <a:solidFill>
                <a:srgbClr val="333333"/>
              </a:solidFill>
              <a:latin typeface="Arial" pitchFamily="34" charset="0"/>
              <a:ea typeface="Times New Roman" pitchFamily="18" charset="0"/>
              <a:cs typeface="Arial" pitchFamily="34" charset="0"/>
            </a:endParaRPr>
          </a:p>
          <a:p>
            <a:pPr lvl="0" algn="just" fontAlgn="base">
              <a:spcBef>
                <a:spcPct val="0"/>
              </a:spcBef>
              <a:spcAft>
                <a:spcPct val="0"/>
              </a:spcAft>
              <a:buFont typeface="Wingdings" pitchFamily="2" charset="2"/>
              <a:buChar char="ü"/>
            </a:pPr>
            <a:r>
              <a:rPr lang="fr-FR" sz="2200" dirty="0" smtClean="0">
                <a:solidFill>
                  <a:srgbClr val="333333"/>
                </a:solidFill>
                <a:latin typeface="Arial" pitchFamily="34" charset="0"/>
                <a:ea typeface="Times New Roman" pitchFamily="18" charset="0"/>
                <a:cs typeface="Arial" pitchFamily="34" charset="0"/>
              </a:rPr>
              <a:t>Notez </a:t>
            </a:r>
            <a:r>
              <a:rPr lang="fr-FR" sz="2200" dirty="0" smtClean="0">
                <a:solidFill>
                  <a:srgbClr val="333333"/>
                </a:solidFill>
                <a:latin typeface="Arial" pitchFamily="34" charset="0"/>
                <a:ea typeface="Times New Roman" pitchFamily="18" charset="0"/>
                <a:cs typeface="Arial" pitchFamily="34" charset="0"/>
              </a:rPr>
              <a:t>que dans cette dernière étape, entre la couche j et la couche j+1, nous faisons exactement la même chose que dans la régression </a:t>
            </a:r>
            <a:r>
              <a:rPr lang="fr-FR" sz="2200" dirty="0" smtClean="0">
                <a:solidFill>
                  <a:srgbClr val="333333"/>
                </a:solidFill>
                <a:latin typeface="Arial" pitchFamily="34" charset="0"/>
                <a:ea typeface="Times New Roman" pitchFamily="18" charset="0"/>
                <a:cs typeface="Arial" pitchFamily="34" charset="0"/>
              </a:rPr>
              <a:t>logistique.</a:t>
            </a:r>
          </a:p>
          <a:p>
            <a:pPr lvl="0" algn="just" fontAlgn="base">
              <a:spcBef>
                <a:spcPct val="0"/>
              </a:spcBef>
              <a:spcAft>
                <a:spcPct val="0"/>
              </a:spcAft>
              <a:buFont typeface="Wingdings" pitchFamily="2" charset="2"/>
              <a:buChar char="ü"/>
            </a:pPr>
            <a:r>
              <a:rPr lang="fr-FR" sz="2200" dirty="0" smtClean="0">
                <a:solidFill>
                  <a:srgbClr val="333333"/>
                </a:solidFill>
                <a:latin typeface="Arial" pitchFamily="34" charset="0"/>
                <a:ea typeface="Times New Roman" pitchFamily="18" charset="0"/>
                <a:cs typeface="Arial" pitchFamily="34" charset="0"/>
              </a:rPr>
              <a:t>L'ajout </a:t>
            </a:r>
            <a:r>
              <a:rPr lang="fr-FR" sz="2200" dirty="0" smtClean="0">
                <a:solidFill>
                  <a:srgbClr val="333333"/>
                </a:solidFill>
                <a:latin typeface="Arial" pitchFamily="34" charset="0"/>
                <a:ea typeface="Times New Roman" pitchFamily="18" charset="0"/>
                <a:cs typeface="Arial" pitchFamily="34" charset="0"/>
              </a:rPr>
              <a:t>de toutes ces couches intermédiaires dans les réseaux de neurones nous permet de produire avec plus d'élégance des hypothèses non linéaires intéressantes et plus complexes.</a:t>
            </a:r>
            <a:endParaRPr kumimoji="0" lang="fr-FR" sz="2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9937" name="Picture 1"/>
          <p:cNvPicPr>
            <a:picLocks noChangeAspect="1" noChangeArrowheads="1"/>
          </p:cNvPicPr>
          <p:nvPr/>
        </p:nvPicPr>
        <p:blipFill>
          <a:blip r:embed="rId3" cstate="print"/>
          <a:srcRect/>
          <a:stretch>
            <a:fillRect/>
          </a:stretch>
        </p:blipFill>
        <p:spPr bwMode="auto">
          <a:xfrm>
            <a:off x="1691680" y="548680"/>
            <a:ext cx="6031607" cy="18604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5841">
                                            <p:txEl>
                                              <p:pRg st="1" end="1"/>
                                            </p:txEl>
                                          </p:spTgt>
                                        </p:tgtEl>
                                        <p:attrNameLst>
                                          <p:attrName>style.visibility</p:attrName>
                                        </p:attrNameLst>
                                      </p:cBhvr>
                                      <p:to>
                                        <p:strVal val="visible"/>
                                      </p:to>
                                    </p:set>
                                    <p:animEffect transition="in" filter="checkerboard(across)">
                                      <p:cBhvr>
                                        <p:cTn id="7" dur="500"/>
                                        <p:tgtEl>
                                          <p:spTgt spid="358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5841">
                                            <p:txEl>
                                              <p:pRg st="2" end="2"/>
                                            </p:txEl>
                                          </p:spTgt>
                                        </p:tgtEl>
                                        <p:attrNameLst>
                                          <p:attrName>style.visibility</p:attrName>
                                        </p:attrNameLst>
                                      </p:cBhvr>
                                      <p:to>
                                        <p:strVal val="visible"/>
                                      </p:to>
                                    </p:set>
                                    <p:animEffect transition="in" filter="checkerboard(across)">
                                      <p:cBhvr>
                                        <p:cTn id="12" dur="500"/>
                                        <p:tgtEl>
                                          <p:spTgt spid="3584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5841">
                                            <p:txEl>
                                              <p:pRg st="3" end="3"/>
                                            </p:txEl>
                                          </p:spTgt>
                                        </p:tgtEl>
                                        <p:attrNameLst>
                                          <p:attrName>style.visibility</p:attrName>
                                        </p:attrNameLst>
                                      </p:cBhvr>
                                      <p:to>
                                        <p:strVal val="visible"/>
                                      </p:to>
                                    </p:set>
                                    <p:animEffect transition="in" filter="checkerboard(across)">
                                      <p:cBhvr>
                                        <p:cTn id="17" dur="500"/>
                                        <p:tgtEl>
                                          <p:spTgt spid="358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a:p>
        </p:txBody>
      </p:sp>
      <p:sp>
        <p:nvSpPr>
          <p:cNvPr id="3" name="Rectangle 2"/>
          <p:cNvSpPr/>
          <p:nvPr/>
        </p:nvSpPr>
        <p:spPr>
          <a:xfrm>
            <a:off x="323528" y="1"/>
            <a:ext cx="8208912" cy="7048083"/>
          </a:xfrm>
          <a:prstGeom prst="rect">
            <a:avLst/>
          </a:prstGeom>
        </p:spPr>
        <p:txBody>
          <a:bodyPr wrap="square">
            <a:spAutoFit/>
          </a:bodyPr>
          <a:lstStyle/>
          <a:p>
            <a:pPr lvl="0" algn="just"/>
            <a:r>
              <a:rPr lang="fr-FR" sz="3600" b="1" u="sng" dirty="0" smtClean="0"/>
              <a:t>Apprentissage d’un RN:</a:t>
            </a:r>
          </a:p>
          <a:p>
            <a:pPr lvl="0" algn="just">
              <a:buFont typeface="Wingdings" pitchFamily="2" charset="2"/>
              <a:buChar char="Ø"/>
            </a:pPr>
            <a:r>
              <a:rPr lang="fr-FR" sz="3200" dirty="0" smtClean="0"/>
              <a:t>Pour </a:t>
            </a:r>
            <a:r>
              <a:rPr lang="fr-FR" sz="3200" dirty="0" smtClean="0"/>
              <a:t>apprendre un réseau neurone il faut </a:t>
            </a:r>
            <a:r>
              <a:rPr lang="fr-FR" sz="3200" b="1" u="sng" dirty="0" smtClean="0"/>
              <a:t>deux passes </a:t>
            </a:r>
            <a:r>
              <a:rPr lang="fr-FR" sz="3200" dirty="0" smtClean="0"/>
              <a:t>une passe </a:t>
            </a:r>
            <a:r>
              <a:rPr lang="fr-FR" sz="3200" dirty="0" err="1" smtClean="0"/>
              <a:t>Forward</a:t>
            </a:r>
            <a:r>
              <a:rPr lang="fr-FR" sz="3200" dirty="0" smtClean="0"/>
              <a:t> et une </a:t>
            </a:r>
            <a:r>
              <a:rPr lang="fr-FR" sz="3200" dirty="0" smtClean="0"/>
              <a:t>passe </a:t>
            </a:r>
            <a:r>
              <a:rPr lang="fr-FR" sz="3200" dirty="0" err="1" smtClean="0"/>
              <a:t>B</a:t>
            </a:r>
            <a:r>
              <a:rPr lang="fr-FR" sz="3200" dirty="0" err="1" smtClean="0"/>
              <a:t>ackward</a:t>
            </a:r>
            <a:r>
              <a:rPr lang="fr-FR" sz="3200" dirty="0" smtClean="0"/>
              <a:t>;</a:t>
            </a:r>
          </a:p>
          <a:p>
            <a:pPr marL="571500" lvl="0" indent="-571500" algn="just">
              <a:buFont typeface="+mj-lt"/>
              <a:buAutoNum type="romanUcPeriod"/>
            </a:pPr>
            <a:r>
              <a:rPr lang="fr-FR" sz="3200" dirty="0" smtClean="0"/>
              <a:t>Dans </a:t>
            </a:r>
            <a:r>
              <a:rPr lang="fr-FR" sz="3200" dirty="0" smtClean="0"/>
              <a:t>la </a:t>
            </a:r>
            <a:r>
              <a:rPr lang="fr-FR" sz="3200" b="1" i="1" dirty="0" smtClean="0"/>
              <a:t>passe </a:t>
            </a:r>
            <a:r>
              <a:rPr lang="fr-FR" sz="3200" b="1" i="1" dirty="0" err="1" smtClean="0"/>
              <a:t>Forward</a:t>
            </a:r>
            <a:r>
              <a:rPr lang="fr-FR" sz="3200" b="1" i="1" dirty="0" smtClean="0"/>
              <a:t> </a:t>
            </a:r>
            <a:r>
              <a:rPr lang="fr-FR" sz="3200" dirty="0" smtClean="0"/>
              <a:t>on calcule les « a » l’activation de chaque </a:t>
            </a:r>
            <a:r>
              <a:rPr lang="fr-FR" sz="3200" dirty="0" smtClean="0"/>
              <a:t>unité </a:t>
            </a:r>
            <a:r>
              <a:rPr lang="fr-FR" sz="3200" dirty="0" smtClean="0"/>
              <a:t>de chaque </a:t>
            </a:r>
            <a:r>
              <a:rPr lang="fr-FR" sz="3200" dirty="0" smtClean="0"/>
              <a:t>couche;</a:t>
            </a:r>
            <a:endParaRPr lang="fr-FR" sz="3200" dirty="0" smtClean="0"/>
          </a:p>
          <a:p>
            <a:pPr marL="571500" lvl="0" indent="-571500" algn="just">
              <a:buFont typeface="+mj-lt"/>
              <a:buAutoNum type="romanUcPeriod"/>
            </a:pPr>
            <a:r>
              <a:rPr lang="fr-FR" sz="3200" dirty="0" smtClean="0"/>
              <a:t>Dans </a:t>
            </a:r>
            <a:r>
              <a:rPr lang="fr-FR" sz="3200" dirty="0" smtClean="0"/>
              <a:t>la </a:t>
            </a:r>
            <a:r>
              <a:rPr lang="fr-FR" sz="3200" b="1" i="1" dirty="0" smtClean="0"/>
              <a:t>passe </a:t>
            </a:r>
            <a:r>
              <a:rPr lang="fr-FR" sz="3200" b="1" i="1" dirty="0" err="1" smtClean="0"/>
              <a:t>Backward</a:t>
            </a:r>
            <a:r>
              <a:rPr lang="fr-FR" sz="3200" b="1" i="1" dirty="0" smtClean="0"/>
              <a:t> </a:t>
            </a:r>
            <a:r>
              <a:rPr lang="fr-FR" sz="3200" dirty="0" smtClean="0"/>
              <a:t>on calcule les erreurs de chaque unité entre les </a:t>
            </a:r>
            <a:r>
              <a:rPr lang="fr-FR" sz="3200" dirty="0" smtClean="0"/>
              <a:t>couches;</a:t>
            </a:r>
          </a:p>
          <a:p>
            <a:pPr lvl="0" algn="just">
              <a:buFont typeface="Wingdings" pitchFamily="2" charset="2"/>
              <a:buChar char="Ø"/>
            </a:pPr>
            <a:r>
              <a:rPr lang="fr-FR" sz="3200" dirty="0" smtClean="0"/>
              <a:t>Le modèle RN doit minimiser l’erreur entre la classe prédite et la classe réelle pour tous les exemples d’apprentissage</a:t>
            </a:r>
            <a:r>
              <a:rPr lang="fr-FR" sz="3200" dirty="0" smtClean="0">
                <a:sym typeface="Wingdings" pitchFamily="2" charset="2"/>
              </a:rPr>
              <a:t></a:t>
            </a:r>
            <a:r>
              <a:rPr lang="fr-FR" sz="3200" u="sng" dirty="0" smtClean="0">
                <a:sym typeface="Wingdings" pitchFamily="2" charset="2"/>
              </a:rPr>
              <a:t>on doit calculer cette fonction du cout à minimiser</a:t>
            </a:r>
            <a:r>
              <a:rPr lang="fr-FR" sz="3200" dirty="0" smtClean="0">
                <a:sym typeface="Wingdings" pitchFamily="2" charset="2"/>
              </a:rPr>
              <a:t>.</a:t>
            </a:r>
            <a:endParaRPr lang="fr-FR" sz="3200" dirty="0" smtClean="0"/>
          </a:p>
          <a:p>
            <a:pPr lvl="0" algn="just"/>
            <a:endParaRPr lang="fr-FR" sz="32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ANALYSE    </a:t>
            </a:r>
            <a:r>
              <a:rPr lang="fr-FR" dirty="0" smtClean="0"/>
              <a:t>PREDICTIVE </a:t>
            </a:r>
            <a:endParaRPr lang="fr-FR" dirty="0"/>
          </a:p>
        </p:txBody>
      </p:sp>
      <p:sp>
        <p:nvSpPr>
          <p:cNvPr id="3" name="Rectangle 2"/>
          <p:cNvSpPr/>
          <p:nvPr/>
        </p:nvSpPr>
        <p:spPr>
          <a:xfrm>
            <a:off x="251520" y="0"/>
            <a:ext cx="8892480" cy="7602081"/>
          </a:xfrm>
          <a:prstGeom prst="rect">
            <a:avLst/>
          </a:prstGeom>
        </p:spPr>
        <p:txBody>
          <a:bodyPr wrap="square">
            <a:spAutoFit/>
          </a:bodyPr>
          <a:lstStyle/>
          <a:p>
            <a:r>
              <a:rPr lang="fr-FR" sz="3600" b="1" u="sng" dirty="0" smtClean="0"/>
              <a:t>Apprentissage d’un RN</a:t>
            </a:r>
            <a:r>
              <a:rPr lang="fr-FR" sz="3600" b="1" u="sng" dirty="0" smtClean="0"/>
              <a:t>:</a:t>
            </a:r>
          </a:p>
          <a:p>
            <a:endParaRPr lang="fr-FR" sz="3600" b="1" u="sng" dirty="0" smtClean="0"/>
          </a:p>
          <a:p>
            <a:pPr lvl="0"/>
            <a:r>
              <a:rPr lang="fr-FR" sz="3200" b="1" u="sng" dirty="0" smtClean="0"/>
              <a:t>I- </a:t>
            </a:r>
            <a:r>
              <a:rPr lang="fr-FR" sz="3200" b="1" u="sng" dirty="0" err="1" smtClean="0"/>
              <a:t>Forward</a:t>
            </a:r>
            <a:r>
              <a:rPr lang="fr-FR" sz="3200" b="1" u="sng" dirty="0" smtClean="0"/>
              <a:t> </a:t>
            </a:r>
            <a:r>
              <a:rPr lang="fr-FR" sz="3200" b="1" u="sng" dirty="0" smtClean="0"/>
              <a:t>Propagation</a:t>
            </a:r>
            <a:r>
              <a:rPr lang="fr-FR" sz="3200" b="1" dirty="0" smtClean="0"/>
              <a:t>:</a:t>
            </a:r>
            <a:r>
              <a:rPr lang="fr-FR" sz="3200" dirty="0" smtClean="0"/>
              <a:t> Propagation vers l’avant </a:t>
            </a:r>
            <a:r>
              <a:rPr lang="fr-FR" sz="3200" dirty="0" smtClean="0"/>
              <a:t>: Dans cette passe on doit calculer les a(</a:t>
            </a:r>
            <a:r>
              <a:rPr lang="fr-FR" sz="3200" dirty="0" smtClean="0"/>
              <a:t>j) «Activation» des neurones.</a:t>
            </a:r>
          </a:p>
          <a:p>
            <a:pPr lvl="0"/>
            <a:r>
              <a:rPr lang="fr-FR" sz="3200" dirty="0" smtClean="0"/>
              <a:t>Implémentation </a:t>
            </a:r>
            <a:r>
              <a:rPr lang="fr-FR" sz="3200" dirty="0" smtClean="0"/>
              <a:t>V</a:t>
            </a:r>
            <a:r>
              <a:rPr lang="fr-FR" sz="3200" dirty="0" smtClean="0"/>
              <a:t>ectorisée:</a:t>
            </a:r>
          </a:p>
          <a:p>
            <a:pPr lvl="0"/>
            <a:endParaRPr lang="fr-FR" sz="3200" dirty="0" smtClean="0"/>
          </a:p>
          <a:p>
            <a:r>
              <a:rPr lang="fr-FR" sz="3200" dirty="0" smtClean="0"/>
              <a:t> </a:t>
            </a:r>
            <a:r>
              <a:rPr lang="en-US" sz="3200" dirty="0" smtClean="0"/>
              <a:t>a</a:t>
            </a:r>
            <a:r>
              <a:rPr lang="en-US" sz="3200" baseline="-25000" dirty="0" smtClean="0"/>
              <a:t>1</a:t>
            </a:r>
            <a:r>
              <a:rPr lang="en-US" sz="3200" baseline="30000" dirty="0" smtClean="0"/>
              <a:t>(2</a:t>
            </a:r>
            <a:r>
              <a:rPr lang="en-US" sz="3200" baseline="30000" dirty="0" smtClean="0"/>
              <a:t>)</a:t>
            </a:r>
            <a:r>
              <a:rPr lang="en-US" sz="3200" dirty="0" smtClean="0"/>
              <a:t>=g(w</a:t>
            </a:r>
            <a:r>
              <a:rPr lang="en-US" sz="3200" baseline="-25000" dirty="0" smtClean="0"/>
              <a:t>10</a:t>
            </a:r>
            <a:r>
              <a:rPr lang="en-US" sz="3200" baseline="30000" dirty="0" smtClean="0"/>
              <a:t>(1)</a:t>
            </a:r>
            <a:r>
              <a:rPr lang="en-US" sz="3200" dirty="0" smtClean="0"/>
              <a:t>x</a:t>
            </a:r>
            <a:r>
              <a:rPr lang="en-US" sz="3200" baseline="-25000" dirty="0" smtClean="0"/>
              <a:t>0</a:t>
            </a:r>
            <a:r>
              <a:rPr lang="en-US" sz="3200" dirty="0" smtClean="0"/>
              <a:t> + w</a:t>
            </a:r>
            <a:r>
              <a:rPr lang="en-US" sz="3200" baseline="-25000" dirty="0" smtClean="0"/>
              <a:t>11</a:t>
            </a:r>
            <a:r>
              <a:rPr lang="en-US" sz="3200" baseline="30000" dirty="0" smtClean="0"/>
              <a:t>(1)</a:t>
            </a:r>
            <a:r>
              <a:rPr lang="en-US" sz="3200" dirty="0" smtClean="0"/>
              <a:t>x</a:t>
            </a:r>
            <a:r>
              <a:rPr lang="en-US" sz="3200" baseline="-25000" dirty="0" smtClean="0"/>
              <a:t>1</a:t>
            </a:r>
            <a:r>
              <a:rPr lang="en-US" sz="3200" dirty="0" smtClean="0"/>
              <a:t> + w</a:t>
            </a:r>
            <a:r>
              <a:rPr lang="en-US" sz="3200" baseline="-25000" dirty="0" smtClean="0"/>
              <a:t>12</a:t>
            </a:r>
            <a:r>
              <a:rPr lang="en-US" sz="3200" baseline="30000" dirty="0" smtClean="0"/>
              <a:t>(1)</a:t>
            </a:r>
            <a:r>
              <a:rPr lang="en-US" sz="3200" dirty="0" smtClean="0"/>
              <a:t>x</a:t>
            </a:r>
            <a:r>
              <a:rPr lang="en-US" sz="3200" baseline="-25000" dirty="0" smtClean="0"/>
              <a:t>2</a:t>
            </a:r>
            <a:r>
              <a:rPr lang="en-US" sz="3200" dirty="0" smtClean="0"/>
              <a:t>+ w</a:t>
            </a:r>
            <a:r>
              <a:rPr lang="en-US" sz="3200" baseline="-25000" dirty="0" smtClean="0"/>
              <a:t>13</a:t>
            </a:r>
            <a:r>
              <a:rPr lang="en-US" sz="3200" baseline="30000" dirty="0" smtClean="0"/>
              <a:t>(1)</a:t>
            </a:r>
            <a:r>
              <a:rPr lang="en-US" sz="3200" dirty="0" smtClean="0"/>
              <a:t>x</a:t>
            </a:r>
            <a:r>
              <a:rPr lang="en-US" sz="3200" baseline="-25000" dirty="0" smtClean="0"/>
              <a:t>3</a:t>
            </a:r>
            <a:r>
              <a:rPr lang="en-US" sz="3200" dirty="0" smtClean="0"/>
              <a:t>)=g(z</a:t>
            </a:r>
            <a:r>
              <a:rPr lang="en-US" sz="3200" baseline="-25000" dirty="0" smtClean="0"/>
              <a:t>1</a:t>
            </a:r>
            <a:r>
              <a:rPr lang="en-US" sz="3200" baseline="30000" dirty="0" smtClean="0"/>
              <a:t>(2)</a:t>
            </a:r>
            <a:r>
              <a:rPr lang="en-US" sz="3200" dirty="0" smtClean="0"/>
              <a:t>)</a:t>
            </a:r>
            <a:endParaRPr lang="fr-FR" sz="3200" dirty="0" smtClean="0"/>
          </a:p>
          <a:p>
            <a:r>
              <a:rPr lang="en-US" sz="3200" dirty="0" smtClean="0"/>
              <a:t>a</a:t>
            </a:r>
            <a:r>
              <a:rPr lang="en-US" sz="3200" baseline="-25000" dirty="0" smtClean="0"/>
              <a:t>2</a:t>
            </a:r>
            <a:r>
              <a:rPr lang="en-US" sz="3200" baseline="30000" dirty="0" smtClean="0"/>
              <a:t>(2)</a:t>
            </a:r>
            <a:r>
              <a:rPr lang="en-US" sz="3200" dirty="0" smtClean="0"/>
              <a:t>=g(w</a:t>
            </a:r>
            <a:r>
              <a:rPr lang="en-US" sz="3200" baseline="-25000" dirty="0" smtClean="0"/>
              <a:t>20</a:t>
            </a:r>
            <a:r>
              <a:rPr lang="en-US" sz="3200" baseline="30000" dirty="0" smtClean="0"/>
              <a:t>(1)</a:t>
            </a:r>
            <a:r>
              <a:rPr lang="en-US" sz="3200" dirty="0" smtClean="0"/>
              <a:t>x</a:t>
            </a:r>
            <a:r>
              <a:rPr lang="en-US" sz="3200" baseline="-25000" dirty="0" smtClean="0"/>
              <a:t>0</a:t>
            </a:r>
            <a:r>
              <a:rPr lang="en-US" sz="3200" dirty="0" smtClean="0"/>
              <a:t> + w</a:t>
            </a:r>
            <a:r>
              <a:rPr lang="en-US" sz="3200" baseline="-25000" dirty="0" smtClean="0"/>
              <a:t>21</a:t>
            </a:r>
            <a:r>
              <a:rPr lang="en-US" sz="3200" baseline="30000" dirty="0" smtClean="0"/>
              <a:t>(1)</a:t>
            </a:r>
            <a:r>
              <a:rPr lang="en-US" sz="3200" dirty="0" smtClean="0"/>
              <a:t>x</a:t>
            </a:r>
            <a:r>
              <a:rPr lang="en-US" sz="3200" baseline="-25000" dirty="0" smtClean="0"/>
              <a:t>1</a:t>
            </a:r>
            <a:r>
              <a:rPr lang="en-US" sz="3200" dirty="0" smtClean="0"/>
              <a:t> + w</a:t>
            </a:r>
            <a:r>
              <a:rPr lang="en-US" sz="3200" baseline="-25000" dirty="0" smtClean="0"/>
              <a:t>22</a:t>
            </a:r>
            <a:r>
              <a:rPr lang="en-US" sz="3200" baseline="30000" dirty="0" smtClean="0"/>
              <a:t>(1)</a:t>
            </a:r>
            <a:r>
              <a:rPr lang="en-US" sz="3200" dirty="0" smtClean="0"/>
              <a:t>x</a:t>
            </a:r>
            <a:r>
              <a:rPr lang="en-US" sz="3200" baseline="-25000" dirty="0" smtClean="0"/>
              <a:t>2</a:t>
            </a:r>
            <a:r>
              <a:rPr lang="en-US" sz="3200" dirty="0" smtClean="0"/>
              <a:t>+ w</a:t>
            </a:r>
            <a:r>
              <a:rPr lang="en-US" sz="3200" baseline="-25000" dirty="0" smtClean="0"/>
              <a:t>23</a:t>
            </a:r>
            <a:r>
              <a:rPr lang="en-US" sz="3200" baseline="30000" dirty="0" smtClean="0"/>
              <a:t>(1)</a:t>
            </a:r>
            <a:r>
              <a:rPr lang="en-US" sz="3200" dirty="0" smtClean="0"/>
              <a:t>x</a:t>
            </a:r>
            <a:r>
              <a:rPr lang="en-US" sz="3200" baseline="-25000" dirty="0" smtClean="0"/>
              <a:t>3</a:t>
            </a:r>
            <a:r>
              <a:rPr lang="en-US" sz="3200" dirty="0" smtClean="0"/>
              <a:t>) =g(z</a:t>
            </a:r>
            <a:r>
              <a:rPr lang="en-US" sz="3200" baseline="-25000" dirty="0" smtClean="0"/>
              <a:t>2</a:t>
            </a:r>
            <a:r>
              <a:rPr lang="en-US" sz="3200" baseline="30000" dirty="0" smtClean="0"/>
              <a:t>(2)</a:t>
            </a:r>
            <a:r>
              <a:rPr lang="en-US" sz="3200" dirty="0" smtClean="0"/>
              <a:t>)</a:t>
            </a:r>
            <a:endParaRPr lang="fr-FR" sz="3200" dirty="0" smtClean="0"/>
          </a:p>
          <a:p>
            <a:r>
              <a:rPr lang="en-US" sz="3200" dirty="0" smtClean="0"/>
              <a:t>a</a:t>
            </a:r>
            <a:r>
              <a:rPr lang="en-US" sz="3200" baseline="-25000" dirty="0" smtClean="0"/>
              <a:t>3</a:t>
            </a:r>
            <a:r>
              <a:rPr lang="en-US" sz="3200" baseline="30000" dirty="0" smtClean="0"/>
              <a:t>(2)</a:t>
            </a:r>
            <a:r>
              <a:rPr lang="en-US" sz="3200" dirty="0" smtClean="0"/>
              <a:t>=g(w</a:t>
            </a:r>
            <a:r>
              <a:rPr lang="en-US" sz="3200" baseline="-25000" dirty="0" smtClean="0"/>
              <a:t>30</a:t>
            </a:r>
            <a:r>
              <a:rPr lang="en-US" sz="3200" baseline="30000" dirty="0" smtClean="0"/>
              <a:t>(1)</a:t>
            </a:r>
            <a:r>
              <a:rPr lang="en-US" sz="3200" dirty="0" smtClean="0"/>
              <a:t>x</a:t>
            </a:r>
            <a:r>
              <a:rPr lang="en-US" sz="3200" baseline="-25000" dirty="0" smtClean="0"/>
              <a:t>0</a:t>
            </a:r>
            <a:r>
              <a:rPr lang="en-US" sz="3200" dirty="0" smtClean="0"/>
              <a:t> + w</a:t>
            </a:r>
            <a:r>
              <a:rPr lang="en-US" sz="3200" baseline="-25000" dirty="0" smtClean="0"/>
              <a:t>31</a:t>
            </a:r>
            <a:r>
              <a:rPr lang="en-US" sz="3200" baseline="30000" dirty="0" smtClean="0"/>
              <a:t>(1)</a:t>
            </a:r>
            <a:r>
              <a:rPr lang="en-US" sz="3200" dirty="0" smtClean="0"/>
              <a:t>x</a:t>
            </a:r>
            <a:r>
              <a:rPr lang="en-US" sz="3200" baseline="-25000" dirty="0" smtClean="0"/>
              <a:t>1</a:t>
            </a:r>
            <a:r>
              <a:rPr lang="en-US" sz="3200" dirty="0" smtClean="0"/>
              <a:t> + w</a:t>
            </a:r>
            <a:r>
              <a:rPr lang="en-US" sz="3200" baseline="-25000" dirty="0" smtClean="0"/>
              <a:t>32</a:t>
            </a:r>
            <a:r>
              <a:rPr lang="en-US" sz="3200" baseline="30000" dirty="0" smtClean="0"/>
              <a:t>(1)</a:t>
            </a:r>
            <a:r>
              <a:rPr lang="en-US" sz="3200" dirty="0" smtClean="0"/>
              <a:t>x</a:t>
            </a:r>
            <a:r>
              <a:rPr lang="en-US" sz="3200" baseline="-25000" dirty="0" smtClean="0"/>
              <a:t>2</a:t>
            </a:r>
            <a:r>
              <a:rPr lang="en-US" sz="3200" dirty="0" smtClean="0"/>
              <a:t>+ w</a:t>
            </a:r>
            <a:r>
              <a:rPr lang="en-US" sz="3200" baseline="-25000" dirty="0" smtClean="0"/>
              <a:t>33</a:t>
            </a:r>
            <a:r>
              <a:rPr lang="en-US" sz="3200" baseline="30000" dirty="0" smtClean="0"/>
              <a:t>(1)</a:t>
            </a:r>
            <a:r>
              <a:rPr lang="en-US" sz="3200" dirty="0" smtClean="0"/>
              <a:t>x</a:t>
            </a:r>
            <a:r>
              <a:rPr lang="en-US" sz="3200" baseline="-25000" dirty="0" smtClean="0"/>
              <a:t>3</a:t>
            </a:r>
            <a:r>
              <a:rPr lang="en-US" sz="3200" dirty="0" smtClean="0"/>
              <a:t>) =g(z</a:t>
            </a:r>
            <a:r>
              <a:rPr lang="en-US" sz="3200" baseline="-25000" dirty="0" smtClean="0"/>
              <a:t>3</a:t>
            </a:r>
            <a:r>
              <a:rPr lang="en-US" sz="3200" baseline="30000" dirty="0" smtClean="0"/>
              <a:t>(2</a:t>
            </a:r>
            <a:r>
              <a:rPr lang="en-US" sz="3200" baseline="30000" dirty="0" smtClean="0"/>
              <a:t>)</a:t>
            </a:r>
            <a:r>
              <a:rPr lang="en-US" sz="3200" dirty="0" smtClean="0"/>
              <a:t>)</a:t>
            </a:r>
          </a:p>
          <a:p>
            <a:pPr lvl="0"/>
            <a:endParaRPr lang="en-US" sz="3200" dirty="0" smtClean="0">
              <a:latin typeface="Calibri" pitchFamily="34" charset="0"/>
              <a:ea typeface="Times New Roman" pitchFamily="18" charset="0"/>
              <a:cs typeface="Arial" pitchFamily="34" charset="0"/>
            </a:endParaRPr>
          </a:p>
          <a:p>
            <a:pPr lvl="0"/>
            <a:r>
              <a:rPr lang="en-US" sz="3200" dirty="0" smtClean="0">
                <a:latin typeface="Calibri" pitchFamily="34" charset="0"/>
                <a:ea typeface="Times New Roman" pitchFamily="18" charset="0"/>
                <a:cs typeface="Arial" pitchFamily="34" charset="0"/>
              </a:rPr>
              <a:t>a</a:t>
            </a:r>
            <a:r>
              <a:rPr lang="en-US" sz="3200" baseline="-30000" dirty="0" smtClean="0">
                <a:latin typeface="Calibri" pitchFamily="34" charset="0"/>
                <a:ea typeface="Times New Roman" pitchFamily="18" charset="0"/>
                <a:cs typeface="Arial" pitchFamily="34" charset="0"/>
              </a:rPr>
              <a:t>1</a:t>
            </a:r>
            <a:r>
              <a:rPr lang="en-US" sz="3200" baseline="30000" dirty="0" smtClean="0">
                <a:latin typeface="Calibri" pitchFamily="34" charset="0"/>
                <a:ea typeface="Times New Roman" pitchFamily="18" charset="0"/>
                <a:cs typeface="Arial" pitchFamily="34" charset="0"/>
              </a:rPr>
              <a:t>(3)</a:t>
            </a:r>
            <a:r>
              <a:rPr lang="en-US" sz="3200" dirty="0" smtClean="0">
                <a:latin typeface="Calibri" pitchFamily="34" charset="0"/>
                <a:ea typeface="Times New Roman" pitchFamily="18" charset="0"/>
                <a:cs typeface="Arial" pitchFamily="34" charset="0"/>
              </a:rPr>
              <a:t> =</a:t>
            </a:r>
            <a:r>
              <a:rPr lang="en-US" sz="3200" baseline="30000" dirty="0" smtClean="0">
                <a:latin typeface="Calibri" pitchFamily="34" charset="0"/>
                <a:ea typeface="Times New Roman" pitchFamily="18" charset="0"/>
                <a:cs typeface="Arial" pitchFamily="34" charset="0"/>
              </a:rPr>
              <a:t> </a:t>
            </a:r>
            <a:r>
              <a:rPr lang="en-US" sz="3200" b="1" u="sng" dirty="0" smtClean="0">
                <a:latin typeface="Calibri" pitchFamily="34" charset="0"/>
                <a:ea typeface="Times New Roman" pitchFamily="18" charset="0"/>
                <a:cs typeface="Arial" pitchFamily="34" charset="0"/>
              </a:rPr>
              <a:t>h</a:t>
            </a:r>
            <a:r>
              <a:rPr lang="en-US" sz="3200" b="1" u="sng" baseline="-30000" dirty="0" smtClean="0">
                <a:latin typeface="Calibri" pitchFamily="34" charset="0"/>
                <a:ea typeface="Times New Roman" pitchFamily="18" charset="0"/>
                <a:cs typeface="Arial" pitchFamily="34" charset="0"/>
              </a:rPr>
              <a:t>w</a:t>
            </a:r>
            <a:r>
              <a:rPr lang="en-US" sz="3200" b="1" u="sng" dirty="0" smtClean="0">
                <a:latin typeface="Calibri" pitchFamily="34" charset="0"/>
                <a:ea typeface="Times New Roman" pitchFamily="18" charset="0"/>
                <a:cs typeface="Arial" pitchFamily="34" charset="0"/>
              </a:rPr>
              <a:t>(x)</a:t>
            </a:r>
            <a:r>
              <a:rPr lang="en-US" sz="3200" dirty="0" smtClean="0">
                <a:latin typeface="Calibri" pitchFamily="34" charset="0"/>
                <a:ea typeface="Times New Roman" pitchFamily="18" charset="0"/>
                <a:cs typeface="Arial" pitchFamily="34" charset="0"/>
              </a:rPr>
              <a:t>= </a:t>
            </a:r>
            <a:r>
              <a:rPr lang="en-US" sz="3200" dirty="0" smtClean="0">
                <a:latin typeface="Calibri" pitchFamily="34" charset="0"/>
                <a:ea typeface="Times New Roman" pitchFamily="18" charset="0"/>
                <a:cs typeface="Arial" pitchFamily="34" charset="0"/>
              </a:rPr>
              <a:t>g(w</a:t>
            </a:r>
            <a:r>
              <a:rPr lang="en-US" sz="3200" baseline="-30000" dirty="0" smtClean="0">
                <a:latin typeface="Calibri" pitchFamily="34" charset="0"/>
                <a:ea typeface="Times New Roman" pitchFamily="18" charset="0"/>
                <a:cs typeface="Arial" pitchFamily="34" charset="0"/>
              </a:rPr>
              <a:t>10</a:t>
            </a:r>
            <a:r>
              <a:rPr lang="en-US" sz="3200" baseline="30000" dirty="0" smtClean="0">
                <a:latin typeface="Calibri" pitchFamily="34" charset="0"/>
                <a:ea typeface="Times New Roman" pitchFamily="18" charset="0"/>
                <a:cs typeface="Arial" pitchFamily="34" charset="0"/>
              </a:rPr>
              <a:t>(2)</a:t>
            </a:r>
            <a:r>
              <a:rPr lang="en-US" sz="3200" dirty="0" smtClean="0">
                <a:latin typeface="Calibri" pitchFamily="34" charset="0"/>
                <a:ea typeface="Times New Roman" pitchFamily="18" charset="0"/>
                <a:cs typeface="Arial" pitchFamily="34" charset="0"/>
              </a:rPr>
              <a:t>a</a:t>
            </a:r>
            <a:r>
              <a:rPr lang="en-US" sz="3200" baseline="-30000" dirty="0" smtClean="0">
                <a:latin typeface="Calibri" pitchFamily="34" charset="0"/>
                <a:ea typeface="Times New Roman" pitchFamily="18" charset="0"/>
                <a:cs typeface="Arial" pitchFamily="34" charset="0"/>
              </a:rPr>
              <a:t>0</a:t>
            </a:r>
            <a:r>
              <a:rPr lang="en-US" sz="3200" baseline="30000" dirty="0" smtClean="0">
                <a:latin typeface="Calibri" pitchFamily="34" charset="0"/>
                <a:ea typeface="Times New Roman" pitchFamily="18" charset="0"/>
                <a:cs typeface="Arial" pitchFamily="34" charset="0"/>
              </a:rPr>
              <a:t>(2)</a:t>
            </a:r>
            <a:r>
              <a:rPr lang="en-US" sz="3200" dirty="0" smtClean="0">
                <a:latin typeface="Calibri" pitchFamily="34" charset="0"/>
                <a:ea typeface="Times New Roman" pitchFamily="18" charset="0"/>
                <a:cs typeface="Arial" pitchFamily="34" charset="0"/>
              </a:rPr>
              <a:t> + w</a:t>
            </a:r>
            <a:r>
              <a:rPr lang="en-US" sz="3200" baseline="-30000" dirty="0" smtClean="0">
                <a:latin typeface="Calibri" pitchFamily="34" charset="0"/>
                <a:ea typeface="Times New Roman" pitchFamily="18" charset="0"/>
                <a:cs typeface="Arial" pitchFamily="34" charset="0"/>
              </a:rPr>
              <a:t>11</a:t>
            </a:r>
            <a:r>
              <a:rPr lang="en-US" sz="3200" baseline="30000" dirty="0" smtClean="0">
                <a:latin typeface="Calibri" pitchFamily="34" charset="0"/>
                <a:ea typeface="Times New Roman" pitchFamily="18" charset="0"/>
                <a:cs typeface="Arial" pitchFamily="34" charset="0"/>
              </a:rPr>
              <a:t>(2)</a:t>
            </a:r>
            <a:r>
              <a:rPr lang="en-US" sz="3200" dirty="0" smtClean="0">
                <a:latin typeface="Calibri" pitchFamily="34" charset="0"/>
                <a:ea typeface="Times New Roman" pitchFamily="18" charset="0"/>
                <a:cs typeface="Arial" pitchFamily="34" charset="0"/>
              </a:rPr>
              <a:t>a</a:t>
            </a:r>
            <a:r>
              <a:rPr lang="en-US" sz="3200" baseline="-30000" dirty="0" smtClean="0">
                <a:latin typeface="Calibri" pitchFamily="34" charset="0"/>
                <a:ea typeface="Times New Roman" pitchFamily="18" charset="0"/>
                <a:cs typeface="Arial" pitchFamily="34" charset="0"/>
              </a:rPr>
              <a:t>1</a:t>
            </a:r>
            <a:r>
              <a:rPr lang="en-US" sz="3200" baseline="30000" dirty="0" smtClean="0">
                <a:latin typeface="Calibri" pitchFamily="34" charset="0"/>
                <a:ea typeface="Times New Roman" pitchFamily="18" charset="0"/>
                <a:cs typeface="Arial" pitchFamily="34" charset="0"/>
              </a:rPr>
              <a:t>(2)</a:t>
            </a:r>
            <a:r>
              <a:rPr lang="en-US" sz="3200" dirty="0" smtClean="0">
                <a:latin typeface="Calibri" pitchFamily="34" charset="0"/>
                <a:ea typeface="Times New Roman" pitchFamily="18" charset="0"/>
                <a:cs typeface="Arial" pitchFamily="34" charset="0"/>
              </a:rPr>
              <a:t> + w</a:t>
            </a:r>
            <a:r>
              <a:rPr lang="en-US" sz="3200" baseline="-30000" dirty="0" smtClean="0">
                <a:latin typeface="Calibri" pitchFamily="34" charset="0"/>
                <a:ea typeface="Times New Roman" pitchFamily="18" charset="0"/>
                <a:cs typeface="Arial" pitchFamily="34" charset="0"/>
              </a:rPr>
              <a:t>12</a:t>
            </a:r>
            <a:r>
              <a:rPr lang="en-US" sz="3200" baseline="30000" dirty="0" smtClean="0">
                <a:latin typeface="Calibri" pitchFamily="34" charset="0"/>
                <a:ea typeface="Times New Roman" pitchFamily="18" charset="0"/>
                <a:cs typeface="Arial" pitchFamily="34" charset="0"/>
              </a:rPr>
              <a:t>(2)</a:t>
            </a:r>
            <a:r>
              <a:rPr lang="en-US" sz="3200" dirty="0" smtClean="0">
                <a:latin typeface="Calibri" pitchFamily="34" charset="0"/>
                <a:ea typeface="Times New Roman" pitchFamily="18" charset="0"/>
                <a:cs typeface="Arial" pitchFamily="34" charset="0"/>
              </a:rPr>
              <a:t>a</a:t>
            </a:r>
            <a:r>
              <a:rPr lang="en-US" sz="3200" baseline="-30000" dirty="0" smtClean="0">
                <a:latin typeface="Calibri" pitchFamily="34" charset="0"/>
                <a:ea typeface="Times New Roman" pitchFamily="18" charset="0"/>
                <a:cs typeface="Arial" pitchFamily="34" charset="0"/>
              </a:rPr>
              <a:t>2</a:t>
            </a:r>
            <a:r>
              <a:rPr lang="en-US" sz="3200" baseline="30000" dirty="0" smtClean="0">
                <a:latin typeface="Calibri" pitchFamily="34" charset="0"/>
                <a:ea typeface="Times New Roman" pitchFamily="18" charset="0"/>
                <a:cs typeface="Arial" pitchFamily="34" charset="0"/>
              </a:rPr>
              <a:t>(2)</a:t>
            </a:r>
            <a:r>
              <a:rPr lang="en-US" sz="3200" dirty="0" smtClean="0">
                <a:latin typeface="Calibri" pitchFamily="34" charset="0"/>
                <a:ea typeface="Times New Roman" pitchFamily="18" charset="0"/>
                <a:cs typeface="Arial" pitchFamily="34" charset="0"/>
              </a:rPr>
              <a:t>+ w</a:t>
            </a:r>
            <a:r>
              <a:rPr lang="en-US" sz="3200" baseline="-30000" dirty="0" smtClean="0">
                <a:latin typeface="Calibri" pitchFamily="34" charset="0"/>
                <a:ea typeface="Times New Roman" pitchFamily="18" charset="0"/>
                <a:cs typeface="Arial" pitchFamily="34" charset="0"/>
              </a:rPr>
              <a:t>13</a:t>
            </a:r>
            <a:r>
              <a:rPr lang="en-US" sz="3200" baseline="30000" dirty="0" smtClean="0">
                <a:latin typeface="Calibri" pitchFamily="34" charset="0"/>
                <a:ea typeface="Times New Roman" pitchFamily="18" charset="0"/>
                <a:cs typeface="Arial" pitchFamily="34" charset="0"/>
              </a:rPr>
              <a:t>(2)</a:t>
            </a:r>
            <a:r>
              <a:rPr lang="en-US" sz="3200" dirty="0" smtClean="0">
                <a:latin typeface="Calibri" pitchFamily="34" charset="0"/>
                <a:ea typeface="Times New Roman" pitchFamily="18" charset="0"/>
                <a:cs typeface="Arial" pitchFamily="34" charset="0"/>
              </a:rPr>
              <a:t>a</a:t>
            </a:r>
            <a:r>
              <a:rPr lang="en-US" sz="3200" baseline="-30000" dirty="0" smtClean="0">
                <a:latin typeface="Calibri" pitchFamily="34" charset="0"/>
                <a:ea typeface="Times New Roman" pitchFamily="18" charset="0"/>
                <a:cs typeface="Arial" pitchFamily="34" charset="0"/>
              </a:rPr>
              <a:t>3</a:t>
            </a:r>
            <a:r>
              <a:rPr lang="en-US" sz="3200" baseline="30000" dirty="0" smtClean="0">
                <a:latin typeface="Calibri" pitchFamily="34" charset="0"/>
                <a:ea typeface="Times New Roman" pitchFamily="18" charset="0"/>
                <a:cs typeface="Arial" pitchFamily="34" charset="0"/>
              </a:rPr>
              <a:t>(2)</a:t>
            </a:r>
            <a:r>
              <a:rPr lang="en-US" sz="3200" dirty="0" smtClean="0">
                <a:latin typeface="Calibri" pitchFamily="34" charset="0"/>
                <a:ea typeface="Times New Roman" pitchFamily="18" charset="0"/>
                <a:cs typeface="Arial" pitchFamily="34" charset="0"/>
              </a:rPr>
              <a:t>)</a:t>
            </a:r>
            <a:endParaRPr lang="fr-FR" sz="3200" dirty="0" smtClean="0">
              <a:latin typeface="Arial" pitchFamily="34" charset="0"/>
              <a:cs typeface="Arial" pitchFamily="34" charset="0"/>
            </a:endParaRPr>
          </a:p>
          <a:p>
            <a:endParaRPr lang="fr-FR" sz="3200" dirty="0" smtClean="0"/>
          </a:p>
          <a:p>
            <a:pPr lvl="0"/>
            <a:endParaRPr lang="fr-FR" sz="3200" dirty="0"/>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198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lstStyle>
            <a:extLst/>
          </a:lstStyle>
          <a:p>
            <a:r>
              <a:rPr lang="fr-FR" dirty="0"/>
              <a:t>Plaquette commerciale</a:t>
            </a:r>
          </a:p>
        </p:txBody>
      </p:sp>
      <p:sp>
        <p:nvSpPr>
          <p:cNvPr id="3" name="Rectangle 3"/>
          <p:cNvSpPr>
            <a:spLocks noGrp="1"/>
          </p:cNvSpPr>
          <p:nvPr>
            <p:ph type="subTitle" idx="1"/>
          </p:nvPr>
        </p:nvSpPr>
        <p:spPr>
          <a:xfrm>
            <a:off x="0" y="0"/>
            <a:ext cx="9144000" cy="4437112"/>
          </a:xfrm>
        </p:spPr>
        <p:txBody>
          <a:bodyPr>
            <a:noAutofit/>
          </a:bodyPr>
          <a:lstStyle>
            <a:extLst/>
          </a:lstStyle>
          <a:p>
            <a:pPr algn="ctr"/>
            <a:r>
              <a:rPr lang="fr-FR" sz="4800" dirty="0" smtClean="0"/>
              <a:t>Chapitre III : Analyse Prédictive :</a:t>
            </a:r>
          </a:p>
          <a:p>
            <a:r>
              <a:rPr lang="fr-FR" sz="4400" dirty="0" smtClean="0"/>
              <a:t>(Prédire une Catégorie : Classification)</a:t>
            </a:r>
          </a:p>
          <a:p>
            <a:pPr algn="ctr"/>
            <a:r>
              <a:rPr lang="fr-FR" sz="4800" dirty="0" smtClean="0"/>
              <a:t>III- 3- Réseau de Neurone</a:t>
            </a:r>
          </a:p>
          <a:p>
            <a:pPr algn="ctr"/>
            <a:r>
              <a:rPr lang="fr-FR" sz="4800" dirty="0" smtClean="0"/>
              <a:t> </a:t>
            </a:r>
          </a:p>
          <a:p>
            <a:pPr algn="ctr"/>
            <a:endParaRPr lang="fr-FR"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a:p>
        </p:txBody>
      </p:sp>
      <p:sp>
        <p:nvSpPr>
          <p:cNvPr id="870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8704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9592" y="0"/>
            <a:ext cx="5112488" cy="2060848"/>
          </a:xfrm>
          <a:prstGeom prst="rect">
            <a:avLst/>
          </a:prstGeom>
          <a:noFill/>
        </p:spPr>
      </p:pic>
      <p:pic>
        <p:nvPicPr>
          <p:cNvPr id="87044"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9354" y="1988840"/>
            <a:ext cx="3948590" cy="1368152"/>
          </a:xfrm>
          <a:prstGeom prst="rect">
            <a:avLst/>
          </a:prstGeom>
          <a:noFill/>
        </p:spPr>
      </p:pic>
      <p:pic>
        <p:nvPicPr>
          <p:cNvPr id="8704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283968" y="2348880"/>
            <a:ext cx="4158462" cy="504056"/>
          </a:xfrm>
          <a:prstGeom prst="rect">
            <a:avLst/>
          </a:prstGeom>
          <a:noFill/>
        </p:spPr>
      </p:pic>
      <p:sp>
        <p:nvSpPr>
          <p:cNvPr id="87045"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87046" name="Rectangle 6"/>
          <p:cNvSpPr>
            <a:spLocks noChangeArrowheads="1"/>
          </p:cNvSpPr>
          <p:nvPr/>
        </p:nvSpPr>
        <p:spPr bwMode="auto">
          <a:xfrm>
            <a:off x="0" y="1209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87047" name="Rectangle 7"/>
          <p:cNvSpPr>
            <a:spLocks noChangeArrowheads="1"/>
          </p:cNvSpPr>
          <p:nvPr/>
        </p:nvSpPr>
        <p:spPr bwMode="auto">
          <a:xfrm>
            <a:off x="0" y="1476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8704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87048" name="Picture 8"/>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39552" y="3429000"/>
            <a:ext cx="7704856" cy="1442378"/>
          </a:xfrm>
          <a:prstGeom prst="rect">
            <a:avLst/>
          </a:prstGeom>
          <a:noFill/>
        </p:spPr>
      </p:pic>
      <p:sp>
        <p:nvSpPr>
          <p:cNvPr id="8705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87050"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67544" y="5157192"/>
            <a:ext cx="6774512" cy="576064"/>
          </a:xfrm>
          <a:prstGeom prst="rect">
            <a:avLst/>
          </a:prstGeom>
          <a:noFill/>
        </p:spPr>
      </p:pic>
      <p:sp>
        <p:nvSpPr>
          <p:cNvPr id="8705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87052" name="Picture 12"/>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39553" y="5749635"/>
            <a:ext cx="8064896" cy="735848"/>
          </a:xfrm>
          <a:prstGeom prst="rect">
            <a:avLst/>
          </a:prstGeom>
          <a:noFill/>
        </p:spPr>
      </p:pic>
      <p:sp>
        <p:nvSpPr>
          <p:cNvPr id="16" name="Bulle ronde 15"/>
          <p:cNvSpPr/>
          <p:nvPr/>
        </p:nvSpPr>
        <p:spPr>
          <a:xfrm>
            <a:off x="5148064" y="0"/>
            <a:ext cx="3672408" cy="1368152"/>
          </a:xfrm>
          <a:prstGeom prst="wedgeEllipse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TOUS RESEAU NEURONE ENGENDRE UN BIAIS</a:t>
            </a:r>
            <a:endParaRPr lang="fr-FR" dirty="0"/>
          </a:p>
        </p:txBody>
      </p:sp>
      <p:sp>
        <p:nvSpPr>
          <p:cNvPr id="17" name="Bulle ronde 16"/>
          <p:cNvSpPr/>
          <p:nvPr/>
        </p:nvSpPr>
        <p:spPr>
          <a:xfrm>
            <a:off x="539552" y="-684076"/>
            <a:ext cx="3672408" cy="1368152"/>
          </a:xfrm>
          <a:prstGeom prst="wedgeEllipse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X0=1 EST LE BIAIS</a:t>
            </a:r>
            <a:endParaRPr lang="fr-FR" dirty="0"/>
          </a:p>
        </p:txBody>
      </p:sp>
      <p:sp>
        <p:nvSpPr>
          <p:cNvPr id="18" name="Bulle ronde 17"/>
          <p:cNvSpPr/>
          <p:nvPr/>
        </p:nvSpPr>
        <p:spPr>
          <a:xfrm>
            <a:off x="2411760" y="404664"/>
            <a:ext cx="3672408" cy="1368152"/>
          </a:xfrm>
          <a:prstGeom prst="wedgeEllipse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a:t>
            </a:r>
            <a:r>
              <a:rPr lang="fr-FR" baseline="30000" dirty="0" smtClean="0"/>
              <a:t>(2)</a:t>
            </a:r>
            <a:r>
              <a:rPr lang="fr-FR" dirty="0" smtClean="0"/>
              <a:t>=1 </a:t>
            </a:r>
            <a:r>
              <a:rPr lang="fr-FR" dirty="0" smtClean="0"/>
              <a:t>=1 EST LE BIAIS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heckerboard(across)">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checkerboard(across)">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124744"/>
            <a:ext cx="8892480" cy="4524315"/>
          </a:xfrm>
          <a:prstGeom prst="rect">
            <a:avLst/>
          </a:prstGeom>
        </p:spPr>
        <p:txBody>
          <a:bodyPr wrap="square">
            <a:spAutoFit/>
          </a:bodyPr>
          <a:lstStyle/>
          <a:p>
            <a:pPr>
              <a:buFont typeface="Wingdings" pitchFamily="2" charset="2"/>
              <a:buChar char="ü"/>
            </a:pPr>
            <a:r>
              <a:rPr lang="fr-FR" sz="3200" dirty="0" smtClean="0"/>
              <a:t>X0</a:t>
            </a:r>
            <a:r>
              <a:rPr lang="fr-FR" sz="3200" dirty="0" smtClean="0"/>
              <a:t>:  est l’unité ou neurone biais elle est égale =1 </a:t>
            </a:r>
          </a:p>
          <a:p>
            <a:endParaRPr lang="fr-FR" sz="3200" dirty="0" smtClean="0"/>
          </a:p>
          <a:p>
            <a:endParaRPr lang="fr-FR" sz="3200" dirty="0" smtClean="0"/>
          </a:p>
          <a:p>
            <a:endParaRPr lang="fr-FR" sz="3200" dirty="0" smtClean="0"/>
          </a:p>
          <a:p>
            <a:endParaRPr lang="fr-FR" sz="3200" dirty="0" smtClean="0"/>
          </a:p>
          <a:p>
            <a:pPr>
              <a:buFont typeface="Wingdings" pitchFamily="2" charset="2"/>
              <a:buChar char="ü"/>
            </a:pPr>
            <a:r>
              <a:rPr lang="fr-FR" sz="3200" dirty="0" smtClean="0"/>
              <a:t> Pour calculer w(2)</a:t>
            </a:r>
            <a:r>
              <a:rPr lang="fr-FR" sz="3200" dirty="0" err="1" smtClean="0"/>
              <a:t>Xa</a:t>
            </a:r>
            <a:r>
              <a:rPr lang="fr-FR" sz="3200" dirty="0" smtClean="0"/>
              <a:t>(2), on </a:t>
            </a:r>
            <a:r>
              <a:rPr lang="fr-FR" sz="3200" dirty="0" smtClean="0"/>
              <a:t>ajoute l’unité biais : </a:t>
            </a:r>
            <a:r>
              <a:rPr lang="fr-FR" sz="3200" dirty="0" smtClean="0"/>
              <a:t>a0</a:t>
            </a:r>
            <a:r>
              <a:rPr lang="fr-FR" sz="3200" baseline="30000" dirty="0" smtClean="0"/>
              <a:t>(2</a:t>
            </a:r>
            <a:r>
              <a:rPr lang="fr-FR" sz="3200" baseline="30000" dirty="0" smtClean="0"/>
              <a:t>)</a:t>
            </a:r>
            <a:r>
              <a:rPr lang="fr-FR" sz="3200" dirty="0" smtClean="0"/>
              <a:t>=1 </a:t>
            </a:r>
            <a:r>
              <a:rPr lang="fr-FR" sz="3200" dirty="0" smtClean="0">
                <a:sym typeface="Wingdings"/>
              </a:rPr>
              <a:t></a:t>
            </a:r>
            <a:r>
              <a:rPr lang="fr-FR" sz="3200" dirty="0" smtClean="0"/>
              <a:t>a</a:t>
            </a:r>
            <a:r>
              <a:rPr lang="fr-FR" sz="3200" baseline="30000" dirty="0" smtClean="0"/>
              <a:t>(2)</a:t>
            </a:r>
            <a:r>
              <a:rPr lang="fr-FR" sz="3200" dirty="0" smtClean="0"/>
              <a:t> </a:t>
            </a:r>
            <a:r>
              <a:rPr lang="en-US" sz="3200" dirty="0" smtClean="0"/>
              <a:t>⍷</a:t>
            </a:r>
            <a:r>
              <a:rPr lang="fr-FR" sz="3200" dirty="0" smtClean="0"/>
              <a:t>R</a:t>
            </a:r>
            <a:r>
              <a:rPr lang="fr-FR" sz="3200" baseline="30000" dirty="0" smtClean="0"/>
              <a:t>4</a:t>
            </a:r>
            <a:r>
              <a:rPr lang="fr-FR" sz="3200" dirty="0" smtClean="0"/>
              <a:t> </a:t>
            </a:r>
            <a:r>
              <a:rPr lang="fr-FR" sz="3200" dirty="0" smtClean="0">
                <a:sym typeface="Wingdings"/>
              </a:rPr>
              <a:t>        </a:t>
            </a:r>
            <a:endParaRPr lang="fr-FR" sz="3200" dirty="0" smtClean="0"/>
          </a:p>
          <a:p>
            <a:r>
              <a:rPr lang="fr-FR" sz="3200" u="sng" dirty="0" smtClean="0">
                <a:solidFill>
                  <a:srgbClr val="00B050"/>
                </a:solidFill>
              </a:rPr>
              <a:t>S</a:t>
            </a:r>
            <a:r>
              <a:rPr lang="fr-FR" sz="3200" u="sng" dirty="0" smtClean="0">
                <a:solidFill>
                  <a:srgbClr val="00B050"/>
                </a:solidFill>
              </a:rPr>
              <a:t>i </a:t>
            </a:r>
            <a:r>
              <a:rPr lang="fr-FR" sz="3200" u="sng" dirty="0" smtClean="0">
                <a:solidFill>
                  <a:srgbClr val="00B050"/>
                </a:solidFill>
              </a:rPr>
              <a:t>nous implémentons ses équations on trouve la valeur h(x</a:t>
            </a:r>
            <a:r>
              <a:rPr lang="fr-FR" sz="3200" u="sng" dirty="0" smtClean="0">
                <a:solidFill>
                  <a:srgbClr val="00B050"/>
                </a:solidFill>
              </a:rPr>
              <a:t>).</a:t>
            </a:r>
            <a:endParaRPr lang="fr-FR" sz="3200" u="sng" dirty="0" smtClean="0">
              <a:solidFill>
                <a:srgbClr val="00B050"/>
              </a:solidFill>
            </a:endParaRP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0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09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 name="Bulle ronde 15"/>
          <p:cNvSpPr/>
          <p:nvPr/>
        </p:nvSpPr>
        <p:spPr>
          <a:xfrm>
            <a:off x="4932040" y="2276872"/>
            <a:ext cx="3672408" cy="1368152"/>
          </a:xfrm>
          <a:prstGeom prst="wedgeEllipse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a0</a:t>
            </a:r>
            <a:r>
              <a:rPr lang="fr-FR" baseline="30000" dirty="0" smtClean="0"/>
              <a:t>(2</a:t>
            </a:r>
            <a:r>
              <a:rPr lang="fr-FR" baseline="30000" dirty="0" smtClean="0"/>
              <a:t>)</a:t>
            </a:r>
            <a:r>
              <a:rPr lang="fr-FR" dirty="0" smtClean="0"/>
              <a:t>=1 </a:t>
            </a:r>
            <a:r>
              <a:rPr lang="fr-FR" dirty="0" smtClean="0"/>
              <a:t>=1 EST LE BIAIS</a:t>
            </a:r>
            <a:endParaRPr lang="fr-FR" dirty="0"/>
          </a:p>
        </p:txBody>
      </p:sp>
      <p:pic>
        <p:nvPicPr>
          <p:cNvPr id="18" name="Picture 1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83568" y="1340768"/>
            <a:ext cx="6774512" cy="576064"/>
          </a:xfrm>
          <a:prstGeom prst="rect">
            <a:avLst/>
          </a:prstGeom>
          <a:noFill/>
        </p:spPr>
      </p:pic>
      <p:pic>
        <p:nvPicPr>
          <p:cNvPr id="19"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9552" y="2132856"/>
            <a:ext cx="8064896" cy="735848"/>
          </a:xfrm>
          <a:prstGeom prst="rect">
            <a:avLst/>
          </a:prstGeom>
          <a:noFill/>
        </p:spPr>
      </p:pic>
      <p:sp>
        <p:nvSpPr>
          <p:cNvPr id="13" name="Titre 12"/>
          <p:cNvSpPr>
            <a:spLocks noGrp="1"/>
          </p:cNvSpPr>
          <p:nvPr>
            <p:ph type="title"/>
          </p:nvPr>
        </p:nvSpPr>
        <p:spPr/>
        <p:txBody>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a:p>
        </p:txBody>
      </p:sp>
      <p:sp>
        <p:nvSpPr>
          <p:cNvPr id="4" name="ZoneTexte 3"/>
          <p:cNvSpPr txBox="1"/>
          <p:nvPr/>
        </p:nvSpPr>
        <p:spPr>
          <a:xfrm>
            <a:off x="7740352" y="5517232"/>
            <a:ext cx="576064" cy="707886"/>
          </a:xfrm>
          <a:prstGeom prst="rect">
            <a:avLst/>
          </a:prstGeom>
          <a:noFill/>
        </p:spPr>
        <p:txBody>
          <a:bodyPr wrap="square" rtlCol="0">
            <a:spAutoFit/>
          </a:bodyPr>
          <a:lstStyle/>
          <a:p>
            <a:r>
              <a:rPr lang="fr-FR" sz="4000" dirty="0" smtClean="0"/>
              <a:t> </a:t>
            </a:r>
            <a:endParaRPr lang="fr-FR" sz="4000" dirty="0"/>
          </a:p>
        </p:txBody>
      </p:sp>
      <p:sp>
        <p:nvSpPr>
          <p:cNvPr id="7" name="Rectangle 6"/>
          <p:cNvSpPr/>
          <p:nvPr/>
        </p:nvSpPr>
        <p:spPr>
          <a:xfrm>
            <a:off x="323528" y="0"/>
            <a:ext cx="4608512" cy="769441"/>
          </a:xfrm>
          <a:prstGeom prst="rect">
            <a:avLst/>
          </a:prstGeom>
        </p:spPr>
        <p:txBody>
          <a:bodyPr wrap="square">
            <a:spAutoFit/>
          </a:bodyPr>
          <a:lstStyle/>
          <a:p>
            <a:r>
              <a:rPr lang="fr-FR" sz="4400" b="1" dirty="0" smtClean="0"/>
              <a:t>Introduction :</a:t>
            </a:r>
            <a:r>
              <a:rPr lang="fr-FR" sz="4400" b="1" dirty="0" smtClean="0"/>
              <a:t> </a:t>
            </a:r>
            <a:endParaRPr lang="fr-FR" sz="4400" dirty="0"/>
          </a:p>
        </p:txBody>
      </p:sp>
      <p:pic>
        <p:nvPicPr>
          <p:cNvPr id="1027" name="Picture 3"/>
          <p:cNvPicPr>
            <a:picLocks noChangeAspect="1" noChangeArrowheads="1"/>
          </p:cNvPicPr>
          <p:nvPr/>
        </p:nvPicPr>
        <p:blipFill>
          <a:blip r:embed="rId2" cstate="print"/>
          <a:srcRect/>
          <a:stretch>
            <a:fillRect/>
          </a:stretch>
        </p:blipFill>
        <p:spPr bwMode="auto">
          <a:xfrm>
            <a:off x="539552" y="1556792"/>
            <a:ext cx="7591425" cy="37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a:p>
        </p:txBody>
      </p:sp>
      <p:sp>
        <p:nvSpPr>
          <p:cNvPr id="58369" name="Rectangle 1"/>
          <p:cNvSpPr>
            <a:spLocks noChangeArrowheads="1"/>
          </p:cNvSpPr>
          <p:nvPr/>
        </p:nvSpPr>
        <p:spPr bwMode="auto">
          <a:xfrm>
            <a:off x="0" y="764704"/>
            <a:ext cx="8676456"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800" dirty="0" smtClean="0"/>
              <a:t> </a:t>
            </a:r>
            <a:r>
              <a:rPr lang="fr-FR" sz="2800" u="sng" dirty="0" smtClean="0"/>
              <a:t>Exemple 1:</a:t>
            </a:r>
          </a:p>
          <a:p>
            <a:r>
              <a:rPr lang="fr-FR" sz="2800" dirty="0" smtClean="0"/>
              <a:t>Si on considère le problème de classification de logement: avec les variables d’entrées suivantes:</a:t>
            </a:r>
          </a:p>
          <a:p>
            <a:r>
              <a:rPr lang="fr-FR" sz="2800" dirty="0" smtClean="0"/>
              <a:t> x1=Superficie; x2=</a:t>
            </a:r>
            <a:r>
              <a:rPr lang="fr-FR" sz="2800" dirty="0" err="1" smtClean="0"/>
              <a:t>nbre</a:t>
            </a:r>
            <a:r>
              <a:rPr lang="fr-FR" sz="2800" dirty="0" smtClean="0"/>
              <a:t> SDB;</a:t>
            </a:r>
          </a:p>
          <a:p>
            <a:r>
              <a:rPr lang="fr-FR" sz="2800" dirty="0" smtClean="0"/>
              <a:t>x3=</a:t>
            </a:r>
            <a:r>
              <a:rPr lang="fr-FR" sz="2800" dirty="0" err="1" smtClean="0"/>
              <a:t>nbre</a:t>
            </a:r>
            <a:r>
              <a:rPr lang="fr-FR" sz="2800" dirty="0" smtClean="0"/>
              <a:t> Chambres;</a:t>
            </a:r>
            <a:endParaRPr lang="fr-FR" sz="2800" dirty="0" smtClean="0"/>
          </a:p>
          <a:p>
            <a:r>
              <a:rPr lang="fr-FR" sz="2800" dirty="0" smtClean="0"/>
              <a:t>x4= </a:t>
            </a:r>
            <a:r>
              <a:rPr lang="fr-FR" sz="2800" dirty="0" err="1" smtClean="0"/>
              <a:t>age</a:t>
            </a:r>
            <a:r>
              <a:rPr lang="fr-FR" sz="2800" dirty="0" smtClean="0"/>
              <a:t> maison </a:t>
            </a:r>
            <a:r>
              <a:rPr lang="fr-FR" sz="2800" dirty="0" smtClean="0"/>
              <a:t>; </a:t>
            </a:r>
          </a:p>
          <a:p>
            <a:r>
              <a:rPr lang="fr-FR" sz="2800" dirty="0" smtClean="0"/>
              <a:t>x5=</a:t>
            </a:r>
            <a:r>
              <a:rPr lang="fr-FR" sz="2800" dirty="0" err="1" smtClean="0"/>
              <a:t>nbre</a:t>
            </a:r>
            <a:r>
              <a:rPr lang="fr-FR" sz="2800" dirty="0" smtClean="0"/>
              <a:t> niveaux….=&gt;</a:t>
            </a:r>
            <a:r>
              <a:rPr lang="fr-FR" sz="2800" b="1" dirty="0" smtClean="0"/>
              <a:t>n=100 </a:t>
            </a:r>
            <a:r>
              <a:rPr lang="fr-FR" sz="2800" b="1" dirty="0" smtClean="0"/>
              <a:t>vars </a:t>
            </a:r>
            <a:endParaRPr lang="fr-FR" sz="2800" b="1" dirty="0" smtClean="0"/>
          </a:p>
          <a:p>
            <a:endParaRPr lang="fr-FR" sz="2800" b="1" dirty="0" smtClean="0"/>
          </a:p>
          <a:p>
            <a:pPr>
              <a:buFont typeface="Wingdings" pitchFamily="2" charset="2"/>
              <a:buChar char="Ø"/>
            </a:pPr>
            <a:r>
              <a:rPr lang="fr-FR" sz="2800" dirty="0" smtClean="0">
                <a:sym typeface="Wingdings"/>
              </a:rPr>
              <a:t>On veut créer un modèle de régression logistique pour prédire la classe d’un logement.</a:t>
            </a:r>
          </a:p>
          <a:p>
            <a:pPr>
              <a:buFont typeface="Wingdings" pitchFamily="2" charset="2"/>
              <a:buChar char="Ø"/>
            </a:pPr>
            <a:r>
              <a:rPr lang="fr-FR" sz="2800" dirty="0" smtClean="0">
                <a:sym typeface="Wingdings"/>
              </a:rPr>
              <a:t>Si</a:t>
            </a:r>
            <a:r>
              <a:rPr lang="fr-FR" sz="2800" dirty="0" smtClean="0">
                <a:sym typeface="Wingdings"/>
              </a:rPr>
              <a:t> </a:t>
            </a:r>
            <a:r>
              <a:rPr lang="fr-FR" sz="2800" dirty="0" err="1" smtClean="0">
                <a:sym typeface="Wingdings"/>
              </a:rPr>
              <a:t>features</a:t>
            </a:r>
            <a:r>
              <a:rPr lang="fr-FR" sz="2800" dirty="0" smtClean="0">
                <a:sym typeface="Wingdings"/>
              </a:rPr>
              <a:t> avec 2 vars </a:t>
            </a:r>
            <a:r>
              <a:rPr lang="fr-FR" sz="2800" dirty="0" smtClean="0">
                <a:sym typeface="Wingdings" pitchFamily="2" charset="2"/>
              </a:rPr>
              <a:t></a:t>
            </a:r>
            <a:r>
              <a:rPr lang="fr-FR" sz="2800" dirty="0" smtClean="0"/>
              <a:t> le </a:t>
            </a:r>
            <a:r>
              <a:rPr lang="fr-FR" sz="2800" dirty="0" smtClean="0"/>
              <a:t>nombre des </a:t>
            </a:r>
            <a:r>
              <a:rPr lang="fr-FR" sz="2800" dirty="0" err="1" smtClean="0"/>
              <a:t>features</a:t>
            </a:r>
            <a:r>
              <a:rPr lang="fr-FR" sz="2800" dirty="0" smtClean="0"/>
              <a:t> </a:t>
            </a:r>
            <a:r>
              <a:rPr lang="fr-FR" sz="2800" dirty="0" smtClean="0"/>
              <a:t>va augmenter en O(n²) et c en fait plus proche de n²/2</a:t>
            </a:r>
            <a:r>
              <a:rPr lang="fr-FR" sz="2800" dirty="0" smtClean="0"/>
              <a:t>. </a:t>
            </a:r>
            <a:endParaRPr lang="fr-FR" sz="2800" dirty="0" smtClean="0"/>
          </a:p>
          <a:p>
            <a:r>
              <a:rPr lang="fr-FR" sz="2800" dirty="0" smtClean="0">
                <a:sym typeface="Wingdings" pitchFamily="2" charset="2"/>
              </a:rPr>
              <a:t>DONC : </a:t>
            </a:r>
            <a:r>
              <a:rPr lang="fr-FR" sz="2800" dirty="0" smtClean="0"/>
              <a:t>nb </a:t>
            </a:r>
            <a:r>
              <a:rPr lang="fr-FR" sz="2800" dirty="0" err="1" smtClean="0"/>
              <a:t>features</a:t>
            </a:r>
            <a:r>
              <a:rPr lang="fr-FR" sz="2800" dirty="0" smtClean="0"/>
              <a:t>=5000.</a:t>
            </a:r>
            <a:endParaRPr lang="fr-FR" sz="2800" dirty="0" smtClean="0"/>
          </a:p>
          <a:p>
            <a:r>
              <a:rPr lang="fr-FR" sz="2800" dirty="0" smtClean="0"/>
              <a:t>Puisque </a:t>
            </a:r>
            <a:r>
              <a:rPr lang="fr-FR" sz="2800" dirty="0" smtClean="0"/>
              <a:t>on doit trouver g(x</a:t>
            </a:r>
            <a:r>
              <a:rPr lang="fr-FR" sz="2800" baseline="-25000" dirty="0" smtClean="0"/>
              <a:t>1</a:t>
            </a:r>
            <a:r>
              <a:rPr lang="fr-FR" sz="2800" dirty="0" smtClean="0"/>
              <a:t>x</a:t>
            </a:r>
            <a:r>
              <a:rPr lang="fr-FR" sz="2800" baseline="-25000" dirty="0" smtClean="0"/>
              <a:t>2</a:t>
            </a:r>
            <a:r>
              <a:rPr lang="fr-FR" sz="2800" dirty="0" smtClean="0"/>
              <a:t>+….x</a:t>
            </a:r>
            <a:r>
              <a:rPr lang="fr-FR" sz="2800" baseline="-25000" dirty="0" smtClean="0"/>
              <a:t>1</a:t>
            </a:r>
            <a:r>
              <a:rPr lang="fr-FR" sz="2800" dirty="0" smtClean="0"/>
              <a:t>x</a:t>
            </a:r>
            <a:r>
              <a:rPr lang="fr-FR" sz="2800" baseline="-25000" dirty="0" smtClean="0"/>
              <a:t>100</a:t>
            </a:r>
            <a:r>
              <a:rPr lang="fr-FR" sz="2800" dirty="0" smtClean="0"/>
              <a:t>+x</a:t>
            </a:r>
            <a:r>
              <a:rPr lang="fr-FR" sz="2800" baseline="-25000" dirty="0" smtClean="0"/>
              <a:t>2</a:t>
            </a:r>
            <a:r>
              <a:rPr lang="fr-FR" sz="2800" dirty="0" smtClean="0"/>
              <a:t>x</a:t>
            </a:r>
            <a:r>
              <a:rPr lang="fr-FR" sz="2800" baseline="-25000" dirty="0" smtClean="0"/>
              <a:t>3</a:t>
            </a:r>
            <a:r>
              <a:rPr lang="fr-FR" sz="2800" dirty="0" smtClean="0"/>
              <a:t>+…x</a:t>
            </a:r>
            <a:r>
              <a:rPr lang="fr-FR" sz="2800" baseline="-25000" dirty="0" smtClean="0"/>
              <a:t>2</a:t>
            </a:r>
            <a:r>
              <a:rPr lang="fr-FR" sz="2800" dirty="0" smtClean="0"/>
              <a:t>x</a:t>
            </a:r>
            <a:r>
              <a:rPr lang="fr-FR" sz="2800" baseline="-25000" dirty="0" smtClean="0"/>
              <a:t>100</a:t>
            </a:r>
            <a:r>
              <a:rPr lang="fr-FR" sz="2800" dirty="0" smtClean="0"/>
              <a:t>+…..)</a:t>
            </a:r>
          </a:p>
          <a:p>
            <a:pPr>
              <a:buFont typeface="Wingdings" pitchFamily="2" charset="2"/>
              <a:buChar char="Ø"/>
            </a:pPr>
            <a:endParaRPr lang="fr-FR" sz="2800" dirty="0" smtClean="0"/>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5" name="Rectangle 4"/>
          <p:cNvSpPr/>
          <p:nvPr/>
        </p:nvSpPr>
        <p:spPr>
          <a:xfrm>
            <a:off x="323528" y="0"/>
            <a:ext cx="4608512" cy="769441"/>
          </a:xfrm>
          <a:prstGeom prst="rect">
            <a:avLst/>
          </a:prstGeom>
        </p:spPr>
        <p:txBody>
          <a:bodyPr wrap="square">
            <a:spAutoFit/>
          </a:bodyPr>
          <a:lstStyle/>
          <a:p>
            <a:r>
              <a:rPr lang="fr-FR" sz="4400" b="1" dirty="0" smtClean="0"/>
              <a:t>Introduction:</a:t>
            </a:r>
            <a:r>
              <a:rPr lang="fr-FR" sz="4400" b="1" dirty="0" smtClean="0"/>
              <a:t> </a:t>
            </a:r>
            <a:endParaRPr lang="fr-FR" sz="4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a:p>
        </p:txBody>
      </p:sp>
      <p:sp>
        <p:nvSpPr>
          <p:cNvPr id="58369" name="Rectangle 1"/>
          <p:cNvSpPr>
            <a:spLocks noChangeArrowheads="1"/>
          </p:cNvSpPr>
          <p:nvPr/>
        </p:nvSpPr>
        <p:spPr bwMode="auto">
          <a:xfrm>
            <a:off x="0" y="590491"/>
            <a:ext cx="8604448" cy="79714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3200" u="sng" dirty="0" smtClean="0"/>
              <a:t>Exemple 1 suite:</a:t>
            </a:r>
          </a:p>
          <a:p>
            <a:pPr>
              <a:buFont typeface="Wingdings" pitchFamily="2" charset="2"/>
              <a:buChar char="Ø"/>
            </a:pPr>
            <a:r>
              <a:rPr lang="fr-FR" sz="3200" dirty="0" smtClean="0"/>
              <a:t>On </a:t>
            </a:r>
            <a:r>
              <a:rPr lang="fr-FR" sz="3200" dirty="0" smtClean="0"/>
              <a:t>peut considérer  : x</a:t>
            </a:r>
            <a:r>
              <a:rPr lang="fr-FR" sz="3200" baseline="-25000" dirty="0" smtClean="0"/>
              <a:t>1</a:t>
            </a:r>
            <a:r>
              <a:rPr lang="fr-FR" sz="3200" dirty="0" smtClean="0"/>
              <a:t>²,x</a:t>
            </a:r>
            <a:r>
              <a:rPr lang="fr-FR" sz="3200" baseline="-25000" dirty="0" smtClean="0"/>
              <a:t>2</a:t>
            </a:r>
            <a:r>
              <a:rPr lang="fr-FR" sz="3200" dirty="0" smtClean="0"/>
              <a:t>²…x</a:t>
            </a:r>
            <a:r>
              <a:rPr lang="fr-FR" sz="3200" baseline="-25000" dirty="0" smtClean="0"/>
              <a:t>100</a:t>
            </a:r>
            <a:r>
              <a:rPr lang="fr-FR" sz="3200" dirty="0" smtClean="0"/>
              <a:t>² </a:t>
            </a:r>
            <a:endParaRPr lang="fr-FR" sz="3200" dirty="0" smtClean="0"/>
          </a:p>
          <a:p>
            <a:pPr>
              <a:buFont typeface="Wingdings" pitchFamily="2" charset="2"/>
              <a:buChar char="ü"/>
            </a:pPr>
            <a:r>
              <a:rPr lang="fr-FR" sz="3200" dirty="0" smtClean="0"/>
              <a:t>mais </a:t>
            </a:r>
            <a:r>
              <a:rPr lang="fr-FR" sz="3200" dirty="0" smtClean="0"/>
              <a:t>ceci ne va pas bien séparer les clases,.</a:t>
            </a:r>
          </a:p>
          <a:p>
            <a:r>
              <a:rPr lang="fr-FR" sz="3200" dirty="0" smtClean="0"/>
              <a:t> </a:t>
            </a:r>
          </a:p>
          <a:p>
            <a:pPr>
              <a:buFont typeface="Wingdings" pitchFamily="2" charset="2"/>
              <a:buChar char="Ø"/>
            </a:pPr>
            <a:r>
              <a:rPr lang="fr-FR" sz="3200" dirty="0" smtClean="0"/>
              <a:t>On peut aussi considérer les </a:t>
            </a:r>
            <a:r>
              <a:rPr lang="fr-FR" sz="3200" dirty="0" err="1" smtClean="0"/>
              <a:t>features</a:t>
            </a:r>
            <a:r>
              <a:rPr lang="fr-FR" sz="3200" dirty="0" smtClean="0"/>
              <a:t> avec 3 vars :x</a:t>
            </a:r>
            <a:r>
              <a:rPr lang="fr-FR" sz="3200" baseline="-25000" dirty="0" smtClean="0"/>
              <a:t>1</a:t>
            </a:r>
            <a:r>
              <a:rPr lang="fr-FR" sz="3200" dirty="0" smtClean="0"/>
              <a:t>x</a:t>
            </a:r>
            <a:r>
              <a:rPr lang="fr-FR" sz="3200" baseline="-25000" dirty="0" smtClean="0"/>
              <a:t>2</a:t>
            </a:r>
            <a:r>
              <a:rPr lang="fr-FR" sz="3200" dirty="0" smtClean="0"/>
              <a:t>x</a:t>
            </a:r>
            <a:r>
              <a:rPr lang="fr-FR" sz="3200" baseline="-25000" dirty="0" smtClean="0"/>
              <a:t>3</a:t>
            </a:r>
            <a:r>
              <a:rPr lang="fr-FR" sz="3200" dirty="0" smtClean="0"/>
              <a:t>, x</a:t>
            </a:r>
            <a:r>
              <a:rPr lang="fr-FR" sz="3200" baseline="-25000" dirty="0" smtClean="0"/>
              <a:t>9</a:t>
            </a:r>
            <a:r>
              <a:rPr lang="fr-FR" sz="3200" dirty="0" smtClean="0"/>
              <a:t>x</a:t>
            </a:r>
            <a:r>
              <a:rPr lang="fr-FR" sz="3200" baseline="-25000" dirty="0" smtClean="0"/>
              <a:t>10</a:t>
            </a:r>
            <a:r>
              <a:rPr lang="fr-FR" sz="3200" dirty="0" smtClean="0"/>
              <a:t>x</a:t>
            </a:r>
            <a:r>
              <a:rPr lang="fr-FR" sz="3200" baseline="-25000" dirty="0" smtClean="0"/>
              <a:t>17</a:t>
            </a:r>
            <a:r>
              <a:rPr lang="fr-FR" sz="3200" dirty="0" smtClean="0"/>
              <a:t>… donc n</a:t>
            </a:r>
            <a:r>
              <a:rPr lang="fr-FR" sz="3200" baseline="30000" dirty="0" smtClean="0"/>
              <a:t>3</a:t>
            </a:r>
            <a:r>
              <a:rPr lang="fr-FR" sz="3200" dirty="0" smtClean="0"/>
              <a:t> </a:t>
            </a:r>
            <a:r>
              <a:rPr lang="fr-FR" sz="3200" dirty="0" err="1" smtClean="0"/>
              <a:t>features</a:t>
            </a:r>
            <a:r>
              <a:rPr lang="fr-FR" sz="3200" dirty="0" smtClean="0"/>
              <a:t>. </a:t>
            </a:r>
            <a:endParaRPr lang="fr-FR" sz="3200" dirty="0" smtClean="0"/>
          </a:p>
          <a:p>
            <a:pPr>
              <a:buFont typeface="Wingdings" pitchFamily="2" charset="2"/>
              <a:buChar char="ü"/>
            </a:pPr>
            <a:r>
              <a:rPr lang="fr-FR" sz="3200" dirty="0" smtClean="0"/>
              <a:t>ceci </a:t>
            </a:r>
            <a:r>
              <a:rPr lang="fr-FR" sz="3200" dirty="0" smtClean="0"/>
              <a:t>va donner </a:t>
            </a:r>
            <a:r>
              <a:rPr lang="fr-FR" sz="3200" dirty="0" smtClean="0"/>
              <a:t>encore plus de </a:t>
            </a:r>
            <a:r>
              <a:rPr lang="fr-FR" sz="3200" dirty="0" err="1" smtClean="0"/>
              <a:t>features</a:t>
            </a:r>
            <a:r>
              <a:rPr lang="fr-FR" sz="3200" dirty="0" smtClean="0"/>
              <a:t>. </a:t>
            </a:r>
            <a:endParaRPr lang="fr-FR" sz="3200" dirty="0" smtClean="0"/>
          </a:p>
          <a:p>
            <a:endParaRPr lang="fr-FR" sz="3200" dirty="0" smtClean="0"/>
          </a:p>
          <a:p>
            <a:r>
              <a:rPr lang="fr-FR" sz="3200" dirty="0" smtClean="0">
                <a:sym typeface="Wingdings" pitchFamily="2" charset="2"/>
              </a:rPr>
              <a:t></a:t>
            </a:r>
            <a:r>
              <a:rPr lang="fr-FR" sz="3200" dirty="0" smtClean="0">
                <a:solidFill>
                  <a:srgbClr val="FF0000"/>
                </a:solidFill>
                <a:sym typeface="Wingdings" pitchFamily="2" charset="2"/>
              </a:rPr>
              <a:t>Donc c</a:t>
            </a:r>
            <a:r>
              <a:rPr lang="fr-FR" sz="3200" dirty="0" smtClean="0">
                <a:solidFill>
                  <a:srgbClr val="FF0000"/>
                </a:solidFill>
              </a:rPr>
              <a:t>e n’est pas une bonne idée d’augmenter le nombre de </a:t>
            </a:r>
            <a:r>
              <a:rPr lang="fr-FR" sz="3200" dirty="0" err="1" smtClean="0">
                <a:solidFill>
                  <a:srgbClr val="FF0000"/>
                </a:solidFill>
              </a:rPr>
              <a:t>features</a:t>
            </a:r>
            <a:r>
              <a:rPr lang="fr-FR" sz="3200" dirty="0" smtClean="0">
                <a:solidFill>
                  <a:srgbClr val="FF0000"/>
                </a:solidFill>
              </a:rPr>
              <a:t>.</a:t>
            </a:r>
          </a:p>
          <a:p>
            <a:r>
              <a:rPr lang="fr-FR" sz="3200" dirty="0" smtClean="0">
                <a:sym typeface="Wingdings" pitchFamily="2" charset="2"/>
              </a:rPr>
              <a:t></a:t>
            </a:r>
            <a:r>
              <a:rPr lang="fr-FR" sz="3200" dirty="0" smtClean="0"/>
              <a:t>Ceci peut amener à un </a:t>
            </a:r>
            <a:r>
              <a:rPr lang="fr-FR" sz="3200" u="sng" dirty="0" err="1" smtClean="0"/>
              <a:t>surapprentissage</a:t>
            </a:r>
            <a:r>
              <a:rPr lang="fr-FR" sz="3200" dirty="0" smtClean="0"/>
              <a:t> en plus que les </a:t>
            </a:r>
            <a:r>
              <a:rPr lang="fr-FR" sz="3200" u="sng" dirty="0" smtClean="0"/>
              <a:t>calculs</a:t>
            </a:r>
            <a:r>
              <a:rPr lang="fr-FR" sz="3200" dirty="0" smtClean="0"/>
              <a:t> deviennent </a:t>
            </a:r>
            <a:r>
              <a:rPr lang="fr-FR" sz="3200" b="1" u="sng" dirty="0" smtClean="0"/>
              <a:t>très complexes</a:t>
            </a:r>
            <a:r>
              <a:rPr lang="fr-FR" sz="3200" dirty="0" smtClean="0"/>
              <a:t>. </a:t>
            </a:r>
          </a:p>
          <a:p>
            <a:endParaRPr lang="fr-FR" sz="3200" dirty="0" smtClean="0"/>
          </a:p>
          <a:p>
            <a:r>
              <a:rPr lang="fr-FR" sz="3200" dirty="0" smtClean="0"/>
              <a:t> </a:t>
            </a:r>
          </a:p>
          <a:p>
            <a:endParaRPr lang="fr-FR" sz="3200" dirty="0" smtClean="0"/>
          </a:p>
          <a:p>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5" name="Rectangle 4"/>
          <p:cNvSpPr/>
          <p:nvPr/>
        </p:nvSpPr>
        <p:spPr>
          <a:xfrm>
            <a:off x="395536" y="0"/>
            <a:ext cx="4608512" cy="769441"/>
          </a:xfrm>
          <a:prstGeom prst="rect">
            <a:avLst/>
          </a:prstGeom>
        </p:spPr>
        <p:txBody>
          <a:bodyPr wrap="square">
            <a:spAutoFit/>
          </a:bodyPr>
          <a:lstStyle/>
          <a:p>
            <a:r>
              <a:rPr lang="fr-FR" sz="4400" b="1" dirty="0" smtClean="0"/>
              <a:t>Introduction:</a:t>
            </a:r>
            <a:r>
              <a:rPr lang="fr-FR" sz="4400" b="1" dirty="0" smtClean="0"/>
              <a:t> </a:t>
            </a:r>
            <a:endParaRPr lang="fr-FR"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8369">
                                            <p:txEl>
                                              <p:pRg st="8" end="8"/>
                                            </p:txEl>
                                          </p:spTgt>
                                        </p:tgtEl>
                                        <p:attrNameLst>
                                          <p:attrName>style.visibility</p:attrName>
                                        </p:attrNameLst>
                                      </p:cBhvr>
                                      <p:to>
                                        <p:strVal val="visible"/>
                                      </p:to>
                                    </p:set>
                                    <p:animEffect transition="in" filter="checkerboard(across)">
                                      <p:cBhvr>
                                        <p:cTn id="7" dur="500"/>
                                        <p:tgtEl>
                                          <p:spTgt spid="583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a:p>
        </p:txBody>
      </p:sp>
      <p:sp>
        <p:nvSpPr>
          <p:cNvPr id="47105" name="Rectangle 1"/>
          <p:cNvSpPr>
            <a:spLocks noChangeArrowheads="1"/>
          </p:cNvSpPr>
          <p:nvPr/>
        </p:nvSpPr>
        <p:spPr bwMode="auto">
          <a:xfrm>
            <a:off x="395536" y="692696"/>
            <a:ext cx="5158507"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lang="fr-FR" sz="3200" u="sng" dirty="0" smtClean="0">
                <a:latin typeface="Times New Roman" pitchFamily="18" charset="0"/>
                <a:ea typeface="Calibri" pitchFamily="34" charset="0"/>
                <a:cs typeface="Times New Roman" pitchFamily="18" charset="0"/>
              </a:rPr>
              <a:t>Exemple 2:</a:t>
            </a:r>
          </a:p>
          <a:p>
            <a:pPr marL="0" marR="0" lvl="0" indent="0" algn="justLow" defTabSz="914400" rtl="0" eaLnBrk="1" fontAlgn="base" latinLnBrk="0" hangingPunct="1">
              <a:lnSpc>
                <a:spcPct val="100000"/>
              </a:lnSpc>
              <a:spcBef>
                <a:spcPct val="0"/>
              </a:spcBef>
              <a:spcAft>
                <a:spcPct val="0"/>
              </a:spcAft>
              <a:buClrTx/>
              <a:buSzTx/>
              <a:buFontTx/>
              <a:buNone/>
              <a:tabLst/>
            </a:pPr>
            <a:r>
              <a:rPr lang="fr-FR" sz="3200" dirty="0" smtClean="0">
                <a:latin typeface="Times New Roman" pitchFamily="18" charset="0"/>
                <a:ea typeface="Calibri" pitchFamily="34" charset="0"/>
                <a:cs typeface="Times New Roman" pitchFamily="18" charset="0"/>
              </a:rPr>
              <a:t>P</a:t>
            </a:r>
            <a:r>
              <a:rPr kumimoji="0" lang="fr-FR"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robl</a:t>
            </a:r>
            <a:r>
              <a:rPr kumimoji="0" lang="fr-FR" sz="3200" b="0" i="0" u="none" strike="noStrike" cap="none" normalizeH="0" baseline="0" dirty="0" smtClean="0">
                <a:ln>
                  <a:noFill/>
                </a:ln>
                <a:solidFill>
                  <a:schemeClr val="tx1"/>
                </a:solidFill>
                <a:effectLst/>
                <a:latin typeface="Calibri"/>
                <a:ea typeface="Calibri" pitchFamily="34" charset="0"/>
                <a:cs typeface="Times New Roman" pitchFamily="18" charset="0"/>
              </a:rPr>
              <a:t>è</a:t>
            </a:r>
            <a:r>
              <a:rPr kumimoji="0" lang="fr-FR"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me </a:t>
            </a:r>
            <a:r>
              <a:rPr kumimoji="0" lang="fr-FR"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plus complexe</a:t>
            </a:r>
            <a:r>
              <a:rPr kumimoji="0" lang="fr-FR" sz="3200" b="0" i="0" u="none" strike="noStrike" cap="none" normalizeH="0" baseline="0" dirty="0" smtClean="0">
                <a:ln>
                  <a:noFill/>
                </a:ln>
                <a:solidFill>
                  <a:schemeClr val="tx1"/>
                </a:solidFill>
                <a:effectLst/>
                <a:latin typeface="Calibri"/>
                <a:ea typeface="Calibri" pitchFamily="34" charset="0"/>
                <a:cs typeface="Times New Roman" pitchFamily="18" charset="0"/>
              </a:rPr>
              <a:t> </a:t>
            </a:r>
            <a:r>
              <a:rPr kumimoji="0" lang="fr-FR"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p>
          <a:p>
            <a:pPr marL="0" marR="0" lvl="0" indent="0" algn="justLow"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La vision par ordinateur</a:t>
            </a:r>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Image 4"/>
          <p:cNvPicPr/>
          <p:nvPr/>
        </p:nvPicPr>
        <p:blipFill>
          <a:blip r:embed="rId3" cstate="print"/>
          <a:srcRect/>
          <a:stretch>
            <a:fillRect/>
          </a:stretch>
        </p:blipFill>
        <p:spPr bwMode="auto">
          <a:xfrm>
            <a:off x="5580112" y="548680"/>
            <a:ext cx="3096344" cy="2089001"/>
          </a:xfrm>
          <a:prstGeom prst="rect">
            <a:avLst/>
          </a:prstGeom>
          <a:noFill/>
          <a:ln w="9525">
            <a:noFill/>
            <a:miter lim="800000"/>
            <a:headEnd/>
            <a:tailEnd/>
          </a:ln>
        </p:spPr>
      </p:pic>
      <p:pic>
        <p:nvPicPr>
          <p:cNvPr id="6" name="Image 5"/>
          <p:cNvPicPr/>
          <p:nvPr/>
        </p:nvPicPr>
        <p:blipFill>
          <a:blip r:embed="rId4" cstate="print"/>
          <a:srcRect/>
          <a:stretch>
            <a:fillRect/>
          </a:stretch>
        </p:blipFill>
        <p:spPr bwMode="auto">
          <a:xfrm>
            <a:off x="323528" y="2420888"/>
            <a:ext cx="7992888" cy="4437112"/>
          </a:xfrm>
          <a:prstGeom prst="rect">
            <a:avLst/>
          </a:prstGeom>
          <a:noFill/>
          <a:ln w="9525">
            <a:noFill/>
            <a:miter lim="800000"/>
            <a:headEnd/>
            <a:tailEnd/>
          </a:ln>
        </p:spPr>
      </p:pic>
      <p:sp>
        <p:nvSpPr>
          <p:cNvPr id="7" name="Rectangle 6"/>
          <p:cNvSpPr/>
          <p:nvPr/>
        </p:nvSpPr>
        <p:spPr>
          <a:xfrm>
            <a:off x="395536" y="0"/>
            <a:ext cx="4608512" cy="769441"/>
          </a:xfrm>
          <a:prstGeom prst="rect">
            <a:avLst/>
          </a:prstGeom>
        </p:spPr>
        <p:txBody>
          <a:bodyPr wrap="square">
            <a:spAutoFit/>
          </a:bodyPr>
          <a:lstStyle/>
          <a:p>
            <a:r>
              <a:rPr lang="fr-FR" sz="4400" b="1" dirty="0" smtClean="0"/>
              <a:t>Introduction:</a:t>
            </a:r>
            <a:r>
              <a:rPr lang="fr-FR" sz="4400" b="1" dirty="0" smtClean="0"/>
              <a:t> </a:t>
            </a:r>
            <a:endParaRPr lang="fr-FR" sz="4400" dirty="0"/>
          </a:p>
        </p:txBody>
      </p:sp>
      <p:sp>
        <p:nvSpPr>
          <p:cNvPr id="8" name="Pensées 7"/>
          <p:cNvSpPr/>
          <p:nvPr/>
        </p:nvSpPr>
        <p:spPr>
          <a:xfrm>
            <a:off x="4427984" y="2636912"/>
            <a:ext cx="4320480" cy="1368152"/>
          </a:xfrm>
          <a:prstGeom prst="cloud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Matrice de valeurs  0-255 = luminosité des pixels</a:t>
            </a:r>
            <a:endParaRPr lang="fr-FR" dirty="0"/>
          </a:p>
        </p:txBody>
      </p:sp>
      <p:sp>
        <p:nvSpPr>
          <p:cNvPr id="9" name="Pensées 8"/>
          <p:cNvSpPr/>
          <p:nvPr/>
        </p:nvSpPr>
        <p:spPr>
          <a:xfrm>
            <a:off x="4823520" y="3573016"/>
            <a:ext cx="4320480" cy="1368152"/>
          </a:xfrm>
          <a:prstGeom prst="cloud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L’ordinateur doit nous dire qu’il s’agit de la poignée de la porte</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a:p>
        </p:txBody>
      </p:sp>
      <p:pic>
        <p:nvPicPr>
          <p:cNvPr id="3" name="Image 2"/>
          <p:cNvPicPr/>
          <p:nvPr/>
        </p:nvPicPr>
        <p:blipFill>
          <a:blip r:embed="rId3" cstate="print"/>
          <a:srcRect/>
          <a:stretch>
            <a:fillRect/>
          </a:stretch>
        </p:blipFill>
        <p:spPr bwMode="auto">
          <a:xfrm>
            <a:off x="0" y="260648"/>
            <a:ext cx="9144000" cy="6192688"/>
          </a:xfrm>
          <a:prstGeom prst="rect">
            <a:avLst/>
          </a:prstGeom>
          <a:noFill/>
          <a:ln w="9525">
            <a:noFill/>
            <a:miter lim="800000"/>
            <a:headEnd/>
            <a:tailEnd/>
          </a:ln>
        </p:spPr>
      </p:pic>
      <p:sp>
        <p:nvSpPr>
          <p:cNvPr id="4" name="Pensées 3"/>
          <p:cNvSpPr/>
          <p:nvPr/>
        </p:nvSpPr>
        <p:spPr>
          <a:xfrm>
            <a:off x="2627784" y="332656"/>
            <a:ext cx="4320480" cy="1368152"/>
          </a:xfrm>
          <a:prstGeom prst="cloud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Ensemble de Formation (Training)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a:p>
        </p:txBody>
      </p:sp>
      <p:sp>
        <p:nvSpPr>
          <p:cNvPr id="72705" name="Rectangle 1"/>
          <p:cNvSpPr>
            <a:spLocks noChangeArrowheads="1"/>
          </p:cNvSpPr>
          <p:nvPr/>
        </p:nvSpPr>
        <p:spPr bwMode="auto">
          <a:xfrm>
            <a:off x="170828" y="5700827"/>
            <a:ext cx="8802346"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 typeface="Wingdings" pitchFamily="2" charset="2"/>
              <a:buChar char="Ø"/>
              <a:tabLst/>
            </a:pPr>
            <a:r>
              <a:rPr kumimoji="0" lang="fr-FR"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on </a:t>
            </a:r>
            <a:r>
              <a:rPr kumimoji="0" lang="fr-FR"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aura besoin d</a:t>
            </a:r>
            <a:r>
              <a:rPr kumimoji="0" lang="fr-FR" sz="28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fr-FR"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une hypoth</a:t>
            </a:r>
            <a:r>
              <a:rPr kumimoji="0" lang="fr-FR" sz="2800" b="0" i="0" u="none" strike="noStrike" cap="none" normalizeH="0" baseline="0" dirty="0" smtClean="0">
                <a:ln>
                  <a:noFill/>
                </a:ln>
                <a:solidFill>
                  <a:schemeClr val="tx1"/>
                </a:solidFill>
                <a:effectLst/>
                <a:latin typeface="Calibri"/>
                <a:ea typeface="Calibri" pitchFamily="34" charset="0"/>
                <a:cs typeface="Times New Roman" pitchFamily="18" charset="0"/>
              </a:rPr>
              <a:t>è</a:t>
            </a:r>
            <a:r>
              <a:rPr kumimoji="0" lang="fr-FR"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se </a:t>
            </a:r>
            <a:r>
              <a:rPr kumimoji="0" lang="fr-FR" sz="28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non linéaire </a:t>
            </a:r>
            <a:r>
              <a:rPr kumimoji="0" lang="fr-FR"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pour s</a:t>
            </a:r>
            <a:r>
              <a:rPr kumimoji="0" lang="fr-FR" sz="2800" b="0" i="0" u="none" strike="noStrike" cap="none" normalizeH="0" baseline="0" dirty="0" smtClean="0">
                <a:ln>
                  <a:noFill/>
                </a:ln>
                <a:solidFill>
                  <a:schemeClr val="tx1"/>
                </a:solidFill>
                <a:effectLst/>
                <a:latin typeface="Calibri"/>
                <a:ea typeface="Calibri" pitchFamily="34" charset="0"/>
                <a:cs typeface="Times New Roman" pitchFamily="18" charset="0"/>
              </a:rPr>
              <a:t>é</a:t>
            </a:r>
            <a:r>
              <a:rPr kumimoji="0" lang="fr-FR"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parer</a:t>
            </a:r>
          </a:p>
          <a:p>
            <a:pPr marL="0" marR="0" lvl="0" indent="0" algn="justLow" defTabSz="9144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entre les deux classes.</a:t>
            </a:r>
            <a:endParaRPr kumimoji="0" lang="fr-FR" sz="2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323528" y="2348880"/>
            <a:ext cx="8104816" cy="3387254"/>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555776" y="908720"/>
            <a:ext cx="3829050" cy="1743075"/>
          </a:xfrm>
          <a:prstGeom prst="rect">
            <a:avLst/>
          </a:prstGeom>
          <a:noFill/>
          <a:ln w="9525">
            <a:noFill/>
            <a:miter lim="800000"/>
            <a:headEnd/>
            <a:tailEnd/>
          </a:ln>
        </p:spPr>
      </p:pic>
      <p:sp>
        <p:nvSpPr>
          <p:cNvPr id="7" name="Rectangle 1"/>
          <p:cNvSpPr>
            <a:spLocks noChangeArrowheads="1"/>
          </p:cNvSpPr>
          <p:nvPr/>
        </p:nvSpPr>
        <p:spPr bwMode="auto">
          <a:xfrm>
            <a:off x="323528" y="404664"/>
            <a:ext cx="7992888"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 typeface="Wingdings" pitchFamily="2" charset="2"/>
              <a:buChar char="Ø"/>
              <a:tabLst/>
            </a:pPr>
            <a:r>
              <a:rPr kumimoji="0" lang="fr-FR" sz="2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on projette</a:t>
            </a:r>
            <a:r>
              <a:rPr kumimoji="0" lang="fr-FR" sz="28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les images selon deux pixels on obtient le </a:t>
            </a:r>
          </a:p>
          <a:p>
            <a:pPr marL="0" marR="0" lvl="0" indent="0" algn="justLow" defTabSz="914400" rtl="0" eaLnBrk="1" fontAlgn="base" latinLnBrk="0" hangingPunct="1">
              <a:lnSpc>
                <a:spcPct val="100000"/>
              </a:lnSpc>
              <a:spcBef>
                <a:spcPct val="0"/>
              </a:spcBef>
              <a:spcAft>
                <a:spcPct val="0"/>
              </a:spcAft>
              <a:buClrTx/>
              <a:buSzTx/>
              <a:tabLst/>
            </a:pPr>
            <a:r>
              <a:rPr kumimoji="0" lang="fr-FR" sz="28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graphe suivant:</a:t>
            </a:r>
            <a:endParaRPr kumimoji="0" lang="fr-FR"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2705"/>
                                        </p:tgtEl>
                                        <p:attrNameLst>
                                          <p:attrName>style.visibility</p:attrName>
                                        </p:attrNameLst>
                                      </p:cBhvr>
                                      <p:to>
                                        <p:strVal val="visible"/>
                                      </p:to>
                                    </p:set>
                                    <p:animEffect transition="in" filter="checkerboard(across)">
                                      <p:cBhvr>
                                        <p:cTn id="7" dur="500"/>
                                        <p:tgtEl>
                                          <p:spTgt spid="72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endParaRPr lang="fr-FR"/>
          </a:p>
        </p:txBody>
      </p:sp>
      <p:sp>
        <p:nvSpPr>
          <p:cNvPr id="58369" name="Rectangle 1"/>
          <p:cNvSpPr>
            <a:spLocks noChangeArrowheads="1"/>
          </p:cNvSpPr>
          <p:nvPr/>
        </p:nvSpPr>
        <p:spPr bwMode="auto">
          <a:xfrm>
            <a:off x="0" y="0"/>
            <a:ext cx="914400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3200" b="1" u="sng" dirty="0" smtClean="0"/>
              <a:t>Explication</a:t>
            </a:r>
            <a:r>
              <a:rPr lang="fr-FR" sz="3200" dirty="0" smtClean="0"/>
              <a:t>:</a:t>
            </a:r>
            <a:endParaRPr lang="fr-FR" sz="3200" dirty="0" smtClean="0"/>
          </a:p>
          <a:p>
            <a:r>
              <a:rPr lang="fr-FR" sz="3200" dirty="0" smtClean="0"/>
              <a:t>Image </a:t>
            </a:r>
            <a:r>
              <a:rPr lang="fr-FR" sz="3200" dirty="0" smtClean="0"/>
              <a:t>=ensemble pixels chaque pixel a </a:t>
            </a:r>
            <a:r>
              <a:rPr lang="fr-FR" sz="3200" dirty="0" smtClean="0"/>
              <a:t>une intensité</a:t>
            </a:r>
            <a:r>
              <a:rPr lang="fr-FR" sz="3200" dirty="0" smtClean="0"/>
              <a:t> : </a:t>
            </a:r>
          </a:p>
          <a:p>
            <a:pPr>
              <a:buFont typeface="Wingdings" pitchFamily="2" charset="2"/>
              <a:buChar char="Ø"/>
            </a:pPr>
            <a:r>
              <a:rPr lang="fr-FR" sz="3200" dirty="0" smtClean="0"/>
              <a:t>si </a:t>
            </a:r>
            <a:r>
              <a:rPr lang="fr-FR" sz="3200" dirty="0" smtClean="0"/>
              <a:t>Niveau de gris =0</a:t>
            </a:r>
            <a:r>
              <a:rPr lang="fr-FR" sz="3200" dirty="0" smtClean="0"/>
              <a:t>..255 </a:t>
            </a:r>
          </a:p>
          <a:p>
            <a:pPr>
              <a:buFont typeface="Wingdings" pitchFamily="2" charset="2"/>
              <a:buChar char="Ø"/>
            </a:pPr>
            <a:r>
              <a:rPr lang="fr-FR" sz="3200" dirty="0" smtClean="0"/>
              <a:t>si </a:t>
            </a:r>
            <a:r>
              <a:rPr lang="fr-FR" sz="3200" dirty="0" smtClean="0"/>
              <a:t>Couleur </a:t>
            </a:r>
            <a:r>
              <a:rPr lang="fr-FR" sz="3200" dirty="0" smtClean="0"/>
              <a:t>=chaque pixel RVB.</a:t>
            </a:r>
          </a:p>
          <a:p>
            <a:r>
              <a:rPr lang="fr-FR" sz="3200" dirty="0" smtClean="0"/>
              <a:t>Image </a:t>
            </a:r>
            <a:r>
              <a:rPr lang="fr-FR" sz="3200" dirty="0" smtClean="0"/>
              <a:t> Carrée NG </a:t>
            </a:r>
            <a:r>
              <a:rPr lang="fr-FR" sz="3200" dirty="0" smtClean="0"/>
              <a:t>de 50pixels</a:t>
            </a:r>
            <a:r>
              <a:rPr lang="fr-FR" sz="3200" dirty="0" smtClean="0">
                <a:sym typeface="Wingdings"/>
              </a:rPr>
              <a:t> </a:t>
            </a:r>
            <a:r>
              <a:rPr lang="fr-FR" sz="3200" dirty="0" smtClean="0"/>
              <a:t>n=2500 vals </a:t>
            </a:r>
          </a:p>
          <a:p>
            <a:pPr>
              <a:buFont typeface="Wingdings" pitchFamily="2" charset="2"/>
              <a:buChar char="Ø"/>
            </a:pPr>
            <a:r>
              <a:rPr lang="fr-FR" sz="3200" dirty="0" smtClean="0"/>
              <a:t>Si </a:t>
            </a:r>
            <a:r>
              <a:rPr lang="fr-FR" sz="3200" dirty="0" smtClean="0"/>
              <a:t>on considère des </a:t>
            </a:r>
            <a:r>
              <a:rPr lang="fr-FR" sz="3200" dirty="0" err="1" smtClean="0"/>
              <a:t>features</a:t>
            </a:r>
            <a:r>
              <a:rPr lang="fr-FR" sz="3200" dirty="0" smtClean="0"/>
              <a:t> (</a:t>
            </a:r>
            <a:r>
              <a:rPr lang="fr-FR" sz="3200" dirty="0" err="1" smtClean="0"/>
              <a:t>x</a:t>
            </a:r>
            <a:r>
              <a:rPr lang="fr-FR" sz="3200" baseline="-25000" dirty="0" err="1" smtClean="0"/>
              <a:t>i</a:t>
            </a:r>
            <a:r>
              <a:rPr lang="fr-FR" sz="3200" dirty="0" err="1" smtClean="0"/>
              <a:t>x</a:t>
            </a:r>
            <a:r>
              <a:rPr lang="fr-FR" sz="3200" baseline="-25000" dirty="0" err="1" smtClean="0"/>
              <a:t>j</a:t>
            </a:r>
            <a:r>
              <a:rPr lang="fr-FR" sz="3200" dirty="0" smtClean="0"/>
              <a:t>) quadratiques on aura 3millions de </a:t>
            </a:r>
            <a:r>
              <a:rPr lang="fr-FR" sz="3200" dirty="0" err="1" smtClean="0"/>
              <a:t>features</a:t>
            </a:r>
            <a:r>
              <a:rPr lang="fr-FR" sz="3200" dirty="0" smtClean="0"/>
              <a:t>(n²/2=2500²/2</a:t>
            </a:r>
            <a:r>
              <a:rPr lang="fr-FR" sz="3200" dirty="0" smtClean="0"/>
              <a:t>)</a:t>
            </a:r>
          </a:p>
          <a:p>
            <a:pPr lvl="0"/>
            <a:r>
              <a:rPr lang="fr-FR" sz="3200" dirty="0" smtClean="0">
                <a:sym typeface="Wingdings" pitchFamily="2" charset="2"/>
              </a:rPr>
              <a:t></a:t>
            </a:r>
            <a:r>
              <a:rPr lang="fr-FR" sz="3200" dirty="0" smtClean="0"/>
              <a:t>trop grand pour être raisonnable.</a:t>
            </a:r>
          </a:p>
          <a:p>
            <a:pPr lvl="0">
              <a:buFont typeface="Wingdings" pitchFamily="2" charset="2"/>
              <a:buChar char="è"/>
            </a:pPr>
            <a:r>
              <a:rPr lang="fr-FR" sz="3200" dirty="0" smtClean="0"/>
              <a:t>le calcul serait très coûteux.</a:t>
            </a:r>
          </a:p>
          <a:p>
            <a:pPr lvl="0">
              <a:buFont typeface="Wingdings" pitchFamily="2" charset="2"/>
              <a:buChar char="è"/>
            </a:pPr>
            <a:r>
              <a:rPr lang="fr-FR" sz="3200" dirty="0" smtClean="0"/>
              <a:t>Donc, la régression logistique avec ajout de </a:t>
            </a:r>
            <a:r>
              <a:rPr lang="fr-FR" sz="3200" dirty="0" err="1" smtClean="0"/>
              <a:t>features</a:t>
            </a:r>
            <a:r>
              <a:rPr lang="fr-FR" sz="3200" dirty="0" smtClean="0"/>
              <a:t> quadratiques ou cubiques </a:t>
            </a:r>
            <a:r>
              <a:rPr lang="fr-FR" sz="3200" u="sng" dirty="0" smtClean="0">
                <a:solidFill>
                  <a:srgbClr val="FF0000"/>
                </a:solidFill>
              </a:rPr>
              <a:t>n'est pas une bonne façon d'apprendre des hypothèses non linéaires complexes quand n est grand</a:t>
            </a:r>
            <a:r>
              <a:rPr lang="fr-FR" sz="3200" dirty="0" smtClean="0"/>
              <a:t> . </a:t>
            </a:r>
          </a:p>
        </p:txBody>
      </p:sp>
      <p:sp>
        <p:nvSpPr>
          <p:cNvPr id="6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907</Words>
  <Application>Microsoft Office PowerPoint</Application>
  <PresentationFormat>Affichage à l'écran (4:3)</PresentationFormat>
  <Paragraphs>149</Paragraphs>
  <Slides>21</Slides>
  <Notes>9</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Thème Office</vt:lpstr>
      <vt:lpstr>Diapositive 1</vt:lpstr>
      <vt:lpstr>Plaquette commerciale</vt:lpstr>
      <vt:lpstr>Diapositive 3</vt:lpstr>
      <vt:lpstr>Diapositive 4</vt:lpstr>
      <vt:lpstr>Diapositive 5</vt:lpstr>
      <vt:lpstr>Diapositive 6</vt:lpstr>
      <vt:lpstr>Diapositive 7</vt:lpstr>
      <vt:lpstr>Diapositive 8</vt:lpstr>
      <vt:lpstr>Diapositive 9</vt:lpstr>
      <vt:lpstr>ANALYSE    PREDICTIVE</vt:lpstr>
      <vt:lpstr>ANALYSE    PREDICTIVE</vt:lpstr>
      <vt:lpstr>ANALYSE    PREDICTIVE</vt:lpstr>
      <vt:lpstr>Diapositive 13</vt:lpstr>
      <vt:lpstr>ANALYSE    PREDICTIVE</vt:lpstr>
      <vt:lpstr>ANALYSE    PREDICTIVE</vt:lpstr>
      <vt:lpstr>ANALYSE    PREDICTIVE</vt:lpstr>
      <vt:lpstr>ANALYSE    PREDICTIVE</vt:lpstr>
      <vt:lpstr>Diapositive 18</vt:lpstr>
      <vt:lpstr>ANALYSE    PREDICTIVE </vt:lpstr>
      <vt:lpstr>Diapositive 20</vt:lpstr>
      <vt:lpstr>Diapositive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khadoudja</dc:creator>
  <cp:lastModifiedBy>khadoudja</cp:lastModifiedBy>
  <cp:revision>1</cp:revision>
  <dcterms:created xsi:type="dcterms:W3CDTF">2024-04-16T20:56:31Z</dcterms:created>
  <dcterms:modified xsi:type="dcterms:W3CDTF">2024-04-16T20:59:05Z</dcterms:modified>
</cp:coreProperties>
</file>