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7" r:id="rId2"/>
    <p:sldId id="286" r:id="rId3"/>
    <p:sldId id="283" r:id="rId4"/>
    <p:sldId id="284" r:id="rId5"/>
    <p:sldId id="266" r:id="rId6"/>
    <p:sldId id="282" r:id="rId7"/>
    <p:sldId id="285" r:id="rId8"/>
    <p:sldId id="274" r:id="rId9"/>
    <p:sldId id="275" r:id="rId10"/>
    <p:sldId id="268" r:id="rId11"/>
    <p:sldId id="273" r:id="rId12"/>
    <p:sldId id="269" r:id="rId13"/>
    <p:sldId id="270" r:id="rId14"/>
    <p:sldId id="271" r:id="rId15"/>
    <p:sldId id="272" r:id="rId16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96" autoAdjust="0"/>
    <p:restoredTop sz="94660"/>
  </p:normalViewPr>
  <p:slideViewPr>
    <p:cSldViewPr>
      <p:cViewPr varScale="1">
        <p:scale>
          <a:sx n="50" d="100"/>
          <a:sy n="50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798C041-4552-43B9-97DF-72E8729B0B06}" type="datetimeFigureOut">
              <a:rPr lang="fr-FR" smtClean="0"/>
              <a:pPr/>
              <a:t>24/01/2024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CFC49A1-5F36-4B60-A525-AB540C338E0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où on peut lancer facilement une analyse de données qui construit intuitivement et rapidement des modèles sur des données qui peuvent provenir de n’importe quelle source de données.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C49A1-5F36-4B60-A525-AB540C338E0E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36DA-91F7-404E-8EEE-D85567CE5F41}" type="datetimeFigureOut">
              <a:rPr lang="fr-FR" smtClean="0"/>
              <a:pPr/>
              <a:t>24/01/2024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1506-4C7C-4CAA-A5F0-5E5C25091A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36DA-91F7-404E-8EEE-D85567CE5F41}" type="datetimeFigureOut">
              <a:rPr lang="fr-FR" smtClean="0"/>
              <a:pPr/>
              <a:t>24/01/2024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1506-4C7C-4CAA-A5F0-5E5C25091A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36DA-91F7-404E-8EEE-D85567CE5F41}" type="datetimeFigureOut">
              <a:rPr lang="fr-FR" smtClean="0"/>
              <a:pPr/>
              <a:t>24/01/2024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1506-4C7C-4CAA-A5F0-5E5C25091A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36DA-91F7-404E-8EEE-D85567CE5F41}" type="datetimeFigureOut">
              <a:rPr lang="fr-FR" smtClean="0"/>
              <a:pPr/>
              <a:t>24/01/2024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1506-4C7C-4CAA-A5F0-5E5C25091A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36DA-91F7-404E-8EEE-D85567CE5F41}" type="datetimeFigureOut">
              <a:rPr lang="fr-FR" smtClean="0"/>
              <a:pPr/>
              <a:t>24/01/2024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1506-4C7C-4CAA-A5F0-5E5C25091A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36DA-91F7-404E-8EEE-D85567CE5F41}" type="datetimeFigureOut">
              <a:rPr lang="fr-FR" smtClean="0"/>
              <a:pPr/>
              <a:t>24/01/2024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1506-4C7C-4CAA-A5F0-5E5C25091A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36DA-91F7-404E-8EEE-D85567CE5F41}" type="datetimeFigureOut">
              <a:rPr lang="fr-FR" smtClean="0"/>
              <a:pPr/>
              <a:t>24/01/2024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1506-4C7C-4CAA-A5F0-5E5C25091A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36DA-91F7-404E-8EEE-D85567CE5F41}" type="datetimeFigureOut">
              <a:rPr lang="fr-FR" smtClean="0"/>
              <a:pPr/>
              <a:t>24/01/2024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1506-4C7C-4CAA-A5F0-5E5C25091A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36DA-91F7-404E-8EEE-D85567CE5F41}" type="datetimeFigureOut">
              <a:rPr lang="fr-FR" smtClean="0"/>
              <a:pPr/>
              <a:t>24/01/2024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1506-4C7C-4CAA-A5F0-5E5C25091A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36DA-91F7-404E-8EEE-D85567CE5F41}" type="datetimeFigureOut">
              <a:rPr lang="fr-FR" smtClean="0"/>
              <a:pPr/>
              <a:t>24/01/2024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1506-4C7C-4CAA-A5F0-5E5C25091A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36DA-91F7-404E-8EEE-D85567CE5F41}" type="datetimeFigureOut">
              <a:rPr lang="fr-FR" smtClean="0"/>
              <a:pPr/>
              <a:t>24/01/2024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1506-4C7C-4CAA-A5F0-5E5C25091A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F36DA-91F7-404E-8EEE-D85567CE5F41}" type="datetimeFigureOut">
              <a:rPr lang="fr-FR" smtClean="0"/>
              <a:pPr/>
              <a:t>24/01/2024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21506-4C7C-4CAA-A5F0-5E5C25091A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M1 SDIA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fr-FR" sz="4400" b="1" dirty="0" smtClean="0">
                <a:latin typeface="+mj-lt"/>
                <a:ea typeface="+mj-ea"/>
                <a:cs typeface="+mj-cs"/>
              </a:rPr>
              <a:t>Module DAMI2</a:t>
            </a:r>
          </a:p>
          <a:p>
            <a:pPr algn="ctr">
              <a:spcBef>
                <a:spcPct val="0"/>
              </a:spcBef>
              <a:buNone/>
            </a:pPr>
            <a:endParaRPr lang="fr-FR" sz="4400" b="1" dirty="0" smtClean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buNone/>
            </a:pPr>
            <a:r>
              <a:rPr lang="fr-FR" sz="4400" b="1" dirty="0" smtClean="0">
                <a:latin typeface="+mj-lt"/>
                <a:ea typeface="+mj-ea"/>
                <a:cs typeface="+mj-cs"/>
              </a:rPr>
              <a:t>Assuré par : Dr. GHANEM KHADOUDJA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fr-FR" b="1" dirty="0" smtClean="0"/>
              <a:t>Domaines d’Application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544616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Données classiques :Banque/Finance</a:t>
            </a:r>
            <a:r>
              <a:rPr lang="fr-FR" dirty="0"/>
              <a:t>, </a:t>
            </a:r>
            <a:r>
              <a:rPr lang="fr-FR" dirty="0" smtClean="0"/>
              <a:t>Assurance,</a:t>
            </a:r>
          </a:p>
          <a:p>
            <a:r>
              <a:rPr lang="fr-FR" dirty="0" smtClean="0"/>
              <a:t> </a:t>
            </a:r>
            <a:r>
              <a:rPr lang="fr-FR" dirty="0"/>
              <a:t>Médecine, </a:t>
            </a:r>
            <a:endParaRPr lang="fr-FR" dirty="0" smtClean="0"/>
          </a:p>
          <a:p>
            <a:r>
              <a:rPr lang="fr-FR" dirty="0" smtClean="0"/>
              <a:t>Données de vidéosurveillance.</a:t>
            </a:r>
          </a:p>
          <a:p>
            <a:r>
              <a:rPr lang="fr-FR" dirty="0" smtClean="0"/>
              <a:t>Imagerie satellite et aérienne. </a:t>
            </a:r>
          </a:p>
          <a:p>
            <a:r>
              <a:rPr lang="fr-FR" dirty="0" smtClean="0"/>
              <a:t>Données issues de capteurs ou de réseaux de capteurs</a:t>
            </a:r>
          </a:p>
          <a:p>
            <a:r>
              <a:rPr lang="fr-FR" dirty="0" smtClean="0"/>
              <a:t>Logs de moteurs de recherche génériques ou spécialisés</a:t>
            </a:r>
          </a:p>
          <a:p>
            <a:r>
              <a:rPr lang="fr-FR" dirty="0" smtClean="0"/>
              <a:t>Données entrantes sur des sites de partage de contenus multimédia</a:t>
            </a:r>
          </a:p>
          <a:p>
            <a:pPr>
              <a:buNone/>
            </a:pPr>
            <a:endParaRPr lang="fr-FR" dirty="0" smtClean="0"/>
          </a:p>
        </p:txBody>
      </p:sp>
      <p:pic>
        <p:nvPicPr>
          <p:cNvPr id="21506" name="Picture 2" descr="https://tse1.mm.bing.net/th?id=OIP.-TyPhE105s0dW8zHviylmQEsDL&amp;pid=15.1&amp;P=0&amp;w=247&amp;h=16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484784"/>
            <a:ext cx="4032448" cy="2742718"/>
          </a:xfrm>
          <a:prstGeom prst="rect">
            <a:avLst/>
          </a:prstGeom>
          <a:noFill/>
        </p:spPr>
      </p:pic>
      <p:pic>
        <p:nvPicPr>
          <p:cNvPr id="5" name="Picture 20" descr="https://tse1.mm.bing.net/th?id=OIP.D0ucIiufiF--LaQs1_CKuQFhCw&amp;pid=15.1&amp;P=0&amp;w=329&amp;h=16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980728"/>
            <a:ext cx="5184576" cy="2600169"/>
          </a:xfrm>
          <a:prstGeom prst="rect">
            <a:avLst/>
          </a:prstGeom>
          <a:noFill/>
        </p:spPr>
      </p:pic>
      <p:pic>
        <p:nvPicPr>
          <p:cNvPr id="6" name="Picture 24" descr="https://tse2.mm.bing.net/th?id=OIP.Tr1Z8xUtuBzBR48l6CZUnwEgDY&amp;pid=15.1&amp;P=0&amp;w=208&amp;h=15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3717032"/>
            <a:ext cx="3816424" cy="2862318"/>
          </a:xfrm>
          <a:prstGeom prst="rect">
            <a:avLst/>
          </a:prstGeom>
          <a:noFill/>
        </p:spPr>
      </p:pic>
      <p:pic>
        <p:nvPicPr>
          <p:cNvPr id="7" name="Picture 10" descr="https://tse3.mm.bing.net/th?id=OIP.g0nES3tI3IMCP9GOxmt_qAEsCD&amp;pid=15.1&amp;P=0&amp;w=360&amp;h=15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752" y="1196752"/>
            <a:ext cx="4757994" cy="2088232"/>
          </a:xfrm>
          <a:prstGeom prst="rect">
            <a:avLst/>
          </a:prstGeom>
          <a:noFill/>
        </p:spPr>
      </p:pic>
      <p:pic>
        <p:nvPicPr>
          <p:cNvPr id="8" name="Picture 12" descr="https://tse2.mm.bing.net/th?id=OIP.qbBvrrqVprIwNXDZ3W5ozAEsCk&amp;pid=15.1&amp;P=0&amp;w=285&amp;h=15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35696" y="3356992"/>
            <a:ext cx="5751463" cy="3168352"/>
          </a:xfrm>
          <a:prstGeom prst="rect">
            <a:avLst/>
          </a:prstGeom>
          <a:noFill/>
        </p:spPr>
      </p:pic>
      <p:pic>
        <p:nvPicPr>
          <p:cNvPr id="9" name="Picture 14" descr="https://tse3.mm.bing.net/th?id=OIP.1-MQ_s5SQXf59AacZo6SoAEsDy&amp;pid=15.1&amp;P=0&amp;w=190&amp;h=15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36712"/>
            <a:ext cx="4283968" cy="3472271"/>
          </a:xfrm>
          <a:prstGeom prst="rect">
            <a:avLst/>
          </a:prstGeom>
          <a:noFill/>
        </p:spPr>
      </p:pic>
      <p:pic>
        <p:nvPicPr>
          <p:cNvPr id="10" name="Picture 16" descr="https://tse1.mm.bing.net/th?id=OIP.9vBE98ZhdZFUd70NxCjt8gEsDh&amp;pid=15.1&amp;P=0&amp;w=200&amp;h=15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35488" y="836712"/>
            <a:ext cx="4608512" cy="3456384"/>
          </a:xfrm>
          <a:prstGeom prst="rect">
            <a:avLst/>
          </a:prstGeom>
          <a:noFill/>
        </p:spPr>
      </p:pic>
      <p:pic>
        <p:nvPicPr>
          <p:cNvPr id="11" name="Picture 18" descr="https://tse1.mm.bing.net/th?id=OIP.5NGprIvwLNvUEfW7rtHqtAEsCo&amp;pid=15.1&amp;P=0&amp;w=322&amp;h=18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79712" y="3645024"/>
            <a:ext cx="5328592" cy="2995264"/>
          </a:xfrm>
          <a:prstGeom prst="rect">
            <a:avLst/>
          </a:prstGeom>
          <a:noFill/>
        </p:spPr>
      </p:pic>
      <p:pic>
        <p:nvPicPr>
          <p:cNvPr id="12" name="Picture 4" descr="https://image.slidesharecdn.com/c214b729-4b70-4b1b-a3af-5fb34f6391bf-150601230510-lva1-app6892/95/reseaux-de-capteurs-sans-fils-wsn-8-638.jpg?cb=143321117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43608" y="848605"/>
            <a:ext cx="7776864" cy="6009395"/>
          </a:xfrm>
          <a:prstGeom prst="rect">
            <a:avLst/>
          </a:prstGeom>
          <a:noFill/>
        </p:spPr>
      </p:pic>
      <p:pic>
        <p:nvPicPr>
          <p:cNvPr id="13" name="Picture 2" descr="https://tse4.mm.bing.net/th?id=OIP.atGXUMjfACYQ9D4OnwQ3ugEgDY&amp;pid=15.1&amp;P=0&amp;w=217&amp;h=16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411760" y="1484784"/>
            <a:ext cx="5112568" cy="3840319"/>
          </a:xfrm>
          <a:prstGeom prst="rect">
            <a:avLst/>
          </a:prstGeom>
          <a:noFill/>
        </p:spPr>
      </p:pic>
      <p:pic>
        <p:nvPicPr>
          <p:cNvPr id="14" name="Picture 6" descr="https://tse4.mm.bing.net/th?id=OIP.DbnXWC5tr6bB14xSEdGFOwEsC3&amp;pid=15.1&amp;P=0&amp;w=265&amp;h=16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95736" y="836712"/>
            <a:ext cx="5042047" cy="3082310"/>
          </a:xfrm>
          <a:prstGeom prst="rect">
            <a:avLst/>
          </a:prstGeom>
          <a:noFill/>
        </p:spPr>
      </p:pic>
      <p:pic>
        <p:nvPicPr>
          <p:cNvPr id="15" name="Picture 8" descr="https://tse3.mm.bing.net/th?id=OIP.s1vjHt82Y2be-pOq3TWTbADwEs&amp;pid=15.1&amp;P=0&amp;w=300&amp;h=30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39752" y="764704"/>
            <a:ext cx="4608512" cy="4536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fr-FR" b="1" dirty="0" smtClean="0"/>
              <a:t>L’Enjeu </a:t>
            </a:r>
            <a:r>
              <a:rPr lang="fr-FR" b="1" dirty="0"/>
              <a:t>A</a:t>
            </a:r>
            <a:r>
              <a:rPr lang="fr-FR" b="1" dirty="0" smtClean="0"/>
              <a:t>ctuel 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None/>
            </a:pPr>
            <a:r>
              <a:rPr lang="fr-FR" dirty="0"/>
              <a:t>E</a:t>
            </a:r>
            <a:r>
              <a:rPr lang="fr-FR" dirty="0" smtClean="0"/>
              <a:t>st d’avoir des outils qui :</a:t>
            </a:r>
          </a:p>
          <a:p>
            <a:pPr algn="just"/>
            <a:r>
              <a:rPr lang="fr-FR" dirty="0" smtClean="0"/>
              <a:t>1- </a:t>
            </a:r>
            <a:r>
              <a:rPr lang="fr-FR" dirty="0"/>
              <a:t>A</a:t>
            </a:r>
            <a:r>
              <a:rPr lang="fr-FR" dirty="0" smtClean="0"/>
              <a:t>nalysent </a:t>
            </a:r>
            <a:r>
              <a:rPr lang="fr-FR" u="sng" dirty="0" smtClean="0"/>
              <a:t>plus de données</a:t>
            </a:r>
            <a:r>
              <a:rPr lang="fr-FR" dirty="0" smtClean="0"/>
              <a:t>, </a:t>
            </a:r>
          </a:p>
          <a:p>
            <a:pPr algn="just"/>
            <a:r>
              <a:rPr lang="fr-FR" dirty="0" smtClean="0"/>
              <a:t>2- </a:t>
            </a:r>
            <a:r>
              <a:rPr lang="fr-FR" u="sng" dirty="0" smtClean="0"/>
              <a:t>Plus vite </a:t>
            </a:r>
            <a:r>
              <a:rPr lang="fr-FR" dirty="0" smtClean="0"/>
              <a:t>et </a:t>
            </a:r>
          </a:p>
          <a:p>
            <a:pPr algn="just"/>
            <a:r>
              <a:rPr lang="fr-FR" dirty="0" smtClean="0"/>
              <a:t>3- surtout qui </a:t>
            </a:r>
            <a:r>
              <a:rPr lang="fr-FR" u="sng" dirty="0" smtClean="0"/>
              <a:t>intègrent </a:t>
            </a:r>
            <a:r>
              <a:rPr lang="fr-FR" dirty="0" smtClean="0"/>
              <a:t>facilement des données plus </a:t>
            </a:r>
            <a:r>
              <a:rPr lang="fr-FR" u="sng" dirty="0" smtClean="0"/>
              <a:t>hétérogènes</a:t>
            </a:r>
            <a:r>
              <a:rPr lang="fr-FR" dirty="0" smtClean="0"/>
              <a:t> et moins structurées ; </a:t>
            </a:r>
          </a:p>
          <a:p>
            <a:pPr algn="just"/>
            <a:r>
              <a:rPr lang="fr-FR" dirty="0" smtClean="0"/>
              <a:t>4- Analysent </a:t>
            </a:r>
            <a:r>
              <a:rPr lang="fr-FR" u="sng" dirty="0" smtClean="0"/>
              <a:t>en direct un flux continu </a:t>
            </a:r>
            <a:r>
              <a:rPr lang="fr-FR" dirty="0" smtClean="0"/>
              <a:t>de données afin de pouvoir exploiter les résultats en </a:t>
            </a:r>
            <a:r>
              <a:rPr lang="fr-FR" u="sng" dirty="0" smtClean="0"/>
              <a:t>temps réel</a:t>
            </a:r>
            <a:r>
              <a:rPr lang="fr-FR" dirty="0" smtClean="0"/>
              <a:t>. (Certains commencent à apparaître). </a:t>
            </a:r>
          </a:p>
          <a:p>
            <a:pPr algn="just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b="1" dirty="0" smtClean="0"/>
              <a:t>Contenu de la matière</a:t>
            </a:r>
            <a:br>
              <a:rPr lang="fr-FR" b="1" dirty="0" smtClean="0"/>
            </a:b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85392"/>
            <a:ext cx="9144000" cy="5472608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Chapitre </a:t>
            </a:r>
            <a:r>
              <a:rPr lang="fr-FR" dirty="0">
                <a:solidFill>
                  <a:srgbClr val="FF0000"/>
                </a:solidFill>
              </a:rPr>
              <a:t>1 </a:t>
            </a:r>
            <a:r>
              <a:rPr lang="fr-FR" dirty="0" smtClean="0"/>
              <a:t>: Méthodes d’analyse de </a:t>
            </a:r>
            <a:r>
              <a:rPr lang="fr-FR" dirty="0" smtClean="0"/>
              <a:t>données (Analyse </a:t>
            </a:r>
            <a:r>
              <a:rPr lang="fr-FR" dirty="0" smtClean="0">
                <a:solidFill>
                  <a:srgbClr val="0070C0"/>
                </a:solidFill>
              </a:rPr>
              <a:t>Descriptive)</a:t>
            </a:r>
            <a:endParaRPr lang="fr-FR" dirty="0" smtClean="0"/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Analyse en composantes </a:t>
            </a:r>
            <a:r>
              <a:rPr lang="fr-FR" dirty="0" smtClean="0"/>
              <a:t>principales ACP</a:t>
            </a:r>
            <a:endParaRPr lang="fr-FR" dirty="0" smtClean="0"/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Analyse </a:t>
            </a:r>
            <a:r>
              <a:rPr lang="fr-FR" dirty="0" smtClean="0"/>
              <a:t>factorielle des </a:t>
            </a:r>
            <a:r>
              <a:rPr lang="fr-FR" dirty="0" smtClean="0"/>
              <a:t>correspondances AFC</a:t>
            </a:r>
            <a:endParaRPr lang="fr-FR" dirty="0" smtClean="0"/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Analyse discriminante AD</a:t>
            </a:r>
            <a:endParaRPr lang="fr-FR" dirty="0" smtClean="0"/>
          </a:p>
          <a:p>
            <a:r>
              <a:rPr lang="fr-FR" dirty="0">
                <a:solidFill>
                  <a:srgbClr val="FF0000"/>
                </a:solidFill>
              </a:rPr>
              <a:t>Chapitre 2</a:t>
            </a:r>
            <a:r>
              <a:rPr lang="fr-FR" dirty="0"/>
              <a:t> : </a:t>
            </a:r>
            <a:r>
              <a:rPr lang="fr-FR" dirty="0" smtClean="0"/>
              <a:t>Régression (Analyse  </a:t>
            </a:r>
            <a:r>
              <a:rPr lang="fr-FR" dirty="0" smtClean="0">
                <a:solidFill>
                  <a:srgbClr val="00B050"/>
                </a:solidFill>
              </a:rPr>
              <a:t>prédictive</a:t>
            </a:r>
            <a:r>
              <a:rPr lang="fr-FR" dirty="0" smtClean="0"/>
              <a:t> </a:t>
            </a:r>
            <a:r>
              <a:rPr lang="fr-FR" dirty="0" smtClean="0"/>
              <a:t>(Quantité))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Modèle de régression linéaire simple et Multiple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Modèle </a:t>
            </a:r>
            <a:r>
              <a:rPr lang="fr-FR" dirty="0" smtClean="0"/>
              <a:t>de régression non linéaire simple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Outils </a:t>
            </a:r>
            <a:r>
              <a:rPr lang="fr-FR" dirty="0" smtClean="0"/>
              <a:t>pour la régression (Lasso/</a:t>
            </a:r>
            <a:r>
              <a:rPr lang="fr-FR" dirty="0" err="1" smtClean="0"/>
              <a:t>Ridge</a:t>
            </a:r>
            <a:r>
              <a:rPr lang="fr-FR" dirty="0" smtClean="0"/>
              <a:t>)</a:t>
            </a:r>
            <a:r>
              <a:rPr lang="fr-FR" dirty="0" smtClean="0"/>
              <a:t> </a:t>
            </a:r>
            <a:endParaRPr lang="fr-FR" dirty="0" smtClean="0"/>
          </a:p>
          <a:p>
            <a:pPr lvl="1">
              <a:buFont typeface="Wingdings" pitchFamily="2" charset="2"/>
              <a:buChar char="Ø"/>
            </a:pPr>
            <a:r>
              <a:rPr lang="fr-FR" u="sng" dirty="0" smtClean="0"/>
              <a:t>Modèle </a:t>
            </a:r>
            <a:r>
              <a:rPr lang="fr-FR" u="sng" dirty="0" smtClean="0"/>
              <a:t>de régression Logistique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Chapitre </a:t>
            </a:r>
            <a:r>
              <a:rPr lang="fr-FR" dirty="0">
                <a:solidFill>
                  <a:srgbClr val="FF0000"/>
                </a:solidFill>
              </a:rPr>
              <a:t>3</a:t>
            </a:r>
            <a:r>
              <a:rPr lang="fr-FR" dirty="0"/>
              <a:t> </a:t>
            </a:r>
            <a:r>
              <a:rPr lang="fr-FR" dirty="0" smtClean="0"/>
              <a:t>: </a:t>
            </a:r>
            <a:r>
              <a:rPr lang="fr-FR" dirty="0" smtClean="0"/>
              <a:t>Apprentissage </a:t>
            </a:r>
            <a:r>
              <a:rPr lang="fr-FR" dirty="0" smtClean="0"/>
              <a:t>supervisé </a:t>
            </a:r>
            <a:r>
              <a:rPr lang="fr-FR" dirty="0" smtClean="0"/>
              <a:t>avancé </a:t>
            </a:r>
            <a:r>
              <a:rPr lang="fr-FR" dirty="0" smtClean="0"/>
              <a:t>(Analyse  </a:t>
            </a:r>
            <a:r>
              <a:rPr lang="fr-FR" dirty="0" smtClean="0">
                <a:solidFill>
                  <a:srgbClr val="00B050"/>
                </a:solidFill>
              </a:rPr>
              <a:t>prédictive</a:t>
            </a:r>
            <a:r>
              <a:rPr lang="fr-FR" dirty="0" smtClean="0"/>
              <a:t> </a:t>
            </a:r>
            <a:r>
              <a:rPr lang="fr-FR" dirty="0" smtClean="0"/>
              <a:t> (Classe))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Réseaux </a:t>
            </a:r>
            <a:r>
              <a:rPr lang="fr-FR" dirty="0" smtClean="0"/>
              <a:t>de neurones (MLP)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Forets </a:t>
            </a:r>
            <a:r>
              <a:rPr lang="fr-FR" dirty="0" smtClean="0"/>
              <a:t>aléatoires (RF)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err="1" smtClean="0"/>
              <a:t>Boosting</a:t>
            </a:r>
            <a:r>
              <a:rPr lang="fr-FR" dirty="0" smtClean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AdaBoost</a:t>
            </a:r>
            <a:r>
              <a:rPr lang="fr-FR" dirty="0" smtClean="0"/>
              <a:t>)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Chapitre </a:t>
            </a:r>
            <a:r>
              <a:rPr lang="fr-FR" dirty="0" smtClean="0">
                <a:solidFill>
                  <a:srgbClr val="FF0000"/>
                </a:solidFill>
              </a:rPr>
              <a:t>4</a:t>
            </a:r>
            <a:r>
              <a:rPr lang="fr-FR" dirty="0" smtClean="0"/>
              <a:t> : </a:t>
            </a:r>
            <a:r>
              <a:rPr lang="fr-FR" dirty="0" smtClean="0"/>
              <a:t>Mesures de qualité pour l’apprentissage </a:t>
            </a:r>
            <a:r>
              <a:rPr lang="fr-FR" dirty="0" smtClean="0"/>
              <a:t>supervisé.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4000" b="1" dirty="0" smtClean="0"/>
              <a:t>Les outils</a:t>
            </a:r>
            <a:br>
              <a:rPr lang="fr-FR" sz="4000" b="1" dirty="0" smtClean="0"/>
            </a:br>
            <a:endParaRPr lang="fr-FR" sz="40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b="1" dirty="0" smtClean="0"/>
              <a:t>R</a:t>
            </a:r>
            <a:r>
              <a:rPr lang="fr-FR" b="1" dirty="0"/>
              <a:t>, SAS, Python ou encore </a:t>
            </a:r>
            <a:r>
              <a:rPr lang="fr-FR" b="1" dirty="0" err="1"/>
              <a:t>Matlab</a:t>
            </a:r>
            <a:r>
              <a:rPr lang="fr-FR" b="1" dirty="0"/>
              <a:t> </a:t>
            </a:r>
            <a:r>
              <a:rPr lang="fr-FR" dirty="0"/>
              <a:t>sont les principaux langages interprétés d’analyse de données. 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         Ils </a:t>
            </a:r>
            <a:r>
              <a:rPr lang="fr-FR" dirty="0"/>
              <a:t>offrent également une très large bibliothèque de fonctions statistiques extensibles avec des packages grâce auxquels on peut faire appel à des algorithmes déjà implémentés</a:t>
            </a:r>
            <a:r>
              <a:rPr lang="fr-FR" dirty="0" smtClean="0"/>
              <a:t>.</a:t>
            </a:r>
          </a:p>
          <a:p>
            <a:pPr>
              <a:buNone/>
            </a:pPr>
            <a:endParaRPr lang="fr-FR" dirty="0"/>
          </a:p>
          <a:p>
            <a:r>
              <a:rPr lang="fr-FR" u="sng" dirty="0" smtClean="0"/>
              <a:t>L</a:t>
            </a:r>
            <a:r>
              <a:rPr lang="fr-FR" b="1" u="sng" dirty="0" smtClean="0"/>
              <a:t>ogiciels </a:t>
            </a:r>
            <a:r>
              <a:rPr lang="fr-FR" b="1" u="sng" dirty="0"/>
              <a:t>d’analyse statistique</a:t>
            </a:r>
            <a:r>
              <a:rPr lang="fr-FR" dirty="0"/>
              <a:t> avec une interface simple tels que Oracle </a:t>
            </a:r>
            <a:r>
              <a:rPr lang="fr-FR" dirty="0" err="1"/>
              <a:t>E-Business</a:t>
            </a:r>
            <a:r>
              <a:rPr lang="fr-FR" dirty="0"/>
              <a:t> Suite, Watson (édité par IBM), SAS BI, KNIME, </a:t>
            </a:r>
            <a:r>
              <a:rPr lang="fr-FR" dirty="0" err="1"/>
              <a:t>RevolutionR</a:t>
            </a:r>
            <a:r>
              <a:rPr lang="fr-FR" dirty="0"/>
              <a:t> de </a:t>
            </a:r>
            <a:r>
              <a:rPr lang="fr-FR" dirty="0" err="1"/>
              <a:t>Revolution</a:t>
            </a:r>
            <a:r>
              <a:rPr lang="fr-FR" dirty="0"/>
              <a:t> </a:t>
            </a:r>
            <a:r>
              <a:rPr lang="fr-FR" dirty="0" err="1"/>
              <a:t>Analytics</a:t>
            </a:r>
            <a:r>
              <a:rPr lang="fr-FR" dirty="0"/>
              <a:t>, Tableau ou encore </a:t>
            </a:r>
            <a:r>
              <a:rPr lang="fr-FR" dirty="0" err="1" smtClean="0"/>
              <a:t>DataIKU</a:t>
            </a:r>
            <a:endParaRPr lang="fr-FR" dirty="0"/>
          </a:p>
          <a:p>
            <a:pPr>
              <a:buNone/>
            </a:pPr>
            <a:r>
              <a:rPr lang="fr-FR" dirty="0"/>
              <a:t> </a:t>
            </a:r>
          </a:p>
          <a:p>
            <a:r>
              <a:rPr lang="fr-FR" b="1" u="sng" dirty="0" smtClean="0"/>
              <a:t>langages interprétés VS Logiciels d’analyse</a:t>
            </a:r>
            <a:r>
              <a:rPr lang="fr-FR" b="1" dirty="0" smtClean="0"/>
              <a:t>, </a:t>
            </a:r>
          </a:p>
          <a:p>
            <a:pPr>
              <a:buNone/>
            </a:pPr>
            <a:r>
              <a:rPr lang="fr-FR" dirty="0" smtClean="0"/>
              <a:t>1- il </a:t>
            </a:r>
            <a:r>
              <a:rPr lang="fr-FR" dirty="0"/>
              <a:t>arrive que l’humain n’ait aucun contrôle sur les opérations </a:t>
            </a:r>
            <a:r>
              <a:rPr lang="fr-FR" dirty="0" smtClean="0"/>
              <a:t>:</a:t>
            </a:r>
          </a:p>
          <a:p>
            <a:pPr>
              <a:buNone/>
            </a:pPr>
            <a:r>
              <a:rPr lang="fr-FR" dirty="0" smtClean="0"/>
              <a:t>2-  </a:t>
            </a:r>
            <a:r>
              <a:rPr lang="fr-FR" dirty="0"/>
              <a:t>les différents paramètres des algorithmes sont choisis par le logiciel </a:t>
            </a:r>
            <a:r>
              <a:rPr lang="fr-FR" dirty="0" smtClean="0"/>
              <a:t>et</a:t>
            </a:r>
          </a:p>
          <a:p>
            <a:pPr>
              <a:buNone/>
            </a:pPr>
            <a:r>
              <a:rPr lang="fr-FR" dirty="0" smtClean="0"/>
              <a:t>3-  l’humain (Data </a:t>
            </a:r>
            <a:r>
              <a:rPr lang="fr-FR" dirty="0" err="1" smtClean="0"/>
              <a:t>Scientist</a:t>
            </a:r>
            <a:r>
              <a:rPr lang="fr-FR" dirty="0" smtClean="0"/>
              <a:t>) </a:t>
            </a:r>
            <a:r>
              <a:rPr lang="fr-FR" dirty="0"/>
              <a:t>ne peut pas ajuster ou valider le modèle</a:t>
            </a:r>
            <a:r>
              <a:rPr lang="fr-FR" dirty="0" smtClean="0"/>
              <a:t>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Références Bibliographiques </a:t>
            </a:r>
            <a:r>
              <a:rPr lang="fr-FR" dirty="0" smtClean="0"/>
              <a:t>: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G. </a:t>
            </a:r>
            <a:r>
              <a:rPr lang="fr-FR" dirty="0" err="1" smtClean="0"/>
              <a:t>Saporta</a:t>
            </a:r>
            <a:r>
              <a:rPr lang="fr-FR" dirty="0" smtClean="0"/>
              <a:t>, « </a:t>
            </a:r>
            <a:r>
              <a:rPr lang="fr-FR" dirty="0" err="1" smtClean="0"/>
              <a:t>Probabilites</a:t>
            </a:r>
            <a:r>
              <a:rPr lang="fr-FR" dirty="0" smtClean="0"/>
              <a:t> Analyse des Données et Statistique », 3ème édition, </a:t>
            </a:r>
            <a:r>
              <a:rPr lang="fr-FR" dirty="0" err="1" smtClean="0"/>
              <a:t>Technip</a:t>
            </a:r>
            <a:r>
              <a:rPr lang="fr-FR" dirty="0" smtClean="0"/>
              <a:t>, 2011.</a:t>
            </a:r>
          </a:p>
          <a:p>
            <a:pPr>
              <a:buNone/>
            </a:pPr>
            <a:r>
              <a:rPr lang="fr-FR" dirty="0" smtClean="0"/>
              <a:t>• Ressources en ligne : http://www.math.univ-toulouse.fr/~besse/enseignement.html.</a:t>
            </a:r>
          </a:p>
          <a:p>
            <a:pPr>
              <a:buNone/>
            </a:pPr>
            <a:r>
              <a:rPr lang="fr-FR" dirty="0" smtClean="0"/>
              <a:t>• R. O. </a:t>
            </a:r>
            <a:r>
              <a:rPr lang="fr-FR" dirty="0" err="1" smtClean="0"/>
              <a:t>Duda</a:t>
            </a:r>
            <a:r>
              <a:rPr lang="fr-FR" dirty="0" smtClean="0"/>
              <a:t>, P.E. Hart, D.G. </a:t>
            </a:r>
            <a:r>
              <a:rPr lang="fr-FR" dirty="0" err="1" smtClean="0"/>
              <a:t>Stork</a:t>
            </a:r>
            <a:r>
              <a:rPr lang="fr-FR" dirty="0" smtClean="0"/>
              <a:t>, « Pattern classification », 2nd </a:t>
            </a:r>
            <a:r>
              <a:rPr lang="fr-FR" dirty="0" err="1" smtClean="0"/>
              <a:t>edition</a:t>
            </a:r>
            <a:r>
              <a:rPr lang="fr-FR" dirty="0" smtClean="0"/>
              <a:t>, </a:t>
            </a:r>
            <a:r>
              <a:rPr lang="fr-FR" dirty="0" err="1" smtClean="0"/>
              <a:t>Wiley</a:t>
            </a:r>
            <a:r>
              <a:rPr lang="fr-FR" dirty="0" smtClean="0"/>
              <a:t> and sons, 2001.</a:t>
            </a:r>
          </a:p>
          <a:p>
            <a:pPr>
              <a:buNone/>
            </a:pPr>
            <a:r>
              <a:rPr lang="fr-FR" dirty="0" smtClean="0"/>
              <a:t>• T. </a:t>
            </a:r>
            <a:r>
              <a:rPr lang="fr-FR" dirty="0" err="1" smtClean="0"/>
              <a:t>Hastie</a:t>
            </a:r>
            <a:r>
              <a:rPr lang="fr-FR" dirty="0" smtClean="0"/>
              <a:t>, R. </a:t>
            </a:r>
            <a:r>
              <a:rPr lang="fr-FR" dirty="0" err="1" smtClean="0"/>
              <a:t>Tibshirani</a:t>
            </a:r>
            <a:r>
              <a:rPr lang="fr-FR" dirty="0" smtClean="0"/>
              <a:t>, J. Friedman, «The </a:t>
            </a:r>
            <a:r>
              <a:rPr lang="fr-FR" dirty="0" err="1" smtClean="0"/>
              <a:t>elements</a:t>
            </a:r>
            <a:r>
              <a:rPr lang="fr-FR" dirty="0" smtClean="0"/>
              <a:t> of </a:t>
            </a:r>
            <a:r>
              <a:rPr lang="fr-FR" dirty="0" err="1" smtClean="0"/>
              <a:t>statistical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r>
              <a:rPr lang="fr-FR" dirty="0" smtClean="0"/>
              <a:t>. Data </a:t>
            </a:r>
            <a:r>
              <a:rPr lang="fr-FR" dirty="0" err="1" smtClean="0"/>
              <a:t>mining</a:t>
            </a:r>
            <a:r>
              <a:rPr lang="fr-FR" dirty="0" smtClean="0"/>
              <a:t>, </a:t>
            </a:r>
            <a:r>
              <a:rPr lang="fr-FR" dirty="0" err="1" smtClean="0"/>
              <a:t>inference</a:t>
            </a:r>
            <a:r>
              <a:rPr lang="fr-FR" dirty="0" smtClean="0"/>
              <a:t> </a:t>
            </a:r>
            <a:r>
              <a:rPr lang="fr-FR" dirty="0" smtClean="0"/>
              <a:t>and </a:t>
            </a:r>
            <a:r>
              <a:rPr lang="fr-FR" dirty="0" err="1" smtClean="0"/>
              <a:t>prediction</a:t>
            </a:r>
            <a:r>
              <a:rPr lang="fr-FR" dirty="0" smtClean="0"/>
              <a:t> </a:t>
            </a:r>
            <a:r>
              <a:rPr lang="fr-FR" dirty="0" smtClean="0"/>
              <a:t>», Springer, 2001.</a:t>
            </a:r>
            <a:endParaRPr lang="fr-FR" dirty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fr-FR" sz="3600" b="1" dirty="0" smtClean="0"/>
              <a:t>Quelques Dictons:</a:t>
            </a:r>
            <a:endParaRPr lang="fr-FR" sz="36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 fontAlgn="base"/>
            <a:r>
              <a:rPr lang="fr-FR" dirty="0" smtClean="0"/>
              <a:t>‘’Avec l’Analyse des Données fondée sur l’usage de l’ordinateur, c’est une nouvelle méthodologie que la statistique apporte à la science et notamment aux sciences de l’homme’’. </a:t>
            </a:r>
            <a:r>
              <a:rPr lang="fr-FR" dirty="0" smtClean="0">
                <a:solidFill>
                  <a:srgbClr val="FF0000"/>
                </a:solidFill>
              </a:rPr>
              <a:t>J-P. </a:t>
            </a:r>
            <a:r>
              <a:rPr lang="fr-FR" dirty="0" err="1" smtClean="0">
                <a:solidFill>
                  <a:srgbClr val="FF0000"/>
                </a:solidFill>
              </a:rPr>
              <a:t>Benzécri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</a:p>
          <a:p>
            <a:pPr algn="just" fontAlgn="base"/>
            <a:r>
              <a:rPr lang="fr-FR" dirty="0" smtClean="0"/>
              <a:t>‘’l’analyse des données est un ensemble de techniques pour découvrir la structure, éventuellement compliquée, d’un tableau de nombres à plusieurs dimensions et de traduire par une structure plus simple et qui la résume au mieux. Cette structure peut le plus souvent, être représentée graphiquement’</a:t>
            </a:r>
            <a:r>
              <a:rPr lang="fr-FR" dirty="0" smtClean="0">
                <a:solidFill>
                  <a:srgbClr val="FF0000"/>
                </a:solidFill>
              </a:rPr>
              <a:t> J-P. Fénelon</a:t>
            </a:r>
            <a:r>
              <a:rPr lang="fr-FR" dirty="0" smtClean="0"/>
              <a:t> </a:t>
            </a:r>
          </a:p>
          <a:p>
            <a:pPr algn="just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b="1" dirty="0" smtClean="0"/>
              <a:t>Présentation du Module:</a:t>
            </a:r>
            <a:endParaRPr lang="fr-FR" b="1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4669979"/>
          </a:xfrm>
        </p:spPr>
        <p:txBody>
          <a:bodyPr>
            <a:noAutofit/>
          </a:bodyPr>
          <a:lstStyle/>
          <a:p>
            <a:r>
              <a:rPr lang="fr-FR" sz="1800" b="1" u="sng" dirty="0" smtClean="0">
                <a:latin typeface="Times New Roman" pitchFamily="18" charset="0"/>
                <a:cs typeface="Times New Roman" pitchFamily="18" charset="0"/>
              </a:rPr>
              <a:t>Intitulé du Master</a:t>
            </a:r>
            <a:r>
              <a:rPr lang="fr-FR" sz="1800" b="1" dirty="0" smtClean="0">
                <a:latin typeface="Times New Roman" pitchFamily="18" charset="0"/>
                <a:cs typeface="Times New Roman" pitchFamily="18" charset="0"/>
              </a:rPr>
              <a:t> : Science de Données et Intelligence Artificielle</a:t>
            </a:r>
          </a:p>
          <a:p>
            <a:r>
              <a:rPr lang="fr-FR" sz="1800" b="1" dirty="0" smtClean="0">
                <a:latin typeface="Times New Roman" pitchFamily="18" charset="0"/>
                <a:cs typeface="Times New Roman" pitchFamily="18" charset="0"/>
              </a:rPr>
              <a:t>Semestre : 2</a:t>
            </a:r>
          </a:p>
          <a:p>
            <a:r>
              <a:rPr lang="fr-FR" sz="1800" b="1" dirty="0" smtClean="0">
                <a:latin typeface="Times New Roman" pitchFamily="18" charset="0"/>
                <a:cs typeface="Times New Roman" pitchFamily="18" charset="0"/>
              </a:rPr>
              <a:t>Unité d’Enseignement : UEF2</a:t>
            </a:r>
          </a:p>
          <a:p>
            <a:r>
              <a:rPr lang="fr-FR" sz="1800" b="1" u="sng" dirty="0" smtClean="0">
                <a:latin typeface="Times New Roman" pitchFamily="18" charset="0"/>
                <a:cs typeface="Times New Roman" pitchFamily="18" charset="0"/>
              </a:rPr>
              <a:t>Intitulé de la Matière </a:t>
            </a:r>
            <a:r>
              <a:rPr lang="fr-FR" sz="1800" b="1" dirty="0" smtClean="0">
                <a:latin typeface="Times New Roman" pitchFamily="18" charset="0"/>
                <a:cs typeface="Times New Roman" pitchFamily="18" charset="0"/>
              </a:rPr>
              <a:t>: Data </a:t>
            </a:r>
            <a:r>
              <a:rPr lang="fr-FR" sz="1800" b="1" dirty="0" err="1" smtClean="0">
                <a:latin typeface="Times New Roman" pitchFamily="18" charset="0"/>
                <a:cs typeface="Times New Roman" pitchFamily="18" charset="0"/>
              </a:rPr>
              <a:t>Mining</a:t>
            </a:r>
            <a:r>
              <a:rPr lang="fr-FR" sz="1800" b="1" dirty="0" smtClean="0">
                <a:latin typeface="Times New Roman" pitchFamily="18" charset="0"/>
                <a:cs typeface="Times New Roman" pitchFamily="18" charset="0"/>
              </a:rPr>
              <a:t> 2 Code : DAMI2</a:t>
            </a:r>
          </a:p>
          <a:p>
            <a:r>
              <a:rPr lang="fr-FR" sz="1800" b="1" u="sng" dirty="0" smtClean="0">
                <a:latin typeface="Times New Roman" pitchFamily="18" charset="0"/>
                <a:cs typeface="Times New Roman" pitchFamily="18" charset="0"/>
              </a:rPr>
              <a:t>Crédit</a:t>
            </a:r>
            <a:r>
              <a:rPr lang="fr-FR" sz="1800" b="1" dirty="0" smtClean="0">
                <a:latin typeface="Times New Roman" pitchFamily="18" charset="0"/>
                <a:cs typeface="Times New Roman" pitchFamily="18" charset="0"/>
              </a:rPr>
              <a:t> :6</a:t>
            </a:r>
          </a:p>
          <a:p>
            <a:r>
              <a:rPr lang="fr-FR" sz="1800" b="1" u="sng" dirty="0" smtClean="0">
                <a:latin typeface="Times New Roman" pitchFamily="18" charset="0"/>
                <a:cs typeface="Times New Roman" pitchFamily="18" charset="0"/>
              </a:rPr>
              <a:t>Coefficient de la Matière </a:t>
            </a:r>
            <a:r>
              <a:rPr lang="fr-FR" sz="1800" b="1" dirty="0" smtClean="0">
                <a:latin typeface="Times New Roman" pitchFamily="18" charset="0"/>
                <a:cs typeface="Times New Roman" pitchFamily="18" charset="0"/>
              </a:rPr>
              <a:t>: 3</a:t>
            </a:r>
          </a:p>
          <a:p>
            <a:r>
              <a:rPr lang="fr-FR" sz="1800" b="1" u="sng" dirty="0" smtClean="0">
                <a:latin typeface="Times New Roman" pitchFamily="18" charset="0"/>
                <a:cs typeface="Times New Roman" pitchFamily="18" charset="0"/>
              </a:rPr>
              <a:t>Nombre d’heures d’enseignement </a:t>
            </a:r>
            <a:r>
              <a:rPr lang="fr-FR" sz="1800" b="1" dirty="0" smtClean="0">
                <a:latin typeface="Times New Roman" pitchFamily="18" charset="0"/>
                <a:cs typeface="Times New Roman" pitchFamily="18" charset="0"/>
              </a:rPr>
              <a:t>( 63 H sur 14 semaines)</a:t>
            </a:r>
          </a:p>
          <a:p>
            <a:pPr lvl="1">
              <a:buFont typeface="Wingdings" pitchFamily="2" charset="2"/>
              <a:buChar char="Ø"/>
            </a:pPr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Cours : 1H30/ semaine</a:t>
            </a:r>
          </a:p>
          <a:p>
            <a:pPr lvl="1">
              <a:buFont typeface="Wingdings" pitchFamily="2" charset="2"/>
              <a:buChar char="Ø"/>
            </a:pPr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TD : 1H30 /semaine</a:t>
            </a:r>
          </a:p>
          <a:p>
            <a:pPr lvl="1">
              <a:buFont typeface="Wingdings" pitchFamily="2" charset="2"/>
              <a:buChar char="Ø"/>
            </a:pPr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TP : 1H30 /semaine</a:t>
            </a:r>
          </a:p>
          <a:p>
            <a:r>
              <a:rPr lang="fr-FR" sz="1800" b="1" u="sng" dirty="0" smtClean="0">
                <a:latin typeface="Times New Roman" pitchFamily="18" charset="0"/>
                <a:cs typeface="Times New Roman" pitchFamily="18" charset="0"/>
              </a:rPr>
              <a:t>Objectifs de l’enseignement</a:t>
            </a:r>
          </a:p>
          <a:p>
            <a:r>
              <a:rPr lang="fr-FR" sz="1800" b="1" dirty="0" smtClean="0">
                <a:latin typeface="Times New Roman" pitchFamily="18" charset="0"/>
                <a:cs typeface="Times New Roman" pitchFamily="18" charset="0"/>
              </a:rPr>
              <a:t>Ce cours est un approfondissement du module </a:t>
            </a:r>
            <a:r>
              <a:rPr lang="fr-FR" sz="18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fr-FR" sz="18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mining</a:t>
            </a:r>
            <a:r>
              <a:rPr lang="fr-FR" sz="18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fr-FR" sz="18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fr-FR" sz="1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1800" b="1" dirty="0" smtClean="0">
                <a:latin typeface="Times New Roman" pitchFamily="18" charset="0"/>
                <a:cs typeface="Times New Roman" pitchFamily="18" charset="0"/>
              </a:rPr>
              <a:t>Dans </a:t>
            </a:r>
            <a:r>
              <a:rPr lang="fr-FR" sz="1800" b="1" dirty="0" smtClean="0">
                <a:latin typeface="Times New Roman" pitchFamily="18" charset="0"/>
                <a:cs typeface="Times New Roman" pitchFamily="18" charset="0"/>
              </a:rPr>
              <a:t>ce cours, l’étudiant va </a:t>
            </a:r>
            <a:r>
              <a:rPr lang="fr-FR" sz="1800" b="1" dirty="0" smtClean="0">
                <a:latin typeface="Times New Roman" pitchFamily="18" charset="0"/>
                <a:cs typeface="Times New Roman" pitchFamily="18" charset="0"/>
              </a:rPr>
              <a:t>voir:</a:t>
            </a:r>
          </a:p>
          <a:p>
            <a:r>
              <a:rPr lang="fr-FR" sz="1800" b="1" dirty="0" smtClean="0">
                <a:latin typeface="Times New Roman" pitchFamily="18" charset="0"/>
                <a:cs typeface="Times New Roman" pitchFamily="18" charset="0"/>
              </a:rPr>
              <a:t>Des notions </a:t>
            </a:r>
            <a:r>
              <a:rPr lang="fr-FR" sz="1800" b="1" dirty="0" smtClean="0">
                <a:latin typeface="Times New Roman" pitchFamily="18" charset="0"/>
                <a:cs typeface="Times New Roman" pitchFamily="18" charset="0"/>
              </a:rPr>
              <a:t>avancées en data </a:t>
            </a:r>
            <a:r>
              <a:rPr lang="fr-FR" sz="1800" b="1" dirty="0" err="1" smtClean="0">
                <a:latin typeface="Times New Roman" pitchFamily="18" charset="0"/>
                <a:cs typeface="Times New Roman" pitchFamily="18" charset="0"/>
              </a:rPr>
              <a:t>mining</a:t>
            </a:r>
            <a:r>
              <a:rPr lang="fr-FR" sz="1800" b="1" dirty="0" smtClean="0">
                <a:latin typeface="Times New Roman" pitchFamily="18" charset="0"/>
                <a:cs typeface="Times New Roman" pitchFamily="18" charset="0"/>
              </a:rPr>
              <a:t> et analyse de données telles que les méthode réduction, les </a:t>
            </a:r>
            <a:r>
              <a:rPr lang="fr-FR" sz="1800" b="1" dirty="0" smtClean="0">
                <a:latin typeface="Times New Roman" pitchFamily="18" charset="0"/>
                <a:cs typeface="Times New Roman" pitchFamily="18" charset="0"/>
              </a:rPr>
              <a:t>méthodes de </a:t>
            </a:r>
            <a:r>
              <a:rPr lang="fr-FR" sz="1800" b="1" dirty="0" smtClean="0">
                <a:latin typeface="Times New Roman" pitchFamily="18" charset="0"/>
                <a:cs typeface="Times New Roman" pitchFamily="18" charset="0"/>
              </a:rPr>
              <a:t>régression, et les méthodes d’apprentissage avancées.</a:t>
            </a:r>
          </a:p>
          <a:p>
            <a:r>
              <a:rPr lang="fr-FR" sz="1800" b="1" u="sng" dirty="0" smtClean="0">
                <a:latin typeface="Times New Roman" pitchFamily="18" charset="0"/>
                <a:cs typeface="Times New Roman" pitchFamily="18" charset="0"/>
              </a:rPr>
              <a:t>Connaissances préalables recommandées</a:t>
            </a:r>
          </a:p>
          <a:p>
            <a:r>
              <a:rPr lang="fr-FR" sz="1800" b="1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fr-FR" sz="1800" b="1" dirty="0" err="1" smtClean="0">
                <a:latin typeface="Times New Roman" pitchFamily="18" charset="0"/>
                <a:cs typeface="Times New Roman" pitchFamily="18" charset="0"/>
              </a:rPr>
              <a:t>mining</a:t>
            </a:r>
            <a:r>
              <a:rPr lang="fr-FR" sz="1800" b="1" dirty="0" smtClean="0">
                <a:latin typeface="Times New Roman" pitchFamily="18" charset="0"/>
                <a:cs typeface="Times New Roman" pitchFamily="18" charset="0"/>
              </a:rPr>
              <a:t> 1, Algèbre, Probabilité/Statistique, </a:t>
            </a:r>
            <a:r>
              <a:rPr lang="fr-FR" sz="1800" b="1" dirty="0" smtClean="0">
                <a:latin typeface="Times New Roman" pitchFamily="18" charset="0"/>
                <a:cs typeface="Times New Roman" pitchFamily="18" charset="0"/>
              </a:rPr>
              <a:t>Algorithmique</a:t>
            </a:r>
          </a:p>
          <a:p>
            <a:r>
              <a:rPr lang="fr-FR" sz="1800" u="sng" dirty="0" smtClean="0">
                <a:latin typeface="Times New Roman" pitchFamily="18" charset="0"/>
                <a:cs typeface="Times New Roman" pitchFamily="18" charset="0"/>
              </a:rPr>
              <a:t>Mode d’évaluation 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: Examen (60%), contrôle continu (40%)</a:t>
            </a:r>
          </a:p>
          <a:p>
            <a:endParaRPr lang="fr-FR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Données </a:t>
            </a:r>
            <a:r>
              <a:rPr lang="fr-FR" b="1" dirty="0" err="1" smtClean="0"/>
              <a:t>Données</a:t>
            </a:r>
            <a:r>
              <a:rPr lang="fr-FR" b="1" dirty="0" smtClean="0"/>
              <a:t> </a:t>
            </a:r>
            <a:r>
              <a:rPr lang="fr-FR" b="1" dirty="0" err="1" smtClean="0"/>
              <a:t>Données</a:t>
            </a:r>
            <a:r>
              <a:rPr lang="fr-FR" b="1" dirty="0" smtClean="0"/>
              <a:t> </a:t>
            </a:r>
            <a:endParaRPr lang="fr-FR" dirty="0"/>
          </a:p>
        </p:txBody>
      </p:sp>
      <p:pic>
        <p:nvPicPr>
          <p:cNvPr id="6" name="Espace réservé du contenu 8" descr="téléchargement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556792"/>
            <a:ext cx="6696744" cy="47403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Données </a:t>
            </a:r>
            <a:r>
              <a:rPr lang="fr-FR" b="1" dirty="0" err="1" smtClean="0"/>
              <a:t>Données</a:t>
            </a:r>
            <a:r>
              <a:rPr lang="fr-FR" b="1" dirty="0" smtClean="0"/>
              <a:t> </a:t>
            </a:r>
            <a:r>
              <a:rPr lang="fr-FR" b="1" dirty="0" err="1" smtClean="0"/>
              <a:t>Données</a:t>
            </a:r>
            <a:r>
              <a:rPr lang="fr-FR" b="1" dirty="0" smtClean="0"/>
              <a:t> </a:t>
            </a:r>
            <a:endParaRPr lang="fr-FR" dirty="0"/>
          </a:p>
        </p:txBody>
      </p:sp>
      <p:pic>
        <p:nvPicPr>
          <p:cNvPr id="7" name="Picture 22" descr="Résultat de recherche d'images pour &quot;internet image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69307"/>
            <a:ext cx="7776864" cy="5388693"/>
          </a:xfrm>
          <a:prstGeom prst="rect">
            <a:avLst/>
          </a:prstGeom>
          <a:noFill/>
        </p:spPr>
      </p:pic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Données </a:t>
            </a:r>
            <a:r>
              <a:rPr lang="fr-FR" b="1" dirty="0" err="1" smtClean="0"/>
              <a:t>Données</a:t>
            </a:r>
            <a:r>
              <a:rPr lang="fr-FR" b="1" dirty="0" smtClean="0"/>
              <a:t> </a:t>
            </a:r>
            <a:r>
              <a:rPr lang="fr-FR" b="1" dirty="0" err="1" smtClean="0"/>
              <a:t>Données</a:t>
            </a:r>
            <a:r>
              <a:rPr lang="fr-FR" b="1" dirty="0" smtClean="0"/>
              <a:t> 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/>
        </p:nvGraphicFramePr>
        <p:xfrm>
          <a:off x="1835696" y="2060848"/>
          <a:ext cx="5698975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795"/>
                <a:gridCol w="1139795"/>
                <a:gridCol w="1139795"/>
                <a:gridCol w="1139795"/>
                <a:gridCol w="1139795"/>
              </a:tblGrid>
              <a:tr h="531302">
                <a:tc>
                  <a:txBody>
                    <a:bodyPr/>
                    <a:lstStyle/>
                    <a:p>
                      <a:r>
                        <a:rPr lang="fr-FR" dirty="0" smtClean="0"/>
                        <a:t>Nom prénom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sexe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Occupation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Adresse</a:t>
                      </a:r>
                      <a:endParaRPr lang="fr-FR" dirty="0"/>
                    </a:p>
                  </a:txBody>
                  <a:tcPr/>
                </a:tc>
              </a:tr>
              <a:tr h="531302">
                <a:tc>
                  <a:txBody>
                    <a:bodyPr/>
                    <a:lstStyle/>
                    <a:p>
                      <a:r>
                        <a:rPr lang="fr-FR" dirty="0" smtClean="0"/>
                        <a:t>Ahmed </a:t>
                      </a:r>
                      <a:r>
                        <a:rPr lang="fr-FR" dirty="0" err="1" smtClean="0"/>
                        <a:t>Benzekri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Comptable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Nouvelle Ville</a:t>
                      </a:r>
                      <a:endParaRPr lang="fr-FR" dirty="0"/>
                    </a:p>
                  </a:txBody>
                  <a:tcPr/>
                </a:tc>
              </a:tr>
              <a:tr h="531302">
                <a:tc>
                  <a:txBody>
                    <a:bodyPr/>
                    <a:lstStyle/>
                    <a:p>
                      <a:r>
                        <a:rPr lang="fr-FR" dirty="0" smtClean="0"/>
                        <a:t>Ali </a:t>
                      </a:r>
                      <a:r>
                        <a:rPr lang="fr-FR" dirty="0" err="1" smtClean="0"/>
                        <a:t>Moundji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Etudiant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Nouvelle ville</a:t>
                      </a:r>
                      <a:endParaRPr lang="fr-FR" dirty="0"/>
                    </a:p>
                  </a:txBody>
                  <a:tcPr/>
                </a:tc>
              </a:tr>
              <a:tr h="1214405">
                <a:tc>
                  <a:txBody>
                    <a:bodyPr/>
                    <a:lstStyle/>
                    <a:p>
                      <a:r>
                        <a:rPr lang="fr-FR" dirty="0" smtClean="0"/>
                        <a:t>Aida Mouncef</a:t>
                      </a:r>
                    </a:p>
                    <a:p>
                      <a:r>
                        <a:rPr lang="fr-FR" dirty="0" smtClean="0"/>
                        <a:t>…..</a:t>
                      </a:r>
                    </a:p>
                    <a:p>
                      <a:r>
                        <a:rPr lang="fr-FR" dirty="0" smtClean="0"/>
                        <a:t>…..</a:t>
                      </a:r>
                    </a:p>
                    <a:p>
                      <a:r>
                        <a:rPr lang="fr-FR" dirty="0" smtClean="0"/>
                        <a:t>…...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Secrétaire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El </a:t>
                      </a:r>
                      <a:r>
                        <a:rPr lang="fr-FR" dirty="0" err="1" smtClean="0"/>
                        <a:t>khroub</a:t>
                      </a:r>
                      <a:endParaRPr lang="fr-FR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Données </a:t>
            </a:r>
            <a:r>
              <a:rPr lang="fr-FR" b="1" dirty="0" err="1" smtClean="0"/>
              <a:t>Données</a:t>
            </a:r>
            <a:r>
              <a:rPr lang="fr-FR" b="1" dirty="0" smtClean="0"/>
              <a:t> </a:t>
            </a:r>
            <a:r>
              <a:rPr lang="fr-FR" b="1" dirty="0" err="1" smtClean="0"/>
              <a:t>Données</a:t>
            </a:r>
            <a:r>
              <a:rPr lang="fr-FR" b="1" dirty="0" smtClean="0"/>
              <a:t> 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/>
        </p:nvGraphicFramePr>
        <p:xfrm>
          <a:off x="1835696" y="2060848"/>
          <a:ext cx="5698975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795"/>
                <a:gridCol w="1139795"/>
                <a:gridCol w="1139795"/>
                <a:gridCol w="1139795"/>
                <a:gridCol w="1139795"/>
              </a:tblGrid>
              <a:tr h="531302">
                <a:tc>
                  <a:txBody>
                    <a:bodyPr/>
                    <a:lstStyle/>
                    <a:p>
                      <a:r>
                        <a:rPr lang="fr-FR" dirty="0" smtClean="0"/>
                        <a:t>Nom prénom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sexe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Occupation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Adresse</a:t>
                      </a:r>
                      <a:endParaRPr lang="fr-FR" dirty="0"/>
                    </a:p>
                  </a:txBody>
                  <a:tcPr/>
                </a:tc>
              </a:tr>
              <a:tr h="531302">
                <a:tc>
                  <a:txBody>
                    <a:bodyPr/>
                    <a:lstStyle/>
                    <a:p>
                      <a:r>
                        <a:rPr lang="fr-FR" dirty="0" smtClean="0"/>
                        <a:t>Ahmed </a:t>
                      </a:r>
                      <a:r>
                        <a:rPr lang="fr-FR" dirty="0" err="1" smtClean="0"/>
                        <a:t>Benzekri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Comptable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Nouvelle Ville</a:t>
                      </a:r>
                      <a:endParaRPr lang="fr-FR" dirty="0"/>
                    </a:p>
                  </a:txBody>
                  <a:tcPr/>
                </a:tc>
              </a:tr>
              <a:tr h="531302">
                <a:tc>
                  <a:txBody>
                    <a:bodyPr/>
                    <a:lstStyle/>
                    <a:p>
                      <a:r>
                        <a:rPr lang="fr-FR" dirty="0" smtClean="0"/>
                        <a:t>Ali </a:t>
                      </a:r>
                      <a:r>
                        <a:rPr lang="fr-FR" dirty="0" err="1" smtClean="0"/>
                        <a:t>Moundji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Etudiant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Nouvelle ville</a:t>
                      </a:r>
                      <a:endParaRPr lang="fr-FR" dirty="0"/>
                    </a:p>
                  </a:txBody>
                  <a:tcPr/>
                </a:tc>
              </a:tr>
              <a:tr h="1214405">
                <a:tc>
                  <a:txBody>
                    <a:bodyPr/>
                    <a:lstStyle/>
                    <a:p>
                      <a:r>
                        <a:rPr lang="fr-FR" dirty="0" smtClean="0"/>
                        <a:t>Aida Mouncef</a:t>
                      </a:r>
                    </a:p>
                    <a:p>
                      <a:r>
                        <a:rPr lang="fr-FR" dirty="0" smtClean="0"/>
                        <a:t>…..</a:t>
                      </a:r>
                    </a:p>
                    <a:p>
                      <a:r>
                        <a:rPr lang="fr-FR" dirty="0" smtClean="0"/>
                        <a:t>…..</a:t>
                      </a:r>
                    </a:p>
                    <a:p>
                      <a:r>
                        <a:rPr lang="fr-FR" dirty="0" smtClean="0"/>
                        <a:t>…...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Secrétaire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El </a:t>
                      </a:r>
                      <a:r>
                        <a:rPr lang="fr-FR" dirty="0" err="1" smtClean="0"/>
                        <a:t>khroub</a:t>
                      </a:r>
                      <a:endParaRPr lang="fr-FR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12" descr="Résultat de recherche d'images pour &quot;analyse de données image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844824"/>
            <a:ext cx="6408712" cy="3668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Données </a:t>
            </a:r>
            <a:r>
              <a:rPr lang="fr-FR" b="1" dirty="0" err="1" smtClean="0"/>
              <a:t>Données</a:t>
            </a:r>
            <a:r>
              <a:rPr lang="fr-FR" b="1" dirty="0" smtClean="0"/>
              <a:t> </a:t>
            </a:r>
            <a:r>
              <a:rPr lang="fr-FR" b="1" dirty="0" err="1" smtClean="0"/>
              <a:t>Données</a:t>
            </a:r>
            <a:r>
              <a:rPr lang="fr-FR" b="1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fr-FR" b="1" dirty="0" smtClean="0"/>
              <a:t>On veut Analyser toutes ces données???</a:t>
            </a:r>
          </a:p>
          <a:p>
            <a:pPr algn="just"/>
            <a:r>
              <a:rPr lang="fr-FR" dirty="0" smtClean="0"/>
              <a:t>L’Analyse des Données : Est </a:t>
            </a:r>
            <a:r>
              <a:rPr lang="fr-FR" dirty="0"/>
              <a:t>un ensemble de méthodes </a:t>
            </a:r>
            <a:r>
              <a:rPr lang="fr-FR" dirty="0" smtClean="0"/>
              <a:t>appliquées </a:t>
            </a:r>
            <a:r>
              <a:rPr lang="fr-FR" dirty="0"/>
              <a:t>à un jeu de données dans le but d’extraire des informations pertinentes ; </a:t>
            </a:r>
            <a:endParaRPr lang="fr-FR" dirty="0" smtClean="0"/>
          </a:p>
          <a:p>
            <a:pPr algn="just">
              <a:buNone/>
            </a:pPr>
            <a:r>
              <a:rPr lang="fr-FR" dirty="0" smtClean="0">
                <a:sym typeface="Wingdings" pitchFamily="2" charset="2"/>
              </a:rPr>
              <a:t>O</a:t>
            </a:r>
            <a:r>
              <a:rPr lang="fr-FR" dirty="0" smtClean="0"/>
              <a:t>n </a:t>
            </a:r>
            <a:r>
              <a:rPr lang="fr-FR" dirty="0"/>
              <a:t>appelle cette extraction fouille de </a:t>
            </a:r>
            <a:r>
              <a:rPr lang="fr-FR" dirty="0" smtClean="0"/>
              <a:t>données </a:t>
            </a:r>
            <a:r>
              <a:rPr lang="fr-FR" b="1" dirty="0" smtClean="0">
                <a:solidFill>
                  <a:srgbClr val="FF0000"/>
                </a:solidFill>
              </a:rPr>
              <a:t>Data </a:t>
            </a:r>
            <a:r>
              <a:rPr lang="fr-FR" b="1" dirty="0" err="1" smtClean="0">
                <a:solidFill>
                  <a:srgbClr val="FF0000"/>
                </a:solidFill>
              </a:rPr>
              <a:t>Mining</a:t>
            </a:r>
            <a:r>
              <a:rPr lang="fr-FR" dirty="0" smtClean="0"/>
              <a:t>. </a:t>
            </a:r>
          </a:p>
          <a:p>
            <a:pPr algn="just"/>
            <a:r>
              <a:rPr lang="fr-FR" dirty="0" smtClean="0"/>
              <a:t>Le </a:t>
            </a:r>
            <a:r>
              <a:rPr lang="fr-FR" dirty="0"/>
              <a:t>but est de dégager des tendances, des profils, de détecter des comportements ou de trouver des liens, des règles. </a:t>
            </a:r>
            <a:endParaRPr lang="fr-FR" dirty="0" smtClean="0"/>
          </a:p>
          <a:p>
            <a:pPr algn="just"/>
            <a:r>
              <a:rPr lang="fr-FR" dirty="0" smtClean="0"/>
              <a:t>Il </a:t>
            </a:r>
            <a:r>
              <a:rPr lang="fr-FR" dirty="0"/>
              <a:t>existe deux grands types d’analyse de données : </a:t>
            </a:r>
            <a:r>
              <a:rPr lang="fr-FR" u="sng" dirty="0" smtClean="0">
                <a:solidFill>
                  <a:srgbClr val="FF0000"/>
                </a:solidFill>
              </a:rPr>
              <a:t>l’Analyse Descriptive </a:t>
            </a:r>
            <a:r>
              <a:rPr lang="fr-FR" dirty="0"/>
              <a:t>et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u="sng" dirty="0" smtClean="0">
                <a:solidFill>
                  <a:srgbClr val="FF0000"/>
                </a:solidFill>
              </a:rPr>
              <a:t>l’Analyse Prédictive</a:t>
            </a:r>
            <a:r>
              <a:rPr lang="fr-FR" dirty="0">
                <a:solidFill>
                  <a:srgbClr val="FF0000"/>
                </a:solidFill>
              </a:rPr>
              <a:t>.</a:t>
            </a:r>
          </a:p>
          <a:p>
            <a:pPr algn="just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/>
            </a:r>
            <a:br>
              <a:rPr lang="fr-FR" b="1" dirty="0" smtClean="0">
                <a:solidFill>
                  <a:srgbClr val="FF0000"/>
                </a:solidFill>
              </a:rPr>
            </a:br>
            <a:r>
              <a:rPr lang="fr-FR" b="1" dirty="0" smtClean="0">
                <a:solidFill>
                  <a:srgbClr val="FF0000"/>
                </a:solidFill>
              </a:rPr>
              <a:t>L’Analyse </a:t>
            </a:r>
            <a:r>
              <a:rPr lang="fr-FR" b="1" dirty="0" smtClean="0">
                <a:solidFill>
                  <a:srgbClr val="FF0000"/>
                </a:solidFill>
              </a:rPr>
              <a:t>Descriptive :</a:t>
            </a:r>
            <a:br>
              <a:rPr lang="fr-FR" b="1" dirty="0" smtClean="0">
                <a:solidFill>
                  <a:srgbClr val="FF0000"/>
                </a:solidFill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fr-FR" dirty="0" smtClean="0"/>
              <a:t>Résumer les données en leur assignant une nouvelle représentation,  </a:t>
            </a:r>
          </a:p>
          <a:p>
            <a:pPr algn="just"/>
            <a:r>
              <a:rPr lang="fr-FR" dirty="0" smtClean="0"/>
              <a:t>Synthétiser en faisant  ressortir ce qui est dissimulé par le volume. </a:t>
            </a:r>
          </a:p>
          <a:p>
            <a:pPr algn="just"/>
            <a:r>
              <a:rPr lang="fr-FR" dirty="0" smtClean="0"/>
              <a:t>Classer les individus dans des catégories, </a:t>
            </a:r>
          </a:p>
          <a:p>
            <a:pPr algn="just"/>
            <a:r>
              <a:rPr lang="fr-FR" dirty="0" smtClean="0"/>
              <a:t>Trouver les individus les plus proches ou les plus éloignés entre eux ; </a:t>
            </a:r>
          </a:p>
          <a:p>
            <a:pPr algn="just"/>
            <a:r>
              <a:rPr lang="fr-FR" dirty="0" smtClean="0"/>
              <a:t>mais aussi trouver les exceptions ou les cas atypiques.</a:t>
            </a:r>
          </a:p>
          <a:p>
            <a:pPr algn="just"/>
            <a:r>
              <a:rPr lang="fr-FR" dirty="0" smtClean="0"/>
              <a:t>Egalement voir si des variables sont proches, </a:t>
            </a:r>
          </a:p>
          <a:p>
            <a:pPr algn="just"/>
            <a:r>
              <a:rPr lang="fr-FR" dirty="0" smtClean="0"/>
              <a:t>Expliquer une variable en fonction des autres </a:t>
            </a:r>
          </a:p>
          <a:p>
            <a:pPr algn="just"/>
            <a:r>
              <a:rPr lang="fr-FR" dirty="0" smtClean="0"/>
              <a:t>ou encore repérer les variables les plus influentes.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0000"/>
                </a:solidFill>
              </a:rPr>
              <a:t>L’Analyse Prédictive</a:t>
            </a:r>
            <a:r>
              <a:rPr lang="fr-FR" b="1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Analyser les données actuelles afin de faire des hypothèses sur des comportements </a:t>
            </a:r>
            <a:r>
              <a:rPr lang="fr-FR" b="1" u="sng" dirty="0" smtClean="0"/>
              <a:t>futurs</a:t>
            </a:r>
            <a:r>
              <a:rPr lang="fr-FR" dirty="0" smtClean="0"/>
              <a:t> des individus déjà présents mais aussi de nouveaux individus </a:t>
            </a:r>
          </a:p>
          <a:p>
            <a:pPr algn="just">
              <a:buNone/>
            </a:pPr>
            <a:endParaRPr lang="fr-FR" dirty="0" smtClean="0"/>
          </a:p>
          <a:p>
            <a:pPr algn="just"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870</Words>
  <Application>Microsoft Office PowerPoint</Application>
  <PresentationFormat>Affichage à l'écran (4:3)</PresentationFormat>
  <Paragraphs>138</Paragraphs>
  <Slides>15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M1 SDIA</vt:lpstr>
      <vt:lpstr>Présentation du Module:</vt:lpstr>
      <vt:lpstr>Données Données Données </vt:lpstr>
      <vt:lpstr>Données Données Données </vt:lpstr>
      <vt:lpstr>Données Données Données </vt:lpstr>
      <vt:lpstr>Données Données Données </vt:lpstr>
      <vt:lpstr>Données Données Données </vt:lpstr>
      <vt:lpstr> L’Analyse Descriptive : </vt:lpstr>
      <vt:lpstr>L’Analyse Prédictive </vt:lpstr>
      <vt:lpstr>Domaines d’Application </vt:lpstr>
      <vt:lpstr>L’Enjeu Actuel </vt:lpstr>
      <vt:lpstr>Contenu de la matière </vt:lpstr>
      <vt:lpstr>Les outils </vt:lpstr>
      <vt:lpstr>Références Bibliographiques : </vt:lpstr>
      <vt:lpstr>Quelques Dictons: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Module:</dc:title>
  <dc:creator>LYES</dc:creator>
  <cp:lastModifiedBy>khadoudja</cp:lastModifiedBy>
  <cp:revision>25</cp:revision>
  <dcterms:created xsi:type="dcterms:W3CDTF">2017-09-25T10:09:43Z</dcterms:created>
  <dcterms:modified xsi:type="dcterms:W3CDTF">2024-01-24T15:37:49Z</dcterms:modified>
</cp:coreProperties>
</file>