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65" r:id="rId6"/>
    <p:sldId id="282" r:id="rId7"/>
    <p:sldId id="283" r:id="rId8"/>
    <p:sldId id="266" r:id="rId9"/>
    <p:sldId id="267" r:id="rId10"/>
    <p:sldId id="270" r:id="rId11"/>
    <p:sldId id="286" r:id="rId12"/>
    <p:sldId id="271" r:id="rId13"/>
    <p:sldId id="289" r:id="rId14"/>
    <p:sldId id="287" r:id="rId15"/>
    <p:sldId id="288" r:id="rId16"/>
    <p:sldId id="272" r:id="rId17"/>
    <p:sldId id="284" r:id="rId18"/>
    <p:sldId id="28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F8ADA17-2A19-4ACB-9F88-9D95C1FCB861}">
          <p14:sldIdLst>
            <p14:sldId id="256"/>
            <p14:sldId id="290"/>
            <p14:sldId id="257"/>
            <p14:sldId id="258"/>
            <p14:sldId id="265"/>
            <p14:sldId id="282"/>
            <p14:sldId id="283"/>
            <p14:sldId id="266"/>
            <p14:sldId id="267"/>
            <p14:sldId id="270"/>
            <p14:sldId id="286"/>
            <p14:sldId id="271"/>
            <p14:sldId id="289"/>
            <p14:sldId id="287"/>
            <p14:sldId id="288"/>
            <p14:sldId id="272"/>
            <p14:sldId id="284"/>
            <p14:sldId id="285"/>
          </p14:sldIdLst>
        </p14:section>
        <p14:section name="Section sans titre" id="{5837162E-4292-4AB5-9E2D-7A8B99A090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C7BB5-6719-8330-B831-D25B81628ED0}" v="305" dt="2024-02-27T08:44:38.735"/>
    <p1510:client id="{AD4B11B5-2664-28DE-F1A8-6881BAD83BDF}" v="318" dt="2024-02-27T09:26:18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14.svg"/><Relationship Id="rId9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14.svg"/><Relationship Id="rId9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4477D-100C-41CE-99B3-C15FFD599B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F7C5E-222E-48F1-93CF-AD424D937D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Guiding Project Direction:</a:t>
          </a:r>
          <a:endParaRPr lang="en-US"/>
        </a:p>
      </dgm:t>
    </dgm:pt>
    <dgm:pt modelId="{B1B70329-14E5-4E15-8677-572D7A1B7D14}" type="parTrans" cxnId="{CCDA8E27-B4A8-4BE8-A3B0-A20CABEF46C0}">
      <dgm:prSet/>
      <dgm:spPr/>
      <dgm:t>
        <a:bodyPr/>
        <a:lstStyle/>
        <a:p>
          <a:endParaRPr lang="en-US"/>
        </a:p>
      </dgm:t>
    </dgm:pt>
    <dgm:pt modelId="{E311F356-869A-4BAD-A291-75A57D015F10}" type="sibTrans" cxnId="{CCDA8E27-B4A8-4BE8-A3B0-A20CABEF46C0}">
      <dgm:prSet/>
      <dgm:spPr/>
      <dgm:t>
        <a:bodyPr/>
        <a:lstStyle/>
        <a:p>
          <a:endParaRPr lang="en-US"/>
        </a:p>
      </dgm:t>
    </dgm:pt>
    <dgm:pt modelId="{201CDB24-2B8E-40F2-A084-D52F0602C1E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Ideation helps in generating creative and diverse ideas to address challenges or leverage opportunities.</a:t>
          </a:r>
          <a:endParaRPr lang="en-US"/>
        </a:p>
      </dgm:t>
    </dgm:pt>
    <dgm:pt modelId="{AD961CA4-3B9C-4BCF-A70C-DD61AD4EEB55}" type="parTrans" cxnId="{E8164653-F86B-45B8-A4AA-EB7EACB30F2B}">
      <dgm:prSet/>
      <dgm:spPr/>
      <dgm:t>
        <a:bodyPr/>
        <a:lstStyle/>
        <a:p>
          <a:endParaRPr lang="en-US"/>
        </a:p>
      </dgm:t>
    </dgm:pt>
    <dgm:pt modelId="{028120CD-5276-4881-B6B6-F246AED911E6}" type="sibTrans" cxnId="{E8164653-F86B-45B8-A4AA-EB7EACB30F2B}">
      <dgm:prSet/>
      <dgm:spPr/>
      <dgm:t>
        <a:bodyPr/>
        <a:lstStyle/>
        <a:p>
          <a:endParaRPr lang="en-US"/>
        </a:p>
      </dgm:t>
    </dgm:pt>
    <dgm:pt modelId="{B511745E-47AA-48B6-9187-95F47329FE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Enhancing Solution Relevance:</a:t>
          </a:r>
          <a:endParaRPr lang="en-US"/>
        </a:p>
      </dgm:t>
    </dgm:pt>
    <dgm:pt modelId="{FACCC256-17A8-45ED-BD1F-E443BB1653E9}" type="parTrans" cxnId="{6D16CF79-B650-4C7F-9C10-AF716A693D7B}">
      <dgm:prSet/>
      <dgm:spPr/>
      <dgm:t>
        <a:bodyPr/>
        <a:lstStyle/>
        <a:p>
          <a:endParaRPr lang="en-US"/>
        </a:p>
      </dgm:t>
    </dgm:pt>
    <dgm:pt modelId="{EE0FBD38-AB56-4063-AD5B-D7BDE74166B6}" type="sibTrans" cxnId="{6D16CF79-B650-4C7F-9C10-AF716A693D7B}">
      <dgm:prSet/>
      <dgm:spPr/>
      <dgm:t>
        <a:bodyPr/>
        <a:lstStyle/>
        <a:p>
          <a:endParaRPr lang="en-US"/>
        </a:p>
      </dgm:t>
    </dgm:pt>
    <dgm:pt modelId="{1339A5B2-A1D8-40AB-9078-8EBC327347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Well-defined ideation ensures that AI solutions align with the actual needs and objectives of stakeholders.</a:t>
          </a:r>
          <a:endParaRPr lang="en-US"/>
        </a:p>
      </dgm:t>
    </dgm:pt>
    <dgm:pt modelId="{B10C6D7D-E43E-4C86-B616-3B6F84C045D2}" type="parTrans" cxnId="{9A30ACDB-B910-48BC-AEF0-BE66363CE19D}">
      <dgm:prSet/>
      <dgm:spPr/>
      <dgm:t>
        <a:bodyPr/>
        <a:lstStyle/>
        <a:p>
          <a:endParaRPr lang="en-US"/>
        </a:p>
      </dgm:t>
    </dgm:pt>
    <dgm:pt modelId="{A9D9DB03-85E7-4294-8E36-DD8ACA4403CE}" type="sibTrans" cxnId="{9A30ACDB-B910-48BC-AEF0-BE66363CE19D}">
      <dgm:prSet/>
      <dgm:spPr/>
      <dgm:t>
        <a:bodyPr/>
        <a:lstStyle/>
        <a:p>
          <a:endParaRPr lang="en-US"/>
        </a:p>
      </dgm:t>
    </dgm:pt>
    <dgm:pt modelId="{8CA64723-CBAD-43F3-B090-7629E98461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Encouraging Innovation:</a:t>
          </a:r>
          <a:endParaRPr lang="en-US"/>
        </a:p>
      </dgm:t>
    </dgm:pt>
    <dgm:pt modelId="{C05B3E90-D88E-40DC-8832-D436FD3ADE8C}" type="parTrans" cxnId="{4380A6DB-B713-45B5-8936-33508FE71A25}">
      <dgm:prSet/>
      <dgm:spPr/>
      <dgm:t>
        <a:bodyPr/>
        <a:lstStyle/>
        <a:p>
          <a:endParaRPr lang="en-US"/>
        </a:p>
      </dgm:t>
    </dgm:pt>
    <dgm:pt modelId="{FB8596C8-91E6-487B-9A98-2180C126E2BF}" type="sibTrans" cxnId="{4380A6DB-B713-45B5-8936-33508FE71A25}">
      <dgm:prSet/>
      <dgm:spPr/>
      <dgm:t>
        <a:bodyPr/>
        <a:lstStyle/>
        <a:p>
          <a:endParaRPr lang="en-US"/>
        </a:p>
      </dgm:t>
    </dgm:pt>
    <dgm:pt modelId="{2FC09D8C-CD59-4B5A-B1CF-60285C77F6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Ideation fosters a culture of innovation, encouraging teams to think outside the box and explore unconventional approaches.</a:t>
          </a:r>
          <a:endParaRPr lang="en-US"/>
        </a:p>
      </dgm:t>
    </dgm:pt>
    <dgm:pt modelId="{C23C2D05-A0C3-4947-AA2B-51C08D561796}" type="parTrans" cxnId="{27C08167-5FC2-4F8F-85BB-8520D0615BAA}">
      <dgm:prSet/>
      <dgm:spPr/>
      <dgm:t>
        <a:bodyPr/>
        <a:lstStyle/>
        <a:p>
          <a:endParaRPr lang="en-US"/>
        </a:p>
      </dgm:t>
    </dgm:pt>
    <dgm:pt modelId="{7144D686-A751-472D-90A4-1D19CA1E8BF0}" type="sibTrans" cxnId="{27C08167-5FC2-4F8F-85BB-8520D0615BAA}">
      <dgm:prSet/>
      <dgm:spPr/>
      <dgm:t>
        <a:bodyPr/>
        <a:lstStyle/>
        <a:p>
          <a:endParaRPr lang="en-US"/>
        </a:p>
      </dgm:t>
    </dgm:pt>
    <dgm:pt modelId="{5445E6E7-78C2-4AB9-92BC-FBCA587D57E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Optimizing Resource Utilization:</a:t>
          </a:r>
          <a:endParaRPr lang="en-US"/>
        </a:p>
      </dgm:t>
    </dgm:pt>
    <dgm:pt modelId="{B0E22E2F-8C2F-4CDB-967D-262DD3E5A892}" type="parTrans" cxnId="{3E034C48-9EBE-40EB-816A-5682FE70C5DF}">
      <dgm:prSet/>
      <dgm:spPr/>
      <dgm:t>
        <a:bodyPr/>
        <a:lstStyle/>
        <a:p>
          <a:endParaRPr lang="en-US"/>
        </a:p>
      </dgm:t>
    </dgm:pt>
    <dgm:pt modelId="{191EF4B1-3658-4CCD-ACAB-A46D48E36ED2}" type="sibTrans" cxnId="{3E034C48-9EBE-40EB-816A-5682FE70C5DF}">
      <dgm:prSet/>
      <dgm:spPr/>
      <dgm:t>
        <a:bodyPr/>
        <a:lstStyle/>
        <a:p>
          <a:endParaRPr lang="en-US"/>
        </a:p>
      </dgm:t>
    </dgm:pt>
    <dgm:pt modelId="{C7ADC3C3-C2ED-4579-85E4-86459CB386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Ideation ensures that resource investments are directed towards solutions that have the most significant impact.</a:t>
          </a:r>
          <a:endParaRPr lang="en-US"/>
        </a:p>
      </dgm:t>
    </dgm:pt>
    <dgm:pt modelId="{324A166A-1903-4DD2-9FA8-DEF56211ECE0}" type="parTrans" cxnId="{A6C49C5F-8265-449C-8146-C716EA396868}">
      <dgm:prSet/>
      <dgm:spPr/>
      <dgm:t>
        <a:bodyPr/>
        <a:lstStyle/>
        <a:p>
          <a:endParaRPr lang="en-US"/>
        </a:p>
      </dgm:t>
    </dgm:pt>
    <dgm:pt modelId="{55CABF97-CB3C-4D97-9F99-A3843E976C1A}" type="sibTrans" cxnId="{A6C49C5F-8265-449C-8146-C716EA396868}">
      <dgm:prSet/>
      <dgm:spPr/>
      <dgm:t>
        <a:bodyPr/>
        <a:lstStyle/>
        <a:p>
          <a:endParaRPr lang="en-US"/>
        </a:p>
      </dgm:t>
    </dgm:pt>
    <dgm:pt modelId="{B596AFEC-CC14-4C32-B100-07B414819470}" type="pres">
      <dgm:prSet presAssocID="{F704477D-100C-41CE-99B3-C15FFD599BD7}" presName="root" presStyleCnt="0">
        <dgm:presLayoutVars>
          <dgm:dir/>
          <dgm:resizeHandles val="exact"/>
        </dgm:presLayoutVars>
      </dgm:prSet>
      <dgm:spPr/>
    </dgm:pt>
    <dgm:pt modelId="{3244A92B-CFAF-4D65-BB26-F54B509D6691}" type="pres">
      <dgm:prSet presAssocID="{B4BF7C5E-222E-48F1-93CF-AD424D937DD1}" presName="compNode" presStyleCnt="0"/>
      <dgm:spPr/>
    </dgm:pt>
    <dgm:pt modelId="{B7394C73-E3F0-4982-8393-7B1E9CC69928}" type="pres">
      <dgm:prSet presAssocID="{B4BF7C5E-222E-48F1-93CF-AD424D937DD1}" presName="bgRect" presStyleLbl="bgShp" presStyleIdx="0" presStyleCnt="4"/>
      <dgm:spPr/>
    </dgm:pt>
    <dgm:pt modelId="{3DC885E6-1BD5-4D3C-8784-CEAFAD26844F}" type="pres">
      <dgm:prSet presAssocID="{B4BF7C5E-222E-48F1-93CF-AD424D937D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FB9D752-810F-4CB9-908D-C963DDAB789A}" type="pres">
      <dgm:prSet presAssocID="{B4BF7C5E-222E-48F1-93CF-AD424D937DD1}" presName="spaceRect" presStyleCnt="0"/>
      <dgm:spPr/>
    </dgm:pt>
    <dgm:pt modelId="{2C843040-0B31-4A16-9EC9-1B5B9E697F35}" type="pres">
      <dgm:prSet presAssocID="{B4BF7C5E-222E-48F1-93CF-AD424D937DD1}" presName="parTx" presStyleLbl="revTx" presStyleIdx="0" presStyleCnt="8">
        <dgm:presLayoutVars>
          <dgm:chMax val="0"/>
          <dgm:chPref val="0"/>
        </dgm:presLayoutVars>
      </dgm:prSet>
      <dgm:spPr/>
    </dgm:pt>
    <dgm:pt modelId="{684D36C9-A3EA-4FEF-AF78-F4FA1E40060E}" type="pres">
      <dgm:prSet presAssocID="{B4BF7C5E-222E-48F1-93CF-AD424D937DD1}" presName="desTx" presStyleLbl="revTx" presStyleIdx="1" presStyleCnt="8">
        <dgm:presLayoutVars/>
      </dgm:prSet>
      <dgm:spPr/>
    </dgm:pt>
    <dgm:pt modelId="{0F21305C-61CE-41B5-A7F2-442075CE2BD6}" type="pres">
      <dgm:prSet presAssocID="{E311F356-869A-4BAD-A291-75A57D015F10}" presName="sibTrans" presStyleCnt="0"/>
      <dgm:spPr/>
    </dgm:pt>
    <dgm:pt modelId="{5F91C7FB-0891-467E-96F7-BADC9F6927D0}" type="pres">
      <dgm:prSet presAssocID="{B511745E-47AA-48B6-9187-95F47329FE60}" presName="compNode" presStyleCnt="0"/>
      <dgm:spPr/>
    </dgm:pt>
    <dgm:pt modelId="{E522F510-6143-4681-9B76-F60A43E50333}" type="pres">
      <dgm:prSet presAssocID="{B511745E-47AA-48B6-9187-95F47329FE60}" presName="bgRect" presStyleLbl="bgShp" presStyleIdx="1" presStyleCnt="4"/>
      <dgm:spPr/>
    </dgm:pt>
    <dgm:pt modelId="{410A7FD5-1A5F-4D07-8680-8C26B54F7D5C}" type="pres">
      <dgm:prSet presAssocID="{B511745E-47AA-48B6-9187-95F47329FE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85BBDB8-5101-4EB1-AB9F-D4A40FBC0E5C}" type="pres">
      <dgm:prSet presAssocID="{B511745E-47AA-48B6-9187-95F47329FE60}" presName="spaceRect" presStyleCnt="0"/>
      <dgm:spPr/>
    </dgm:pt>
    <dgm:pt modelId="{6299AA09-CDEC-43D8-A5DD-4D09D63055D0}" type="pres">
      <dgm:prSet presAssocID="{B511745E-47AA-48B6-9187-95F47329FE60}" presName="parTx" presStyleLbl="revTx" presStyleIdx="2" presStyleCnt="8">
        <dgm:presLayoutVars>
          <dgm:chMax val="0"/>
          <dgm:chPref val="0"/>
        </dgm:presLayoutVars>
      </dgm:prSet>
      <dgm:spPr/>
    </dgm:pt>
    <dgm:pt modelId="{5CDE3536-0456-4667-BF09-333C78DBCA5C}" type="pres">
      <dgm:prSet presAssocID="{B511745E-47AA-48B6-9187-95F47329FE60}" presName="desTx" presStyleLbl="revTx" presStyleIdx="3" presStyleCnt="8">
        <dgm:presLayoutVars/>
      </dgm:prSet>
      <dgm:spPr/>
    </dgm:pt>
    <dgm:pt modelId="{2ADBABC4-02DF-4F04-99A0-F674F3A817E5}" type="pres">
      <dgm:prSet presAssocID="{EE0FBD38-AB56-4063-AD5B-D7BDE74166B6}" presName="sibTrans" presStyleCnt="0"/>
      <dgm:spPr/>
    </dgm:pt>
    <dgm:pt modelId="{A63B166D-64A0-4FB3-8A2A-FA4BED55FC16}" type="pres">
      <dgm:prSet presAssocID="{8CA64723-CBAD-43F3-B090-7629E9846177}" presName="compNode" presStyleCnt="0"/>
      <dgm:spPr/>
    </dgm:pt>
    <dgm:pt modelId="{357108BE-CEC2-4678-B63B-3D05944D9DD5}" type="pres">
      <dgm:prSet presAssocID="{8CA64723-CBAD-43F3-B090-7629E9846177}" presName="bgRect" presStyleLbl="bgShp" presStyleIdx="2" presStyleCnt="4"/>
      <dgm:spPr/>
    </dgm:pt>
    <dgm:pt modelId="{E9884777-8D6C-42F3-94A6-E1AFCE38539A}" type="pres">
      <dgm:prSet presAssocID="{8CA64723-CBAD-43F3-B090-7629E98461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9D6B8288-C2ED-48E5-A8BC-E7F12F332325}" type="pres">
      <dgm:prSet presAssocID="{8CA64723-CBAD-43F3-B090-7629E9846177}" presName="spaceRect" presStyleCnt="0"/>
      <dgm:spPr/>
    </dgm:pt>
    <dgm:pt modelId="{145BE1E0-9756-4363-B084-B560583D5F86}" type="pres">
      <dgm:prSet presAssocID="{8CA64723-CBAD-43F3-B090-7629E9846177}" presName="parTx" presStyleLbl="revTx" presStyleIdx="4" presStyleCnt="8">
        <dgm:presLayoutVars>
          <dgm:chMax val="0"/>
          <dgm:chPref val="0"/>
        </dgm:presLayoutVars>
      </dgm:prSet>
      <dgm:spPr/>
    </dgm:pt>
    <dgm:pt modelId="{09E83BD5-C32E-41F8-9A58-19D797463392}" type="pres">
      <dgm:prSet presAssocID="{8CA64723-CBAD-43F3-B090-7629E9846177}" presName="desTx" presStyleLbl="revTx" presStyleIdx="5" presStyleCnt="8">
        <dgm:presLayoutVars/>
      </dgm:prSet>
      <dgm:spPr/>
    </dgm:pt>
    <dgm:pt modelId="{439DAAA6-364E-490A-AA2D-309A326456E4}" type="pres">
      <dgm:prSet presAssocID="{FB8596C8-91E6-487B-9A98-2180C126E2BF}" presName="sibTrans" presStyleCnt="0"/>
      <dgm:spPr/>
    </dgm:pt>
    <dgm:pt modelId="{29EA3914-2C5D-4210-B894-D9BBA4B5FA46}" type="pres">
      <dgm:prSet presAssocID="{5445E6E7-78C2-4AB9-92BC-FBCA587D57EC}" presName="compNode" presStyleCnt="0"/>
      <dgm:spPr/>
    </dgm:pt>
    <dgm:pt modelId="{29A0A9D6-1C65-4F3A-B27B-52C094C41BEE}" type="pres">
      <dgm:prSet presAssocID="{5445E6E7-78C2-4AB9-92BC-FBCA587D57EC}" presName="bgRect" presStyleLbl="bgShp" presStyleIdx="3" presStyleCnt="4"/>
      <dgm:spPr/>
    </dgm:pt>
    <dgm:pt modelId="{926591B5-85D7-4E23-9983-EFF98430453B}" type="pres">
      <dgm:prSet presAssocID="{5445E6E7-78C2-4AB9-92BC-FBCA587D57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0D06E9-50DD-495A-A92E-05DB98185651}" type="pres">
      <dgm:prSet presAssocID="{5445E6E7-78C2-4AB9-92BC-FBCA587D57EC}" presName="spaceRect" presStyleCnt="0"/>
      <dgm:spPr/>
    </dgm:pt>
    <dgm:pt modelId="{C502BB6C-8086-40D6-B686-1674B0730B39}" type="pres">
      <dgm:prSet presAssocID="{5445E6E7-78C2-4AB9-92BC-FBCA587D57EC}" presName="parTx" presStyleLbl="revTx" presStyleIdx="6" presStyleCnt="8">
        <dgm:presLayoutVars>
          <dgm:chMax val="0"/>
          <dgm:chPref val="0"/>
        </dgm:presLayoutVars>
      </dgm:prSet>
      <dgm:spPr/>
    </dgm:pt>
    <dgm:pt modelId="{DD1C5912-B4E3-4AFE-ADEB-5D1EF353A602}" type="pres">
      <dgm:prSet presAssocID="{5445E6E7-78C2-4AB9-92BC-FBCA587D57EC}" presName="desTx" presStyleLbl="revTx" presStyleIdx="7" presStyleCnt="8">
        <dgm:presLayoutVars/>
      </dgm:prSet>
      <dgm:spPr/>
    </dgm:pt>
  </dgm:ptLst>
  <dgm:cxnLst>
    <dgm:cxn modelId="{8BBFBC11-0CFD-466E-BAC1-5EB38A0CEFE0}" type="presOf" srcId="{F704477D-100C-41CE-99B3-C15FFD599BD7}" destId="{B596AFEC-CC14-4C32-B100-07B414819470}" srcOrd="0" destOrd="0" presId="urn:microsoft.com/office/officeart/2018/2/layout/IconVerticalSolidList"/>
    <dgm:cxn modelId="{CCDA8E27-B4A8-4BE8-A3B0-A20CABEF46C0}" srcId="{F704477D-100C-41CE-99B3-C15FFD599BD7}" destId="{B4BF7C5E-222E-48F1-93CF-AD424D937DD1}" srcOrd="0" destOrd="0" parTransId="{B1B70329-14E5-4E15-8677-572D7A1B7D14}" sibTransId="{E311F356-869A-4BAD-A291-75A57D015F10}"/>
    <dgm:cxn modelId="{A6C49C5F-8265-449C-8146-C716EA396868}" srcId="{5445E6E7-78C2-4AB9-92BC-FBCA587D57EC}" destId="{C7ADC3C3-C2ED-4579-85E4-86459CB38671}" srcOrd="0" destOrd="0" parTransId="{324A166A-1903-4DD2-9FA8-DEF56211ECE0}" sibTransId="{55CABF97-CB3C-4D97-9F99-A3843E976C1A}"/>
    <dgm:cxn modelId="{E5F25E63-B7D6-44F4-8F0E-D2956BD6E42E}" type="presOf" srcId="{5445E6E7-78C2-4AB9-92BC-FBCA587D57EC}" destId="{C502BB6C-8086-40D6-B686-1674B0730B39}" srcOrd="0" destOrd="0" presId="urn:microsoft.com/office/officeart/2018/2/layout/IconVerticalSolidList"/>
    <dgm:cxn modelId="{27C08167-5FC2-4F8F-85BB-8520D0615BAA}" srcId="{8CA64723-CBAD-43F3-B090-7629E9846177}" destId="{2FC09D8C-CD59-4B5A-B1CF-60285C77F6B3}" srcOrd="0" destOrd="0" parTransId="{C23C2D05-A0C3-4947-AA2B-51C08D561796}" sibTransId="{7144D686-A751-472D-90A4-1D19CA1E8BF0}"/>
    <dgm:cxn modelId="{3E034C48-9EBE-40EB-816A-5682FE70C5DF}" srcId="{F704477D-100C-41CE-99B3-C15FFD599BD7}" destId="{5445E6E7-78C2-4AB9-92BC-FBCA587D57EC}" srcOrd="3" destOrd="0" parTransId="{B0E22E2F-8C2F-4CDB-967D-262DD3E5A892}" sibTransId="{191EF4B1-3658-4CCD-ACAB-A46D48E36ED2}"/>
    <dgm:cxn modelId="{E8164653-F86B-45B8-A4AA-EB7EACB30F2B}" srcId="{B4BF7C5E-222E-48F1-93CF-AD424D937DD1}" destId="{201CDB24-2B8E-40F2-A084-D52F0602C1E1}" srcOrd="0" destOrd="0" parTransId="{AD961CA4-3B9C-4BCF-A70C-DD61AD4EEB55}" sibTransId="{028120CD-5276-4881-B6B6-F246AED911E6}"/>
    <dgm:cxn modelId="{6D16CF79-B650-4C7F-9C10-AF716A693D7B}" srcId="{F704477D-100C-41CE-99B3-C15FFD599BD7}" destId="{B511745E-47AA-48B6-9187-95F47329FE60}" srcOrd="1" destOrd="0" parTransId="{FACCC256-17A8-45ED-BD1F-E443BB1653E9}" sibTransId="{EE0FBD38-AB56-4063-AD5B-D7BDE74166B6}"/>
    <dgm:cxn modelId="{DAF8FDAB-064C-4600-A703-2AEEE627548D}" type="presOf" srcId="{C7ADC3C3-C2ED-4579-85E4-86459CB38671}" destId="{DD1C5912-B4E3-4AFE-ADEB-5D1EF353A602}" srcOrd="0" destOrd="0" presId="urn:microsoft.com/office/officeart/2018/2/layout/IconVerticalSolidList"/>
    <dgm:cxn modelId="{180D58B5-9D58-4E91-BC92-B398082A1715}" type="presOf" srcId="{1339A5B2-A1D8-40AB-9078-8EBC3273470B}" destId="{5CDE3536-0456-4667-BF09-333C78DBCA5C}" srcOrd="0" destOrd="0" presId="urn:microsoft.com/office/officeart/2018/2/layout/IconVerticalSolidList"/>
    <dgm:cxn modelId="{3094DEC3-96ED-4E6C-AD2E-B690A664C6DC}" type="presOf" srcId="{201CDB24-2B8E-40F2-A084-D52F0602C1E1}" destId="{684D36C9-A3EA-4FEF-AF78-F4FA1E40060E}" srcOrd="0" destOrd="0" presId="urn:microsoft.com/office/officeart/2018/2/layout/IconVerticalSolidList"/>
    <dgm:cxn modelId="{38025ECE-4CE6-4F1B-8FC2-182D08568D45}" type="presOf" srcId="{B511745E-47AA-48B6-9187-95F47329FE60}" destId="{6299AA09-CDEC-43D8-A5DD-4D09D63055D0}" srcOrd="0" destOrd="0" presId="urn:microsoft.com/office/officeart/2018/2/layout/IconVerticalSolidList"/>
    <dgm:cxn modelId="{4380A6DB-B713-45B5-8936-33508FE71A25}" srcId="{F704477D-100C-41CE-99B3-C15FFD599BD7}" destId="{8CA64723-CBAD-43F3-B090-7629E9846177}" srcOrd="2" destOrd="0" parTransId="{C05B3E90-D88E-40DC-8832-D436FD3ADE8C}" sibTransId="{FB8596C8-91E6-487B-9A98-2180C126E2BF}"/>
    <dgm:cxn modelId="{9A30ACDB-B910-48BC-AEF0-BE66363CE19D}" srcId="{B511745E-47AA-48B6-9187-95F47329FE60}" destId="{1339A5B2-A1D8-40AB-9078-8EBC3273470B}" srcOrd="0" destOrd="0" parTransId="{B10C6D7D-E43E-4C86-B616-3B6F84C045D2}" sibTransId="{A9D9DB03-85E7-4294-8E36-DD8ACA4403CE}"/>
    <dgm:cxn modelId="{DC287BDC-D385-4FA0-AFEB-AEE2B0E937DE}" type="presOf" srcId="{8CA64723-CBAD-43F3-B090-7629E9846177}" destId="{145BE1E0-9756-4363-B084-B560583D5F86}" srcOrd="0" destOrd="0" presId="urn:microsoft.com/office/officeart/2018/2/layout/IconVerticalSolidList"/>
    <dgm:cxn modelId="{49A074ED-C1DA-4D21-A3D7-1DD1FEBF8DC2}" type="presOf" srcId="{2FC09D8C-CD59-4B5A-B1CF-60285C77F6B3}" destId="{09E83BD5-C32E-41F8-9A58-19D797463392}" srcOrd="0" destOrd="0" presId="urn:microsoft.com/office/officeart/2018/2/layout/IconVerticalSolidList"/>
    <dgm:cxn modelId="{2E4F72EE-BBEB-422C-9D41-4877BA871BE2}" type="presOf" srcId="{B4BF7C5E-222E-48F1-93CF-AD424D937DD1}" destId="{2C843040-0B31-4A16-9EC9-1B5B9E697F35}" srcOrd="0" destOrd="0" presId="urn:microsoft.com/office/officeart/2018/2/layout/IconVerticalSolidList"/>
    <dgm:cxn modelId="{34EBA269-E57E-4DAC-9ED4-8953BB924A65}" type="presParOf" srcId="{B596AFEC-CC14-4C32-B100-07B414819470}" destId="{3244A92B-CFAF-4D65-BB26-F54B509D6691}" srcOrd="0" destOrd="0" presId="urn:microsoft.com/office/officeart/2018/2/layout/IconVerticalSolidList"/>
    <dgm:cxn modelId="{0D4F3397-38AB-4E26-AC3A-AF7056C74405}" type="presParOf" srcId="{3244A92B-CFAF-4D65-BB26-F54B509D6691}" destId="{B7394C73-E3F0-4982-8393-7B1E9CC69928}" srcOrd="0" destOrd="0" presId="urn:microsoft.com/office/officeart/2018/2/layout/IconVerticalSolidList"/>
    <dgm:cxn modelId="{744A466B-C0B0-42FE-8285-CBB00C3851AA}" type="presParOf" srcId="{3244A92B-CFAF-4D65-BB26-F54B509D6691}" destId="{3DC885E6-1BD5-4D3C-8784-CEAFAD26844F}" srcOrd="1" destOrd="0" presId="urn:microsoft.com/office/officeart/2018/2/layout/IconVerticalSolidList"/>
    <dgm:cxn modelId="{E6BD1D1C-A97F-473A-85B1-637F472D8BF9}" type="presParOf" srcId="{3244A92B-CFAF-4D65-BB26-F54B509D6691}" destId="{4FB9D752-810F-4CB9-908D-C963DDAB789A}" srcOrd="2" destOrd="0" presId="urn:microsoft.com/office/officeart/2018/2/layout/IconVerticalSolidList"/>
    <dgm:cxn modelId="{2D8BDE13-82E1-4F3E-84E5-B16E4B397A85}" type="presParOf" srcId="{3244A92B-CFAF-4D65-BB26-F54B509D6691}" destId="{2C843040-0B31-4A16-9EC9-1B5B9E697F35}" srcOrd="3" destOrd="0" presId="urn:microsoft.com/office/officeart/2018/2/layout/IconVerticalSolidList"/>
    <dgm:cxn modelId="{23DB25E6-B1BF-44AA-A7D6-E47EC150F84E}" type="presParOf" srcId="{3244A92B-CFAF-4D65-BB26-F54B509D6691}" destId="{684D36C9-A3EA-4FEF-AF78-F4FA1E40060E}" srcOrd="4" destOrd="0" presId="urn:microsoft.com/office/officeart/2018/2/layout/IconVerticalSolidList"/>
    <dgm:cxn modelId="{BC9A2CC2-0B51-47B7-BCA8-13E6BD721542}" type="presParOf" srcId="{B596AFEC-CC14-4C32-B100-07B414819470}" destId="{0F21305C-61CE-41B5-A7F2-442075CE2BD6}" srcOrd="1" destOrd="0" presId="urn:microsoft.com/office/officeart/2018/2/layout/IconVerticalSolidList"/>
    <dgm:cxn modelId="{6AB1A375-1211-4A57-A90D-3255B9A92A34}" type="presParOf" srcId="{B596AFEC-CC14-4C32-B100-07B414819470}" destId="{5F91C7FB-0891-467E-96F7-BADC9F6927D0}" srcOrd="2" destOrd="0" presId="urn:microsoft.com/office/officeart/2018/2/layout/IconVerticalSolidList"/>
    <dgm:cxn modelId="{801A6FD5-0763-4237-A111-2F182148DE94}" type="presParOf" srcId="{5F91C7FB-0891-467E-96F7-BADC9F6927D0}" destId="{E522F510-6143-4681-9B76-F60A43E50333}" srcOrd="0" destOrd="0" presId="urn:microsoft.com/office/officeart/2018/2/layout/IconVerticalSolidList"/>
    <dgm:cxn modelId="{5C36BB9D-137E-45DD-BEE4-7FE8D7EFF376}" type="presParOf" srcId="{5F91C7FB-0891-467E-96F7-BADC9F6927D0}" destId="{410A7FD5-1A5F-4D07-8680-8C26B54F7D5C}" srcOrd="1" destOrd="0" presId="urn:microsoft.com/office/officeart/2018/2/layout/IconVerticalSolidList"/>
    <dgm:cxn modelId="{87F5058A-C66C-4651-8874-FFD4E71F49B2}" type="presParOf" srcId="{5F91C7FB-0891-467E-96F7-BADC9F6927D0}" destId="{F85BBDB8-5101-4EB1-AB9F-D4A40FBC0E5C}" srcOrd="2" destOrd="0" presId="urn:microsoft.com/office/officeart/2018/2/layout/IconVerticalSolidList"/>
    <dgm:cxn modelId="{A527B042-C891-4BF5-A8FA-56E54CEA0C20}" type="presParOf" srcId="{5F91C7FB-0891-467E-96F7-BADC9F6927D0}" destId="{6299AA09-CDEC-43D8-A5DD-4D09D63055D0}" srcOrd="3" destOrd="0" presId="urn:microsoft.com/office/officeart/2018/2/layout/IconVerticalSolidList"/>
    <dgm:cxn modelId="{D24A8CA1-8484-4464-BB79-01919AE7E5B7}" type="presParOf" srcId="{5F91C7FB-0891-467E-96F7-BADC9F6927D0}" destId="{5CDE3536-0456-4667-BF09-333C78DBCA5C}" srcOrd="4" destOrd="0" presId="urn:microsoft.com/office/officeart/2018/2/layout/IconVerticalSolidList"/>
    <dgm:cxn modelId="{B2132E15-FBA0-4CE8-8FCD-337D3CF51EE9}" type="presParOf" srcId="{B596AFEC-CC14-4C32-B100-07B414819470}" destId="{2ADBABC4-02DF-4F04-99A0-F674F3A817E5}" srcOrd="3" destOrd="0" presId="urn:microsoft.com/office/officeart/2018/2/layout/IconVerticalSolidList"/>
    <dgm:cxn modelId="{9D599F6C-B0EA-449E-B471-26847438AA6A}" type="presParOf" srcId="{B596AFEC-CC14-4C32-B100-07B414819470}" destId="{A63B166D-64A0-4FB3-8A2A-FA4BED55FC16}" srcOrd="4" destOrd="0" presId="urn:microsoft.com/office/officeart/2018/2/layout/IconVerticalSolidList"/>
    <dgm:cxn modelId="{DE6466FE-34C9-404D-9FD3-33EE3CA02AFD}" type="presParOf" srcId="{A63B166D-64A0-4FB3-8A2A-FA4BED55FC16}" destId="{357108BE-CEC2-4678-B63B-3D05944D9DD5}" srcOrd="0" destOrd="0" presId="urn:microsoft.com/office/officeart/2018/2/layout/IconVerticalSolidList"/>
    <dgm:cxn modelId="{38D3171E-7EB4-4CBD-91C4-682239497D4E}" type="presParOf" srcId="{A63B166D-64A0-4FB3-8A2A-FA4BED55FC16}" destId="{E9884777-8D6C-42F3-94A6-E1AFCE38539A}" srcOrd="1" destOrd="0" presId="urn:microsoft.com/office/officeart/2018/2/layout/IconVerticalSolidList"/>
    <dgm:cxn modelId="{DB2ED759-749C-45A5-9E9E-8F6011AAC420}" type="presParOf" srcId="{A63B166D-64A0-4FB3-8A2A-FA4BED55FC16}" destId="{9D6B8288-C2ED-48E5-A8BC-E7F12F332325}" srcOrd="2" destOrd="0" presId="urn:microsoft.com/office/officeart/2018/2/layout/IconVerticalSolidList"/>
    <dgm:cxn modelId="{C2B9369F-5EA9-4917-B854-FEA7CE64BDE3}" type="presParOf" srcId="{A63B166D-64A0-4FB3-8A2A-FA4BED55FC16}" destId="{145BE1E0-9756-4363-B084-B560583D5F86}" srcOrd="3" destOrd="0" presId="urn:microsoft.com/office/officeart/2018/2/layout/IconVerticalSolidList"/>
    <dgm:cxn modelId="{0B789D6A-1C97-4F9F-A4F6-689529B9AC62}" type="presParOf" srcId="{A63B166D-64A0-4FB3-8A2A-FA4BED55FC16}" destId="{09E83BD5-C32E-41F8-9A58-19D797463392}" srcOrd="4" destOrd="0" presId="urn:microsoft.com/office/officeart/2018/2/layout/IconVerticalSolidList"/>
    <dgm:cxn modelId="{50E7861A-1E6F-4E51-B0AF-FB6256D573CF}" type="presParOf" srcId="{B596AFEC-CC14-4C32-B100-07B414819470}" destId="{439DAAA6-364E-490A-AA2D-309A326456E4}" srcOrd="5" destOrd="0" presId="urn:microsoft.com/office/officeart/2018/2/layout/IconVerticalSolidList"/>
    <dgm:cxn modelId="{2FB553B4-AD5C-4B5F-8116-91F609754ED7}" type="presParOf" srcId="{B596AFEC-CC14-4C32-B100-07B414819470}" destId="{29EA3914-2C5D-4210-B894-D9BBA4B5FA46}" srcOrd="6" destOrd="0" presId="urn:microsoft.com/office/officeart/2018/2/layout/IconVerticalSolidList"/>
    <dgm:cxn modelId="{22E36A51-A0DD-4A45-AEF5-31BEB6145ACC}" type="presParOf" srcId="{29EA3914-2C5D-4210-B894-D9BBA4B5FA46}" destId="{29A0A9D6-1C65-4F3A-B27B-52C094C41BEE}" srcOrd="0" destOrd="0" presId="urn:microsoft.com/office/officeart/2018/2/layout/IconVerticalSolidList"/>
    <dgm:cxn modelId="{10151FB7-2A27-4DC4-A31E-B5AEC8955AE7}" type="presParOf" srcId="{29EA3914-2C5D-4210-B894-D9BBA4B5FA46}" destId="{926591B5-85D7-4E23-9983-EFF98430453B}" srcOrd="1" destOrd="0" presId="urn:microsoft.com/office/officeart/2018/2/layout/IconVerticalSolidList"/>
    <dgm:cxn modelId="{009FF359-5CD6-4E6B-984B-75B412F6FCA9}" type="presParOf" srcId="{29EA3914-2C5D-4210-B894-D9BBA4B5FA46}" destId="{2E0D06E9-50DD-495A-A92E-05DB98185651}" srcOrd="2" destOrd="0" presId="urn:microsoft.com/office/officeart/2018/2/layout/IconVerticalSolidList"/>
    <dgm:cxn modelId="{DEA7CD5B-1570-4BD5-877B-30CCA8FBB2B6}" type="presParOf" srcId="{29EA3914-2C5D-4210-B894-D9BBA4B5FA46}" destId="{C502BB6C-8086-40D6-B686-1674B0730B39}" srcOrd="3" destOrd="0" presId="urn:microsoft.com/office/officeart/2018/2/layout/IconVerticalSolidList"/>
    <dgm:cxn modelId="{79CE55E1-B660-4C1B-A015-386CF072BE98}" type="presParOf" srcId="{29EA3914-2C5D-4210-B894-D9BBA4B5FA46}" destId="{DD1C5912-B4E3-4AFE-ADEB-5D1EF353A60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D5B0A-B8C8-4D1E-84E1-8925EBD84E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2DA4E-6619-46CD-898E-B422922116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Facilitating Stakeholder Engagement:</a:t>
          </a:r>
          <a:endParaRPr lang="en-US"/>
        </a:p>
      </dgm:t>
    </dgm:pt>
    <dgm:pt modelId="{8360C62C-B892-431D-9F5D-7741929A39A9}" type="parTrans" cxnId="{2CB9B545-61EB-434E-9C7A-1087530816CC}">
      <dgm:prSet/>
      <dgm:spPr/>
      <dgm:t>
        <a:bodyPr/>
        <a:lstStyle/>
        <a:p>
          <a:endParaRPr lang="en-US"/>
        </a:p>
      </dgm:t>
    </dgm:pt>
    <dgm:pt modelId="{C6E7BE59-6E0E-497B-9504-33DD91CFDA0C}" type="sibTrans" cxnId="{2CB9B545-61EB-434E-9C7A-1087530816CC}">
      <dgm:prSet/>
      <dgm:spPr/>
      <dgm:t>
        <a:bodyPr/>
        <a:lstStyle/>
        <a:p>
          <a:endParaRPr lang="en-US"/>
        </a:p>
      </dgm:t>
    </dgm:pt>
    <dgm:pt modelId="{C887D260-C2DE-4126-9E1A-AA268172DCE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Stakeholders are more likely to engage and support a project with a well-framed problem and a compelling ideation.</a:t>
          </a:r>
          <a:endParaRPr lang="en-US"/>
        </a:p>
      </dgm:t>
    </dgm:pt>
    <dgm:pt modelId="{6EBCF64B-5D3B-4A66-94D5-2190615FB949}" type="parTrans" cxnId="{5B46A0B3-349B-4B05-8C31-2A29B399A93F}">
      <dgm:prSet/>
      <dgm:spPr/>
      <dgm:t>
        <a:bodyPr/>
        <a:lstStyle/>
        <a:p>
          <a:endParaRPr lang="en-US"/>
        </a:p>
      </dgm:t>
    </dgm:pt>
    <dgm:pt modelId="{3B4013BF-6538-4BA3-AC52-DF94808A6DBB}" type="sibTrans" cxnId="{5B46A0B3-349B-4B05-8C31-2A29B399A93F}">
      <dgm:prSet/>
      <dgm:spPr/>
      <dgm:t>
        <a:bodyPr/>
        <a:lstStyle/>
        <a:p>
          <a:endParaRPr lang="en-US"/>
        </a:p>
      </dgm:t>
    </dgm:pt>
    <dgm:pt modelId="{6CA169A2-DE45-42EB-8781-A76D2AB4E2B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Clear communication of project goals and benefits enhances collaboration and stakeholder buy-in.</a:t>
          </a:r>
          <a:endParaRPr lang="en-US"/>
        </a:p>
      </dgm:t>
    </dgm:pt>
    <dgm:pt modelId="{93097B5D-C8D2-4F06-ABBC-2D2AD539EF75}" type="parTrans" cxnId="{0902F2F1-3B20-4053-A35D-42AB0C608725}">
      <dgm:prSet/>
      <dgm:spPr/>
      <dgm:t>
        <a:bodyPr/>
        <a:lstStyle/>
        <a:p>
          <a:endParaRPr lang="en-US"/>
        </a:p>
      </dgm:t>
    </dgm:pt>
    <dgm:pt modelId="{C524838B-7EF5-4ED2-83D3-6D8606D47C14}" type="sibTrans" cxnId="{0902F2F1-3B20-4053-A35D-42AB0C608725}">
      <dgm:prSet/>
      <dgm:spPr/>
      <dgm:t>
        <a:bodyPr/>
        <a:lstStyle/>
        <a:p>
          <a:endParaRPr lang="en-US"/>
        </a:p>
      </dgm:t>
    </dgm:pt>
    <dgm:pt modelId="{36F0F432-4263-4B97-AA24-70FBBC3B66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Mitigating Risks:</a:t>
          </a:r>
          <a:endParaRPr lang="en-US"/>
        </a:p>
      </dgm:t>
    </dgm:pt>
    <dgm:pt modelId="{1EE5FED1-1AE9-4A8D-AFAC-D19EA37869B5}" type="parTrans" cxnId="{C8303443-9E38-4FDC-8E68-D0017DF158EA}">
      <dgm:prSet/>
      <dgm:spPr/>
      <dgm:t>
        <a:bodyPr/>
        <a:lstStyle/>
        <a:p>
          <a:endParaRPr lang="en-US"/>
        </a:p>
      </dgm:t>
    </dgm:pt>
    <dgm:pt modelId="{5A7E4930-CCA0-439E-A9F0-3DC43B5C389B}" type="sibTrans" cxnId="{C8303443-9E38-4FDC-8E68-D0017DF158EA}">
      <dgm:prSet/>
      <dgm:spPr/>
      <dgm:t>
        <a:bodyPr/>
        <a:lstStyle/>
        <a:p>
          <a:endParaRPr lang="en-US"/>
        </a:p>
      </dgm:t>
    </dgm:pt>
    <dgm:pt modelId="{B648DEE7-AC97-427C-91E1-BF62A176BB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Ideation provides opportunities to anticipate challenges and develop strategies for overcoming obstacles.</a:t>
          </a:r>
          <a:endParaRPr lang="en-US"/>
        </a:p>
      </dgm:t>
    </dgm:pt>
    <dgm:pt modelId="{97C95B15-9F99-4B7A-ACDD-75DC3E4896C2}" type="parTrans" cxnId="{1E317630-05AB-45DB-9AF3-24A5FADD947C}">
      <dgm:prSet/>
      <dgm:spPr/>
      <dgm:t>
        <a:bodyPr/>
        <a:lstStyle/>
        <a:p>
          <a:endParaRPr lang="en-US"/>
        </a:p>
      </dgm:t>
    </dgm:pt>
    <dgm:pt modelId="{4AE066B3-872C-4282-89E2-AB6CAE571B6C}" type="sibTrans" cxnId="{1E317630-05AB-45DB-9AF3-24A5FADD947C}">
      <dgm:prSet/>
      <dgm:spPr/>
      <dgm:t>
        <a:bodyPr/>
        <a:lstStyle/>
        <a:p>
          <a:endParaRPr lang="en-US"/>
        </a:p>
      </dgm:t>
    </dgm:pt>
    <dgm:pt modelId="{F0CD7ED9-0AB8-4F6D-83D1-D717EDDCEA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Improving Decision-Making:</a:t>
          </a:r>
          <a:endParaRPr lang="en-US"/>
        </a:p>
      </dgm:t>
    </dgm:pt>
    <dgm:pt modelId="{7BBBE722-9A5C-434E-A663-5B444D7F8D1B}" type="parTrans" cxnId="{625A1ED7-A809-4309-BDB2-7F7812134A75}">
      <dgm:prSet/>
      <dgm:spPr/>
      <dgm:t>
        <a:bodyPr/>
        <a:lstStyle/>
        <a:p>
          <a:endParaRPr lang="en-US"/>
        </a:p>
      </dgm:t>
    </dgm:pt>
    <dgm:pt modelId="{60F0667F-9EB6-4876-B289-700C43A78E17}" type="sibTrans" cxnId="{625A1ED7-A809-4309-BDB2-7F7812134A75}">
      <dgm:prSet/>
      <dgm:spPr/>
      <dgm:t>
        <a:bodyPr/>
        <a:lstStyle/>
        <a:p>
          <a:endParaRPr lang="en-US"/>
        </a:p>
      </dgm:t>
    </dgm:pt>
    <dgm:pt modelId="{0F2746F5-92B5-44A7-9EAA-BBE3747E16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Ideation and problem framing contribute to informed decision-making by providing a structured approach to understanding the problem landscape.</a:t>
          </a:r>
          <a:endParaRPr lang="en-US"/>
        </a:p>
      </dgm:t>
    </dgm:pt>
    <dgm:pt modelId="{0B78AA73-96F7-46AC-ADB8-0A425CCD42E9}" type="parTrans" cxnId="{BD060752-4B12-4EF7-A67A-41547403731E}">
      <dgm:prSet/>
      <dgm:spPr/>
      <dgm:t>
        <a:bodyPr/>
        <a:lstStyle/>
        <a:p>
          <a:endParaRPr lang="en-US"/>
        </a:p>
      </dgm:t>
    </dgm:pt>
    <dgm:pt modelId="{32456E91-73F8-4C0F-A711-F8D75436C158}" type="sibTrans" cxnId="{BD060752-4B12-4EF7-A67A-41547403731E}">
      <dgm:prSet/>
      <dgm:spPr/>
      <dgm:t>
        <a:bodyPr/>
        <a:lstStyle/>
        <a:p>
          <a:endParaRPr lang="en-US"/>
        </a:p>
      </dgm:t>
    </dgm:pt>
    <dgm:pt modelId="{A216610C-9EC6-4C94-B81D-1249944ED2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Iterative Development and Adaptability:</a:t>
          </a:r>
          <a:endParaRPr lang="en-US"/>
        </a:p>
      </dgm:t>
    </dgm:pt>
    <dgm:pt modelId="{91446AC5-498D-4403-A95D-5C2325FB2FAA}" type="parTrans" cxnId="{012DDA0C-0699-4AFC-B8E6-A47A3B6DDEB5}">
      <dgm:prSet/>
      <dgm:spPr/>
      <dgm:t>
        <a:bodyPr/>
        <a:lstStyle/>
        <a:p>
          <a:endParaRPr lang="en-US"/>
        </a:p>
      </dgm:t>
    </dgm:pt>
    <dgm:pt modelId="{9AA45874-7BCB-4780-A240-46A64A8DFE0C}" type="sibTrans" cxnId="{012DDA0C-0699-4AFC-B8E6-A47A3B6DDEB5}">
      <dgm:prSet/>
      <dgm:spPr/>
      <dgm:t>
        <a:bodyPr/>
        <a:lstStyle/>
        <a:p>
          <a:endParaRPr lang="en-US"/>
        </a:p>
      </dgm:t>
    </dgm:pt>
    <dgm:pt modelId="{57083B0B-78E0-41A9-89A3-D076B16950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Well-framed problems and creative ideation enable an iterative development approach.</a:t>
          </a:r>
          <a:endParaRPr lang="en-US"/>
        </a:p>
      </dgm:t>
    </dgm:pt>
    <dgm:pt modelId="{7885DDD2-C733-4CC5-8E6F-58A47903E99E}" type="parTrans" cxnId="{80D20C4E-30AD-42EA-9050-B6B15C8B037E}">
      <dgm:prSet/>
      <dgm:spPr/>
      <dgm:t>
        <a:bodyPr/>
        <a:lstStyle/>
        <a:p>
          <a:endParaRPr lang="en-US"/>
        </a:p>
      </dgm:t>
    </dgm:pt>
    <dgm:pt modelId="{50AE2720-4D95-4496-B44D-F5B900B8E80A}" type="sibTrans" cxnId="{80D20C4E-30AD-42EA-9050-B6B15C8B037E}">
      <dgm:prSet/>
      <dgm:spPr/>
      <dgm:t>
        <a:bodyPr/>
        <a:lstStyle/>
        <a:p>
          <a:endParaRPr lang="en-US"/>
        </a:p>
      </dgm:t>
    </dgm:pt>
    <dgm:pt modelId="{EC3D33ED-9F8C-4EC2-A4FE-0C0B33C3147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Teams can adapt to evolving project requirements, ensuring the AI solution remains relevant and effective over time.</a:t>
          </a:r>
          <a:endParaRPr lang="en-US"/>
        </a:p>
      </dgm:t>
    </dgm:pt>
    <dgm:pt modelId="{BF725028-D6CC-4BE6-8220-DAA49E838397}" type="parTrans" cxnId="{04256805-62E8-4BDD-9658-B2CFBD2F650C}">
      <dgm:prSet/>
      <dgm:spPr/>
      <dgm:t>
        <a:bodyPr/>
        <a:lstStyle/>
        <a:p>
          <a:endParaRPr lang="en-US"/>
        </a:p>
      </dgm:t>
    </dgm:pt>
    <dgm:pt modelId="{D853593C-B187-4878-9F5A-E4A67110E014}" type="sibTrans" cxnId="{04256805-62E8-4BDD-9658-B2CFBD2F650C}">
      <dgm:prSet/>
      <dgm:spPr/>
      <dgm:t>
        <a:bodyPr/>
        <a:lstStyle/>
        <a:p>
          <a:endParaRPr lang="en-US"/>
        </a:p>
      </dgm:t>
    </dgm:pt>
    <dgm:pt modelId="{5809586F-3069-4D15-AA36-73FE9CA030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Elevating User Experience:</a:t>
          </a:r>
          <a:endParaRPr lang="en-US"/>
        </a:p>
      </dgm:t>
    </dgm:pt>
    <dgm:pt modelId="{5FF4917A-C457-4532-9B34-F4AC6D8BED7B}" type="parTrans" cxnId="{828F15CA-E323-43B7-9F36-DDD86918BCE3}">
      <dgm:prSet/>
      <dgm:spPr/>
      <dgm:t>
        <a:bodyPr/>
        <a:lstStyle/>
        <a:p>
          <a:endParaRPr lang="en-US"/>
        </a:p>
      </dgm:t>
    </dgm:pt>
    <dgm:pt modelId="{3650CDEE-383A-4613-9265-10E82A8B0B60}" type="sibTrans" cxnId="{828F15CA-E323-43B7-9F36-DDD86918BCE3}">
      <dgm:prSet/>
      <dgm:spPr/>
      <dgm:t>
        <a:bodyPr/>
        <a:lstStyle/>
        <a:p>
          <a:endParaRPr lang="en-US"/>
        </a:p>
      </dgm:t>
    </dgm:pt>
    <dgm:pt modelId="{07ED89F6-E9BE-41CD-BFC2-6897747E7F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Ideation allows for the development of features that enhance user experience and satisfaction.</a:t>
          </a:r>
          <a:endParaRPr lang="en-US"/>
        </a:p>
      </dgm:t>
    </dgm:pt>
    <dgm:pt modelId="{48564A79-41B1-4C7E-AB5C-DA2FFE0D94FA}" type="parTrans" cxnId="{92291087-C067-481A-AAE0-70067C0242B5}">
      <dgm:prSet/>
      <dgm:spPr/>
      <dgm:t>
        <a:bodyPr/>
        <a:lstStyle/>
        <a:p>
          <a:endParaRPr lang="en-US"/>
        </a:p>
      </dgm:t>
    </dgm:pt>
    <dgm:pt modelId="{8667CF79-3E9F-4192-9C9B-1398D6850592}" type="sibTrans" cxnId="{92291087-C067-481A-AAE0-70067C0242B5}">
      <dgm:prSet/>
      <dgm:spPr/>
      <dgm:t>
        <a:bodyPr/>
        <a:lstStyle/>
        <a:p>
          <a:endParaRPr lang="en-US"/>
        </a:p>
      </dgm:t>
    </dgm:pt>
    <dgm:pt modelId="{CD883981-EB40-43CD-8E93-983384D98176}" type="pres">
      <dgm:prSet presAssocID="{D6BD5B0A-B8C8-4D1E-84E1-8925EBD84E84}" presName="root" presStyleCnt="0">
        <dgm:presLayoutVars>
          <dgm:dir/>
          <dgm:resizeHandles val="exact"/>
        </dgm:presLayoutVars>
      </dgm:prSet>
      <dgm:spPr/>
    </dgm:pt>
    <dgm:pt modelId="{766DA237-EEFE-4C5A-A39A-6058D41C9EC7}" type="pres">
      <dgm:prSet presAssocID="{6CC2DA4E-6619-46CD-898E-B42292211620}" presName="compNode" presStyleCnt="0"/>
      <dgm:spPr/>
    </dgm:pt>
    <dgm:pt modelId="{5B2D6B88-3EE4-4943-B75A-A715D1C67444}" type="pres">
      <dgm:prSet presAssocID="{6CC2DA4E-6619-46CD-898E-B42292211620}" presName="bgRect" presStyleLbl="bgShp" presStyleIdx="0" presStyleCnt="5"/>
      <dgm:spPr/>
    </dgm:pt>
    <dgm:pt modelId="{5217C8A6-C768-455E-B4ED-484CAEE85F21}" type="pres">
      <dgm:prSet presAssocID="{6CC2DA4E-6619-46CD-898E-B422922116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AEFC0194-2A31-4C37-9A21-F129190F7C07}" type="pres">
      <dgm:prSet presAssocID="{6CC2DA4E-6619-46CD-898E-B42292211620}" presName="spaceRect" presStyleCnt="0"/>
      <dgm:spPr/>
    </dgm:pt>
    <dgm:pt modelId="{8B956B3E-8C7F-45AB-BF55-9C2744A7B7F6}" type="pres">
      <dgm:prSet presAssocID="{6CC2DA4E-6619-46CD-898E-B42292211620}" presName="parTx" presStyleLbl="revTx" presStyleIdx="0" presStyleCnt="10">
        <dgm:presLayoutVars>
          <dgm:chMax val="0"/>
          <dgm:chPref val="0"/>
        </dgm:presLayoutVars>
      </dgm:prSet>
      <dgm:spPr/>
    </dgm:pt>
    <dgm:pt modelId="{B2C0ADCD-A540-4D81-9878-1187A15C895D}" type="pres">
      <dgm:prSet presAssocID="{6CC2DA4E-6619-46CD-898E-B42292211620}" presName="desTx" presStyleLbl="revTx" presStyleIdx="1" presStyleCnt="10">
        <dgm:presLayoutVars/>
      </dgm:prSet>
      <dgm:spPr/>
    </dgm:pt>
    <dgm:pt modelId="{ACEDDD3F-D5AE-4BAE-A664-B3990BD847DF}" type="pres">
      <dgm:prSet presAssocID="{C6E7BE59-6E0E-497B-9504-33DD91CFDA0C}" presName="sibTrans" presStyleCnt="0"/>
      <dgm:spPr/>
    </dgm:pt>
    <dgm:pt modelId="{BDE346C1-6C6C-4524-AFA0-6F00D636E090}" type="pres">
      <dgm:prSet presAssocID="{36F0F432-4263-4B97-AA24-70FBBC3B6623}" presName="compNode" presStyleCnt="0"/>
      <dgm:spPr/>
    </dgm:pt>
    <dgm:pt modelId="{BFA55147-080E-478E-AD85-927ACA643C09}" type="pres">
      <dgm:prSet presAssocID="{36F0F432-4263-4B97-AA24-70FBBC3B6623}" presName="bgRect" presStyleLbl="bgShp" presStyleIdx="1" presStyleCnt="5"/>
      <dgm:spPr/>
    </dgm:pt>
    <dgm:pt modelId="{FEA8D277-D404-43B4-BD89-A8EC4CFDB084}" type="pres">
      <dgm:prSet presAssocID="{36F0F432-4263-4B97-AA24-70FBBC3B66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EC6BFFDF-246C-4503-877D-CAAC936B4990}" type="pres">
      <dgm:prSet presAssocID="{36F0F432-4263-4B97-AA24-70FBBC3B6623}" presName="spaceRect" presStyleCnt="0"/>
      <dgm:spPr/>
    </dgm:pt>
    <dgm:pt modelId="{666BFC32-AE47-4E04-B9A5-190E4AE3FD39}" type="pres">
      <dgm:prSet presAssocID="{36F0F432-4263-4B97-AA24-70FBBC3B6623}" presName="parTx" presStyleLbl="revTx" presStyleIdx="2" presStyleCnt="10">
        <dgm:presLayoutVars>
          <dgm:chMax val="0"/>
          <dgm:chPref val="0"/>
        </dgm:presLayoutVars>
      </dgm:prSet>
      <dgm:spPr/>
    </dgm:pt>
    <dgm:pt modelId="{8A04F490-B70A-46BB-92D8-9F921327D952}" type="pres">
      <dgm:prSet presAssocID="{36F0F432-4263-4B97-AA24-70FBBC3B6623}" presName="desTx" presStyleLbl="revTx" presStyleIdx="3" presStyleCnt="10">
        <dgm:presLayoutVars/>
      </dgm:prSet>
      <dgm:spPr/>
    </dgm:pt>
    <dgm:pt modelId="{74C8DDAC-66FD-4090-AD0F-F24F5D64558E}" type="pres">
      <dgm:prSet presAssocID="{5A7E4930-CCA0-439E-A9F0-3DC43B5C389B}" presName="sibTrans" presStyleCnt="0"/>
      <dgm:spPr/>
    </dgm:pt>
    <dgm:pt modelId="{98965966-141E-4864-B13B-7EE79CB1C249}" type="pres">
      <dgm:prSet presAssocID="{F0CD7ED9-0AB8-4F6D-83D1-D717EDDCEACD}" presName="compNode" presStyleCnt="0"/>
      <dgm:spPr/>
    </dgm:pt>
    <dgm:pt modelId="{2A4FF3A5-CFC2-4410-8816-33872B40DC0F}" type="pres">
      <dgm:prSet presAssocID="{F0CD7ED9-0AB8-4F6D-83D1-D717EDDCEACD}" presName="bgRect" presStyleLbl="bgShp" presStyleIdx="2" presStyleCnt="5"/>
      <dgm:spPr/>
    </dgm:pt>
    <dgm:pt modelId="{C934A815-DD83-4124-8627-F5C3BCD5E691}" type="pres">
      <dgm:prSet presAssocID="{F0CD7ED9-0AB8-4F6D-83D1-D717EDDCEA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F4C1D3-AA45-4790-809F-4C35604C5E43}" type="pres">
      <dgm:prSet presAssocID="{F0CD7ED9-0AB8-4F6D-83D1-D717EDDCEACD}" presName="spaceRect" presStyleCnt="0"/>
      <dgm:spPr/>
    </dgm:pt>
    <dgm:pt modelId="{6D533B21-1A0E-4395-AA8C-58D3CD31F6CE}" type="pres">
      <dgm:prSet presAssocID="{F0CD7ED9-0AB8-4F6D-83D1-D717EDDCEACD}" presName="parTx" presStyleLbl="revTx" presStyleIdx="4" presStyleCnt="10">
        <dgm:presLayoutVars>
          <dgm:chMax val="0"/>
          <dgm:chPref val="0"/>
        </dgm:presLayoutVars>
      </dgm:prSet>
      <dgm:spPr/>
    </dgm:pt>
    <dgm:pt modelId="{60F3D3F9-5E43-4847-9F98-A91CCC1E7F93}" type="pres">
      <dgm:prSet presAssocID="{F0CD7ED9-0AB8-4F6D-83D1-D717EDDCEACD}" presName="desTx" presStyleLbl="revTx" presStyleIdx="5" presStyleCnt="10">
        <dgm:presLayoutVars/>
      </dgm:prSet>
      <dgm:spPr/>
    </dgm:pt>
    <dgm:pt modelId="{8E4574FA-8F7C-4187-A66E-B13C9F7CE8A3}" type="pres">
      <dgm:prSet presAssocID="{60F0667F-9EB6-4876-B289-700C43A78E17}" presName="sibTrans" presStyleCnt="0"/>
      <dgm:spPr/>
    </dgm:pt>
    <dgm:pt modelId="{5C0AA0BF-9DB9-48BE-A7D1-30A142662034}" type="pres">
      <dgm:prSet presAssocID="{A216610C-9EC6-4C94-B81D-1249944ED242}" presName="compNode" presStyleCnt="0"/>
      <dgm:spPr/>
    </dgm:pt>
    <dgm:pt modelId="{B171DDF0-4D8A-4A72-B9F6-EAF1EFDEE7CC}" type="pres">
      <dgm:prSet presAssocID="{A216610C-9EC6-4C94-B81D-1249944ED242}" presName="bgRect" presStyleLbl="bgShp" presStyleIdx="3" presStyleCnt="5"/>
      <dgm:spPr/>
    </dgm:pt>
    <dgm:pt modelId="{962D2610-1964-4A03-87F3-291A43A1E245}" type="pres">
      <dgm:prSet presAssocID="{A216610C-9EC6-4C94-B81D-1249944ED2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C1B6D22F-B905-4A8A-9268-C5DD9E5E3B9C}" type="pres">
      <dgm:prSet presAssocID="{A216610C-9EC6-4C94-B81D-1249944ED242}" presName="spaceRect" presStyleCnt="0"/>
      <dgm:spPr/>
    </dgm:pt>
    <dgm:pt modelId="{52BE839A-98C8-49CF-869D-1DF0104EFA8A}" type="pres">
      <dgm:prSet presAssocID="{A216610C-9EC6-4C94-B81D-1249944ED242}" presName="parTx" presStyleLbl="revTx" presStyleIdx="6" presStyleCnt="10">
        <dgm:presLayoutVars>
          <dgm:chMax val="0"/>
          <dgm:chPref val="0"/>
        </dgm:presLayoutVars>
      </dgm:prSet>
      <dgm:spPr/>
    </dgm:pt>
    <dgm:pt modelId="{C53543FE-135B-4D90-AE83-BD1834BB65BF}" type="pres">
      <dgm:prSet presAssocID="{A216610C-9EC6-4C94-B81D-1249944ED242}" presName="desTx" presStyleLbl="revTx" presStyleIdx="7" presStyleCnt="10">
        <dgm:presLayoutVars/>
      </dgm:prSet>
      <dgm:spPr/>
    </dgm:pt>
    <dgm:pt modelId="{63B9C639-ACB4-4D25-A23D-BC67AB95C812}" type="pres">
      <dgm:prSet presAssocID="{9AA45874-7BCB-4780-A240-46A64A8DFE0C}" presName="sibTrans" presStyleCnt="0"/>
      <dgm:spPr/>
    </dgm:pt>
    <dgm:pt modelId="{B8838B9D-D368-427F-BBB2-D5D7365157D7}" type="pres">
      <dgm:prSet presAssocID="{5809586F-3069-4D15-AA36-73FE9CA03042}" presName="compNode" presStyleCnt="0"/>
      <dgm:spPr/>
    </dgm:pt>
    <dgm:pt modelId="{AC6E5F6D-9506-45E0-AAA8-30489DFD9254}" type="pres">
      <dgm:prSet presAssocID="{5809586F-3069-4D15-AA36-73FE9CA03042}" presName="bgRect" presStyleLbl="bgShp" presStyleIdx="4" presStyleCnt="5"/>
      <dgm:spPr/>
    </dgm:pt>
    <dgm:pt modelId="{1FE8A62E-4C82-485B-A778-8FF9CA3A1CD5}" type="pres">
      <dgm:prSet presAssocID="{5809586F-3069-4D15-AA36-73FE9CA030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ABFB216B-773E-4167-842D-60290D1FB830}" type="pres">
      <dgm:prSet presAssocID="{5809586F-3069-4D15-AA36-73FE9CA03042}" presName="spaceRect" presStyleCnt="0"/>
      <dgm:spPr/>
    </dgm:pt>
    <dgm:pt modelId="{8FDF5FCB-F27E-4F54-AAD2-1FF3EC347A10}" type="pres">
      <dgm:prSet presAssocID="{5809586F-3069-4D15-AA36-73FE9CA03042}" presName="parTx" presStyleLbl="revTx" presStyleIdx="8" presStyleCnt="10">
        <dgm:presLayoutVars>
          <dgm:chMax val="0"/>
          <dgm:chPref val="0"/>
        </dgm:presLayoutVars>
      </dgm:prSet>
      <dgm:spPr/>
    </dgm:pt>
    <dgm:pt modelId="{34791C92-6488-45CE-B4B4-469E4EB73CCB}" type="pres">
      <dgm:prSet presAssocID="{5809586F-3069-4D15-AA36-73FE9CA03042}" presName="desTx" presStyleLbl="revTx" presStyleIdx="9" presStyleCnt="10">
        <dgm:presLayoutVars/>
      </dgm:prSet>
      <dgm:spPr/>
    </dgm:pt>
  </dgm:ptLst>
  <dgm:cxnLst>
    <dgm:cxn modelId="{04256805-62E8-4BDD-9658-B2CFBD2F650C}" srcId="{A216610C-9EC6-4C94-B81D-1249944ED242}" destId="{EC3D33ED-9F8C-4EC2-A4FE-0C0B33C31470}" srcOrd="1" destOrd="0" parTransId="{BF725028-D6CC-4BE6-8220-DAA49E838397}" sibTransId="{D853593C-B187-4878-9F5A-E4A67110E014}"/>
    <dgm:cxn modelId="{012DDA0C-0699-4AFC-B8E6-A47A3B6DDEB5}" srcId="{D6BD5B0A-B8C8-4D1E-84E1-8925EBD84E84}" destId="{A216610C-9EC6-4C94-B81D-1249944ED242}" srcOrd="3" destOrd="0" parTransId="{91446AC5-498D-4403-A95D-5C2325FB2FAA}" sibTransId="{9AA45874-7BCB-4780-A240-46A64A8DFE0C}"/>
    <dgm:cxn modelId="{FA037011-A40C-43CD-98FB-64288E8B9354}" type="presOf" srcId="{5809586F-3069-4D15-AA36-73FE9CA03042}" destId="{8FDF5FCB-F27E-4F54-AAD2-1FF3EC347A10}" srcOrd="0" destOrd="0" presId="urn:microsoft.com/office/officeart/2018/2/layout/IconVerticalSolidList"/>
    <dgm:cxn modelId="{922D4D2A-B5C1-48B2-AB4C-9DEC5E8C0766}" type="presOf" srcId="{EC3D33ED-9F8C-4EC2-A4FE-0C0B33C31470}" destId="{C53543FE-135B-4D90-AE83-BD1834BB65BF}" srcOrd="0" destOrd="1" presId="urn:microsoft.com/office/officeart/2018/2/layout/IconVerticalSolidList"/>
    <dgm:cxn modelId="{233FCF2D-3724-4045-8D97-46887532F8D8}" type="presOf" srcId="{C887D260-C2DE-4126-9E1A-AA268172DCED}" destId="{B2C0ADCD-A540-4D81-9878-1187A15C895D}" srcOrd="0" destOrd="0" presId="urn:microsoft.com/office/officeart/2018/2/layout/IconVerticalSolidList"/>
    <dgm:cxn modelId="{1E317630-05AB-45DB-9AF3-24A5FADD947C}" srcId="{36F0F432-4263-4B97-AA24-70FBBC3B6623}" destId="{B648DEE7-AC97-427C-91E1-BF62A176BB8E}" srcOrd="0" destOrd="0" parTransId="{97C95B15-9F99-4B7A-ACDD-75DC3E4896C2}" sibTransId="{4AE066B3-872C-4282-89E2-AB6CAE571B6C}"/>
    <dgm:cxn modelId="{EC848736-E098-438A-BDA4-618A106B3423}" type="presOf" srcId="{57083B0B-78E0-41A9-89A3-D076B16950DA}" destId="{C53543FE-135B-4D90-AE83-BD1834BB65BF}" srcOrd="0" destOrd="0" presId="urn:microsoft.com/office/officeart/2018/2/layout/IconVerticalSolidList"/>
    <dgm:cxn modelId="{4C568738-6062-4B54-B3A2-A4B781CA839C}" type="presOf" srcId="{0F2746F5-92B5-44A7-9EAA-BBE3747E168D}" destId="{60F3D3F9-5E43-4847-9F98-A91CCC1E7F93}" srcOrd="0" destOrd="0" presId="urn:microsoft.com/office/officeart/2018/2/layout/IconVerticalSolidList"/>
    <dgm:cxn modelId="{C8303443-9E38-4FDC-8E68-D0017DF158EA}" srcId="{D6BD5B0A-B8C8-4D1E-84E1-8925EBD84E84}" destId="{36F0F432-4263-4B97-AA24-70FBBC3B6623}" srcOrd="1" destOrd="0" parTransId="{1EE5FED1-1AE9-4A8D-AFAC-D19EA37869B5}" sibTransId="{5A7E4930-CCA0-439E-A9F0-3DC43B5C389B}"/>
    <dgm:cxn modelId="{13171245-FC1B-4F5B-BD77-5941B6F9C225}" type="presOf" srcId="{07ED89F6-E9BE-41CD-BFC2-6897747E7FD6}" destId="{34791C92-6488-45CE-B4B4-469E4EB73CCB}" srcOrd="0" destOrd="0" presId="urn:microsoft.com/office/officeart/2018/2/layout/IconVerticalSolidList"/>
    <dgm:cxn modelId="{2CB9B545-61EB-434E-9C7A-1087530816CC}" srcId="{D6BD5B0A-B8C8-4D1E-84E1-8925EBD84E84}" destId="{6CC2DA4E-6619-46CD-898E-B42292211620}" srcOrd="0" destOrd="0" parTransId="{8360C62C-B892-431D-9F5D-7741929A39A9}" sibTransId="{C6E7BE59-6E0E-497B-9504-33DD91CFDA0C}"/>
    <dgm:cxn modelId="{80D20C4E-30AD-42EA-9050-B6B15C8B037E}" srcId="{A216610C-9EC6-4C94-B81D-1249944ED242}" destId="{57083B0B-78E0-41A9-89A3-D076B16950DA}" srcOrd="0" destOrd="0" parTransId="{7885DDD2-C733-4CC5-8E6F-58A47903E99E}" sibTransId="{50AE2720-4D95-4496-B44D-F5B900B8E80A}"/>
    <dgm:cxn modelId="{BD060752-4B12-4EF7-A67A-41547403731E}" srcId="{F0CD7ED9-0AB8-4F6D-83D1-D717EDDCEACD}" destId="{0F2746F5-92B5-44A7-9EAA-BBE3747E168D}" srcOrd="0" destOrd="0" parTransId="{0B78AA73-96F7-46AC-ADB8-0A425CCD42E9}" sibTransId="{32456E91-73F8-4C0F-A711-F8D75436C158}"/>
    <dgm:cxn modelId="{1970BC58-3394-4203-8A89-6C70D87A48CC}" type="presOf" srcId="{B648DEE7-AC97-427C-91E1-BF62A176BB8E}" destId="{8A04F490-B70A-46BB-92D8-9F921327D952}" srcOrd="0" destOrd="0" presId="urn:microsoft.com/office/officeart/2018/2/layout/IconVerticalSolidList"/>
    <dgm:cxn modelId="{92291087-C067-481A-AAE0-70067C0242B5}" srcId="{5809586F-3069-4D15-AA36-73FE9CA03042}" destId="{07ED89F6-E9BE-41CD-BFC2-6897747E7FD6}" srcOrd="0" destOrd="0" parTransId="{48564A79-41B1-4C7E-AB5C-DA2FFE0D94FA}" sibTransId="{8667CF79-3E9F-4192-9C9B-1398D6850592}"/>
    <dgm:cxn modelId="{0223868A-64CB-40A3-B594-73ABC344282A}" type="presOf" srcId="{D6BD5B0A-B8C8-4D1E-84E1-8925EBD84E84}" destId="{CD883981-EB40-43CD-8E93-983384D98176}" srcOrd="0" destOrd="0" presId="urn:microsoft.com/office/officeart/2018/2/layout/IconVerticalSolidList"/>
    <dgm:cxn modelId="{566E289E-0923-462A-A836-C111A8D9C27F}" type="presOf" srcId="{F0CD7ED9-0AB8-4F6D-83D1-D717EDDCEACD}" destId="{6D533B21-1A0E-4395-AA8C-58D3CD31F6CE}" srcOrd="0" destOrd="0" presId="urn:microsoft.com/office/officeart/2018/2/layout/IconVerticalSolidList"/>
    <dgm:cxn modelId="{BAFC85A4-902D-4C2E-BE99-90CFB14A15CA}" type="presOf" srcId="{A216610C-9EC6-4C94-B81D-1249944ED242}" destId="{52BE839A-98C8-49CF-869D-1DF0104EFA8A}" srcOrd="0" destOrd="0" presId="urn:microsoft.com/office/officeart/2018/2/layout/IconVerticalSolidList"/>
    <dgm:cxn modelId="{5B46A0B3-349B-4B05-8C31-2A29B399A93F}" srcId="{6CC2DA4E-6619-46CD-898E-B42292211620}" destId="{C887D260-C2DE-4126-9E1A-AA268172DCED}" srcOrd="0" destOrd="0" parTransId="{6EBCF64B-5D3B-4A66-94D5-2190615FB949}" sibTransId="{3B4013BF-6538-4BA3-AC52-DF94808A6DBB}"/>
    <dgm:cxn modelId="{828F15CA-E323-43B7-9F36-DDD86918BCE3}" srcId="{D6BD5B0A-B8C8-4D1E-84E1-8925EBD84E84}" destId="{5809586F-3069-4D15-AA36-73FE9CA03042}" srcOrd="4" destOrd="0" parTransId="{5FF4917A-C457-4532-9B34-F4AC6D8BED7B}" sibTransId="{3650CDEE-383A-4613-9265-10E82A8B0B60}"/>
    <dgm:cxn modelId="{625A1ED7-A809-4309-BDB2-7F7812134A75}" srcId="{D6BD5B0A-B8C8-4D1E-84E1-8925EBD84E84}" destId="{F0CD7ED9-0AB8-4F6D-83D1-D717EDDCEACD}" srcOrd="2" destOrd="0" parTransId="{7BBBE722-9A5C-434E-A663-5B444D7F8D1B}" sibTransId="{60F0667F-9EB6-4876-B289-700C43A78E17}"/>
    <dgm:cxn modelId="{C2C25EDE-84FF-41D1-B56C-E69E0BD47B15}" type="presOf" srcId="{36F0F432-4263-4B97-AA24-70FBBC3B6623}" destId="{666BFC32-AE47-4E04-B9A5-190E4AE3FD39}" srcOrd="0" destOrd="0" presId="urn:microsoft.com/office/officeart/2018/2/layout/IconVerticalSolidList"/>
    <dgm:cxn modelId="{7EBCE3E7-84AD-48D6-BF43-28688381915D}" type="presOf" srcId="{6CA169A2-DE45-42EB-8781-A76D2AB4E2B9}" destId="{B2C0ADCD-A540-4D81-9878-1187A15C895D}" srcOrd="0" destOrd="1" presId="urn:microsoft.com/office/officeart/2018/2/layout/IconVerticalSolidList"/>
    <dgm:cxn modelId="{747E88F1-5D6F-4B0E-AC57-4703B2C6B1BD}" type="presOf" srcId="{6CC2DA4E-6619-46CD-898E-B42292211620}" destId="{8B956B3E-8C7F-45AB-BF55-9C2744A7B7F6}" srcOrd="0" destOrd="0" presId="urn:microsoft.com/office/officeart/2018/2/layout/IconVerticalSolidList"/>
    <dgm:cxn modelId="{0902F2F1-3B20-4053-A35D-42AB0C608725}" srcId="{6CC2DA4E-6619-46CD-898E-B42292211620}" destId="{6CA169A2-DE45-42EB-8781-A76D2AB4E2B9}" srcOrd="1" destOrd="0" parTransId="{93097B5D-C8D2-4F06-ABBC-2D2AD539EF75}" sibTransId="{C524838B-7EF5-4ED2-83D3-6D8606D47C14}"/>
    <dgm:cxn modelId="{E02FDF45-EA0F-4F25-90BE-4144AD42C3AF}" type="presParOf" srcId="{CD883981-EB40-43CD-8E93-983384D98176}" destId="{766DA237-EEFE-4C5A-A39A-6058D41C9EC7}" srcOrd="0" destOrd="0" presId="urn:microsoft.com/office/officeart/2018/2/layout/IconVerticalSolidList"/>
    <dgm:cxn modelId="{0FA41B45-495F-457D-ABCE-A69DADEB6BDC}" type="presParOf" srcId="{766DA237-EEFE-4C5A-A39A-6058D41C9EC7}" destId="{5B2D6B88-3EE4-4943-B75A-A715D1C67444}" srcOrd="0" destOrd="0" presId="urn:microsoft.com/office/officeart/2018/2/layout/IconVerticalSolidList"/>
    <dgm:cxn modelId="{43BAA6C9-37E4-4616-98C6-EE53155AEEBE}" type="presParOf" srcId="{766DA237-EEFE-4C5A-A39A-6058D41C9EC7}" destId="{5217C8A6-C768-455E-B4ED-484CAEE85F21}" srcOrd="1" destOrd="0" presId="urn:microsoft.com/office/officeart/2018/2/layout/IconVerticalSolidList"/>
    <dgm:cxn modelId="{6292B202-F0D5-4D07-8856-C18720FD4883}" type="presParOf" srcId="{766DA237-EEFE-4C5A-A39A-6058D41C9EC7}" destId="{AEFC0194-2A31-4C37-9A21-F129190F7C07}" srcOrd="2" destOrd="0" presId="urn:microsoft.com/office/officeart/2018/2/layout/IconVerticalSolidList"/>
    <dgm:cxn modelId="{F2F47696-4123-4C16-B19B-A6AEEA9CBED2}" type="presParOf" srcId="{766DA237-EEFE-4C5A-A39A-6058D41C9EC7}" destId="{8B956B3E-8C7F-45AB-BF55-9C2744A7B7F6}" srcOrd="3" destOrd="0" presId="urn:microsoft.com/office/officeart/2018/2/layout/IconVerticalSolidList"/>
    <dgm:cxn modelId="{458C2833-F938-494F-99DD-A0F0B4E54E83}" type="presParOf" srcId="{766DA237-EEFE-4C5A-A39A-6058D41C9EC7}" destId="{B2C0ADCD-A540-4D81-9878-1187A15C895D}" srcOrd="4" destOrd="0" presId="urn:microsoft.com/office/officeart/2018/2/layout/IconVerticalSolidList"/>
    <dgm:cxn modelId="{917FA532-9771-4A42-8086-CC46D3305D37}" type="presParOf" srcId="{CD883981-EB40-43CD-8E93-983384D98176}" destId="{ACEDDD3F-D5AE-4BAE-A664-B3990BD847DF}" srcOrd="1" destOrd="0" presId="urn:microsoft.com/office/officeart/2018/2/layout/IconVerticalSolidList"/>
    <dgm:cxn modelId="{E6767C97-D57A-43CF-8C5B-2227A2063AB8}" type="presParOf" srcId="{CD883981-EB40-43CD-8E93-983384D98176}" destId="{BDE346C1-6C6C-4524-AFA0-6F00D636E090}" srcOrd="2" destOrd="0" presId="urn:microsoft.com/office/officeart/2018/2/layout/IconVerticalSolidList"/>
    <dgm:cxn modelId="{1EEF920C-F593-4701-8043-AB8F99245779}" type="presParOf" srcId="{BDE346C1-6C6C-4524-AFA0-6F00D636E090}" destId="{BFA55147-080E-478E-AD85-927ACA643C09}" srcOrd="0" destOrd="0" presId="urn:microsoft.com/office/officeart/2018/2/layout/IconVerticalSolidList"/>
    <dgm:cxn modelId="{4CFB2574-097A-4FEE-856B-C23B917FBAC6}" type="presParOf" srcId="{BDE346C1-6C6C-4524-AFA0-6F00D636E090}" destId="{FEA8D277-D404-43B4-BD89-A8EC4CFDB084}" srcOrd="1" destOrd="0" presId="urn:microsoft.com/office/officeart/2018/2/layout/IconVerticalSolidList"/>
    <dgm:cxn modelId="{6225D526-79CB-434E-8983-4708A084A61F}" type="presParOf" srcId="{BDE346C1-6C6C-4524-AFA0-6F00D636E090}" destId="{EC6BFFDF-246C-4503-877D-CAAC936B4990}" srcOrd="2" destOrd="0" presId="urn:microsoft.com/office/officeart/2018/2/layout/IconVerticalSolidList"/>
    <dgm:cxn modelId="{939CCD8E-E268-4E8E-9821-83587E089D02}" type="presParOf" srcId="{BDE346C1-6C6C-4524-AFA0-6F00D636E090}" destId="{666BFC32-AE47-4E04-B9A5-190E4AE3FD39}" srcOrd="3" destOrd="0" presId="urn:microsoft.com/office/officeart/2018/2/layout/IconVerticalSolidList"/>
    <dgm:cxn modelId="{99AC7D3F-2545-4050-A966-F3F02D4CB0A2}" type="presParOf" srcId="{BDE346C1-6C6C-4524-AFA0-6F00D636E090}" destId="{8A04F490-B70A-46BB-92D8-9F921327D952}" srcOrd="4" destOrd="0" presId="urn:microsoft.com/office/officeart/2018/2/layout/IconVerticalSolidList"/>
    <dgm:cxn modelId="{B4780A62-6EF5-48F6-AA52-F2E8FB1A012B}" type="presParOf" srcId="{CD883981-EB40-43CD-8E93-983384D98176}" destId="{74C8DDAC-66FD-4090-AD0F-F24F5D64558E}" srcOrd="3" destOrd="0" presId="urn:microsoft.com/office/officeart/2018/2/layout/IconVerticalSolidList"/>
    <dgm:cxn modelId="{4A6A4CF5-FDE1-485D-8FB7-0547571CC6DF}" type="presParOf" srcId="{CD883981-EB40-43CD-8E93-983384D98176}" destId="{98965966-141E-4864-B13B-7EE79CB1C249}" srcOrd="4" destOrd="0" presId="urn:microsoft.com/office/officeart/2018/2/layout/IconVerticalSolidList"/>
    <dgm:cxn modelId="{A4973B3A-D36C-4414-AEBC-2DA956511209}" type="presParOf" srcId="{98965966-141E-4864-B13B-7EE79CB1C249}" destId="{2A4FF3A5-CFC2-4410-8816-33872B40DC0F}" srcOrd="0" destOrd="0" presId="urn:microsoft.com/office/officeart/2018/2/layout/IconVerticalSolidList"/>
    <dgm:cxn modelId="{F51C128C-CD6E-480F-B2A5-646853B5C909}" type="presParOf" srcId="{98965966-141E-4864-B13B-7EE79CB1C249}" destId="{C934A815-DD83-4124-8627-F5C3BCD5E691}" srcOrd="1" destOrd="0" presId="urn:microsoft.com/office/officeart/2018/2/layout/IconVerticalSolidList"/>
    <dgm:cxn modelId="{4B7EE792-C0D8-4090-BE7E-0E3423BD4889}" type="presParOf" srcId="{98965966-141E-4864-B13B-7EE79CB1C249}" destId="{91F4C1D3-AA45-4790-809F-4C35604C5E43}" srcOrd="2" destOrd="0" presId="urn:microsoft.com/office/officeart/2018/2/layout/IconVerticalSolidList"/>
    <dgm:cxn modelId="{A1B93CE1-DB33-489A-80A2-C22BEB64CB0C}" type="presParOf" srcId="{98965966-141E-4864-B13B-7EE79CB1C249}" destId="{6D533B21-1A0E-4395-AA8C-58D3CD31F6CE}" srcOrd="3" destOrd="0" presId="urn:microsoft.com/office/officeart/2018/2/layout/IconVerticalSolidList"/>
    <dgm:cxn modelId="{1C13B091-8F95-4238-A51D-E4F0A1AE46DD}" type="presParOf" srcId="{98965966-141E-4864-B13B-7EE79CB1C249}" destId="{60F3D3F9-5E43-4847-9F98-A91CCC1E7F93}" srcOrd="4" destOrd="0" presId="urn:microsoft.com/office/officeart/2018/2/layout/IconVerticalSolidList"/>
    <dgm:cxn modelId="{31E8DE8A-94C0-47B3-A06D-684C553662CA}" type="presParOf" srcId="{CD883981-EB40-43CD-8E93-983384D98176}" destId="{8E4574FA-8F7C-4187-A66E-B13C9F7CE8A3}" srcOrd="5" destOrd="0" presId="urn:microsoft.com/office/officeart/2018/2/layout/IconVerticalSolidList"/>
    <dgm:cxn modelId="{DDEC3444-51C0-41A6-AD0A-1D8BD01C2565}" type="presParOf" srcId="{CD883981-EB40-43CD-8E93-983384D98176}" destId="{5C0AA0BF-9DB9-48BE-A7D1-30A142662034}" srcOrd="6" destOrd="0" presId="urn:microsoft.com/office/officeart/2018/2/layout/IconVerticalSolidList"/>
    <dgm:cxn modelId="{D161754E-D32D-47FE-B01A-2D3AD1741FA0}" type="presParOf" srcId="{5C0AA0BF-9DB9-48BE-A7D1-30A142662034}" destId="{B171DDF0-4D8A-4A72-B9F6-EAF1EFDEE7CC}" srcOrd="0" destOrd="0" presId="urn:microsoft.com/office/officeart/2018/2/layout/IconVerticalSolidList"/>
    <dgm:cxn modelId="{4C403087-55C1-408B-A1FD-02E115819A24}" type="presParOf" srcId="{5C0AA0BF-9DB9-48BE-A7D1-30A142662034}" destId="{962D2610-1964-4A03-87F3-291A43A1E245}" srcOrd="1" destOrd="0" presId="urn:microsoft.com/office/officeart/2018/2/layout/IconVerticalSolidList"/>
    <dgm:cxn modelId="{7903B353-E3A0-4262-B903-24E95CE43F16}" type="presParOf" srcId="{5C0AA0BF-9DB9-48BE-A7D1-30A142662034}" destId="{C1B6D22F-B905-4A8A-9268-C5DD9E5E3B9C}" srcOrd="2" destOrd="0" presId="urn:microsoft.com/office/officeart/2018/2/layout/IconVerticalSolidList"/>
    <dgm:cxn modelId="{2CD95078-F17B-4D88-836A-1C051FBB5936}" type="presParOf" srcId="{5C0AA0BF-9DB9-48BE-A7D1-30A142662034}" destId="{52BE839A-98C8-49CF-869D-1DF0104EFA8A}" srcOrd="3" destOrd="0" presId="urn:microsoft.com/office/officeart/2018/2/layout/IconVerticalSolidList"/>
    <dgm:cxn modelId="{29054A4E-DF59-4C70-8668-C224DFD45C97}" type="presParOf" srcId="{5C0AA0BF-9DB9-48BE-A7D1-30A142662034}" destId="{C53543FE-135B-4D90-AE83-BD1834BB65BF}" srcOrd="4" destOrd="0" presId="urn:microsoft.com/office/officeart/2018/2/layout/IconVerticalSolidList"/>
    <dgm:cxn modelId="{A6F7943C-077C-4A31-A4FF-3D869ED1A853}" type="presParOf" srcId="{CD883981-EB40-43CD-8E93-983384D98176}" destId="{63B9C639-ACB4-4D25-A23D-BC67AB95C812}" srcOrd="7" destOrd="0" presId="urn:microsoft.com/office/officeart/2018/2/layout/IconVerticalSolidList"/>
    <dgm:cxn modelId="{4C7E1969-9FD2-48D4-9E85-DA16DF8AD0D4}" type="presParOf" srcId="{CD883981-EB40-43CD-8E93-983384D98176}" destId="{B8838B9D-D368-427F-BBB2-D5D7365157D7}" srcOrd="8" destOrd="0" presId="urn:microsoft.com/office/officeart/2018/2/layout/IconVerticalSolidList"/>
    <dgm:cxn modelId="{C96CC65A-C8FB-4996-8FEA-5171BF91BFBA}" type="presParOf" srcId="{B8838B9D-D368-427F-BBB2-D5D7365157D7}" destId="{AC6E5F6D-9506-45E0-AAA8-30489DFD9254}" srcOrd="0" destOrd="0" presId="urn:microsoft.com/office/officeart/2018/2/layout/IconVerticalSolidList"/>
    <dgm:cxn modelId="{44156E88-FBF3-4DEE-B970-552BF81236DF}" type="presParOf" srcId="{B8838B9D-D368-427F-BBB2-D5D7365157D7}" destId="{1FE8A62E-4C82-485B-A778-8FF9CA3A1CD5}" srcOrd="1" destOrd="0" presId="urn:microsoft.com/office/officeart/2018/2/layout/IconVerticalSolidList"/>
    <dgm:cxn modelId="{3497A58E-84C6-4B7A-9AC9-FD1393B37F9E}" type="presParOf" srcId="{B8838B9D-D368-427F-BBB2-D5D7365157D7}" destId="{ABFB216B-773E-4167-842D-60290D1FB830}" srcOrd="2" destOrd="0" presId="urn:microsoft.com/office/officeart/2018/2/layout/IconVerticalSolidList"/>
    <dgm:cxn modelId="{3A48F89D-E8FC-4F4D-8131-E27A19C67538}" type="presParOf" srcId="{B8838B9D-D368-427F-BBB2-D5D7365157D7}" destId="{8FDF5FCB-F27E-4F54-AAD2-1FF3EC347A10}" srcOrd="3" destOrd="0" presId="urn:microsoft.com/office/officeart/2018/2/layout/IconVerticalSolidList"/>
    <dgm:cxn modelId="{56C58DDE-EC80-4F2A-9C00-E8E1CE4A2BA3}" type="presParOf" srcId="{B8838B9D-D368-427F-BBB2-D5D7365157D7}" destId="{34791C92-6488-45CE-B4B4-469E4EB73CC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D5C61-7771-4A9F-9709-7C04D88168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436AF9-7524-40FC-A953-CA00957C9D0B}">
      <dgm:prSet/>
      <dgm:spPr/>
      <dgm:t>
        <a:bodyPr/>
        <a:lstStyle/>
        <a:p>
          <a:r>
            <a:rPr lang="fr-FR" b="1"/>
            <a:t>Individual brainstorming:</a:t>
          </a:r>
          <a:r>
            <a:rPr lang="fr-FR"/>
            <a:t> Individuals silently generate ideas on their own before sharing them with the group.</a:t>
          </a:r>
          <a:endParaRPr lang="en-US"/>
        </a:p>
      </dgm:t>
    </dgm:pt>
    <dgm:pt modelId="{08F58A04-DB9D-458B-9F10-4A5B2DAE46EF}" type="parTrans" cxnId="{A1BC17E9-8B6E-44F9-AEF2-02EF525F1E8D}">
      <dgm:prSet/>
      <dgm:spPr/>
      <dgm:t>
        <a:bodyPr/>
        <a:lstStyle/>
        <a:p>
          <a:endParaRPr lang="en-US"/>
        </a:p>
      </dgm:t>
    </dgm:pt>
    <dgm:pt modelId="{F9E73CF1-5104-44D2-ACB0-07D1B6F77057}" type="sibTrans" cxnId="{A1BC17E9-8B6E-44F9-AEF2-02EF525F1E8D}">
      <dgm:prSet/>
      <dgm:spPr/>
      <dgm:t>
        <a:bodyPr/>
        <a:lstStyle/>
        <a:p>
          <a:endParaRPr lang="en-US"/>
        </a:p>
      </dgm:t>
    </dgm:pt>
    <dgm:pt modelId="{1AA7808A-AA96-46EB-8A69-67E643F947A7}">
      <dgm:prSet/>
      <dgm:spPr/>
      <dgm:t>
        <a:bodyPr/>
        <a:lstStyle/>
        <a:p>
          <a:r>
            <a:rPr lang="fr-FR" b="1"/>
            <a:t>Group brainstorming:</a:t>
          </a:r>
          <a:r>
            <a:rPr lang="fr-FR"/>
            <a:t> Participants share ideas verbally, building upon and expanding on each other's suggestions.</a:t>
          </a:r>
          <a:endParaRPr lang="en-US"/>
        </a:p>
      </dgm:t>
    </dgm:pt>
    <dgm:pt modelId="{1F6255F9-2063-426D-A282-66B2F74A597B}" type="parTrans" cxnId="{8FC00504-7910-4656-A559-5541C54C3E47}">
      <dgm:prSet/>
      <dgm:spPr/>
      <dgm:t>
        <a:bodyPr/>
        <a:lstStyle/>
        <a:p>
          <a:endParaRPr lang="en-US"/>
        </a:p>
      </dgm:t>
    </dgm:pt>
    <dgm:pt modelId="{95330D1B-89A6-4705-BDAB-95CE0D232A5C}" type="sibTrans" cxnId="{8FC00504-7910-4656-A559-5541C54C3E47}">
      <dgm:prSet/>
      <dgm:spPr/>
      <dgm:t>
        <a:bodyPr/>
        <a:lstStyle/>
        <a:p>
          <a:endParaRPr lang="en-US"/>
        </a:p>
      </dgm:t>
    </dgm:pt>
    <dgm:pt modelId="{EFF24DAB-2E54-4A1E-B3CF-34C5D4182938}">
      <dgm:prSet/>
      <dgm:spPr/>
      <dgm:t>
        <a:bodyPr/>
        <a:lstStyle/>
        <a:p>
          <a:r>
            <a:rPr lang="fr-FR" b="1"/>
            <a:t>Brainwriting:</a:t>
          </a:r>
          <a:r>
            <a:rPr lang="fr-FR"/>
            <a:t> Participants write down their ideas individually and pass the paper to the person next to them who adds their own idea and so on, ensuring everyone contributes to each idea.</a:t>
          </a:r>
          <a:endParaRPr lang="en-US"/>
        </a:p>
      </dgm:t>
    </dgm:pt>
    <dgm:pt modelId="{B2DD19BC-EE16-4D79-80AA-B5F5B9860F6A}" type="parTrans" cxnId="{E23FB28C-F87C-462D-83AF-0EC1C05D076A}">
      <dgm:prSet/>
      <dgm:spPr/>
      <dgm:t>
        <a:bodyPr/>
        <a:lstStyle/>
        <a:p>
          <a:endParaRPr lang="en-US"/>
        </a:p>
      </dgm:t>
    </dgm:pt>
    <dgm:pt modelId="{7768C585-E828-4FA1-8786-BE10093A623D}" type="sibTrans" cxnId="{E23FB28C-F87C-462D-83AF-0EC1C05D076A}">
      <dgm:prSet/>
      <dgm:spPr/>
      <dgm:t>
        <a:bodyPr/>
        <a:lstStyle/>
        <a:p>
          <a:endParaRPr lang="en-US"/>
        </a:p>
      </dgm:t>
    </dgm:pt>
    <dgm:pt modelId="{D0B343D7-C523-420B-B3D8-EE79A4A3183F}">
      <dgm:prSet/>
      <dgm:spPr/>
      <dgm:t>
        <a:bodyPr/>
        <a:lstStyle/>
        <a:p>
          <a:r>
            <a:rPr lang="fr-FR" b="1"/>
            <a:t>Brain-mapping:</a:t>
          </a:r>
          <a:r>
            <a:rPr lang="fr-FR"/>
            <a:t> Participants create a visual diagram with the central problem at the center and branches representing connected ideas.</a:t>
          </a:r>
          <a:endParaRPr lang="en-US"/>
        </a:p>
      </dgm:t>
    </dgm:pt>
    <dgm:pt modelId="{8D1FCA2D-634A-4E24-A9FF-9427DC4F967E}" type="parTrans" cxnId="{6F7DEB80-F628-4FA7-ACA7-19E525216CE9}">
      <dgm:prSet/>
      <dgm:spPr/>
      <dgm:t>
        <a:bodyPr/>
        <a:lstStyle/>
        <a:p>
          <a:endParaRPr lang="en-US"/>
        </a:p>
      </dgm:t>
    </dgm:pt>
    <dgm:pt modelId="{82E03A69-4574-41A4-A6AD-4EFCFDD1D647}" type="sibTrans" cxnId="{6F7DEB80-F628-4FA7-ACA7-19E525216CE9}">
      <dgm:prSet/>
      <dgm:spPr/>
      <dgm:t>
        <a:bodyPr/>
        <a:lstStyle/>
        <a:p>
          <a:endParaRPr lang="en-US"/>
        </a:p>
      </dgm:t>
    </dgm:pt>
    <dgm:pt modelId="{03ED74E8-E34F-430B-AF17-9917D0413168}" type="pres">
      <dgm:prSet presAssocID="{9E5D5C61-7771-4A9F-9709-7C04D8816835}" presName="root" presStyleCnt="0">
        <dgm:presLayoutVars>
          <dgm:dir/>
          <dgm:resizeHandles val="exact"/>
        </dgm:presLayoutVars>
      </dgm:prSet>
      <dgm:spPr/>
    </dgm:pt>
    <dgm:pt modelId="{4F0B183C-2728-4FAF-AC46-660A056CE9BE}" type="pres">
      <dgm:prSet presAssocID="{08436AF9-7524-40FC-A953-CA00957C9D0B}" presName="compNode" presStyleCnt="0"/>
      <dgm:spPr/>
    </dgm:pt>
    <dgm:pt modelId="{215A6A2F-22DF-47CA-AC74-CF4CFA19DEB5}" type="pres">
      <dgm:prSet presAssocID="{08436AF9-7524-40FC-A953-CA00957C9D0B}" presName="bgRect" presStyleLbl="bgShp" presStyleIdx="0" presStyleCnt="4"/>
      <dgm:spPr/>
    </dgm:pt>
    <dgm:pt modelId="{AC3B0B3E-D3FF-43DB-B6A3-262196A49BF7}" type="pres">
      <dgm:prSet presAssocID="{08436AF9-7524-40FC-A953-CA00957C9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6FCC41F-8CA6-4F86-A5C3-7B94CA11EC43}" type="pres">
      <dgm:prSet presAssocID="{08436AF9-7524-40FC-A953-CA00957C9D0B}" presName="spaceRect" presStyleCnt="0"/>
      <dgm:spPr/>
    </dgm:pt>
    <dgm:pt modelId="{76FAEDE7-1EF1-4085-9CA4-35E17626ACB5}" type="pres">
      <dgm:prSet presAssocID="{08436AF9-7524-40FC-A953-CA00957C9D0B}" presName="parTx" presStyleLbl="revTx" presStyleIdx="0" presStyleCnt="4">
        <dgm:presLayoutVars>
          <dgm:chMax val="0"/>
          <dgm:chPref val="0"/>
        </dgm:presLayoutVars>
      </dgm:prSet>
      <dgm:spPr/>
    </dgm:pt>
    <dgm:pt modelId="{9D271400-35A2-4D28-A308-761EF0F6EEA3}" type="pres">
      <dgm:prSet presAssocID="{F9E73CF1-5104-44D2-ACB0-07D1B6F77057}" presName="sibTrans" presStyleCnt="0"/>
      <dgm:spPr/>
    </dgm:pt>
    <dgm:pt modelId="{088EC5DC-E68F-4B56-A579-493A3099E49D}" type="pres">
      <dgm:prSet presAssocID="{1AA7808A-AA96-46EB-8A69-67E643F947A7}" presName="compNode" presStyleCnt="0"/>
      <dgm:spPr/>
    </dgm:pt>
    <dgm:pt modelId="{2ED757CD-E5D9-4FC1-96A3-741178C7331F}" type="pres">
      <dgm:prSet presAssocID="{1AA7808A-AA96-46EB-8A69-67E643F947A7}" presName="bgRect" presStyleLbl="bgShp" presStyleIdx="1" presStyleCnt="4"/>
      <dgm:spPr/>
    </dgm:pt>
    <dgm:pt modelId="{3392430C-C646-431F-9A8A-30637D2869DA}" type="pres">
      <dgm:prSet presAssocID="{1AA7808A-AA96-46EB-8A69-67E643F947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3B41F053-DC42-41CB-83AA-982924F06E86}" type="pres">
      <dgm:prSet presAssocID="{1AA7808A-AA96-46EB-8A69-67E643F947A7}" presName="spaceRect" presStyleCnt="0"/>
      <dgm:spPr/>
    </dgm:pt>
    <dgm:pt modelId="{9F067B60-B219-4036-921F-3A4B07775ED4}" type="pres">
      <dgm:prSet presAssocID="{1AA7808A-AA96-46EB-8A69-67E643F947A7}" presName="parTx" presStyleLbl="revTx" presStyleIdx="1" presStyleCnt="4">
        <dgm:presLayoutVars>
          <dgm:chMax val="0"/>
          <dgm:chPref val="0"/>
        </dgm:presLayoutVars>
      </dgm:prSet>
      <dgm:spPr/>
    </dgm:pt>
    <dgm:pt modelId="{975F553B-F266-42A9-82E8-51B6F5DD1492}" type="pres">
      <dgm:prSet presAssocID="{95330D1B-89A6-4705-BDAB-95CE0D232A5C}" presName="sibTrans" presStyleCnt="0"/>
      <dgm:spPr/>
    </dgm:pt>
    <dgm:pt modelId="{E3FB5BF5-F4B2-43D6-BA6D-86E26FFCB708}" type="pres">
      <dgm:prSet presAssocID="{EFF24DAB-2E54-4A1E-B3CF-34C5D4182938}" presName="compNode" presStyleCnt="0"/>
      <dgm:spPr/>
    </dgm:pt>
    <dgm:pt modelId="{1F501BB5-4587-4A9C-A8F1-FBB93B5EA142}" type="pres">
      <dgm:prSet presAssocID="{EFF24DAB-2E54-4A1E-B3CF-34C5D4182938}" presName="bgRect" presStyleLbl="bgShp" presStyleIdx="2" presStyleCnt="4"/>
      <dgm:spPr/>
    </dgm:pt>
    <dgm:pt modelId="{0C312A63-49E7-4A1E-911D-9F0F2B7FE46E}" type="pres">
      <dgm:prSet presAssocID="{EFF24DAB-2E54-4A1E-B3CF-34C5D41829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B191A4-6A84-4BCA-A703-D5FA13026FE3}" type="pres">
      <dgm:prSet presAssocID="{EFF24DAB-2E54-4A1E-B3CF-34C5D4182938}" presName="spaceRect" presStyleCnt="0"/>
      <dgm:spPr/>
    </dgm:pt>
    <dgm:pt modelId="{966A6D21-53B5-4246-8E10-AB5AE5ED75CD}" type="pres">
      <dgm:prSet presAssocID="{EFF24DAB-2E54-4A1E-B3CF-34C5D4182938}" presName="parTx" presStyleLbl="revTx" presStyleIdx="2" presStyleCnt="4">
        <dgm:presLayoutVars>
          <dgm:chMax val="0"/>
          <dgm:chPref val="0"/>
        </dgm:presLayoutVars>
      </dgm:prSet>
      <dgm:spPr/>
    </dgm:pt>
    <dgm:pt modelId="{7BDE9ABF-B244-4FFF-98A5-C36716E7FEE8}" type="pres">
      <dgm:prSet presAssocID="{7768C585-E828-4FA1-8786-BE10093A623D}" presName="sibTrans" presStyleCnt="0"/>
      <dgm:spPr/>
    </dgm:pt>
    <dgm:pt modelId="{AC14C524-D15F-43BA-AF6F-D3FBDE8F5FE5}" type="pres">
      <dgm:prSet presAssocID="{D0B343D7-C523-420B-B3D8-EE79A4A3183F}" presName="compNode" presStyleCnt="0"/>
      <dgm:spPr/>
    </dgm:pt>
    <dgm:pt modelId="{6C15C346-234B-45CA-8DDF-5F9E2F93266B}" type="pres">
      <dgm:prSet presAssocID="{D0B343D7-C523-420B-B3D8-EE79A4A3183F}" presName="bgRect" presStyleLbl="bgShp" presStyleIdx="3" presStyleCnt="4"/>
      <dgm:spPr/>
    </dgm:pt>
    <dgm:pt modelId="{FDA22862-AAB4-4E46-A56B-50A5D90A2781}" type="pres">
      <dgm:prSet presAssocID="{D0B343D7-C523-420B-B3D8-EE79A4A31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au"/>
        </a:ext>
      </dgm:extLst>
    </dgm:pt>
    <dgm:pt modelId="{6130F2F2-44F8-4CE8-BBE2-8371422A7CD7}" type="pres">
      <dgm:prSet presAssocID="{D0B343D7-C523-420B-B3D8-EE79A4A3183F}" presName="spaceRect" presStyleCnt="0"/>
      <dgm:spPr/>
    </dgm:pt>
    <dgm:pt modelId="{319C253D-FF8D-46B8-8A71-5BFB0214CB64}" type="pres">
      <dgm:prSet presAssocID="{D0B343D7-C523-420B-B3D8-EE79A4A318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C00504-7910-4656-A559-5541C54C3E47}" srcId="{9E5D5C61-7771-4A9F-9709-7C04D8816835}" destId="{1AA7808A-AA96-46EB-8A69-67E643F947A7}" srcOrd="1" destOrd="0" parTransId="{1F6255F9-2063-426D-A282-66B2F74A597B}" sibTransId="{95330D1B-89A6-4705-BDAB-95CE0D232A5C}"/>
    <dgm:cxn modelId="{3505CB28-B68F-49DA-A0EB-D7E176650E9C}" type="presOf" srcId="{1AA7808A-AA96-46EB-8A69-67E643F947A7}" destId="{9F067B60-B219-4036-921F-3A4B07775ED4}" srcOrd="0" destOrd="0" presId="urn:microsoft.com/office/officeart/2018/2/layout/IconVerticalSolidList"/>
    <dgm:cxn modelId="{6B738367-0611-4EBE-8303-A4A018D6EB90}" type="presOf" srcId="{EFF24DAB-2E54-4A1E-B3CF-34C5D4182938}" destId="{966A6D21-53B5-4246-8E10-AB5AE5ED75CD}" srcOrd="0" destOrd="0" presId="urn:microsoft.com/office/officeart/2018/2/layout/IconVerticalSolidList"/>
    <dgm:cxn modelId="{6F7DEB80-F628-4FA7-ACA7-19E525216CE9}" srcId="{9E5D5C61-7771-4A9F-9709-7C04D8816835}" destId="{D0B343D7-C523-420B-B3D8-EE79A4A3183F}" srcOrd="3" destOrd="0" parTransId="{8D1FCA2D-634A-4E24-A9FF-9427DC4F967E}" sibTransId="{82E03A69-4574-41A4-A6AD-4EFCFDD1D647}"/>
    <dgm:cxn modelId="{E23FB28C-F87C-462D-83AF-0EC1C05D076A}" srcId="{9E5D5C61-7771-4A9F-9709-7C04D8816835}" destId="{EFF24DAB-2E54-4A1E-B3CF-34C5D4182938}" srcOrd="2" destOrd="0" parTransId="{B2DD19BC-EE16-4D79-80AA-B5F5B9860F6A}" sibTransId="{7768C585-E828-4FA1-8786-BE10093A623D}"/>
    <dgm:cxn modelId="{E466CEAE-3671-4DFF-97E8-F28F69F315F5}" type="presOf" srcId="{D0B343D7-C523-420B-B3D8-EE79A4A3183F}" destId="{319C253D-FF8D-46B8-8A71-5BFB0214CB64}" srcOrd="0" destOrd="0" presId="urn:microsoft.com/office/officeart/2018/2/layout/IconVerticalSolidList"/>
    <dgm:cxn modelId="{262E32C3-4FC6-4828-B0FF-043667A3F5C7}" type="presOf" srcId="{08436AF9-7524-40FC-A953-CA00957C9D0B}" destId="{76FAEDE7-1EF1-4085-9CA4-35E17626ACB5}" srcOrd="0" destOrd="0" presId="urn:microsoft.com/office/officeart/2018/2/layout/IconVerticalSolidList"/>
    <dgm:cxn modelId="{45CDA7D3-D39D-4C5B-8F8C-573A9DA8C955}" type="presOf" srcId="{9E5D5C61-7771-4A9F-9709-7C04D8816835}" destId="{03ED74E8-E34F-430B-AF17-9917D0413168}" srcOrd="0" destOrd="0" presId="urn:microsoft.com/office/officeart/2018/2/layout/IconVerticalSolidList"/>
    <dgm:cxn modelId="{A1BC17E9-8B6E-44F9-AEF2-02EF525F1E8D}" srcId="{9E5D5C61-7771-4A9F-9709-7C04D8816835}" destId="{08436AF9-7524-40FC-A953-CA00957C9D0B}" srcOrd="0" destOrd="0" parTransId="{08F58A04-DB9D-458B-9F10-4A5B2DAE46EF}" sibTransId="{F9E73CF1-5104-44D2-ACB0-07D1B6F77057}"/>
    <dgm:cxn modelId="{B5CF8100-2E63-4357-9070-CFAC30EABE9E}" type="presParOf" srcId="{03ED74E8-E34F-430B-AF17-9917D0413168}" destId="{4F0B183C-2728-4FAF-AC46-660A056CE9BE}" srcOrd="0" destOrd="0" presId="urn:microsoft.com/office/officeart/2018/2/layout/IconVerticalSolidList"/>
    <dgm:cxn modelId="{87C6B60D-1FA1-4556-9228-4D8C1C23E611}" type="presParOf" srcId="{4F0B183C-2728-4FAF-AC46-660A056CE9BE}" destId="{215A6A2F-22DF-47CA-AC74-CF4CFA19DEB5}" srcOrd="0" destOrd="0" presId="urn:microsoft.com/office/officeart/2018/2/layout/IconVerticalSolidList"/>
    <dgm:cxn modelId="{C1DAE729-435F-413B-BD7A-CEE6BFA4EAC4}" type="presParOf" srcId="{4F0B183C-2728-4FAF-AC46-660A056CE9BE}" destId="{AC3B0B3E-D3FF-43DB-B6A3-262196A49BF7}" srcOrd="1" destOrd="0" presId="urn:microsoft.com/office/officeart/2018/2/layout/IconVerticalSolidList"/>
    <dgm:cxn modelId="{764061E5-138D-49DE-9F2E-87FF763E2FC7}" type="presParOf" srcId="{4F0B183C-2728-4FAF-AC46-660A056CE9BE}" destId="{C6FCC41F-8CA6-4F86-A5C3-7B94CA11EC43}" srcOrd="2" destOrd="0" presId="urn:microsoft.com/office/officeart/2018/2/layout/IconVerticalSolidList"/>
    <dgm:cxn modelId="{E34FEC6B-584B-42BC-A7C8-261F4CCEAC01}" type="presParOf" srcId="{4F0B183C-2728-4FAF-AC46-660A056CE9BE}" destId="{76FAEDE7-1EF1-4085-9CA4-35E17626ACB5}" srcOrd="3" destOrd="0" presId="urn:microsoft.com/office/officeart/2018/2/layout/IconVerticalSolidList"/>
    <dgm:cxn modelId="{19193047-901F-45FA-B15F-3DB4A0363495}" type="presParOf" srcId="{03ED74E8-E34F-430B-AF17-9917D0413168}" destId="{9D271400-35A2-4D28-A308-761EF0F6EEA3}" srcOrd="1" destOrd="0" presId="urn:microsoft.com/office/officeart/2018/2/layout/IconVerticalSolidList"/>
    <dgm:cxn modelId="{B02CDD0F-568E-439B-A954-2067CC008785}" type="presParOf" srcId="{03ED74E8-E34F-430B-AF17-9917D0413168}" destId="{088EC5DC-E68F-4B56-A579-493A3099E49D}" srcOrd="2" destOrd="0" presId="urn:microsoft.com/office/officeart/2018/2/layout/IconVerticalSolidList"/>
    <dgm:cxn modelId="{10F319D5-DFA9-43A9-A13D-E564FDF87098}" type="presParOf" srcId="{088EC5DC-E68F-4B56-A579-493A3099E49D}" destId="{2ED757CD-E5D9-4FC1-96A3-741178C7331F}" srcOrd="0" destOrd="0" presId="urn:microsoft.com/office/officeart/2018/2/layout/IconVerticalSolidList"/>
    <dgm:cxn modelId="{9A4A9692-8433-490F-A67D-DC8C7B6DB374}" type="presParOf" srcId="{088EC5DC-E68F-4B56-A579-493A3099E49D}" destId="{3392430C-C646-431F-9A8A-30637D2869DA}" srcOrd="1" destOrd="0" presId="urn:microsoft.com/office/officeart/2018/2/layout/IconVerticalSolidList"/>
    <dgm:cxn modelId="{BD7E61B1-912B-4D27-AE93-C2C48C9EC867}" type="presParOf" srcId="{088EC5DC-E68F-4B56-A579-493A3099E49D}" destId="{3B41F053-DC42-41CB-83AA-982924F06E86}" srcOrd="2" destOrd="0" presId="urn:microsoft.com/office/officeart/2018/2/layout/IconVerticalSolidList"/>
    <dgm:cxn modelId="{47D717D6-043E-43A8-8068-CD39D574241D}" type="presParOf" srcId="{088EC5DC-E68F-4B56-A579-493A3099E49D}" destId="{9F067B60-B219-4036-921F-3A4B07775ED4}" srcOrd="3" destOrd="0" presId="urn:microsoft.com/office/officeart/2018/2/layout/IconVerticalSolidList"/>
    <dgm:cxn modelId="{D89A521F-BECA-47F4-9604-0CE0A417EEEB}" type="presParOf" srcId="{03ED74E8-E34F-430B-AF17-9917D0413168}" destId="{975F553B-F266-42A9-82E8-51B6F5DD1492}" srcOrd="3" destOrd="0" presId="urn:microsoft.com/office/officeart/2018/2/layout/IconVerticalSolidList"/>
    <dgm:cxn modelId="{33578D50-5DB2-463E-A16A-23CC93D96B1D}" type="presParOf" srcId="{03ED74E8-E34F-430B-AF17-9917D0413168}" destId="{E3FB5BF5-F4B2-43D6-BA6D-86E26FFCB708}" srcOrd="4" destOrd="0" presId="urn:microsoft.com/office/officeart/2018/2/layout/IconVerticalSolidList"/>
    <dgm:cxn modelId="{1AA2491B-F36D-4F4A-A1DA-6770DF3EA773}" type="presParOf" srcId="{E3FB5BF5-F4B2-43D6-BA6D-86E26FFCB708}" destId="{1F501BB5-4587-4A9C-A8F1-FBB93B5EA142}" srcOrd="0" destOrd="0" presId="urn:microsoft.com/office/officeart/2018/2/layout/IconVerticalSolidList"/>
    <dgm:cxn modelId="{45F281C0-2B35-43B7-BDFA-38389172A0E7}" type="presParOf" srcId="{E3FB5BF5-F4B2-43D6-BA6D-86E26FFCB708}" destId="{0C312A63-49E7-4A1E-911D-9F0F2B7FE46E}" srcOrd="1" destOrd="0" presId="urn:microsoft.com/office/officeart/2018/2/layout/IconVerticalSolidList"/>
    <dgm:cxn modelId="{71CBD734-4A31-4BF8-8F08-E18E81F8811E}" type="presParOf" srcId="{E3FB5BF5-F4B2-43D6-BA6D-86E26FFCB708}" destId="{F4B191A4-6A84-4BCA-A703-D5FA13026FE3}" srcOrd="2" destOrd="0" presId="urn:microsoft.com/office/officeart/2018/2/layout/IconVerticalSolidList"/>
    <dgm:cxn modelId="{E15EEB4A-022E-4856-85B4-37958228FBCE}" type="presParOf" srcId="{E3FB5BF5-F4B2-43D6-BA6D-86E26FFCB708}" destId="{966A6D21-53B5-4246-8E10-AB5AE5ED75CD}" srcOrd="3" destOrd="0" presId="urn:microsoft.com/office/officeart/2018/2/layout/IconVerticalSolidList"/>
    <dgm:cxn modelId="{13185B65-A223-4C16-8AD7-6B1522466A04}" type="presParOf" srcId="{03ED74E8-E34F-430B-AF17-9917D0413168}" destId="{7BDE9ABF-B244-4FFF-98A5-C36716E7FEE8}" srcOrd="5" destOrd="0" presId="urn:microsoft.com/office/officeart/2018/2/layout/IconVerticalSolidList"/>
    <dgm:cxn modelId="{8A171872-748A-424E-B5DB-435AAC94D7B3}" type="presParOf" srcId="{03ED74E8-E34F-430B-AF17-9917D0413168}" destId="{AC14C524-D15F-43BA-AF6F-D3FBDE8F5FE5}" srcOrd="6" destOrd="0" presId="urn:microsoft.com/office/officeart/2018/2/layout/IconVerticalSolidList"/>
    <dgm:cxn modelId="{69831FFA-AF22-40FB-9553-46A71936EE49}" type="presParOf" srcId="{AC14C524-D15F-43BA-AF6F-D3FBDE8F5FE5}" destId="{6C15C346-234B-45CA-8DDF-5F9E2F93266B}" srcOrd="0" destOrd="0" presId="urn:microsoft.com/office/officeart/2018/2/layout/IconVerticalSolidList"/>
    <dgm:cxn modelId="{16BAA41E-1D9D-4C02-8462-08F5A0BA3ACE}" type="presParOf" srcId="{AC14C524-D15F-43BA-AF6F-D3FBDE8F5FE5}" destId="{FDA22862-AAB4-4E46-A56B-50A5D90A2781}" srcOrd="1" destOrd="0" presId="urn:microsoft.com/office/officeart/2018/2/layout/IconVerticalSolidList"/>
    <dgm:cxn modelId="{B9DCC517-D203-4D16-B799-AEEACB74ACD3}" type="presParOf" srcId="{AC14C524-D15F-43BA-AF6F-D3FBDE8F5FE5}" destId="{6130F2F2-44F8-4CE8-BBE2-8371422A7CD7}" srcOrd="2" destOrd="0" presId="urn:microsoft.com/office/officeart/2018/2/layout/IconVerticalSolidList"/>
    <dgm:cxn modelId="{8DBC8E6C-82C3-4524-B3F7-8E45067D0E81}" type="presParOf" srcId="{AC14C524-D15F-43BA-AF6F-D3FBDE8F5FE5}" destId="{319C253D-FF8D-46B8-8A71-5BFB0214C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94C73-E3F0-4982-8393-7B1E9CC69928}">
      <dsp:nvSpPr>
        <dsp:cNvPr id="0" name=""/>
        <dsp:cNvSpPr/>
      </dsp:nvSpPr>
      <dsp:spPr>
        <a:xfrm>
          <a:off x="0" y="2029"/>
          <a:ext cx="10515600" cy="10284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885E6-1BD5-4D3C-8784-CEAFAD26844F}">
      <dsp:nvSpPr>
        <dsp:cNvPr id="0" name=""/>
        <dsp:cNvSpPr/>
      </dsp:nvSpPr>
      <dsp:spPr>
        <a:xfrm>
          <a:off x="311107" y="233431"/>
          <a:ext cx="565650" cy="565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3040-0B31-4A16-9EC9-1B5B9E697F35}">
      <dsp:nvSpPr>
        <dsp:cNvPr id="0" name=""/>
        <dsp:cNvSpPr/>
      </dsp:nvSpPr>
      <dsp:spPr>
        <a:xfrm>
          <a:off x="1187865" y="2029"/>
          <a:ext cx="4732020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Guiding Project Direction:</a:t>
          </a:r>
          <a:endParaRPr lang="en-US" sz="2200" kern="1200"/>
        </a:p>
      </dsp:txBody>
      <dsp:txXfrm>
        <a:off x="1187865" y="2029"/>
        <a:ext cx="4732020" cy="1028455"/>
      </dsp:txXfrm>
    </dsp:sp>
    <dsp:sp modelId="{684D36C9-A3EA-4FEF-AF78-F4FA1E40060E}">
      <dsp:nvSpPr>
        <dsp:cNvPr id="0" name=""/>
        <dsp:cNvSpPr/>
      </dsp:nvSpPr>
      <dsp:spPr>
        <a:xfrm>
          <a:off x="5919885" y="2029"/>
          <a:ext cx="4595714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Ideation helps in generating creative and diverse ideas to address challenges or leverage opportunities.</a:t>
          </a:r>
          <a:endParaRPr lang="en-US" sz="1700" kern="1200"/>
        </a:p>
      </dsp:txBody>
      <dsp:txXfrm>
        <a:off x="5919885" y="2029"/>
        <a:ext cx="4595714" cy="1028455"/>
      </dsp:txXfrm>
    </dsp:sp>
    <dsp:sp modelId="{E522F510-6143-4681-9B76-F60A43E50333}">
      <dsp:nvSpPr>
        <dsp:cNvPr id="0" name=""/>
        <dsp:cNvSpPr/>
      </dsp:nvSpPr>
      <dsp:spPr>
        <a:xfrm>
          <a:off x="0" y="1287598"/>
          <a:ext cx="10515600" cy="10284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A7FD5-1A5F-4D07-8680-8C26B54F7D5C}">
      <dsp:nvSpPr>
        <dsp:cNvPr id="0" name=""/>
        <dsp:cNvSpPr/>
      </dsp:nvSpPr>
      <dsp:spPr>
        <a:xfrm>
          <a:off x="311107" y="1519000"/>
          <a:ext cx="565650" cy="565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9AA09-CDEC-43D8-A5DD-4D09D63055D0}">
      <dsp:nvSpPr>
        <dsp:cNvPr id="0" name=""/>
        <dsp:cNvSpPr/>
      </dsp:nvSpPr>
      <dsp:spPr>
        <a:xfrm>
          <a:off x="1187865" y="1287598"/>
          <a:ext cx="4732020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Enhancing Solution Relevance:</a:t>
          </a:r>
          <a:endParaRPr lang="en-US" sz="2200" kern="1200"/>
        </a:p>
      </dsp:txBody>
      <dsp:txXfrm>
        <a:off x="1187865" y="1287598"/>
        <a:ext cx="4732020" cy="1028455"/>
      </dsp:txXfrm>
    </dsp:sp>
    <dsp:sp modelId="{5CDE3536-0456-4667-BF09-333C78DBCA5C}">
      <dsp:nvSpPr>
        <dsp:cNvPr id="0" name=""/>
        <dsp:cNvSpPr/>
      </dsp:nvSpPr>
      <dsp:spPr>
        <a:xfrm>
          <a:off x="5919885" y="1287598"/>
          <a:ext cx="4595714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Well-defined ideation ensures that AI solutions align with the actual needs and objectives of stakeholders.</a:t>
          </a:r>
          <a:endParaRPr lang="en-US" sz="1700" kern="1200"/>
        </a:p>
      </dsp:txBody>
      <dsp:txXfrm>
        <a:off x="5919885" y="1287598"/>
        <a:ext cx="4595714" cy="1028455"/>
      </dsp:txXfrm>
    </dsp:sp>
    <dsp:sp modelId="{357108BE-CEC2-4678-B63B-3D05944D9DD5}">
      <dsp:nvSpPr>
        <dsp:cNvPr id="0" name=""/>
        <dsp:cNvSpPr/>
      </dsp:nvSpPr>
      <dsp:spPr>
        <a:xfrm>
          <a:off x="0" y="2573167"/>
          <a:ext cx="10515600" cy="10284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84777-8D6C-42F3-94A6-E1AFCE38539A}">
      <dsp:nvSpPr>
        <dsp:cNvPr id="0" name=""/>
        <dsp:cNvSpPr/>
      </dsp:nvSpPr>
      <dsp:spPr>
        <a:xfrm>
          <a:off x="311107" y="2804569"/>
          <a:ext cx="565650" cy="565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BE1E0-9756-4363-B084-B560583D5F86}">
      <dsp:nvSpPr>
        <dsp:cNvPr id="0" name=""/>
        <dsp:cNvSpPr/>
      </dsp:nvSpPr>
      <dsp:spPr>
        <a:xfrm>
          <a:off x="1187865" y="2573167"/>
          <a:ext cx="4732020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Encouraging Innovation:</a:t>
          </a:r>
          <a:endParaRPr lang="en-US" sz="2200" kern="1200"/>
        </a:p>
      </dsp:txBody>
      <dsp:txXfrm>
        <a:off x="1187865" y="2573167"/>
        <a:ext cx="4732020" cy="1028455"/>
      </dsp:txXfrm>
    </dsp:sp>
    <dsp:sp modelId="{09E83BD5-C32E-41F8-9A58-19D797463392}">
      <dsp:nvSpPr>
        <dsp:cNvPr id="0" name=""/>
        <dsp:cNvSpPr/>
      </dsp:nvSpPr>
      <dsp:spPr>
        <a:xfrm>
          <a:off x="5919885" y="2573167"/>
          <a:ext cx="4595714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Ideation fosters a culture of innovation, encouraging teams to think outside the box and explore unconventional approaches.</a:t>
          </a:r>
          <a:endParaRPr lang="en-US" sz="1700" kern="1200"/>
        </a:p>
      </dsp:txBody>
      <dsp:txXfrm>
        <a:off x="5919885" y="2573167"/>
        <a:ext cx="4595714" cy="1028455"/>
      </dsp:txXfrm>
    </dsp:sp>
    <dsp:sp modelId="{29A0A9D6-1C65-4F3A-B27B-52C094C41BEE}">
      <dsp:nvSpPr>
        <dsp:cNvPr id="0" name=""/>
        <dsp:cNvSpPr/>
      </dsp:nvSpPr>
      <dsp:spPr>
        <a:xfrm>
          <a:off x="0" y="3858736"/>
          <a:ext cx="10515600" cy="10284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91B5-85D7-4E23-9983-EFF98430453B}">
      <dsp:nvSpPr>
        <dsp:cNvPr id="0" name=""/>
        <dsp:cNvSpPr/>
      </dsp:nvSpPr>
      <dsp:spPr>
        <a:xfrm>
          <a:off x="311107" y="4090138"/>
          <a:ext cx="565650" cy="565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BB6C-8086-40D6-B686-1674B0730B39}">
      <dsp:nvSpPr>
        <dsp:cNvPr id="0" name=""/>
        <dsp:cNvSpPr/>
      </dsp:nvSpPr>
      <dsp:spPr>
        <a:xfrm>
          <a:off x="1187865" y="3858736"/>
          <a:ext cx="4732020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Optimizing Resource Utilization:</a:t>
          </a:r>
          <a:endParaRPr lang="en-US" sz="2200" kern="1200"/>
        </a:p>
      </dsp:txBody>
      <dsp:txXfrm>
        <a:off x="1187865" y="3858736"/>
        <a:ext cx="4732020" cy="1028455"/>
      </dsp:txXfrm>
    </dsp:sp>
    <dsp:sp modelId="{DD1C5912-B4E3-4AFE-ADEB-5D1EF353A602}">
      <dsp:nvSpPr>
        <dsp:cNvPr id="0" name=""/>
        <dsp:cNvSpPr/>
      </dsp:nvSpPr>
      <dsp:spPr>
        <a:xfrm>
          <a:off x="5919885" y="3858736"/>
          <a:ext cx="4595714" cy="102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5" tIns="108845" rIns="108845" bIns="1088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Ideation ensures that resource investments are directed towards solutions that have the most significant impact.</a:t>
          </a:r>
          <a:endParaRPr lang="en-US" sz="1700" kern="1200"/>
        </a:p>
      </dsp:txBody>
      <dsp:txXfrm>
        <a:off x="5919885" y="3858736"/>
        <a:ext cx="4595714" cy="1028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6B88-3EE4-4943-B75A-A715D1C67444}">
      <dsp:nvSpPr>
        <dsp:cNvPr id="0" name=""/>
        <dsp:cNvSpPr/>
      </dsp:nvSpPr>
      <dsp:spPr>
        <a:xfrm>
          <a:off x="0" y="4840"/>
          <a:ext cx="10515600" cy="1031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7C8A6-C768-455E-B4ED-484CAEE85F21}">
      <dsp:nvSpPr>
        <dsp:cNvPr id="0" name=""/>
        <dsp:cNvSpPr/>
      </dsp:nvSpPr>
      <dsp:spPr>
        <a:xfrm>
          <a:off x="311896" y="236830"/>
          <a:ext cx="567085" cy="56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6B3E-8C7F-45AB-BF55-9C2744A7B7F6}">
      <dsp:nvSpPr>
        <dsp:cNvPr id="0" name=""/>
        <dsp:cNvSpPr/>
      </dsp:nvSpPr>
      <dsp:spPr>
        <a:xfrm>
          <a:off x="1190879" y="4840"/>
          <a:ext cx="473202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Facilitating Stakeholder Engagement:</a:t>
          </a:r>
          <a:endParaRPr lang="en-US" sz="1900" kern="1200"/>
        </a:p>
      </dsp:txBody>
      <dsp:txXfrm>
        <a:off x="1190879" y="4840"/>
        <a:ext cx="4732020" cy="1031064"/>
      </dsp:txXfrm>
    </dsp:sp>
    <dsp:sp modelId="{B2C0ADCD-A540-4D81-9878-1187A15C895D}">
      <dsp:nvSpPr>
        <dsp:cNvPr id="0" name=""/>
        <dsp:cNvSpPr/>
      </dsp:nvSpPr>
      <dsp:spPr>
        <a:xfrm>
          <a:off x="5922899" y="4840"/>
          <a:ext cx="459270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Stakeholders are more likely to engage and support a project with a well-framed problem and a compelling ideation.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Clear communication of project goals and benefits enhances collaboration and stakeholder buy-in.</a:t>
          </a:r>
          <a:endParaRPr lang="en-US" sz="1200" kern="1200"/>
        </a:p>
      </dsp:txBody>
      <dsp:txXfrm>
        <a:off x="5922899" y="4840"/>
        <a:ext cx="4592700" cy="1031064"/>
      </dsp:txXfrm>
    </dsp:sp>
    <dsp:sp modelId="{BFA55147-080E-478E-AD85-927ACA643C09}">
      <dsp:nvSpPr>
        <dsp:cNvPr id="0" name=""/>
        <dsp:cNvSpPr/>
      </dsp:nvSpPr>
      <dsp:spPr>
        <a:xfrm>
          <a:off x="0" y="1293671"/>
          <a:ext cx="10515600" cy="1031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D277-D404-43B4-BD89-A8EC4CFDB084}">
      <dsp:nvSpPr>
        <dsp:cNvPr id="0" name=""/>
        <dsp:cNvSpPr/>
      </dsp:nvSpPr>
      <dsp:spPr>
        <a:xfrm>
          <a:off x="311896" y="1525660"/>
          <a:ext cx="567085" cy="56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BFC32-AE47-4E04-B9A5-190E4AE3FD39}">
      <dsp:nvSpPr>
        <dsp:cNvPr id="0" name=""/>
        <dsp:cNvSpPr/>
      </dsp:nvSpPr>
      <dsp:spPr>
        <a:xfrm>
          <a:off x="1190879" y="1293671"/>
          <a:ext cx="473202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Mitigating Risks:</a:t>
          </a:r>
          <a:endParaRPr lang="en-US" sz="1900" kern="1200"/>
        </a:p>
      </dsp:txBody>
      <dsp:txXfrm>
        <a:off x="1190879" y="1293671"/>
        <a:ext cx="4732020" cy="1031064"/>
      </dsp:txXfrm>
    </dsp:sp>
    <dsp:sp modelId="{8A04F490-B70A-46BB-92D8-9F921327D952}">
      <dsp:nvSpPr>
        <dsp:cNvPr id="0" name=""/>
        <dsp:cNvSpPr/>
      </dsp:nvSpPr>
      <dsp:spPr>
        <a:xfrm>
          <a:off x="5922899" y="1293671"/>
          <a:ext cx="459270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Ideation provides opportunities to anticipate challenges and develop strategies for overcoming obstacles.</a:t>
          </a:r>
          <a:endParaRPr lang="en-US" sz="1200" kern="1200"/>
        </a:p>
      </dsp:txBody>
      <dsp:txXfrm>
        <a:off x="5922899" y="1293671"/>
        <a:ext cx="4592700" cy="1031064"/>
      </dsp:txXfrm>
    </dsp:sp>
    <dsp:sp modelId="{2A4FF3A5-CFC2-4410-8816-33872B40DC0F}">
      <dsp:nvSpPr>
        <dsp:cNvPr id="0" name=""/>
        <dsp:cNvSpPr/>
      </dsp:nvSpPr>
      <dsp:spPr>
        <a:xfrm>
          <a:off x="0" y="2582501"/>
          <a:ext cx="10515600" cy="1031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4A815-DD83-4124-8627-F5C3BCD5E691}">
      <dsp:nvSpPr>
        <dsp:cNvPr id="0" name=""/>
        <dsp:cNvSpPr/>
      </dsp:nvSpPr>
      <dsp:spPr>
        <a:xfrm>
          <a:off x="311896" y="2814491"/>
          <a:ext cx="567085" cy="56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3B21-1A0E-4395-AA8C-58D3CD31F6CE}">
      <dsp:nvSpPr>
        <dsp:cNvPr id="0" name=""/>
        <dsp:cNvSpPr/>
      </dsp:nvSpPr>
      <dsp:spPr>
        <a:xfrm>
          <a:off x="1190879" y="2582501"/>
          <a:ext cx="473202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Improving Decision-Making:</a:t>
          </a:r>
          <a:endParaRPr lang="en-US" sz="1900" kern="1200"/>
        </a:p>
      </dsp:txBody>
      <dsp:txXfrm>
        <a:off x="1190879" y="2582501"/>
        <a:ext cx="4732020" cy="1031064"/>
      </dsp:txXfrm>
    </dsp:sp>
    <dsp:sp modelId="{60F3D3F9-5E43-4847-9F98-A91CCC1E7F93}">
      <dsp:nvSpPr>
        <dsp:cNvPr id="0" name=""/>
        <dsp:cNvSpPr/>
      </dsp:nvSpPr>
      <dsp:spPr>
        <a:xfrm>
          <a:off x="5922899" y="2582501"/>
          <a:ext cx="459270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Ideation and problem framing contribute to informed decision-making by providing a structured approach to understanding the problem landscape.</a:t>
          </a:r>
          <a:endParaRPr lang="en-US" sz="1200" kern="1200"/>
        </a:p>
      </dsp:txBody>
      <dsp:txXfrm>
        <a:off x="5922899" y="2582501"/>
        <a:ext cx="4592700" cy="1031064"/>
      </dsp:txXfrm>
    </dsp:sp>
    <dsp:sp modelId="{B171DDF0-4D8A-4A72-B9F6-EAF1EFDEE7CC}">
      <dsp:nvSpPr>
        <dsp:cNvPr id="0" name=""/>
        <dsp:cNvSpPr/>
      </dsp:nvSpPr>
      <dsp:spPr>
        <a:xfrm>
          <a:off x="0" y="3871332"/>
          <a:ext cx="10515600" cy="1031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D2610-1964-4A03-87F3-291A43A1E245}">
      <dsp:nvSpPr>
        <dsp:cNvPr id="0" name=""/>
        <dsp:cNvSpPr/>
      </dsp:nvSpPr>
      <dsp:spPr>
        <a:xfrm>
          <a:off x="311896" y="4103321"/>
          <a:ext cx="567085" cy="567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E839A-98C8-49CF-869D-1DF0104EFA8A}">
      <dsp:nvSpPr>
        <dsp:cNvPr id="0" name=""/>
        <dsp:cNvSpPr/>
      </dsp:nvSpPr>
      <dsp:spPr>
        <a:xfrm>
          <a:off x="1190879" y="3871332"/>
          <a:ext cx="473202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Iterative Development and Adaptability:</a:t>
          </a:r>
          <a:endParaRPr lang="en-US" sz="1900" kern="1200"/>
        </a:p>
      </dsp:txBody>
      <dsp:txXfrm>
        <a:off x="1190879" y="3871332"/>
        <a:ext cx="4732020" cy="1031064"/>
      </dsp:txXfrm>
    </dsp:sp>
    <dsp:sp modelId="{C53543FE-135B-4D90-AE83-BD1834BB65BF}">
      <dsp:nvSpPr>
        <dsp:cNvPr id="0" name=""/>
        <dsp:cNvSpPr/>
      </dsp:nvSpPr>
      <dsp:spPr>
        <a:xfrm>
          <a:off x="5922899" y="3871332"/>
          <a:ext cx="459270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Well-framed problems and creative ideation enable an iterative development approach.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Teams can adapt to evolving project requirements, ensuring the AI solution remains relevant and effective over time.</a:t>
          </a:r>
          <a:endParaRPr lang="en-US" sz="1200" kern="1200"/>
        </a:p>
      </dsp:txBody>
      <dsp:txXfrm>
        <a:off x="5922899" y="3871332"/>
        <a:ext cx="4592700" cy="1031064"/>
      </dsp:txXfrm>
    </dsp:sp>
    <dsp:sp modelId="{AC6E5F6D-9506-45E0-AAA8-30489DFD9254}">
      <dsp:nvSpPr>
        <dsp:cNvPr id="0" name=""/>
        <dsp:cNvSpPr/>
      </dsp:nvSpPr>
      <dsp:spPr>
        <a:xfrm>
          <a:off x="0" y="5160162"/>
          <a:ext cx="10515600" cy="1031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8A62E-4C82-485B-A778-8FF9CA3A1CD5}">
      <dsp:nvSpPr>
        <dsp:cNvPr id="0" name=""/>
        <dsp:cNvSpPr/>
      </dsp:nvSpPr>
      <dsp:spPr>
        <a:xfrm>
          <a:off x="311896" y="5392152"/>
          <a:ext cx="567085" cy="567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5FCB-F27E-4F54-AAD2-1FF3EC347A10}">
      <dsp:nvSpPr>
        <dsp:cNvPr id="0" name=""/>
        <dsp:cNvSpPr/>
      </dsp:nvSpPr>
      <dsp:spPr>
        <a:xfrm>
          <a:off x="1190879" y="5160162"/>
          <a:ext cx="473202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Elevating User Experience:</a:t>
          </a:r>
          <a:endParaRPr lang="en-US" sz="1900" kern="1200"/>
        </a:p>
      </dsp:txBody>
      <dsp:txXfrm>
        <a:off x="1190879" y="5160162"/>
        <a:ext cx="4732020" cy="1031064"/>
      </dsp:txXfrm>
    </dsp:sp>
    <dsp:sp modelId="{34791C92-6488-45CE-B4B4-469E4EB73CCB}">
      <dsp:nvSpPr>
        <dsp:cNvPr id="0" name=""/>
        <dsp:cNvSpPr/>
      </dsp:nvSpPr>
      <dsp:spPr>
        <a:xfrm>
          <a:off x="5922899" y="5160162"/>
          <a:ext cx="4592700" cy="1031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1" tIns="109121" rIns="109121" bIns="1091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Ideation allows for the development of features that enhance user experience and satisfaction.</a:t>
          </a:r>
          <a:endParaRPr lang="en-US" sz="1200" kern="1200"/>
        </a:p>
      </dsp:txBody>
      <dsp:txXfrm>
        <a:off x="5922899" y="5160162"/>
        <a:ext cx="4592700" cy="1031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A6A2F-22DF-47CA-AC74-CF4CFA19DEB5}">
      <dsp:nvSpPr>
        <dsp:cNvPr id="0" name=""/>
        <dsp:cNvSpPr/>
      </dsp:nvSpPr>
      <dsp:spPr>
        <a:xfrm>
          <a:off x="0" y="1954"/>
          <a:ext cx="10526805" cy="990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B0B3E-D3FF-43DB-B6A3-262196A49BF7}">
      <dsp:nvSpPr>
        <dsp:cNvPr id="0" name=""/>
        <dsp:cNvSpPr/>
      </dsp:nvSpPr>
      <dsp:spPr>
        <a:xfrm>
          <a:off x="299698" y="224871"/>
          <a:ext cx="544907" cy="5449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AEDE7-1EF1-4085-9CA4-35E17626ACB5}">
      <dsp:nvSpPr>
        <dsp:cNvPr id="0" name=""/>
        <dsp:cNvSpPr/>
      </dsp:nvSpPr>
      <dsp:spPr>
        <a:xfrm>
          <a:off x="1144305" y="1954"/>
          <a:ext cx="9382499" cy="9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53" tIns="104853" rIns="104853" bIns="1048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Individual brainstorming:</a:t>
          </a:r>
          <a:r>
            <a:rPr lang="fr-FR" sz="1800" kern="1200"/>
            <a:t> Individuals silently generate ideas on their own before sharing them with the group.</a:t>
          </a:r>
          <a:endParaRPr lang="en-US" sz="1800" kern="1200"/>
        </a:p>
      </dsp:txBody>
      <dsp:txXfrm>
        <a:off x="1144305" y="1954"/>
        <a:ext cx="9382499" cy="990740"/>
      </dsp:txXfrm>
    </dsp:sp>
    <dsp:sp modelId="{2ED757CD-E5D9-4FC1-96A3-741178C7331F}">
      <dsp:nvSpPr>
        <dsp:cNvPr id="0" name=""/>
        <dsp:cNvSpPr/>
      </dsp:nvSpPr>
      <dsp:spPr>
        <a:xfrm>
          <a:off x="0" y="1240380"/>
          <a:ext cx="10526805" cy="990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2430C-C646-431F-9A8A-30637D2869DA}">
      <dsp:nvSpPr>
        <dsp:cNvPr id="0" name=""/>
        <dsp:cNvSpPr/>
      </dsp:nvSpPr>
      <dsp:spPr>
        <a:xfrm>
          <a:off x="299698" y="1463296"/>
          <a:ext cx="544907" cy="5449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67B60-B219-4036-921F-3A4B07775ED4}">
      <dsp:nvSpPr>
        <dsp:cNvPr id="0" name=""/>
        <dsp:cNvSpPr/>
      </dsp:nvSpPr>
      <dsp:spPr>
        <a:xfrm>
          <a:off x="1144305" y="1240380"/>
          <a:ext cx="9382499" cy="9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53" tIns="104853" rIns="104853" bIns="1048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Group brainstorming:</a:t>
          </a:r>
          <a:r>
            <a:rPr lang="fr-FR" sz="1800" kern="1200"/>
            <a:t> Participants share ideas verbally, building upon and expanding on each other's suggestions.</a:t>
          </a:r>
          <a:endParaRPr lang="en-US" sz="1800" kern="1200"/>
        </a:p>
      </dsp:txBody>
      <dsp:txXfrm>
        <a:off x="1144305" y="1240380"/>
        <a:ext cx="9382499" cy="990740"/>
      </dsp:txXfrm>
    </dsp:sp>
    <dsp:sp modelId="{1F501BB5-4587-4A9C-A8F1-FBB93B5EA142}">
      <dsp:nvSpPr>
        <dsp:cNvPr id="0" name=""/>
        <dsp:cNvSpPr/>
      </dsp:nvSpPr>
      <dsp:spPr>
        <a:xfrm>
          <a:off x="0" y="2478805"/>
          <a:ext cx="10526805" cy="9907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12A63-49E7-4A1E-911D-9F0F2B7FE46E}">
      <dsp:nvSpPr>
        <dsp:cNvPr id="0" name=""/>
        <dsp:cNvSpPr/>
      </dsp:nvSpPr>
      <dsp:spPr>
        <a:xfrm>
          <a:off x="299698" y="2701722"/>
          <a:ext cx="544907" cy="5449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A6D21-53B5-4246-8E10-AB5AE5ED75CD}">
      <dsp:nvSpPr>
        <dsp:cNvPr id="0" name=""/>
        <dsp:cNvSpPr/>
      </dsp:nvSpPr>
      <dsp:spPr>
        <a:xfrm>
          <a:off x="1144305" y="2478805"/>
          <a:ext cx="9382499" cy="9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53" tIns="104853" rIns="104853" bIns="1048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Brainwriting:</a:t>
          </a:r>
          <a:r>
            <a:rPr lang="fr-FR" sz="1800" kern="1200"/>
            <a:t> Participants write down their ideas individually and pass the paper to the person next to them who adds their own idea and so on, ensuring everyone contributes to each idea.</a:t>
          </a:r>
          <a:endParaRPr lang="en-US" sz="1800" kern="1200"/>
        </a:p>
      </dsp:txBody>
      <dsp:txXfrm>
        <a:off x="1144305" y="2478805"/>
        <a:ext cx="9382499" cy="990740"/>
      </dsp:txXfrm>
    </dsp:sp>
    <dsp:sp modelId="{6C15C346-234B-45CA-8DDF-5F9E2F93266B}">
      <dsp:nvSpPr>
        <dsp:cNvPr id="0" name=""/>
        <dsp:cNvSpPr/>
      </dsp:nvSpPr>
      <dsp:spPr>
        <a:xfrm>
          <a:off x="0" y="3717230"/>
          <a:ext cx="10526805" cy="990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22862-AAB4-4E46-A56B-50A5D90A2781}">
      <dsp:nvSpPr>
        <dsp:cNvPr id="0" name=""/>
        <dsp:cNvSpPr/>
      </dsp:nvSpPr>
      <dsp:spPr>
        <a:xfrm>
          <a:off x="299698" y="3940147"/>
          <a:ext cx="544907" cy="5449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C253D-FF8D-46B8-8A71-5BFB0214CB64}">
      <dsp:nvSpPr>
        <dsp:cNvPr id="0" name=""/>
        <dsp:cNvSpPr/>
      </dsp:nvSpPr>
      <dsp:spPr>
        <a:xfrm>
          <a:off x="1144305" y="3717230"/>
          <a:ext cx="9382499" cy="9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53" tIns="104853" rIns="104853" bIns="1048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Brain-mapping:</a:t>
          </a:r>
          <a:r>
            <a:rPr lang="fr-FR" sz="1800" kern="1200"/>
            <a:t> Participants create a visual diagram with the central problem at the center and branches representing connected ideas.</a:t>
          </a:r>
          <a:endParaRPr lang="en-US" sz="1800" kern="1200"/>
        </a:p>
      </dsp:txBody>
      <dsp:txXfrm>
        <a:off x="1144305" y="3717230"/>
        <a:ext cx="9382499" cy="99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27/02/2024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Person with idea concept">
            <a:extLst>
              <a:ext uri="{FF2B5EF4-FFF2-40B4-BE49-F238E27FC236}">
                <a16:creationId xmlns:a16="http://schemas.microsoft.com/office/drawing/2014/main" id="{8A5D8A79-EC7E-0DE6-F9E1-9233311C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6" r="-2" b="10475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9029" y="1936866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fr-FR" sz="3600" b="1">
                <a:solidFill>
                  <a:srgbClr val="FFFFFF"/>
                </a:solidFill>
                <a:ea typeface="+mj-lt"/>
                <a:cs typeface="+mj-lt"/>
              </a:rPr>
              <a:t>Ideation in AI Projects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9028" y="4873600"/>
            <a:ext cx="4849044" cy="118360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2000">
                <a:solidFill>
                  <a:srgbClr val="FFFFFF"/>
                </a:solidFill>
                <a:ea typeface="Calibri"/>
                <a:cs typeface="Calibri"/>
              </a:rPr>
              <a:t>Master 1 SDIA</a:t>
            </a:r>
          </a:p>
          <a:p>
            <a:pPr algn="l"/>
            <a:r>
              <a:rPr lang="fr-FR" sz="2000">
                <a:solidFill>
                  <a:srgbClr val="FFFFFF"/>
                </a:solidFill>
                <a:ea typeface="Calibri"/>
                <a:cs typeface="Calibri"/>
              </a:rPr>
              <a:t>Prof. Layeb A.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Ne loupez pas le coche : Le reverse thinking ! Vous connaissez ?">
            <a:extLst>
              <a:ext uri="{FF2B5EF4-FFF2-40B4-BE49-F238E27FC236}">
                <a16:creationId xmlns:a16="http://schemas.microsoft.com/office/drawing/2014/main" id="{72E889FF-ED70-AD48-8686-90810B02C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4" r="1" b="1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0D3633-B5A0-B74D-CBAE-A668CC90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fr-FR" sz="4000" b="1">
                <a:cs typeface="Calibri Light"/>
              </a:rPr>
              <a:t>Ideation Techniques</a:t>
            </a:r>
            <a:r>
              <a:rPr lang="fr-FR" sz="4000">
                <a:cs typeface="Calibri Light"/>
              </a:rPr>
              <a:t>:</a:t>
            </a:r>
            <a:r>
              <a:rPr lang="fr-FR" sz="4000" b="1">
                <a:latin typeface="Calibri"/>
                <a:cs typeface="Calibri"/>
              </a:rPr>
              <a:t> Reverse Thinking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97CB5-A320-372B-00FC-4D4AE086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176" y="3126587"/>
            <a:ext cx="5865623" cy="36110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 indent="0">
              <a:buNone/>
            </a:pPr>
            <a:r>
              <a:rPr lang="fr-FR" b="1" dirty="0">
                <a:ea typeface="Calibri"/>
                <a:cs typeface="Calibri"/>
              </a:rPr>
              <a:t>Description:</a:t>
            </a:r>
            <a:r>
              <a:rPr lang="fr-FR" dirty="0">
                <a:ea typeface="Calibri"/>
                <a:cs typeface="Calibri"/>
              </a:rPr>
              <a:t> </a:t>
            </a:r>
            <a:r>
              <a:rPr lang="fr-FR" err="1">
                <a:ea typeface="Calibri"/>
                <a:cs typeface="Calibri"/>
              </a:rPr>
              <a:t>Approaching</a:t>
            </a:r>
            <a:r>
              <a:rPr lang="fr-FR" dirty="0">
                <a:ea typeface="Calibri"/>
                <a:cs typeface="Calibri"/>
              </a:rPr>
              <a:t> the </a:t>
            </a:r>
            <a:r>
              <a:rPr lang="fr-FR" err="1">
                <a:ea typeface="Calibri"/>
                <a:cs typeface="Calibri"/>
              </a:rPr>
              <a:t>problem</a:t>
            </a:r>
            <a:r>
              <a:rPr lang="fr-FR" dirty="0">
                <a:ea typeface="Calibri"/>
                <a:cs typeface="Calibri"/>
              </a:rPr>
              <a:t> by </a:t>
            </a:r>
            <a:r>
              <a:rPr lang="fr-FR" err="1">
                <a:ea typeface="Calibri"/>
                <a:cs typeface="Calibri"/>
              </a:rPr>
              <a:t>considering</a:t>
            </a:r>
            <a:r>
              <a:rPr lang="fr-FR" dirty="0">
                <a:ea typeface="Calibri"/>
                <a:cs typeface="Calibri"/>
              </a:rPr>
              <a:t> the opposite or reverse of </a:t>
            </a:r>
            <a:r>
              <a:rPr lang="fr-FR" err="1">
                <a:ea typeface="Calibri"/>
                <a:cs typeface="Calibri"/>
              </a:rPr>
              <a:t>conventional</a:t>
            </a:r>
            <a:r>
              <a:rPr lang="fr-FR" dirty="0">
                <a:ea typeface="Calibri"/>
                <a:cs typeface="Calibri"/>
              </a:rPr>
              <a:t> solutions.</a:t>
            </a:r>
            <a:endParaRPr lang="fr-FR" b="1" dirty="0">
              <a:ea typeface="Calibri"/>
              <a:cs typeface="Calibri"/>
            </a:endParaRPr>
          </a:p>
          <a:p>
            <a:r>
              <a:rPr lang="fr-FR" sz="2400" b="1" dirty="0">
                <a:ea typeface="Calibri"/>
                <a:cs typeface="Calibri"/>
              </a:rPr>
              <a:t>Process:</a:t>
            </a:r>
            <a:endParaRPr lang="fr-FR" sz="2400" dirty="0">
              <a:ea typeface="Calibri"/>
              <a:cs typeface="Calibri"/>
            </a:endParaRPr>
          </a:p>
          <a:p>
            <a:pPr lvl="1"/>
            <a:r>
              <a:rPr lang="fr-FR" b="1" err="1">
                <a:ea typeface="Calibri"/>
                <a:cs typeface="Calibri"/>
              </a:rPr>
              <a:t>Identify</a:t>
            </a:r>
            <a:r>
              <a:rPr lang="fr-FR" b="1" dirty="0">
                <a:ea typeface="Calibri"/>
                <a:cs typeface="Calibri"/>
              </a:rPr>
              <a:t> the </a:t>
            </a:r>
            <a:r>
              <a:rPr lang="fr-FR" b="1" err="1">
                <a:ea typeface="Calibri"/>
                <a:cs typeface="Calibri"/>
              </a:rPr>
              <a:t>Conventional</a:t>
            </a:r>
            <a:r>
              <a:rPr lang="fr-FR" b="1" dirty="0">
                <a:ea typeface="Calibri"/>
                <a:cs typeface="Calibri"/>
              </a:rPr>
              <a:t> Solution:</a:t>
            </a:r>
            <a:r>
              <a:rPr lang="fr-FR" dirty="0">
                <a:ea typeface="Calibri"/>
                <a:cs typeface="Calibri"/>
              </a:rPr>
              <a:t> </a:t>
            </a:r>
            <a:r>
              <a:rPr lang="fr-FR" err="1">
                <a:ea typeface="Calibri"/>
                <a:cs typeface="Calibri"/>
              </a:rPr>
              <a:t>Understand</a:t>
            </a:r>
            <a:r>
              <a:rPr lang="fr-FR" dirty="0">
                <a:ea typeface="Calibri"/>
                <a:cs typeface="Calibri"/>
              </a:rPr>
              <a:t> the </a:t>
            </a:r>
            <a:r>
              <a:rPr lang="fr-FR" err="1">
                <a:ea typeface="Calibri"/>
                <a:cs typeface="Calibri"/>
              </a:rPr>
              <a:t>typical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approach</a:t>
            </a:r>
            <a:r>
              <a:rPr lang="fr-FR" dirty="0">
                <a:ea typeface="Calibri"/>
                <a:cs typeface="Calibri"/>
              </a:rPr>
              <a:t>.</a:t>
            </a:r>
          </a:p>
          <a:p>
            <a:pPr lvl="1"/>
            <a:r>
              <a:rPr lang="fr-FR" b="1" dirty="0">
                <a:ea typeface="Calibri"/>
                <a:cs typeface="Calibri"/>
              </a:rPr>
              <a:t>Reverse It:</a:t>
            </a:r>
            <a:r>
              <a:rPr lang="fr-FR" dirty="0">
                <a:ea typeface="Calibri"/>
                <a:cs typeface="Calibri"/>
              </a:rPr>
              <a:t> </a:t>
            </a:r>
            <a:r>
              <a:rPr lang="fr-FR" err="1">
                <a:ea typeface="Calibri"/>
                <a:cs typeface="Calibri"/>
              </a:rPr>
              <a:t>Consider</a:t>
            </a:r>
            <a:r>
              <a:rPr lang="fr-FR" dirty="0">
                <a:ea typeface="Calibri"/>
                <a:cs typeface="Calibri"/>
              </a:rPr>
              <a:t> the opposite or reverse of </a:t>
            </a:r>
            <a:r>
              <a:rPr lang="fr-FR" err="1">
                <a:ea typeface="Calibri"/>
                <a:cs typeface="Calibri"/>
              </a:rPr>
              <a:t>each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element</a:t>
            </a:r>
            <a:r>
              <a:rPr lang="fr-FR" dirty="0">
                <a:ea typeface="Calibri"/>
                <a:cs typeface="Calibri"/>
              </a:rPr>
              <a:t>.</a:t>
            </a:r>
          </a:p>
          <a:p>
            <a:pPr lvl="1"/>
            <a:r>
              <a:rPr lang="fr-FR" b="1" err="1">
                <a:ea typeface="Calibri"/>
                <a:cs typeface="Calibri"/>
              </a:rPr>
              <a:t>Generate</a:t>
            </a:r>
            <a:r>
              <a:rPr lang="fr-FR" b="1" dirty="0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Ideas</a:t>
            </a:r>
            <a:r>
              <a:rPr lang="fr-FR" b="1" dirty="0">
                <a:ea typeface="Calibri"/>
                <a:cs typeface="Calibri"/>
              </a:rPr>
              <a:t>:</a:t>
            </a:r>
            <a:r>
              <a:rPr lang="fr-FR" dirty="0">
                <a:ea typeface="Calibri"/>
                <a:cs typeface="Calibri"/>
              </a:rPr>
              <a:t> </a:t>
            </a:r>
            <a:r>
              <a:rPr lang="fr-FR" err="1">
                <a:ea typeface="Calibri"/>
                <a:cs typeface="Calibri"/>
              </a:rPr>
              <a:t>Develop</a:t>
            </a:r>
            <a:r>
              <a:rPr lang="fr-FR" dirty="0">
                <a:ea typeface="Calibri"/>
                <a:cs typeface="Calibri"/>
              </a:rPr>
              <a:t> solutions </a:t>
            </a:r>
            <a:r>
              <a:rPr lang="fr-FR" err="1">
                <a:ea typeface="Calibri"/>
                <a:cs typeface="Calibri"/>
              </a:rPr>
              <a:t>based</a:t>
            </a:r>
            <a:r>
              <a:rPr lang="fr-FR" dirty="0">
                <a:ea typeface="Calibri"/>
                <a:cs typeface="Calibri"/>
              </a:rPr>
              <a:t> on the </a:t>
            </a:r>
            <a:r>
              <a:rPr lang="fr-FR" err="1">
                <a:ea typeface="Calibri"/>
                <a:cs typeface="Calibri"/>
              </a:rPr>
              <a:t>reversed</a:t>
            </a:r>
            <a:r>
              <a:rPr lang="fr-FR" dirty="0">
                <a:ea typeface="Calibri"/>
                <a:cs typeface="Calibri"/>
              </a:rPr>
              <a:t> perspective.</a:t>
            </a:r>
          </a:p>
          <a:p>
            <a:pPr lvl="1"/>
            <a:r>
              <a:rPr lang="fr-FR" b="1" err="1">
                <a:ea typeface="Calibri"/>
                <a:cs typeface="Calibri"/>
              </a:rPr>
              <a:t>Evaluate</a:t>
            </a:r>
            <a:r>
              <a:rPr lang="fr-FR" b="1" dirty="0">
                <a:ea typeface="Calibri"/>
                <a:cs typeface="Calibri"/>
              </a:rPr>
              <a:t>:</a:t>
            </a:r>
            <a:r>
              <a:rPr lang="fr-FR" dirty="0">
                <a:ea typeface="Calibri"/>
                <a:cs typeface="Calibri"/>
              </a:rPr>
              <a:t> </a:t>
            </a:r>
            <a:r>
              <a:rPr lang="fr-FR" err="1">
                <a:ea typeface="Calibri"/>
                <a:cs typeface="Calibri"/>
              </a:rPr>
              <a:t>Assess</a:t>
            </a:r>
            <a:r>
              <a:rPr lang="fr-FR" dirty="0">
                <a:ea typeface="Calibri"/>
                <a:cs typeface="Calibri"/>
              </a:rPr>
              <a:t> the </a:t>
            </a:r>
            <a:r>
              <a:rPr lang="fr-FR" err="1">
                <a:ea typeface="Calibri"/>
                <a:cs typeface="Calibri"/>
              </a:rPr>
              <a:t>viability</a:t>
            </a:r>
            <a:r>
              <a:rPr lang="fr-FR" dirty="0">
                <a:ea typeface="Calibri"/>
                <a:cs typeface="Calibri"/>
              </a:rPr>
              <a:t> of the </a:t>
            </a:r>
            <a:r>
              <a:rPr lang="fr-FR" err="1">
                <a:ea typeface="Calibri"/>
                <a:cs typeface="Calibri"/>
              </a:rPr>
              <a:t>reversed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ideas</a:t>
            </a:r>
            <a:r>
              <a:rPr lang="fr-FR" dirty="0">
                <a:ea typeface="Calibri"/>
                <a:cs typeface="Calibri"/>
              </a:rPr>
              <a:t>.</a:t>
            </a:r>
          </a:p>
          <a:p>
            <a:pPr lvl="1"/>
            <a:endParaRPr lang="fr-FR" sz="2000" b="1">
              <a:ea typeface="Calibri"/>
              <a:cs typeface="Calibri"/>
            </a:endParaRPr>
          </a:p>
          <a:p>
            <a:endParaRPr lang="fr-FR" sz="2000">
              <a:ea typeface="Calibri"/>
              <a:cs typeface="Calibri"/>
            </a:endParaRPr>
          </a:p>
          <a:p>
            <a:endParaRPr lang="fr-FR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1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BBF60-97F9-188C-E16D-4FE3B1D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 err="1">
                <a:cs typeface="Calibri Light"/>
              </a:rPr>
              <a:t>Ideation</a:t>
            </a:r>
            <a:r>
              <a:rPr lang="fr-FR" sz="5400" b="1" dirty="0">
                <a:cs typeface="Calibri Light"/>
              </a:rPr>
              <a:t> Techniques</a:t>
            </a:r>
            <a:r>
              <a:rPr lang="fr-FR" sz="5400" dirty="0">
                <a:cs typeface="Calibri Light"/>
              </a:rPr>
              <a:t>:</a:t>
            </a:r>
            <a:r>
              <a:rPr lang="fr-FR" sz="5400" b="1" dirty="0">
                <a:latin typeface="Calibri"/>
                <a:cs typeface="Calibri"/>
              </a:rPr>
              <a:t> </a:t>
            </a:r>
            <a:r>
              <a:rPr lang="fr-FR" sz="3600" b="1" dirty="0">
                <a:latin typeface="Calibri"/>
                <a:cs typeface="Calibri"/>
              </a:rPr>
              <a:t>Reverse </a:t>
            </a:r>
            <a:r>
              <a:rPr lang="fr-FR" sz="3600" b="1" dirty="0" err="1">
                <a:latin typeface="Calibri"/>
                <a:cs typeface="Calibri"/>
              </a:rPr>
              <a:t>Thinking</a:t>
            </a:r>
            <a:endParaRPr lang="fr-FR" sz="3600" dirty="0" err="1">
              <a:latin typeface="Calibri"/>
              <a:cs typeface="Calibri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82250-FA2F-7C90-CEBC-63DDFEEA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sz="2400" dirty="0">
              <a:solidFill>
                <a:srgbClr val="1F1F1F"/>
              </a:solidFill>
              <a:cs typeface="Calibri"/>
            </a:endParaRPr>
          </a:p>
          <a:p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Examples</a:t>
            </a:r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 of Reverse </a:t>
            </a:r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Thinking</a:t>
            </a:r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fr-FR" sz="2400" dirty="0">
              <a:cs typeface="Calibri"/>
            </a:endParaRPr>
          </a:p>
          <a:p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Business: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Instead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of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asking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"how can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increase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customer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satisfaction?",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you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might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ask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"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what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would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make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customers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**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unhappy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**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with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our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err="1">
                <a:solidFill>
                  <a:srgbClr val="1F1F1F"/>
                </a:solidFill>
                <a:ea typeface="+mn-lt"/>
                <a:cs typeface="+mn-lt"/>
              </a:rPr>
              <a:t>product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/service?"</a:t>
            </a:r>
            <a:endParaRPr lang="fr-FR" sz="2400" dirty="0">
              <a:cs typeface="Calibri"/>
            </a:endParaRPr>
          </a:p>
          <a:p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Design: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Instead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of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asking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"how can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make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this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product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more user-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friendly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?",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you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might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ask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"how can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make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this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product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deliberately</a:t>
            </a:r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difficult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to use?" (to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identify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potential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usability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flaws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)</a:t>
            </a:r>
            <a:endParaRPr lang="fr-FR" sz="2400" dirty="0">
              <a:cs typeface="Calibri"/>
            </a:endParaRPr>
          </a:p>
          <a:p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Marketing: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Instead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of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asking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"how can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promote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this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product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to a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wider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audience?",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you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might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ask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"how can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deliberately</a:t>
            </a:r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limit</a:t>
            </a:r>
            <a:r>
              <a:rPr lang="fr-FR" sz="2400" b="1" dirty="0">
                <a:solidFill>
                  <a:srgbClr val="1F1F1F"/>
                </a:solidFill>
                <a:ea typeface="+mn-lt"/>
                <a:cs typeface="+mn-lt"/>
              </a:rPr>
              <a:t> the </a:t>
            </a:r>
            <a:r>
              <a:rPr lang="fr-FR" sz="2400" b="1" dirty="0" err="1">
                <a:solidFill>
                  <a:srgbClr val="1F1F1F"/>
                </a:solidFill>
                <a:ea typeface="+mn-lt"/>
                <a:cs typeface="+mn-lt"/>
              </a:rPr>
              <a:t>appeal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 of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this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product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to a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specific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rgbClr val="1F1F1F"/>
                </a:solidFill>
                <a:ea typeface="+mn-lt"/>
                <a:cs typeface="+mn-lt"/>
              </a:rPr>
              <a:t>target</a:t>
            </a:r>
            <a:r>
              <a:rPr lang="fr-FR" sz="2400" dirty="0">
                <a:solidFill>
                  <a:srgbClr val="1F1F1F"/>
                </a:solidFill>
                <a:ea typeface="+mn-lt"/>
                <a:cs typeface="+mn-lt"/>
              </a:rPr>
              <a:t> audience?"</a:t>
            </a:r>
            <a:endParaRPr lang="fr-FR" sz="2400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59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4BD15-941C-49DA-2094-29EE32B6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4559"/>
            <a:ext cx="6855757" cy="1401183"/>
          </a:xfrm>
        </p:spPr>
        <p:txBody>
          <a:bodyPr anchor="t">
            <a:normAutofit/>
          </a:bodyPr>
          <a:lstStyle/>
          <a:p>
            <a:r>
              <a:rPr lang="fr-FR" sz="3200" b="1" err="1">
                <a:cs typeface="Calibri Light"/>
              </a:rPr>
              <a:t>Ideation</a:t>
            </a:r>
            <a:r>
              <a:rPr lang="fr-FR" sz="3200" b="1" dirty="0">
                <a:cs typeface="Calibri Light"/>
              </a:rPr>
              <a:t> Techniques</a:t>
            </a:r>
            <a:r>
              <a:rPr lang="fr-FR" sz="3200" dirty="0">
                <a:cs typeface="Calibri Light"/>
              </a:rPr>
              <a:t>:</a:t>
            </a:r>
            <a:r>
              <a:rPr lang="fr-FR" sz="3200" b="1" dirty="0">
                <a:latin typeface="Calibri"/>
                <a:cs typeface="Calibri"/>
              </a:rPr>
              <a:t> Six </a:t>
            </a:r>
            <a:r>
              <a:rPr lang="fr-FR" sz="3200" b="1" err="1">
                <a:latin typeface="Calibri"/>
                <a:cs typeface="Calibri"/>
              </a:rPr>
              <a:t>Thinking</a:t>
            </a:r>
            <a:r>
              <a:rPr lang="fr-FR" sz="3200" b="1" dirty="0">
                <a:latin typeface="Calibri"/>
                <a:cs typeface="Calibri"/>
              </a:rPr>
              <a:t> </a:t>
            </a:r>
            <a:r>
              <a:rPr lang="fr-FR" sz="3200" b="1" err="1">
                <a:latin typeface="Calibri"/>
                <a:cs typeface="Calibri"/>
              </a:rPr>
              <a:t>Hats</a:t>
            </a:r>
            <a:endParaRPr lang="fr-FR" sz="3200" b="1">
              <a:latin typeface="Calibri"/>
              <a:ea typeface="Calibri"/>
              <a:cs typeface="Calibri"/>
            </a:endParaRPr>
          </a:p>
          <a:p>
            <a:endParaRPr lang="fr-FR" sz="2700">
              <a:cs typeface="Calibri Light"/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357E0-E347-D62C-09AD-DAF8FFF4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3559"/>
            <a:ext cx="5791199" cy="5496728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None/>
            </a:pPr>
            <a:r>
              <a:rPr lang="fr-FR" sz="2000" dirty="0">
                <a:ea typeface="+mn-lt"/>
                <a:cs typeface="+mn-lt"/>
              </a:rPr>
              <a:t>The Six </a:t>
            </a:r>
            <a:r>
              <a:rPr lang="fr-FR" sz="2000" err="1">
                <a:ea typeface="+mn-lt"/>
                <a:cs typeface="+mn-lt"/>
              </a:rPr>
              <a:t>Thinking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Hats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err="1">
                <a:ea typeface="+mn-lt"/>
                <a:cs typeface="+mn-lt"/>
              </a:rPr>
              <a:t>powerful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tool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created</a:t>
            </a:r>
            <a:r>
              <a:rPr lang="fr-FR" sz="2000" dirty="0">
                <a:ea typeface="+mn-lt"/>
                <a:cs typeface="+mn-lt"/>
              </a:rPr>
              <a:t> by Dr. Edward de Bono, </a:t>
            </a:r>
            <a:r>
              <a:rPr lang="fr-FR" sz="2000" err="1">
                <a:ea typeface="+mn-lt"/>
                <a:cs typeface="+mn-lt"/>
              </a:rPr>
              <a:t>designed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err="1">
                <a:ea typeface="+mn-lt"/>
                <a:cs typeface="+mn-lt"/>
              </a:rPr>
              <a:t>improve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individual</a:t>
            </a:r>
            <a:r>
              <a:rPr lang="fr-FR" sz="2000" dirty="0">
                <a:ea typeface="+mn-lt"/>
                <a:cs typeface="+mn-lt"/>
              </a:rPr>
              <a:t> and group </a:t>
            </a:r>
            <a:r>
              <a:rPr lang="fr-FR" sz="2000" err="1">
                <a:ea typeface="+mn-lt"/>
                <a:cs typeface="+mn-lt"/>
              </a:rPr>
              <a:t>thinking</a:t>
            </a:r>
            <a:r>
              <a:rPr lang="fr-FR" sz="2000" dirty="0"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fr-FR" sz="2000" err="1">
                <a:ea typeface="+mn-lt"/>
                <a:cs typeface="+mn-lt"/>
              </a:rPr>
              <a:t>promoting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b="1" err="1">
                <a:ea typeface="+mn-lt"/>
                <a:cs typeface="+mn-lt"/>
              </a:rPr>
              <a:t>parallel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err="1">
                <a:ea typeface="+mn-lt"/>
                <a:cs typeface="+mn-lt"/>
              </a:rPr>
              <a:t>thinking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b="1" err="1">
                <a:ea typeface="+mn-lt"/>
                <a:cs typeface="+mn-lt"/>
              </a:rPr>
              <a:t>structured</a:t>
            </a:r>
            <a:r>
              <a:rPr lang="fr-FR" sz="2000" b="1" dirty="0">
                <a:ea typeface="+mn-lt"/>
                <a:cs typeface="+mn-lt"/>
              </a:rPr>
              <a:t> communication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pPr marL="342900" indent="-342900"/>
            <a:r>
              <a:rPr lang="fr-FR" sz="2000" dirty="0">
                <a:ea typeface="+mn-lt"/>
                <a:cs typeface="+mn-lt"/>
              </a:rPr>
              <a:t> It </a:t>
            </a:r>
            <a:r>
              <a:rPr lang="fr-FR" sz="2000" err="1">
                <a:ea typeface="+mn-lt"/>
                <a:cs typeface="+mn-lt"/>
              </a:rPr>
              <a:t>provides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err="1">
                <a:ea typeface="+mn-lt"/>
                <a:cs typeface="+mn-lt"/>
              </a:rPr>
              <a:t>framework</a:t>
            </a:r>
            <a:r>
              <a:rPr lang="fr-FR" sz="2000" dirty="0">
                <a:ea typeface="+mn-lt"/>
                <a:cs typeface="+mn-lt"/>
              </a:rPr>
              <a:t> for </a:t>
            </a:r>
            <a:r>
              <a:rPr lang="fr-FR" sz="2000" err="1">
                <a:ea typeface="+mn-lt"/>
                <a:cs typeface="+mn-lt"/>
              </a:rPr>
              <a:t>approaching</a:t>
            </a:r>
            <a:r>
              <a:rPr lang="fr-FR" sz="2000" dirty="0">
                <a:ea typeface="+mn-lt"/>
                <a:cs typeface="+mn-lt"/>
              </a:rPr>
              <a:t> a situation </a:t>
            </a:r>
            <a:r>
              <a:rPr lang="fr-FR" sz="2000" err="1"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b="1" dirty="0">
                <a:ea typeface="+mn-lt"/>
                <a:cs typeface="+mn-lt"/>
              </a:rPr>
              <a:t>six </a:t>
            </a:r>
            <a:r>
              <a:rPr lang="fr-FR" sz="2000" b="1" err="1">
                <a:ea typeface="+mn-lt"/>
                <a:cs typeface="+mn-lt"/>
              </a:rPr>
              <a:t>different</a:t>
            </a:r>
            <a:r>
              <a:rPr lang="fr-FR" sz="2000" b="1" dirty="0">
                <a:ea typeface="+mn-lt"/>
                <a:cs typeface="+mn-lt"/>
              </a:rPr>
              <a:t> perspectives</a:t>
            </a:r>
            <a:r>
              <a:rPr lang="fr-FR" sz="2000" dirty="0">
                <a:ea typeface="+mn-lt"/>
                <a:cs typeface="+mn-lt"/>
              </a:rPr>
              <a:t>:</a:t>
            </a:r>
            <a:endParaRPr lang="fr-FR" sz="2000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b="1" dirty="0">
                <a:ea typeface="+mn-lt"/>
                <a:cs typeface="+mn-lt"/>
              </a:rPr>
              <a:t>1. White Hat: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b="1" dirty="0">
                <a:ea typeface="+mn-lt"/>
                <a:cs typeface="+mn-lt"/>
              </a:rPr>
              <a:t>"Information" Hat</a:t>
            </a:r>
            <a:r>
              <a:rPr lang="fr-FR" sz="2000" dirty="0">
                <a:ea typeface="+mn-lt"/>
                <a:cs typeface="+mn-lt"/>
              </a:rPr>
              <a:t> * </a:t>
            </a:r>
            <a:endParaRPr lang="fr-FR" sz="2000">
              <a:ea typeface="+mn-lt"/>
              <a:cs typeface="+mn-lt"/>
            </a:endParaRPr>
          </a:p>
          <a:p>
            <a:r>
              <a:rPr lang="fr-FR" sz="2000" b="1" dirty="0">
                <a:ea typeface="+mn-lt"/>
                <a:cs typeface="+mn-lt"/>
              </a:rPr>
              <a:t>Focus: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Gathering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err="1">
                <a:ea typeface="+mn-lt"/>
                <a:cs typeface="+mn-lt"/>
              </a:rPr>
              <a:t>analyzing</a:t>
            </a:r>
            <a:r>
              <a:rPr lang="fr-FR" sz="2000" dirty="0">
                <a:ea typeface="+mn-lt"/>
                <a:cs typeface="+mn-lt"/>
              </a:rPr>
              <a:t> information </a:t>
            </a:r>
            <a:r>
              <a:rPr lang="fr-FR" sz="2000" err="1">
                <a:ea typeface="+mn-lt"/>
                <a:cs typeface="+mn-lt"/>
              </a:rPr>
              <a:t>objectively</a:t>
            </a:r>
            <a:r>
              <a:rPr lang="fr-FR" sz="2000" dirty="0">
                <a:ea typeface="+mn-lt"/>
                <a:cs typeface="+mn-lt"/>
              </a:rPr>
              <a:t>. </a:t>
            </a:r>
          </a:p>
          <a:p>
            <a:r>
              <a:rPr lang="fr-FR" sz="2000" b="1" err="1">
                <a:ea typeface="+mn-lt"/>
                <a:cs typeface="+mn-lt"/>
              </a:rPr>
              <a:t>Purpose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err="1">
                <a:ea typeface="+mn-lt"/>
                <a:cs typeface="+mn-lt"/>
              </a:rPr>
              <a:t>seek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err="1">
                <a:ea typeface="+mn-lt"/>
                <a:cs typeface="+mn-lt"/>
              </a:rPr>
              <a:t>present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facts</a:t>
            </a:r>
            <a:r>
              <a:rPr lang="fr-FR" sz="2000" dirty="0">
                <a:ea typeface="+mn-lt"/>
                <a:cs typeface="+mn-lt"/>
              </a:rPr>
              <a:t>, data, and </a:t>
            </a:r>
            <a:r>
              <a:rPr lang="fr-FR" sz="2000" err="1">
                <a:ea typeface="+mn-lt"/>
                <a:cs typeface="+mn-lt"/>
              </a:rPr>
              <a:t>evidence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related</a:t>
            </a:r>
            <a:r>
              <a:rPr lang="fr-FR" sz="2000" dirty="0">
                <a:ea typeface="+mn-lt"/>
                <a:cs typeface="+mn-lt"/>
              </a:rPr>
              <a:t> to the situation </a:t>
            </a:r>
            <a:r>
              <a:rPr lang="fr-FR" sz="2000" err="1">
                <a:ea typeface="+mn-lt"/>
                <a:cs typeface="+mn-lt"/>
              </a:rPr>
              <a:t>without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judgment</a:t>
            </a:r>
            <a:r>
              <a:rPr lang="fr-FR" sz="2000" dirty="0">
                <a:ea typeface="+mn-lt"/>
                <a:cs typeface="+mn-lt"/>
              </a:rPr>
              <a:t> or </a:t>
            </a:r>
            <a:r>
              <a:rPr lang="fr-FR" sz="2000" err="1">
                <a:ea typeface="+mn-lt"/>
                <a:cs typeface="+mn-lt"/>
              </a:rPr>
              <a:t>interpretation</a:t>
            </a:r>
            <a:r>
              <a:rPr lang="fr-FR" sz="2000" dirty="0">
                <a:ea typeface="+mn-lt"/>
                <a:cs typeface="+mn-lt"/>
              </a:rPr>
              <a:t>. </a:t>
            </a:r>
          </a:p>
          <a:p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b="1" dirty="0">
                <a:ea typeface="+mn-lt"/>
                <a:cs typeface="+mn-lt"/>
              </a:rPr>
              <a:t>Example questions:</a:t>
            </a:r>
            <a:r>
              <a:rPr lang="fr-FR" sz="2000" dirty="0">
                <a:ea typeface="+mn-lt"/>
                <a:cs typeface="+mn-lt"/>
              </a:rPr>
              <a:t> "</a:t>
            </a:r>
            <a:r>
              <a:rPr lang="fr-FR" sz="2000" dirty="0" err="1">
                <a:ea typeface="+mn-lt"/>
                <a:cs typeface="+mn-lt"/>
              </a:rPr>
              <a:t>What</a:t>
            </a:r>
            <a:r>
              <a:rPr lang="fr-FR" sz="2000" dirty="0">
                <a:ea typeface="+mn-lt"/>
                <a:cs typeface="+mn-lt"/>
              </a:rPr>
              <a:t> information do </a:t>
            </a:r>
            <a:r>
              <a:rPr lang="fr-FR" sz="2000" dirty="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 have?" "</a:t>
            </a:r>
            <a:r>
              <a:rPr lang="fr-FR" sz="2000" dirty="0" err="1">
                <a:ea typeface="+mn-lt"/>
                <a:cs typeface="+mn-lt"/>
              </a:rPr>
              <a:t>What</a:t>
            </a:r>
            <a:r>
              <a:rPr lang="fr-FR" sz="2000" dirty="0">
                <a:ea typeface="+mn-lt"/>
                <a:cs typeface="+mn-lt"/>
              </a:rPr>
              <a:t> data </a:t>
            </a:r>
            <a:r>
              <a:rPr lang="fr-FR" sz="2000" dirty="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relevant?" "</a:t>
            </a:r>
            <a:r>
              <a:rPr lang="fr-FR" sz="2000" dirty="0" err="1">
                <a:ea typeface="+mn-lt"/>
                <a:cs typeface="+mn-lt"/>
              </a:rPr>
              <a:t>What</a:t>
            </a:r>
            <a:r>
              <a:rPr lang="fr-FR" sz="2000" dirty="0">
                <a:ea typeface="+mn-lt"/>
                <a:cs typeface="+mn-lt"/>
              </a:rPr>
              <a:t> are the </a:t>
            </a:r>
            <a:r>
              <a:rPr lang="fr-FR" sz="2000" dirty="0" err="1">
                <a:ea typeface="+mn-lt"/>
                <a:cs typeface="+mn-lt"/>
              </a:rPr>
              <a:t>facts</a:t>
            </a:r>
            <a:r>
              <a:rPr lang="fr-FR" sz="2000" dirty="0">
                <a:ea typeface="+mn-lt"/>
                <a:cs typeface="+mn-lt"/>
              </a:rPr>
              <a:t> of the situation?"</a:t>
            </a:r>
            <a:endParaRPr lang="fr-FR" sz="2000" dirty="0">
              <a:ea typeface="Calibri"/>
              <a:cs typeface="Calibri"/>
            </a:endParaRPr>
          </a:p>
          <a:p>
            <a:endParaRPr lang="fr-FR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6 Hats Creative Thinking Technique | by msux.design | Bootcamp">
            <a:extLst>
              <a:ext uri="{FF2B5EF4-FFF2-40B4-BE49-F238E27FC236}">
                <a16:creationId xmlns:a16="http://schemas.microsoft.com/office/drawing/2014/main" id="{EF91690E-6A94-869F-267E-1B7C8E84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91" y="2204499"/>
            <a:ext cx="3452192" cy="24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2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1FCF0-1E18-47AE-CB63-CDC5D3A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4" y="586855"/>
            <a:ext cx="3862513" cy="4664966"/>
          </a:xfrm>
        </p:spPr>
        <p:txBody>
          <a:bodyPr anchor="b">
            <a:normAutofit/>
          </a:bodyPr>
          <a:lstStyle/>
          <a:p>
            <a:pPr algn="r"/>
            <a:r>
              <a:rPr lang="fr-FR" sz="3600" b="1" dirty="0" err="1">
                <a:solidFill>
                  <a:srgbClr val="FFFFFF"/>
                </a:solidFill>
                <a:ea typeface="Calibri Light"/>
                <a:cs typeface="Calibri Light"/>
              </a:rPr>
              <a:t>Ideation</a:t>
            </a:r>
            <a:r>
              <a:rPr lang="fr-FR" sz="3600" b="1" dirty="0">
                <a:solidFill>
                  <a:srgbClr val="FFFFFF"/>
                </a:solidFill>
                <a:ea typeface="Calibri Light"/>
                <a:cs typeface="Calibri Light"/>
              </a:rPr>
              <a:t> Techniques</a:t>
            </a:r>
            <a:r>
              <a:rPr lang="fr-F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br>
              <a:rPr lang="fr-FR" sz="3600" b="1" dirty="0">
                <a:latin typeface="Calibri"/>
                <a:ea typeface="Calibri"/>
                <a:cs typeface="Calibri"/>
              </a:rPr>
            </a:br>
            <a:r>
              <a:rPr lang="fr-F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Six </a:t>
            </a:r>
            <a:r>
              <a:rPr lang="fr-FR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lang="fr-F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fr-FR" sz="3600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Hats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AFAC193-2657-4EF1-022F-3214120D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000" b="1" dirty="0">
                <a:highlight>
                  <a:srgbClr val="FF0000"/>
                </a:highlight>
                <a:ea typeface="Calibri"/>
                <a:cs typeface="Calibri"/>
              </a:rPr>
              <a:t>2. Red Hat:</a:t>
            </a:r>
            <a:r>
              <a:rPr lang="fr-FR" sz="2000" dirty="0">
                <a:highlight>
                  <a:srgbClr val="FF0000"/>
                </a:highlight>
                <a:ea typeface="Calibri"/>
                <a:cs typeface="Calibri"/>
              </a:rPr>
              <a:t> The </a:t>
            </a:r>
            <a:r>
              <a:rPr lang="fr-FR" sz="2000" b="1" dirty="0">
                <a:highlight>
                  <a:srgbClr val="FF0000"/>
                </a:highlight>
                <a:ea typeface="Calibri"/>
                <a:cs typeface="Calibri"/>
              </a:rPr>
              <a:t>"</a:t>
            </a:r>
            <a:r>
              <a:rPr lang="fr-FR" sz="2000" b="1" dirty="0" err="1">
                <a:highlight>
                  <a:srgbClr val="FF0000"/>
                </a:highlight>
                <a:ea typeface="Calibri"/>
                <a:cs typeface="Calibri"/>
              </a:rPr>
              <a:t>Emotional</a:t>
            </a:r>
            <a:r>
              <a:rPr lang="fr-FR" sz="2000" b="1" dirty="0">
                <a:highlight>
                  <a:srgbClr val="FF0000"/>
                </a:highlight>
                <a:ea typeface="Calibri"/>
                <a:cs typeface="Calibri"/>
              </a:rPr>
              <a:t>" Hat</a:t>
            </a:r>
            <a:r>
              <a:rPr lang="fr-FR" sz="2000" dirty="0">
                <a:highlight>
                  <a:srgbClr val="FF0000"/>
                </a:highlight>
                <a:ea typeface="Calibri"/>
                <a:cs typeface="Calibri"/>
              </a:rPr>
              <a:t> </a:t>
            </a:r>
          </a:p>
          <a:p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b="1" dirty="0">
                <a:ea typeface="Calibri"/>
                <a:cs typeface="Calibri"/>
              </a:rPr>
              <a:t>Focus: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Expressing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emotions</a:t>
            </a:r>
            <a:r>
              <a:rPr lang="fr-FR" sz="2000" dirty="0">
                <a:ea typeface="Calibri"/>
                <a:cs typeface="Calibri"/>
              </a:rPr>
              <a:t> and intuition </a:t>
            </a:r>
            <a:r>
              <a:rPr lang="fr-FR" sz="2000" dirty="0" err="1">
                <a:ea typeface="Calibri"/>
                <a:cs typeface="Calibri"/>
              </a:rPr>
              <a:t>freely</a:t>
            </a:r>
            <a:r>
              <a:rPr lang="fr-FR" sz="2000" dirty="0">
                <a:ea typeface="Calibri"/>
                <a:cs typeface="Calibri"/>
              </a:rPr>
              <a:t>. </a:t>
            </a:r>
          </a:p>
          <a:p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b="1" dirty="0" err="1">
                <a:ea typeface="Calibri"/>
                <a:cs typeface="Calibri"/>
              </a:rPr>
              <a:t>Purpose</a:t>
            </a:r>
            <a:r>
              <a:rPr lang="fr-FR" sz="2000" b="1" dirty="0">
                <a:ea typeface="Calibri"/>
                <a:cs typeface="Calibri"/>
              </a:rPr>
              <a:t>:</a:t>
            </a:r>
            <a:r>
              <a:rPr lang="fr-FR" sz="2000" dirty="0">
                <a:ea typeface="Calibri"/>
                <a:cs typeface="Calibri"/>
              </a:rPr>
              <a:t> To </a:t>
            </a:r>
            <a:r>
              <a:rPr lang="fr-FR" sz="2000" dirty="0" err="1">
                <a:ea typeface="Calibri"/>
                <a:cs typeface="Calibri"/>
              </a:rPr>
              <a:t>acknowledge</a:t>
            </a:r>
            <a:r>
              <a:rPr lang="fr-FR" sz="2000" dirty="0">
                <a:ea typeface="Calibri"/>
                <a:cs typeface="Calibri"/>
              </a:rPr>
              <a:t> and express feelings </a:t>
            </a:r>
          </a:p>
          <a:p>
            <a:r>
              <a:rPr lang="fr-FR" sz="2000" b="1" dirty="0">
                <a:ea typeface="Calibri"/>
                <a:cs typeface="Calibri"/>
              </a:rPr>
              <a:t>Example </a:t>
            </a:r>
            <a:r>
              <a:rPr lang="fr-FR" sz="2000" b="1" dirty="0" err="1">
                <a:ea typeface="Calibri"/>
                <a:cs typeface="Calibri"/>
              </a:rPr>
              <a:t>statements</a:t>
            </a:r>
            <a:r>
              <a:rPr lang="fr-FR" sz="2000" b="1" dirty="0">
                <a:ea typeface="Calibri"/>
                <a:cs typeface="Calibri"/>
              </a:rPr>
              <a:t>:</a:t>
            </a:r>
            <a:r>
              <a:rPr lang="fr-FR" sz="2000" dirty="0">
                <a:ea typeface="Calibri"/>
                <a:cs typeface="Calibri"/>
              </a:rPr>
              <a:t> "I </a:t>
            </a:r>
            <a:r>
              <a:rPr lang="fr-FR" sz="2000" dirty="0" err="1">
                <a:ea typeface="Calibri"/>
                <a:cs typeface="Calibri"/>
              </a:rPr>
              <a:t>feel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worried</a:t>
            </a:r>
            <a:r>
              <a:rPr lang="fr-FR" sz="2000" dirty="0">
                <a:ea typeface="Calibri"/>
                <a:cs typeface="Calibri"/>
              </a:rPr>
              <a:t> about..." "This </a:t>
            </a:r>
            <a:r>
              <a:rPr lang="fr-FR" sz="2000" dirty="0" err="1">
                <a:ea typeface="Calibri"/>
                <a:cs typeface="Calibri"/>
              </a:rPr>
              <a:t>idea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makes</a:t>
            </a:r>
            <a:r>
              <a:rPr lang="fr-FR" sz="2000" dirty="0">
                <a:ea typeface="Calibri"/>
                <a:cs typeface="Calibri"/>
              </a:rPr>
              <a:t> me </a:t>
            </a:r>
            <a:r>
              <a:rPr lang="fr-FR" sz="2000" dirty="0" err="1">
                <a:ea typeface="Calibri"/>
                <a:cs typeface="Calibri"/>
              </a:rPr>
              <a:t>excited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because</a:t>
            </a:r>
            <a:r>
              <a:rPr lang="fr-FR" sz="2000" dirty="0">
                <a:ea typeface="Calibri"/>
                <a:cs typeface="Calibri"/>
              </a:rPr>
              <a:t>..." "I have a </a:t>
            </a:r>
            <a:r>
              <a:rPr lang="fr-FR" sz="2000" dirty="0" err="1">
                <a:ea typeface="Calibri"/>
                <a:cs typeface="Calibri"/>
              </a:rPr>
              <a:t>bad</a:t>
            </a:r>
            <a:r>
              <a:rPr lang="fr-FR" sz="2000" dirty="0">
                <a:ea typeface="Calibri"/>
                <a:cs typeface="Calibri"/>
              </a:rPr>
              <a:t> feeling about </a:t>
            </a:r>
            <a:r>
              <a:rPr lang="fr-FR" sz="2000" dirty="0" err="1">
                <a:ea typeface="Calibri"/>
                <a:cs typeface="Calibri"/>
              </a:rPr>
              <a:t>this</a:t>
            </a:r>
            <a:r>
              <a:rPr lang="fr-FR" sz="2000" dirty="0">
                <a:ea typeface="Calibri"/>
                <a:cs typeface="Calibri"/>
              </a:rPr>
              <a:t>."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bg1"/>
                </a:solidFill>
                <a:highlight>
                  <a:srgbClr val="000000"/>
                </a:highlight>
                <a:ea typeface="Calibri"/>
                <a:cs typeface="Calibri"/>
              </a:rPr>
              <a:t>3. Black Hat:</a:t>
            </a:r>
            <a:r>
              <a:rPr lang="fr-FR" sz="2000" dirty="0">
                <a:solidFill>
                  <a:schemeClr val="bg1"/>
                </a:solidFill>
                <a:highlight>
                  <a:srgbClr val="000000"/>
                </a:highlight>
                <a:ea typeface="Calibri"/>
                <a:cs typeface="Calibri"/>
              </a:rPr>
              <a:t> The </a:t>
            </a:r>
            <a:r>
              <a:rPr lang="fr-FR" sz="2000" b="1" dirty="0">
                <a:solidFill>
                  <a:schemeClr val="bg1"/>
                </a:solidFill>
                <a:highlight>
                  <a:srgbClr val="000000"/>
                </a:highlight>
                <a:ea typeface="Calibri"/>
                <a:cs typeface="Calibri"/>
              </a:rPr>
              <a:t>"Critical" Hat</a:t>
            </a:r>
            <a:r>
              <a:rPr lang="fr-FR" sz="2000" dirty="0">
                <a:solidFill>
                  <a:schemeClr val="bg1"/>
                </a:solidFill>
                <a:highlight>
                  <a:srgbClr val="000000"/>
                </a:highlight>
                <a:ea typeface="Calibri"/>
                <a:cs typeface="Calibri"/>
              </a:rPr>
              <a:t> </a:t>
            </a:r>
          </a:p>
          <a:p>
            <a:pPr marL="342900" indent="-342900"/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b="1" dirty="0">
                <a:ea typeface="Calibri"/>
                <a:cs typeface="Calibri"/>
              </a:rPr>
              <a:t>Focus: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Identifying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potential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problems</a:t>
            </a:r>
            <a:r>
              <a:rPr lang="fr-FR" sz="2000" dirty="0">
                <a:ea typeface="Calibri"/>
                <a:cs typeface="Calibri"/>
              </a:rPr>
              <a:t>, </a:t>
            </a:r>
            <a:r>
              <a:rPr lang="fr-FR" sz="2000" dirty="0" err="1">
                <a:ea typeface="Calibri"/>
                <a:cs typeface="Calibri"/>
              </a:rPr>
              <a:t>risks</a:t>
            </a:r>
            <a:r>
              <a:rPr lang="fr-FR" sz="2000" dirty="0">
                <a:ea typeface="Calibri"/>
                <a:cs typeface="Calibri"/>
              </a:rPr>
              <a:t>, and </a:t>
            </a:r>
            <a:r>
              <a:rPr lang="fr-FR" sz="2000" dirty="0" err="1">
                <a:ea typeface="Calibri"/>
                <a:cs typeface="Calibri"/>
              </a:rPr>
              <a:t>weaknesses</a:t>
            </a:r>
            <a:r>
              <a:rPr lang="fr-FR" sz="2000" dirty="0">
                <a:ea typeface="Calibri"/>
                <a:cs typeface="Calibri"/>
              </a:rPr>
              <a:t>.</a:t>
            </a:r>
          </a:p>
          <a:p>
            <a:pPr marL="342900" indent="-342900"/>
            <a:r>
              <a:rPr lang="fr-FR" sz="2000" b="1" dirty="0" err="1">
                <a:ea typeface="Calibri"/>
                <a:cs typeface="Calibri"/>
              </a:rPr>
              <a:t>Purpose</a:t>
            </a:r>
            <a:r>
              <a:rPr lang="fr-FR" sz="2000" b="1" dirty="0">
                <a:ea typeface="Calibri"/>
                <a:cs typeface="Calibri"/>
              </a:rPr>
              <a:t>:</a:t>
            </a:r>
            <a:r>
              <a:rPr lang="fr-FR" sz="2000" dirty="0">
                <a:ea typeface="Calibri"/>
                <a:cs typeface="Calibri"/>
              </a:rPr>
              <a:t> To </a:t>
            </a:r>
            <a:r>
              <a:rPr lang="fr-FR" sz="2000" dirty="0" err="1">
                <a:ea typeface="Calibri"/>
                <a:cs typeface="Calibri"/>
              </a:rPr>
              <a:t>analyze</a:t>
            </a:r>
            <a:r>
              <a:rPr lang="fr-FR" sz="2000" dirty="0">
                <a:ea typeface="Calibri"/>
                <a:cs typeface="Calibri"/>
              </a:rPr>
              <a:t> and </a:t>
            </a:r>
            <a:r>
              <a:rPr lang="fr-FR" sz="2000" dirty="0" err="1">
                <a:ea typeface="Calibri"/>
                <a:cs typeface="Calibri"/>
              </a:rPr>
              <a:t>identify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potential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flaws</a:t>
            </a:r>
            <a:r>
              <a:rPr lang="fr-FR" sz="2000" dirty="0">
                <a:ea typeface="Calibri"/>
                <a:cs typeface="Calibri"/>
              </a:rPr>
              <a:t>, limitations, and </a:t>
            </a:r>
            <a:r>
              <a:rPr lang="fr-FR" sz="2000" dirty="0" err="1">
                <a:ea typeface="Calibri"/>
                <a:cs typeface="Calibri"/>
              </a:rPr>
              <a:t>negative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consequences</a:t>
            </a:r>
            <a:r>
              <a:rPr lang="fr-FR" sz="2000" dirty="0">
                <a:ea typeface="Calibri"/>
                <a:cs typeface="Calibri"/>
              </a:rPr>
              <a:t> of </a:t>
            </a:r>
            <a:r>
              <a:rPr lang="fr-FR" sz="2000" dirty="0" err="1">
                <a:ea typeface="Calibri"/>
                <a:cs typeface="Calibri"/>
              </a:rPr>
              <a:t>ideas</a:t>
            </a:r>
            <a:r>
              <a:rPr lang="fr-FR" sz="2000" dirty="0">
                <a:ea typeface="Calibri"/>
                <a:cs typeface="Calibri"/>
              </a:rPr>
              <a:t> or </a:t>
            </a:r>
            <a:r>
              <a:rPr lang="fr-FR" sz="2000" dirty="0" err="1">
                <a:ea typeface="Calibri"/>
                <a:cs typeface="Calibri"/>
              </a:rPr>
              <a:t>proposals</a:t>
            </a:r>
            <a:r>
              <a:rPr lang="fr-FR" sz="2000" dirty="0">
                <a:ea typeface="Calibri"/>
                <a:cs typeface="Calibri"/>
              </a:rPr>
              <a:t>. </a:t>
            </a:r>
          </a:p>
          <a:p>
            <a:pPr marL="342900" indent="-342900"/>
            <a:r>
              <a:rPr lang="fr-FR" sz="2000" b="1" dirty="0">
                <a:ea typeface="Calibri"/>
                <a:cs typeface="Calibri"/>
              </a:rPr>
              <a:t>Example questions:</a:t>
            </a:r>
            <a:r>
              <a:rPr lang="fr-FR" sz="2000" dirty="0">
                <a:ea typeface="Calibri"/>
                <a:cs typeface="Calibri"/>
              </a:rPr>
              <a:t> "</a:t>
            </a:r>
            <a:r>
              <a:rPr lang="fr-FR" sz="2000" dirty="0" err="1">
                <a:ea typeface="Calibri"/>
                <a:cs typeface="Calibri"/>
              </a:rPr>
              <a:t>What</a:t>
            </a:r>
            <a:r>
              <a:rPr lang="fr-FR" sz="2000" dirty="0">
                <a:ea typeface="Calibri"/>
                <a:cs typeface="Calibri"/>
              </a:rPr>
              <a:t> are the </a:t>
            </a:r>
            <a:r>
              <a:rPr lang="fr-FR" sz="2000" dirty="0" err="1">
                <a:ea typeface="Calibri"/>
                <a:cs typeface="Calibri"/>
              </a:rPr>
              <a:t>potential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downsides</a:t>
            </a:r>
            <a:r>
              <a:rPr lang="fr-FR" sz="2000" dirty="0">
                <a:ea typeface="Calibri"/>
                <a:cs typeface="Calibri"/>
              </a:rPr>
              <a:t> of </a:t>
            </a:r>
            <a:r>
              <a:rPr lang="fr-FR" sz="2000" dirty="0" err="1">
                <a:ea typeface="Calibri"/>
                <a:cs typeface="Calibri"/>
              </a:rPr>
              <a:t>this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approach</a:t>
            </a:r>
            <a:r>
              <a:rPr lang="fr-FR" sz="2000" dirty="0">
                <a:ea typeface="Calibri"/>
                <a:cs typeface="Calibri"/>
              </a:rPr>
              <a:t>?" "</a:t>
            </a:r>
            <a:r>
              <a:rPr lang="fr-FR" sz="2000" dirty="0" err="1">
                <a:ea typeface="Calibri"/>
                <a:cs typeface="Calibri"/>
              </a:rPr>
              <a:t>What</a:t>
            </a:r>
            <a:r>
              <a:rPr lang="fr-FR" sz="2000" dirty="0">
                <a:ea typeface="Calibri"/>
                <a:cs typeface="Calibri"/>
              </a:rPr>
              <a:t> </a:t>
            </a:r>
            <a:r>
              <a:rPr lang="fr-FR" sz="2000" dirty="0" err="1">
                <a:ea typeface="Calibri"/>
                <a:cs typeface="Calibri"/>
              </a:rPr>
              <a:t>could</a:t>
            </a:r>
            <a:r>
              <a:rPr lang="fr-FR" sz="2000" dirty="0">
                <a:ea typeface="Calibri"/>
                <a:cs typeface="Calibri"/>
              </a:rPr>
              <a:t> go </a:t>
            </a:r>
            <a:r>
              <a:rPr lang="fr-FR" sz="2000" dirty="0" err="1">
                <a:ea typeface="Calibri"/>
                <a:cs typeface="Calibri"/>
              </a:rPr>
              <a:t>wrong</a:t>
            </a:r>
            <a:r>
              <a:rPr lang="fr-FR" sz="2000" dirty="0">
                <a:ea typeface="Calibri"/>
                <a:cs typeface="Calibri"/>
              </a:rPr>
              <a:t>?" "</a:t>
            </a:r>
            <a:r>
              <a:rPr lang="fr-FR" sz="2000" dirty="0" err="1">
                <a:ea typeface="Calibri"/>
                <a:cs typeface="Calibri"/>
              </a:rPr>
              <a:t>What</a:t>
            </a:r>
            <a:r>
              <a:rPr lang="fr-FR" sz="2000" dirty="0">
                <a:ea typeface="Calibri"/>
                <a:cs typeface="Calibri"/>
              </a:rPr>
              <a:t> are the limitations of </a:t>
            </a:r>
            <a:r>
              <a:rPr lang="fr-FR" sz="2000" dirty="0" err="1">
                <a:ea typeface="Calibri"/>
                <a:cs typeface="Calibri"/>
              </a:rPr>
              <a:t>this</a:t>
            </a:r>
            <a:r>
              <a:rPr lang="fr-FR" sz="2000" dirty="0">
                <a:ea typeface="Calibri"/>
                <a:cs typeface="Calibri"/>
              </a:rPr>
              <a:t> solution?"</a:t>
            </a:r>
          </a:p>
        </p:txBody>
      </p:sp>
    </p:spTree>
    <p:extLst>
      <p:ext uri="{BB962C8B-B14F-4D97-AF65-F5344CB8AC3E}">
        <p14:creationId xmlns:p14="http://schemas.microsoft.com/office/powerpoint/2010/main" val="58214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4FC70-0D62-A1C6-A61F-0B7E20A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err="1">
                <a:cs typeface="Calibri Light"/>
              </a:rPr>
              <a:t>Ideation</a:t>
            </a:r>
            <a:r>
              <a:rPr lang="fr-FR" sz="4000" b="1" dirty="0">
                <a:cs typeface="Calibri Light"/>
              </a:rPr>
              <a:t> Techniques</a:t>
            </a:r>
            <a:r>
              <a:rPr lang="fr-FR" sz="4000" dirty="0">
                <a:cs typeface="Calibri Light"/>
              </a:rPr>
              <a:t>:</a:t>
            </a:r>
            <a:r>
              <a:rPr lang="fr-FR" sz="4000" b="1" dirty="0">
                <a:latin typeface="Calibri"/>
                <a:cs typeface="Calibri"/>
              </a:rPr>
              <a:t> Six </a:t>
            </a:r>
            <a:r>
              <a:rPr lang="fr-FR" sz="4000" b="1" dirty="0" err="1">
                <a:latin typeface="Calibri"/>
                <a:cs typeface="Calibri"/>
              </a:rPr>
              <a:t>Thinking</a:t>
            </a:r>
            <a:r>
              <a:rPr lang="fr-FR" sz="4000" b="1" dirty="0">
                <a:latin typeface="Calibri"/>
                <a:cs typeface="Calibri"/>
              </a:rPr>
              <a:t> </a:t>
            </a:r>
            <a:r>
              <a:rPr lang="fr-FR" sz="4000" b="1" dirty="0" err="1">
                <a:latin typeface="Calibri"/>
                <a:cs typeface="Calibri"/>
              </a:rPr>
              <a:t>Hats</a:t>
            </a:r>
            <a:endParaRPr lang="fr-FR" sz="4000">
              <a:latin typeface="Calibri"/>
              <a:cs typeface="Calibri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B2FD4-A5E7-A7AC-76DF-D424A9BD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24" y="1164478"/>
            <a:ext cx="11232776" cy="58193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rgbClr val="1F1F1F"/>
                </a:solidFill>
                <a:highlight>
                  <a:srgbClr val="FFFF00"/>
                </a:highlight>
                <a:cs typeface="Calibri"/>
              </a:rPr>
              <a:t>4. Yellow Hat:</a:t>
            </a:r>
            <a:r>
              <a:rPr lang="fr-FR" sz="1800" dirty="0">
                <a:solidFill>
                  <a:srgbClr val="1F1F1F"/>
                </a:solidFill>
                <a:highlight>
                  <a:srgbClr val="FFFF00"/>
                </a:highlight>
                <a:cs typeface="Calibri"/>
              </a:rPr>
              <a:t> The </a:t>
            </a:r>
            <a:r>
              <a:rPr lang="fr-FR" sz="1800" b="1" dirty="0">
                <a:solidFill>
                  <a:srgbClr val="1F1F1F"/>
                </a:solidFill>
                <a:highlight>
                  <a:srgbClr val="FFFF00"/>
                </a:highlight>
                <a:cs typeface="Calibri"/>
              </a:rPr>
              <a:t>"Positive" Hat</a:t>
            </a:r>
            <a:r>
              <a:rPr lang="fr-FR" sz="1800" dirty="0">
                <a:solidFill>
                  <a:srgbClr val="1F1F1F"/>
                </a:solidFill>
                <a:highlight>
                  <a:srgbClr val="FFFF00"/>
                </a:highlight>
                <a:cs typeface="Calibri"/>
              </a:rPr>
              <a:t> </a:t>
            </a:r>
            <a:endParaRPr lang="en-US" sz="1800">
              <a:solidFill>
                <a:srgbClr val="000000"/>
              </a:solidFill>
              <a:highlight>
                <a:srgbClr val="FFFF00"/>
              </a:highlight>
              <a:ea typeface="Calibri" panose="020F0502020204030204"/>
              <a:cs typeface="Calibri"/>
            </a:endParaRPr>
          </a:p>
          <a:p>
            <a:r>
              <a:rPr lang="fr-FR" sz="1800" b="1" dirty="0">
                <a:solidFill>
                  <a:srgbClr val="1F1F1F"/>
                </a:solidFill>
                <a:cs typeface="Calibri"/>
              </a:rPr>
              <a:t>Focus: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Identifying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potential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benefits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,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opportunities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, and value. </a:t>
            </a:r>
            <a:endParaRPr lang="en-US" sz="18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fr-FR" sz="1800" b="1" err="1">
                <a:solidFill>
                  <a:srgbClr val="1F1F1F"/>
                </a:solidFill>
                <a:cs typeface="Calibri"/>
              </a:rPr>
              <a:t>Purpose</a:t>
            </a:r>
            <a:r>
              <a:rPr lang="fr-FR" sz="1800" b="1" dirty="0">
                <a:solidFill>
                  <a:srgbClr val="1F1F1F"/>
                </a:solidFill>
                <a:cs typeface="Calibri"/>
              </a:rPr>
              <a:t>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To explore the positive aspects,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potential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value, 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optimistic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outlook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. </a:t>
            </a:r>
            <a:endParaRPr lang="en-US" sz="18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fr-FR" sz="1800" b="1" dirty="0">
                <a:solidFill>
                  <a:srgbClr val="1F1F1F"/>
                </a:solidFill>
                <a:cs typeface="Calibri"/>
              </a:rPr>
              <a:t>Example questions: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What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are the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potential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benefits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of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this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solution?" 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What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opportunities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does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this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create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?" 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What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is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the best-case scenario?"</a:t>
            </a:r>
            <a:endParaRPr lang="fr-FR" sz="180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bg1"/>
                </a:solidFill>
                <a:highlight>
                  <a:srgbClr val="00FF00"/>
                </a:highlight>
                <a:cs typeface="Calibri"/>
              </a:rPr>
              <a:t>5. Green Hat:</a:t>
            </a:r>
            <a:r>
              <a:rPr lang="fr-FR" sz="1800" dirty="0">
                <a:solidFill>
                  <a:schemeClr val="bg1"/>
                </a:solidFill>
                <a:highlight>
                  <a:srgbClr val="00FF00"/>
                </a:highlight>
                <a:cs typeface="Calibri"/>
              </a:rPr>
              <a:t> The </a:t>
            </a:r>
            <a:r>
              <a:rPr lang="fr-FR" sz="1800" b="1" dirty="0">
                <a:solidFill>
                  <a:schemeClr val="bg1"/>
                </a:solidFill>
                <a:highlight>
                  <a:srgbClr val="00FF00"/>
                </a:highlight>
                <a:cs typeface="Calibri"/>
              </a:rPr>
              <a:t>"Creative" Hat</a:t>
            </a:r>
            <a:r>
              <a:rPr lang="fr-FR" sz="1800" dirty="0">
                <a:solidFill>
                  <a:schemeClr val="bg1"/>
                </a:solidFill>
                <a:highlight>
                  <a:srgbClr val="00FF00"/>
                </a:highlight>
                <a:cs typeface="Calibri"/>
              </a:rPr>
              <a:t> </a:t>
            </a:r>
            <a:endParaRPr lang="fr-FR" sz="1800">
              <a:solidFill>
                <a:schemeClr val="bg1"/>
              </a:solidFill>
              <a:highlight>
                <a:srgbClr val="00FF00"/>
              </a:highlight>
              <a:ea typeface="Calibri" panose="020F0502020204030204"/>
              <a:cs typeface="Calibri"/>
            </a:endParaRPr>
          </a:p>
          <a:p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b="1" dirty="0">
                <a:solidFill>
                  <a:srgbClr val="1F1F1F"/>
                </a:solidFill>
                <a:cs typeface="Calibri"/>
              </a:rPr>
              <a:t>Focus: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Generating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new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ideas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possibilities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. *</a:t>
            </a:r>
            <a:endParaRPr lang="fr-FR" sz="18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fr-FR" sz="1800" b="1" err="1">
                <a:solidFill>
                  <a:srgbClr val="1F1F1F"/>
                </a:solidFill>
                <a:cs typeface="Calibri"/>
              </a:rPr>
              <a:t>Purpose</a:t>
            </a:r>
            <a:r>
              <a:rPr lang="fr-FR" sz="1800" b="1" dirty="0">
                <a:solidFill>
                  <a:srgbClr val="1F1F1F"/>
                </a:solidFill>
                <a:cs typeface="Calibri"/>
              </a:rPr>
              <a:t>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To encourage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creative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thinking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, exploration of alternatives, 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proposing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new solutions 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approaches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. </a:t>
            </a:r>
            <a:endParaRPr lang="fr-FR" sz="18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fr-FR" sz="1800" b="1" dirty="0">
                <a:solidFill>
                  <a:srgbClr val="1F1F1F"/>
                </a:solidFill>
                <a:cs typeface="Calibri"/>
              </a:rPr>
              <a:t>Example prompts: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 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What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are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some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unconventional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solutions?" 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What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innovative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ideas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can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 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make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?"</a:t>
            </a:r>
            <a:endParaRPr lang="fr-FR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6. Blue Hat:</a:t>
            </a:r>
            <a:r>
              <a:rPr lang="fr-FR" sz="1800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 The </a:t>
            </a:r>
            <a:r>
              <a:rPr lang="fr-FR" sz="1800" b="1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"Process" Hat</a:t>
            </a:r>
            <a:r>
              <a:rPr lang="fr-FR" sz="1800" dirty="0">
                <a:solidFill>
                  <a:schemeClr val="bg1"/>
                </a:solidFill>
                <a:highlight>
                  <a:srgbClr val="0000FF"/>
                </a:highlight>
                <a:cs typeface="Calibri"/>
              </a:rPr>
              <a:t> </a:t>
            </a:r>
            <a:endParaRPr lang="en-US" sz="1800">
              <a:solidFill>
                <a:schemeClr val="bg1"/>
              </a:solidFill>
              <a:highlight>
                <a:srgbClr val="0000FF"/>
              </a:highlight>
              <a:ea typeface="Calibri" panose="020F0502020204030204"/>
              <a:cs typeface="Calibri"/>
            </a:endParaRPr>
          </a:p>
          <a:p>
            <a:r>
              <a:rPr lang="fr-FR" sz="1800" b="1" dirty="0">
                <a:solidFill>
                  <a:srgbClr val="1F1F1F"/>
                </a:solidFill>
                <a:cs typeface="Calibri"/>
              </a:rPr>
              <a:t>Focus: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Managing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the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thinking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process 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ensuring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everyone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participates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. </a:t>
            </a:r>
            <a:endParaRPr lang="en-US" sz="18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b="1" err="1">
                <a:solidFill>
                  <a:srgbClr val="1F1F1F"/>
                </a:solidFill>
                <a:cs typeface="Calibri"/>
              </a:rPr>
              <a:t>Purpose</a:t>
            </a:r>
            <a:r>
              <a:rPr lang="fr-FR" sz="1800" b="1" dirty="0">
                <a:solidFill>
                  <a:srgbClr val="1F1F1F"/>
                </a:solidFill>
                <a:cs typeface="Calibri"/>
              </a:rPr>
              <a:t>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To guide the discussion,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suggest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which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hat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to wear,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summarize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key points, 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ensure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fair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balanced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thinking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. </a:t>
            </a:r>
            <a:endParaRPr lang="en-US" sz="18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fr-FR" sz="1800" b="1" dirty="0">
                <a:solidFill>
                  <a:srgbClr val="1F1F1F"/>
                </a:solidFill>
                <a:cs typeface="Calibri"/>
              </a:rPr>
              <a:t>Example </a:t>
            </a:r>
            <a:r>
              <a:rPr lang="fr-FR" sz="1800" b="1" err="1">
                <a:solidFill>
                  <a:srgbClr val="1F1F1F"/>
                </a:solidFill>
                <a:cs typeface="Calibri"/>
              </a:rPr>
              <a:t>statements</a:t>
            </a:r>
            <a:r>
              <a:rPr lang="fr-FR" sz="1800" b="1" dirty="0">
                <a:solidFill>
                  <a:srgbClr val="1F1F1F"/>
                </a:solidFill>
                <a:cs typeface="Calibri"/>
              </a:rPr>
              <a:t>: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Let's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put on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our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Black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Hats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and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consider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the challenges." "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Perhaps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we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should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wear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our</a:t>
            </a:r>
            <a:r>
              <a:rPr lang="fr-FR" sz="1800" dirty="0">
                <a:solidFill>
                  <a:srgbClr val="1F1F1F"/>
                </a:solidFill>
                <a:cs typeface="Calibri"/>
              </a:rPr>
              <a:t> Yellow </a:t>
            </a:r>
            <a:r>
              <a:rPr lang="fr-FR" sz="1800" err="1">
                <a:solidFill>
                  <a:srgbClr val="1F1F1F"/>
                </a:solidFill>
                <a:cs typeface="Calibri"/>
              </a:rPr>
              <a:t>H</a:t>
            </a:r>
            <a:r>
              <a:rPr lang="fr-FR" sz="2000" err="1">
                <a:solidFill>
                  <a:srgbClr val="1F1F1F"/>
                </a:solidFill>
                <a:cs typeface="Calibri"/>
              </a:rPr>
              <a:t>ats</a:t>
            </a:r>
            <a:r>
              <a:rPr lang="fr-FR" sz="20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2000" err="1">
                <a:solidFill>
                  <a:srgbClr val="1F1F1F"/>
                </a:solidFill>
                <a:cs typeface="Calibri"/>
              </a:rPr>
              <a:t>now</a:t>
            </a:r>
            <a:r>
              <a:rPr lang="fr-FR" sz="2000" dirty="0">
                <a:solidFill>
                  <a:srgbClr val="1F1F1F"/>
                </a:solidFill>
                <a:cs typeface="Calibri"/>
              </a:rPr>
              <a:t> and explore the positive aspects." "</a:t>
            </a:r>
            <a:r>
              <a:rPr lang="fr-FR" sz="2000" err="1">
                <a:solidFill>
                  <a:srgbClr val="1F1F1F"/>
                </a:solidFill>
                <a:cs typeface="Calibri"/>
              </a:rPr>
              <a:t>What</a:t>
            </a:r>
            <a:r>
              <a:rPr lang="fr-FR" sz="2000" dirty="0">
                <a:solidFill>
                  <a:srgbClr val="1F1F1F"/>
                </a:solidFill>
                <a:cs typeface="Calibri"/>
              </a:rPr>
              <a:t> have </a:t>
            </a:r>
            <a:r>
              <a:rPr lang="fr-FR" sz="2000" err="1">
                <a:solidFill>
                  <a:srgbClr val="1F1F1F"/>
                </a:solidFill>
                <a:cs typeface="Calibri"/>
              </a:rPr>
              <a:t>we</a:t>
            </a:r>
            <a:r>
              <a:rPr lang="fr-FR" sz="20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2000" err="1">
                <a:solidFill>
                  <a:srgbClr val="1F1F1F"/>
                </a:solidFill>
                <a:cs typeface="Calibri"/>
              </a:rPr>
              <a:t>learned</a:t>
            </a:r>
            <a:r>
              <a:rPr lang="fr-FR" sz="2000" dirty="0">
                <a:solidFill>
                  <a:srgbClr val="1F1F1F"/>
                </a:solidFill>
                <a:cs typeface="Calibri"/>
              </a:rPr>
              <a:t> </a:t>
            </a:r>
            <a:r>
              <a:rPr lang="fr-FR" sz="2000" err="1">
                <a:solidFill>
                  <a:srgbClr val="1F1F1F"/>
                </a:solidFill>
                <a:cs typeface="Calibri"/>
              </a:rPr>
              <a:t>so</a:t>
            </a:r>
            <a:r>
              <a:rPr lang="fr-FR" sz="2000" dirty="0">
                <a:solidFill>
                  <a:srgbClr val="1F1F1F"/>
                </a:solidFill>
                <a:cs typeface="Calibri"/>
              </a:rPr>
              <a:t> far?"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58A69-A783-798B-1F66-9BDFC1CB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err="1">
                <a:cs typeface="Calibri Light"/>
              </a:rPr>
              <a:t>Ideation</a:t>
            </a:r>
            <a:r>
              <a:rPr lang="fr-FR" sz="4000" b="1" dirty="0">
                <a:cs typeface="Calibri Light"/>
              </a:rPr>
              <a:t> Techniques</a:t>
            </a:r>
            <a:r>
              <a:rPr lang="fr-FR" sz="4000" dirty="0">
                <a:cs typeface="Calibri Light"/>
              </a:rPr>
              <a:t>:</a:t>
            </a:r>
            <a:r>
              <a:rPr lang="fr-FR" sz="4000" b="1" dirty="0">
                <a:latin typeface="Calibri"/>
                <a:cs typeface="Calibri"/>
              </a:rPr>
              <a:t> Six </a:t>
            </a:r>
            <a:r>
              <a:rPr lang="fr-FR" sz="4000" b="1" dirty="0" err="1">
                <a:latin typeface="Calibri"/>
                <a:cs typeface="Calibri"/>
              </a:rPr>
              <a:t>Thinking</a:t>
            </a:r>
            <a:r>
              <a:rPr lang="fr-FR" sz="4000" b="1" dirty="0">
                <a:latin typeface="Calibri"/>
                <a:cs typeface="Calibri"/>
              </a:rPr>
              <a:t> </a:t>
            </a:r>
            <a:r>
              <a:rPr lang="fr-FR" sz="4000" b="1" dirty="0" err="1">
                <a:latin typeface="Calibri"/>
                <a:cs typeface="Calibri"/>
              </a:rPr>
              <a:t>Hats</a:t>
            </a:r>
            <a:endParaRPr lang="fr-FR" sz="4000" dirty="0" err="1">
              <a:latin typeface="Calibri"/>
              <a:cs typeface="Calibri"/>
            </a:endParaRP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F2782-1F87-38D0-992C-8893094A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214"/>
            <a:ext cx="10627658" cy="51469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Using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 the Six 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Thinking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Hats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fr-FR" sz="2000" dirty="0">
              <a:ea typeface="+mn-lt"/>
              <a:cs typeface="+mn-lt"/>
            </a:endParaRPr>
          </a:p>
          <a:p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Define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the topic or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problem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at hand.</a:t>
            </a:r>
            <a:endParaRPr lang="fr-FR" sz="2000" dirty="0">
              <a:ea typeface="+mn-lt"/>
              <a:cs typeface="+mn-lt"/>
            </a:endParaRPr>
          </a:p>
          <a:p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Choose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a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hat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to wear and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discuss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the situation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from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that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perspective.</a:t>
            </a: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Switch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hats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periodically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to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ensure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all perspectives are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considered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The Blue Hat can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be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used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throughout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the process to manage the discussion and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ensure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fair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participation.</a:t>
            </a:r>
            <a:endParaRPr lang="en-US" sz="2000" dirty="0">
              <a:ea typeface="+mn-lt"/>
              <a:cs typeface="+mn-lt"/>
            </a:endParaRPr>
          </a:p>
          <a:p>
            <a:endParaRPr lang="fr-FR" sz="2000" b="1" dirty="0">
              <a:ea typeface="+mn-lt"/>
              <a:cs typeface="+mn-lt"/>
            </a:endParaRPr>
          </a:p>
          <a:p>
            <a:r>
              <a:rPr lang="fr-FR" sz="2000" b="1" dirty="0" err="1">
                <a:ea typeface="+mn-lt"/>
                <a:cs typeface="+mn-lt"/>
              </a:rPr>
              <a:t>Benefits</a:t>
            </a:r>
            <a:r>
              <a:rPr lang="fr-FR" sz="2000" b="1" dirty="0">
                <a:ea typeface="+mn-lt"/>
                <a:cs typeface="+mn-lt"/>
              </a:rPr>
              <a:t> of the Six </a:t>
            </a:r>
            <a:r>
              <a:rPr lang="fr-FR" sz="2000" b="1" dirty="0" err="1">
                <a:ea typeface="+mn-lt"/>
                <a:cs typeface="+mn-lt"/>
              </a:rPr>
              <a:t>Thinking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Hats</a:t>
            </a:r>
            <a:r>
              <a:rPr lang="fr-FR" sz="2000" b="1" dirty="0">
                <a:ea typeface="+mn-lt"/>
                <a:cs typeface="+mn-lt"/>
              </a:rPr>
              <a:t>:</a:t>
            </a:r>
            <a:endParaRPr lang="fr-FR" sz="2000">
              <a:ea typeface="Calibri"/>
              <a:cs typeface="Calibri"/>
            </a:endParaRPr>
          </a:p>
          <a:p>
            <a:r>
              <a:rPr lang="fr-FR" sz="2000" b="1" dirty="0" err="1">
                <a:ea typeface="+mn-lt"/>
                <a:cs typeface="+mn-lt"/>
              </a:rPr>
              <a:t>Promotes</a:t>
            </a:r>
            <a:r>
              <a:rPr lang="fr-FR" sz="2000" b="1" dirty="0">
                <a:ea typeface="+mn-lt"/>
                <a:cs typeface="+mn-lt"/>
              </a:rPr>
              <a:t> diverse </a:t>
            </a:r>
            <a:r>
              <a:rPr lang="fr-FR" sz="2000" b="1" dirty="0" err="1">
                <a:ea typeface="+mn-lt"/>
                <a:cs typeface="+mn-lt"/>
              </a:rPr>
              <a:t>thinking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 Encourages participants to </a:t>
            </a:r>
            <a:r>
              <a:rPr lang="fr-FR" sz="2000" dirty="0" err="1">
                <a:ea typeface="+mn-lt"/>
                <a:cs typeface="+mn-lt"/>
              </a:rPr>
              <a:t>consider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different</a:t>
            </a:r>
            <a:r>
              <a:rPr lang="fr-FR" sz="2000" dirty="0">
                <a:ea typeface="+mn-lt"/>
                <a:cs typeface="+mn-lt"/>
              </a:rPr>
              <a:t> perspectives and </a:t>
            </a:r>
            <a:r>
              <a:rPr lang="fr-FR" sz="2000" dirty="0" err="1">
                <a:ea typeface="+mn-lt"/>
                <a:cs typeface="+mn-lt"/>
              </a:rPr>
              <a:t>avoid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groupthink</a:t>
            </a:r>
            <a:r>
              <a:rPr lang="fr-FR" sz="2000" dirty="0">
                <a:ea typeface="+mn-lt"/>
                <a:cs typeface="+mn-lt"/>
              </a:rPr>
              <a:t>.</a:t>
            </a:r>
            <a:endParaRPr lang="fr-FR" sz="2000">
              <a:ea typeface="Calibri"/>
              <a:cs typeface="Calibri"/>
            </a:endParaRPr>
          </a:p>
          <a:p>
            <a:r>
              <a:rPr lang="fr-FR" sz="2000" b="1" dirty="0" err="1">
                <a:ea typeface="+mn-lt"/>
                <a:cs typeface="+mn-lt"/>
              </a:rPr>
              <a:t>Improves</a:t>
            </a:r>
            <a:r>
              <a:rPr lang="fr-FR" sz="2000" b="1" dirty="0">
                <a:ea typeface="+mn-lt"/>
                <a:cs typeface="+mn-lt"/>
              </a:rPr>
              <a:t> communication: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Provides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structured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framework</a:t>
            </a:r>
            <a:r>
              <a:rPr lang="fr-FR" sz="2000" dirty="0">
                <a:ea typeface="+mn-lt"/>
                <a:cs typeface="+mn-lt"/>
              </a:rPr>
              <a:t> for </a:t>
            </a:r>
            <a:r>
              <a:rPr lang="fr-FR" sz="2000" dirty="0" err="1">
                <a:ea typeface="+mn-lt"/>
                <a:cs typeface="+mn-lt"/>
              </a:rPr>
              <a:t>expressing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dirty="0" err="1">
                <a:ea typeface="+mn-lt"/>
                <a:cs typeface="+mn-lt"/>
              </a:rPr>
              <a:t>understanding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different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viewpoints</a:t>
            </a:r>
            <a:r>
              <a:rPr lang="fr-FR" sz="2000" dirty="0">
                <a:ea typeface="+mn-lt"/>
                <a:cs typeface="+mn-lt"/>
              </a:rPr>
              <a:t>.</a:t>
            </a:r>
            <a:endParaRPr lang="fr-FR" sz="2000">
              <a:ea typeface="Calibri"/>
              <a:cs typeface="Calibri"/>
            </a:endParaRPr>
          </a:p>
          <a:p>
            <a:r>
              <a:rPr lang="fr-FR" sz="2000" b="1" dirty="0">
                <a:ea typeface="+mn-lt"/>
                <a:cs typeface="+mn-lt"/>
              </a:rPr>
              <a:t>Sparks </a:t>
            </a:r>
            <a:r>
              <a:rPr lang="fr-FR" sz="2000" b="1" dirty="0" err="1">
                <a:ea typeface="+mn-lt"/>
                <a:cs typeface="+mn-lt"/>
              </a:rPr>
              <a:t>creativity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 Encourages exploration of new </a:t>
            </a:r>
            <a:r>
              <a:rPr lang="fr-FR" sz="2000" dirty="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 and innovative solutions.</a:t>
            </a:r>
            <a:endParaRPr lang="fr-FR" sz="2000">
              <a:ea typeface="Calibri"/>
              <a:cs typeface="Calibri"/>
            </a:endParaRPr>
          </a:p>
          <a:p>
            <a:r>
              <a:rPr lang="fr-FR" sz="2000" b="1" dirty="0" err="1">
                <a:ea typeface="+mn-lt"/>
                <a:cs typeface="+mn-lt"/>
              </a:rPr>
              <a:t>Enhances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decision-making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Provides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comprehensive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understanding</a:t>
            </a:r>
            <a:r>
              <a:rPr lang="fr-FR" sz="2000" dirty="0">
                <a:ea typeface="+mn-lt"/>
                <a:cs typeface="+mn-lt"/>
              </a:rPr>
              <a:t> of the situation </a:t>
            </a:r>
            <a:r>
              <a:rPr lang="fr-FR" sz="2000" dirty="0" err="1">
                <a:ea typeface="+mn-lt"/>
                <a:cs typeface="+mn-lt"/>
              </a:rPr>
              <a:t>before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making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choices</a:t>
            </a:r>
            <a:r>
              <a:rPr lang="fr-FR" sz="2000" dirty="0">
                <a:ea typeface="+mn-lt"/>
                <a:cs typeface="+mn-lt"/>
              </a:rPr>
              <a:t>.</a:t>
            </a:r>
            <a:endParaRPr lang="fr-FR" sz="2000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90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F0A9B-02E4-73A2-51F9-35F5E138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>
                <a:latin typeface="Calibri"/>
                <a:ea typeface="Calibri"/>
                <a:cs typeface="Calibri"/>
              </a:rPr>
              <a:t>Tips for Effective </a:t>
            </a:r>
            <a:r>
              <a:rPr lang="fr-FR" sz="4000" b="1" err="1">
                <a:latin typeface="Calibri"/>
                <a:ea typeface="Calibri"/>
                <a:cs typeface="Calibri"/>
              </a:rPr>
              <a:t>Ideation</a:t>
            </a:r>
            <a:r>
              <a:rPr lang="fr-FR" sz="4000" b="1" dirty="0">
                <a:latin typeface="Calibri"/>
                <a:ea typeface="Calibri"/>
                <a:cs typeface="Calibri"/>
              </a:rPr>
              <a:t>:</a:t>
            </a:r>
            <a:endParaRPr lang="fr-FR" sz="4000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B89E8-C33C-0DEA-5389-84AD614B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b="1" dirty="0">
              <a:ea typeface="Calibri"/>
              <a:cs typeface="Calibri"/>
            </a:endParaRPr>
          </a:p>
          <a:p>
            <a:r>
              <a:rPr lang="fr-FR" b="1" dirty="0">
                <a:ea typeface="+mn-lt"/>
                <a:cs typeface="+mn-lt"/>
              </a:rPr>
              <a:t>Diversity of Participants: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Include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individuals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varied</a:t>
            </a:r>
            <a:r>
              <a:rPr lang="fr-FR" dirty="0">
                <a:ea typeface="+mn-lt"/>
                <a:cs typeface="+mn-lt"/>
              </a:rPr>
              <a:t> backgrounds and expertise for a </a:t>
            </a:r>
            <a:r>
              <a:rPr lang="fr-FR" dirty="0" err="1">
                <a:ea typeface="+mn-lt"/>
                <a:cs typeface="+mn-lt"/>
              </a:rPr>
              <a:t>broad</a:t>
            </a:r>
            <a:r>
              <a:rPr lang="fr-FR" dirty="0">
                <a:ea typeface="+mn-lt"/>
                <a:cs typeface="+mn-lt"/>
              </a:rPr>
              <a:t> range of perspectives.</a:t>
            </a:r>
          </a:p>
          <a:p>
            <a:r>
              <a:rPr lang="fr-FR" b="1" dirty="0">
                <a:ea typeface="+mn-lt"/>
                <a:cs typeface="+mn-lt"/>
              </a:rPr>
              <a:t>Time </a:t>
            </a:r>
            <a:r>
              <a:rPr lang="fr-FR" b="1" dirty="0" err="1">
                <a:ea typeface="+mn-lt"/>
                <a:cs typeface="+mn-lt"/>
              </a:rPr>
              <a:t>Constraints</a:t>
            </a:r>
            <a:r>
              <a:rPr lang="fr-FR" b="1" dirty="0">
                <a:ea typeface="+mn-lt"/>
                <a:cs typeface="+mn-lt"/>
              </a:rPr>
              <a:t>:</a:t>
            </a:r>
            <a:r>
              <a:rPr lang="fr-FR" dirty="0">
                <a:ea typeface="+mn-lt"/>
                <a:cs typeface="+mn-lt"/>
              </a:rPr>
              <a:t> Set time </a:t>
            </a:r>
            <a:r>
              <a:rPr lang="fr-FR" dirty="0" err="1">
                <a:ea typeface="+mn-lt"/>
                <a:cs typeface="+mn-lt"/>
              </a:rPr>
              <a:t>limits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ideation</a:t>
            </a:r>
            <a:r>
              <a:rPr lang="fr-FR" dirty="0">
                <a:ea typeface="+mn-lt"/>
                <a:cs typeface="+mn-lt"/>
              </a:rPr>
              <a:t> sessions to </a:t>
            </a:r>
            <a:r>
              <a:rPr lang="fr-FR" dirty="0" err="1">
                <a:ea typeface="+mn-lt"/>
                <a:cs typeface="+mn-lt"/>
              </a:rPr>
              <a:t>foster</a:t>
            </a:r>
            <a:r>
              <a:rPr lang="fr-FR" dirty="0">
                <a:ea typeface="+mn-lt"/>
                <a:cs typeface="+mn-lt"/>
              </a:rPr>
              <a:t> quick </a:t>
            </a:r>
            <a:r>
              <a:rPr lang="fr-FR" dirty="0" err="1">
                <a:ea typeface="+mn-lt"/>
                <a:cs typeface="+mn-lt"/>
              </a:rPr>
              <a:t>thinking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prevent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overthinking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b="1" dirty="0">
                <a:ea typeface="+mn-lt"/>
                <a:cs typeface="+mn-lt"/>
              </a:rPr>
              <a:t>Combine Techniques:</a:t>
            </a:r>
            <a:r>
              <a:rPr lang="fr-FR" dirty="0">
                <a:ea typeface="+mn-lt"/>
                <a:cs typeface="+mn-lt"/>
              </a:rPr>
              <a:t> Mix and match </a:t>
            </a:r>
            <a:r>
              <a:rPr lang="fr-FR" dirty="0" err="1">
                <a:ea typeface="+mn-lt"/>
                <a:cs typeface="+mn-lt"/>
              </a:rPr>
              <a:t>ideation</a:t>
            </a:r>
            <a:r>
              <a:rPr lang="fr-FR" dirty="0">
                <a:ea typeface="+mn-lt"/>
                <a:cs typeface="+mn-lt"/>
              </a:rPr>
              <a:t> techniques for a more </a:t>
            </a:r>
            <a:r>
              <a:rPr lang="fr-FR" dirty="0" err="1">
                <a:ea typeface="+mn-lt"/>
                <a:cs typeface="+mn-lt"/>
              </a:rPr>
              <a:t>comprehensive</a:t>
            </a:r>
            <a:r>
              <a:rPr lang="fr-FR" dirty="0">
                <a:ea typeface="+mn-lt"/>
                <a:cs typeface="+mn-lt"/>
              </a:rPr>
              <a:t> exploration of </a:t>
            </a:r>
            <a:r>
              <a:rPr lang="fr-FR" dirty="0" err="1">
                <a:ea typeface="+mn-lt"/>
                <a:cs typeface="+mn-lt"/>
              </a:rPr>
              <a:t>ideas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b="1" dirty="0">
                <a:ea typeface="+mn-lt"/>
                <a:cs typeface="+mn-lt"/>
              </a:rPr>
              <a:t>Encourage Wild </a:t>
            </a:r>
            <a:r>
              <a:rPr lang="fr-FR" b="1" dirty="0" err="1">
                <a:ea typeface="+mn-lt"/>
                <a:cs typeface="+mn-lt"/>
              </a:rPr>
              <a:t>Ideas</a:t>
            </a:r>
            <a:r>
              <a:rPr lang="fr-FR" b="1" dirty="0">
                <a:ea typeface="+mn-lt"/>
                <a:cs typeface="+mn-lt"/>
              </a:rPr>
              <a:t>:</a:t>
            </a:r>
            <a:r>
              <a:rPr lang="fr-FR" dirty="0">
                <a:ea typeface="+mn-lt"/>
                <a:cs typeface="+mn-lt"/>
              </a:rPr>
              <a:t> Foster an </a:t>
            </a:r>
            <a:r>
              <a:rPr lang="fr-FR" dirty="0" err="1">
                <a:ea typeface="+mn-lt"/>
                <a:cs typeface="+mn-lt"/>
              </a:rPr>
              <a:t>environment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where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unconventional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bold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ideas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welcome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without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judgment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25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F23A-BF61-F7D9-188B-E300BDC2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93" y="-73286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dirty="0"/>
            </a:br>
            <a:r>
              <a:rPr lang="fr-FR" sz="2800" b="1" err="1">
                <a:ea typeface="+mj-lt"/>
                <a:cs typeface="+mj-lt"/>
              </a:rPr>
              <a:t>Applying</a:t>
            </a:r>
            <a:r>
              <a:rPr lang="fr-FR" sz="2800" b="1" dirty="0">
                <a:ea typeface="+mj-lt"/>
                <a:cs typeface="+mj-lt"/>
              </a:rPr>
              <a:t> SCAMPER to an AI Project: </a:t>
            </a:r>
            <a:r>
              <a:rPr lang="fr-FR" sz="2800" b="1" err="1">
                <a:ea typeface="+mj-lt"/>
                <a:cs typeface="+mj-lt"/>
              </a:rPr>
              <a:t>Improving</a:t>
            </a:r>
            <a:r>
              <a:rPr lang="fr-FR" sz="2800" b="1" dirty="0">
                <a:ea typeface="+mj-lt"/>
                <a:cs typeface="+mj-lt"/>
              </a:rPr>
              <a:t> Healthcare </a:t>
            </a:r>
            <a:r>
              <a:rPr lang="fr-FR" sz="2800" b="1" err="1">
                <a:ea typeface="+mj-lt"/>
                <a:cs typeface="+mj-lt"/>
              </a:rPr>
              <a:t>Diagnosis</a:t>
            </a:r>
            <a:r>
              <a:rPr lang="fr-FR" sz="2800" b="1" dirty="0">
                <a:ea typeface="+mj-lt"/>
                <a:cs typeface="+mj-lt"/>
              </a:rPr>
              <a:t> </a:t>
            </a:r>
            <a:r>
              <a:rPr lang="fr-FR" sz="2800" b="1" err="1">
                <a:ea typeface="+mj-lt"/>
                <a:cs typeface="+mj-lt"/>
              </a:rPr>
              <a:t>Accuracy</a:t>
            </a:r>
            <a:endParaRPr lang="fr-FR" sz="280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B5CB9-AA94-1E11-4703-88C7B26B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6" y="1199324"/>
            <a:ext cx="10515600" cy="58962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Problem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Medical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misdiagnosis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can have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severe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consequences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,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highlighting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the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need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for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improved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diagnostic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accuracy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fr-FR" sz="2000">
              <a:cs typeface="Calibri" panose="020F0502020204030204"/>
            </a:endParaRPr>
          </a:p>
          <a:p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Applying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SCAMPER:</a:t>
            </a:r>
            <a:endParaRPr lang="fr-FR" sz="2000">
              <a:cs typeface="Calibri"/>
            </a:endParaRPr>
          </a:p>
          <a:p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Substitute:</a:t>
            </a:r>
            <a:endParaRPr lang="fr-FR" sz="2000">
              <a:solidFill>
                <a:schemeClr val="accent1"/>
              </a:solidFill>
              <a:cs typeface="Calibri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Can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substitute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traditional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diagnostic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methods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(e.g., x-rays)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with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AI-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powered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analysis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of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medical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images like CT scans or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MRIs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for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improved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accuracy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?</a:t>
            </a:r>
            <a:endParaRPr lang="fr-FR" sz="2000">
              <a:cs typeface="Calibri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Can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substitute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the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need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for extensive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medical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training by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developing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AI-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powered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tools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that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assist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doctors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to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identify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potential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diagnoses?</a:t>
            </a:r>
            <a:endParaRPr lang="fr-FR" sz="2000">
              <a:cs typeface="Calibri"/>
            </a:endParaRPr>
          </a:p>
          <a:p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Combine:</a:t>
            </a:r>
            <a:endParaRPr lang="fr-FR" sz="2000">
              <a:solidFill>
                <a:schemeClr val="accent1"/>
              </a:solidFill>
              <a:cs typeface="Calibri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Can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combine AI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analysis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with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expert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medical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knowledge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to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create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a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hybrid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system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that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leverages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the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strengths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of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both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?</a:t>
            </a:r>
            <a:endParaRPr lang="fr-FR" sz="2000">
              <a:cs typeface="Calibri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Can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combine AI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algorithms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trained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on diverse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medical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datasets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to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increase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the 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generalizability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and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accuracy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of diagnoses?</a:t>
            </a:r>
            <a:endParaRPr lang="fr-FR" sz="2000">
              <a:cs typeface="Calibri"/>
            </a:endParaRPr>
          </a:p>
          <a:p>
            <a:r>
              <a:rPr lang="fr-FR" sz="2000" b="1" err="1">
                <a:solidFill>
                  <a:schemeClr val="accent1"/>
                </a:solidFill>
                <a:ea typeface="+mn-lt"/>
                <a:cs typeface="+mn-lt"/>
              </a:rPr>
              <a:t>Adapt</a:t>
            </a: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fr-FR" sz="2000">
              <a:solidFill>
                <a:schemeClr val="accent1"/>
              </a:solidFill>
              <a:cs typeface="Calibri"/>
            </a:endParaRPr>
          </a:p>
          <a:p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Can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we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adapt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existing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AI techniques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used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in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other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1F1F1F"/>
                </a:solidFill>
                <a:ea typeface="+mn-lt"/>
                <a:cs typeface="+mn-lt"/>
              </a:rPr>
              <a:t>fields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, like image recognition, and 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adapt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them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to the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specific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needs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of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medical</a:t>
            </a:r>
            <a:r>
              <a:rPr lang="fr-FR" sz="2000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rgbClr val="1F1F1F"/>
                </a:solidFill>
                <a:ea typeface="+mn-lt"/>
                <a:cs typeface="+mn-lt"/>
              </a:rPr>
              <a:t>diagnosis</a:t>
            </a:r>
            <a:r>
              <a:rPr lang="fr-FR" sz="2000" dirty="0">
                <a:solidFill>
                  <a:srgbClr val="1F1F1F"/>
                </a:solidFill>
                <a:ea typeface="+mn-lt"/>
                <a:cs typeface="+mn-lt"/>
              </a:rPr>
              <a:t>?</a:t>
            </a:r>
            <a:endParaRPr lang="fr-FR" sz="2000" dirty="0">
              <a:cs typeface="Calibri"/>
            </a:endParaRPr>
          </a:p>
          <a:p>
            <a:endParaRPr lang="fr-FR" sz="1200" b="1" dirty="0">
              <a:solidFill>
                <a:srgbClr val="1F1F1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8703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FFDD5-0110-270B-EAE3-3CDB7DB7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153"/>
          </a:xfrm>
        </p:spPr>
        <p:txBody>
          <a:bodyPr>
            <a:normAutofit/>
          </a:bodyPr>
          <a:lstStyle/>
          <a:p>
            <a:r>
              <a:rPr lang="fr-FR" sz="2800" b="1" err="1">
                <a:cs typeface="Calibri Light"/>
              </a:rPr>
              <a:t>Applying</a:t>
            </a:r>
            <a:r>
              <a:rPr lang="fr-FR" sz="2800" b="1" dirty="0">
                <a:cs typeface="Calibri Light"/>
              </a:rPr>
              <a:t> SCAMPER to an AI Project: </a:t>
            </a:r>
            <a:r>
              <a:rPr lang="fr-FR" sz="2800" b="1" err="1">
                <a:cs typeface="Calibri Light"/>
              </a:rPr>
              <a:t>Improving</a:t>
            </a:r>
            <a:r>
              <a:rPr lang="fr-FR" sz="2800" b="1" dirty="0">
                <a:cs typeface="Calibri Light"/>
              </a:rPr>
              <a:t> Healthcare </a:t>
            </a:r>
            <a:r>
              <a:rPr lang="fr-FR" sz="2800" b="1" err="1">
                <a:cs typeface="Calibri Light"/>
              </a:rPr>
              <a:t>Diagnosis</a:t>
            </a:r>
            <a:r>
              <a:rPr lang="fr-FR" sz="2800" b="1" dirty="0">
                <a:cs typeface="Calibri Light"/>
              </a:rPr>
              <a:t> </a:t>
            </a:r>
            <a:r>
              <a:rPr lang="fr-FR" sz="2800" b="1" err="1">
                <a:cs typeface="Calibri Light"/>
              </a:rPr>
              <a:t>Accuracy</a:t>
            </a:r>
            <a:endParaRPr lang="fr-FR" sz="280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08DBF-9DD7-4F27-93AF-46A0012C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25" y="1032310"/>
            <a:ext cx="10515600" cy="59484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000" b="1" err="1">
                <a:solidFill>
                  <a:schemeClr val="accent1"/>
                </a:solidFill>
                <a:ea typeface="+mn-lt"/>
                <a:cs typeface="+mn-lt"/>
              </a:rPr>
              <a:t>Modify</a:t>
            </a: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 (</a:t>
            </a:r>
            <a:r>
              <a:rPr lang="fr-FR" sz="2000" b="1" err="1">
                <a:solidFill>
                  <a:schemeClr val="accent1"/>
                </a:solidFill>
                <a:ea typeface="+mn-lt"/>
                <a:cs typeface="+mn-lt"/>
              </a:rPr>
              <a:t>Magnify</a:t>
            </a: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 &amp; </a:t>
            </a:r>
            <a:r>
              <a:rPr lang="fr-FR" sz="2000" b="1" err="1">
                <a:solidFill>
                  <a:schemeClr val="accent1"/>
                </a:solidFill>
                <a:ea typeface="+mn-lt"/>
                <a:cs typeface="+mn-lt"/>
              </a:rPr>
              <a:t>Minify</a:t>
            </a: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):</a:t>
            </a:r>
          </a:p>
          <a:p>
            <a:r>
              <a:rPr lang="fr-FR" sz="2000" b="1" err="1">
                <a:ea typeface="+mn-lt"/>
                <a:cs typeface="+mn-lt"/>
              </a:rPr>
              <a:t>Magnify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 Can </a:t>
            </a:r>
            <a:r>
              <a:rPr lang="fr-FR" sz="200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b="1" err="1">
                <a:ea typeface="+mn-lt"/>
                <a:cs typeface="+mn-lt"/>
              </a:rPr>
              <a:t>increase</a:t>
            </a:r>
            <a:r>
              <a:rPr lang="fr-FR" sz="2000" b="1" dirty="0">
                <a:ea typeface="+mn-lt"/>
                <a:cs typeface="+mn-lt"/>
              </a:rPr>
              <a:t> the </a:t>
            </a:r>
            <a:r>
              <a:rPr lang="fr-FR" sz="2000" b="1" err="1">
                <a:ea typeface="+mn-lt"/>
                <a:cs typeface="+mn-lt"/>
              </a:rPr>
              <a:t>amount</a:t>
            </a:r>
            <a:r>
              <a:rPr lang="fr-FR" sz="2000" b="1" dirty="0">
                <a:ea typeface="+mn-lt"/>
                <a:cs typeface="+mn-lt"/>
              </a:rPr>
              <a:t> and </a:t>
            </a:r>
            <a:r>
              <a:rPr lang="fr-FR" sz="2000" b="1" err="1">
                <a:ea typeface="+mn-lt"/>
                <a:cs typeface="+mn-lt"/>
              </a:rPr>
              <a:t>diversity</a:t>
            </a:r>
            <a:r>
              <a:rPr lang="fr-FR" sz="2000" b="1" dirty="0">
                <a:ea typeface="+mn-lt"/>
                <a:cs typeface="+mn-lt"/>
              </a:rPr>
              <a:t> of </a:t>
            </a:r>
            <a:r>
              <a:rPr lang="fr-FR" sz="2000" b="1" err="1">
                <a:ea typeface="+mn-lt"/>
                <a:cs typeface="+mn-lt"/>
              </a:rPr>
              <a:t>medical</a:t>
            </a:r>
            <a:r>
              <a:rPr lang="fr-FR" sz="2000" b="1" dirty="0">
                <a:ea typeface="+mn-lt"/>
                <a:cs typeface="+mn-lt"/>
              </a:rPr>
              <a:t> data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used</a:t>
            </a:r>
            <a:r>
              <a:rPr lang="fr-FR" sz="2000" dirty="0">
                <a:ea typeface="+mn-lt"/>
                <a:cs typeface="+mn-lt"/>
              </a:rPr>
              <a:t> to train AI </a:t>
            </a:r>
            <a:r>
              <a:rPr lang="fr-FR" sz="2000" err="1">
                <a:ea typeface="+mn-lt"/>
                <a:cs typeface="+mn-lt"/>
              </a:rPr>
              <a:t>algorithms</a:t>
            </a:r>
            <a:r>
              <a:rPr lang="fr-FR" sz="2000" dirty="0">
                <a:ea typeface="+mn-lt"/>
                <a:cs typeface="+mn-lt"/>
              </a:rPr>
              <a:t> to </a:t>
            </a:r>
            <a:r>
              <a:rPr lang="fr-FR" sz="2000" err="1">
                <a:ea typeface="+mn-lt"/>
                <a:cs typeface="+mn-lt"/>
              </a:rPr>
              <a:t>improve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their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accuracy</a:t>
            </a:r>
            <a:r>
              <a:rPr lang="fr-FR" sz="2000" dirty="0">
                <a:ea typeface="+mn-lt"/>
                <a:cs typeface="+mn-lt"/>
              </a:rPr>
              <a:t> and </a:t>
            </a:r>
            <a:r>
              <a:rPr lang="fr-FR" sz="2000" err="1">
                <a:ea typeface="+mn-lt"/>
                <a:cs typeface="+mn-lt"/>
              </a:rPr>
              <a:t>generalizability</a:t>
            </a:r>
            <a:r>
              <a:rPr lang="fr-FR" sz="2000" dirty="0">
                <a:ea typeface="+mn-lt"/>
                <a:cs typeface="+mn-lt"/>
              </a:rPr>
              <a:t>?</a:t>
            </a:r>
            <a:endParaRPr lang="fr-FR" sz="2000">
              <a:cs typeface="Calibri"/>
            </a:endParaRPr>
          </a:p>
          <a:p>
            <a:r>
              <a:rPr lang="fr-FR" sz="2000" b="1" err="1">
                <a:ea typeface="+mn-lt"/>
                <a:cs typeface="+mn-lt"/>
              </a:rPr>
              <a:t>Minify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 Can </a:t>
            </a:r>
            <a:r>
              <a:rPr lang="fr-FR" sz="200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b="1" err="1">
                <a:ea typeface="+mn-lt"/>
                <a:cs typeface="+mn-lt"/>
              </a:rPr>
              <a:t>simplify</a:t>
            </a:r>
            <a:r>
              <a:rPr lang="fr-FR" sz="2000" b="1" dirty="0">
                <a:ea typeface="+mn-lt"/>
                <a:cs typeface="+mn-lt"/>
              </a:rPr>
              <a:t> the user interface</a:t>
            </a:r>
            <a:r>
              <a:rPr lang="fr-FR" sz="2000" dirty="0">
                <a:ea typeface="+mn-lt"/>
                <a:cs typeface="+mn-lt"/>
              </a:rPr>
              <a:t> of AI-</a:t>
            </a:r>
            <a:r>
              <a:rPr lang="fr-FR" sz="2000" err="1">
                <a:ea typeface="+mn-lt"/>
                <a:cs typeface="+mn-lt"/>
              </a:rPr>
              <a:t>powered</a:t>
            </a:r>
            <a:r>
              <a:rPr lang="fr-FR" sz="2000" dirty="0">
                <a:ea typeface="+mn-lt"/>
                <a:cs typeface="+mn-lt"/>
              </a:rPr>
              <a:t> diagnostic </a:t>
            </a:r>
            <a:r>
              <a:rPr lang="fr-FR" sz="2000" err="1">
                <a:ea typeface="+mn-lt"/>
                <a:cs typeface="+mn-lt"/>
              </a:rPr>
              <a:t>tools</a:t>
            </a:r>
            <a:r>
              <a:rPr lang="fr-FR" sz="2000" dirty="0">
                <a:ea typeface="+mn-lt"/>
                <a:cs typeface="+mn-lt"/>
              </a:rPr>
              <a:t> to </a:t>
            </a:r>
            <a:r>
              <a:rPr lang="fr-FR" sz="2000" err="1">
                <a:ea typeface="+mn-lt"/>
                <a:cs typeface="+mn-lt"/>
              </a:rPr>
              <a:t>make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them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b="1" err="1">
                <a:ea typeface="+mn-lt"/>
                <a:cs typeface="+mn-lt"/>
              </a:rPr>
              <a:t>easily</a:t>
            </a:r>
            <a:r>
              <a:rPr lang="fr-FR" sz="2000" b="1" dirty="0">
                <a:ea typeface="+mn-lt"/>
                <a:cs typeface="+mn-lt"/>
              </a:rPr>
              <a:t> accessible and </a:t>
            </a:r>
            <a:r>
              <a:rPr lang="fr-FR" sz="2000" b="1" err="1">
                <a:ea typeface="+mn-lt"/>
                <a:cs typeface="+mn-lt"/>
              </a:rPr>
              <a:t>understandable</a:t>
            </a:r>
            <a:r>
              <a:rPr lang="fr-FR" sz="2000" dirty="0">
                <a:ea typeface="+mn-lt"/>
                <a:cs typeface="+mn-lt"/>
              </a:rPr>
              <a:t> to </a:t>
            </a:r>
            <a:r>
              <a:rPr lang="fr-FR" sz="2000" err="1">
                <a:ea typeface="+mn-lt"/>
                <a:cs typeface="+mn-lt"/>
              </a:rPr>
              <a:t>medical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professionals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with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varying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levels</a:t>
            </a:r>
            <a:r>
              <a:rPr lang="fr-FR" sz="2000" dirty="0">
                <a:ea typeface="+mn-lt"/>
                <a:cs typeface="+mn-lt"/>
              </a:rPr>
              <a:t> of </a:t>
            </a:r>
            <a:r>
              <a:rPr lang="fr-FR" sz="2000" err="1">
                <a:ea typeface="+mn-lt"/>
                <a:cs typeface="+mn-lt"/>
              </a:rPr>
              <a:t>technical</a:t>
            </a:r>
            <a:r>
              <a:rPr lang="fr-FR" sz="2000" dirty="0">
                <a:ea typeface="+mn-lt"/>
                <a:cs typeface="+mn-lt"/>
              </a:rPr>
              <a:t> expertise?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Put to </a:t>
            </a:r>
            <a:r>
              <a:rPr lang="fr-FR" sz="2000" b="1" err="1">
                <a:solidFill>
                  <a:schemeClr val="accent1"/>
                </a:solidFill>
                <a:ea typeface="+mn-lt"/>
                <a:cs typeface="+mn-lt"/>
              </a:rPr>
              <a:t>other</a:t>
            </a: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 uses:</a:t>
            </a:r>
          </a:p>
          <a:p>
            <a:r>
              <a:rPr lang="fr-FR" sz="2000" dirty="0">
                <a:ea typeface="+mn-lt"/>
                <a:cs typeface="+mn-lt"/>
              </a:rPr>
              <a:t>Can </a:t>
            </a:r>
            <a:r>
              <a:rPr lang="fr-FR" sz="2000" dirty="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 use AI-</a:t>
            </a:r>
            <a:r>
              <a:rPr lang="fr-FR" sz="2000" dirty="0" err="1">
                <a:ea typeface="+mn-lt"/>
                <a:cs typeface="+mn-lt"/>
              </a:rPr>
              <a:t>powered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diagnosis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tools</a:t>
            </a:r>
            <a:r>
              <a:rPr lang="fr-FR" sz="2000" dirty="0">
                <a:ea typeface="+mn-lt"/>
                <a:cs typeface="+mn-lt"/>
              </a:rPr>
              <a:t> not </a:t>
            </a:r>
            <a:r>
              <a:rPr lang="fr-FR" sz="2000" dirty="0" err="1">
                <a:ea typeface="+mn-lt"/>
                <a:cs typeface="+mn-lt"/>
              </a:rPr>
              <a:t>only</a:t>
            </a:r>
            <a:r>
              <a:rPr lang="fr-FR" sz="2000" dirty="0">
                <a:ea typeface="+mn-lt"/>
                <a:cs typeface="+mn-lt"/>
              </a:rPr>
              <a:t> for </a:t>
            </a:r>
            <a:r>
              <a:rPr lang="fr-FR" sz="2000" b="1" dirty="0">
                <a:ea typeface="+mn-lt"/>
                <a:cs typeface="+mn-lt"/>
              </a:rPr>
              <a:t>initial </a:t>
            </a:r>
            <a:r>
              <a:rPr lang="fr-FR" sz="2000" b="1" dirty="0" err="1">
                <a:ea typeface="+mn-lt"/>
                <a:cs typeface="+mn-lt"/>
              </a:rPr>
              <a:t>diagnosis</a:t>
            </a:r>
            <a:r>
              <a:rPr lang="fr-FR" sz="2000" dirty="0">
                <a:ea typeface="+mn-lt"/>
                <a:cs typeface="+mn-lt"/>
              </a:rPr>
              <a:t> but </a:t>
            </a:r>
            <a:r>
              <a:rPr lang="fr-FR" sz="2000" dirty="0" err="1">
                <a:ea typeface="+mn-lt"/>
                <a:cs typeface="+mn-lt"/>
              </a:rPr>
              <a:t>also</a:t>
            </a:r>
            <a:r>
              <a:rPr lang="fr-FR" sz="2000" dirty="0">
                <a:ea typeface="+mn-lt"/>
                <a:cs typeface="+mn-lt"/>
              </a:rPr>
              <a:t> for </a:t>
            </a:r>
            <a:r>
              <a:rPr lang="fr-FR" sz="2000" b="1" dirty="0">
                <a:ea typeface="+mn-lt"/>
                <a:cs typeface="+mn-lt"/>
              </a:rPr>
              <a:t>monitoring patient </a:t>
            </a:r>
            <a:r>
              <a:rPr lang="fr-FR" sz="2000" b="1" dirty="0" err="1">
                <a:ea typeface="+mn-lt"/>
                <a:cs typeface="+mn-lt"/>
              </a:rPr>
              <a:t>health</a:t>
            </a:r>
            <a:r>
              <a:rPr lang="fr-FR" sz="2000" dirty="0">
                <a:ea typeface="+mn-lt"/>
                <a:cs typeface="+mn-lt"/>
              </a:rPr>
              <a:t> and </a:t>
            </a:r>
            <a:r>
              <a:rPr lang="fr-FR" sz="2000" b="1" dirty="0" err="1">
                <a:ea typeface="+mn-lt"/>
                <a:cs typeface="+mn-lt"/>
              </a:rPr>
              <a:t>predicting</a:t>
            </a:r>
            <a:r>
              <a:rPr lang="fr-FR" sz="2000" b="1" dirty="0">
                <a:ea typeface="+mn-lt"/>
                <a:cs typeface="+mn-lt"/>
              </a:rPr>
              <a:t> </a:t>
            </a:r>
            <a:r>
              <a:rPr lang="fr-FR" sz="2000" b="1" dirty="0" err="1">
                <a:ea typeface="+mn-lt"/>
                <a:cs typeface="+mn-lt"/>
              </a:rPr>
              <a:t>potential</a:t>
            </a:r>
            <a:r>
              <a:rPr lang="fr-FR" sz="2000" b="1" dirty="0">
                <a:ea typeface="+mn-lt"/>
                <a:cs typeface="+mn-lt"/>
              </a:rPr>
              <a:t> </a:t>
            </a:r>
            <a:r>
              <a:rPr lang="fr-FR" sz="2000" b="1" dirty="0" err="1">
                <a:ea typeface="+mn-lt"/>
                <a:cs typeface="+mn-lt"/>
              </a:rPr>
              <a:t>health</a:t>
            </a:r>
            <a:r>
              <a:rPr lang="fr-FR" sz="2000" b="1" dirty="0">
                <a:ea typeface="+mn-lt"/>
                <a:cs typeface="+mn-lt"/>
              </a:rPr>
              <a:t> </a:t>
            </a:r>
            <a:r>
              <a:rPr lang="fr-FR" sz="2000" b="1" dirty="0" err="1">
                <a:ea typeface="+mn-lt"/>
                <a:cs typeface="+mn-lt"/>
              </a:rPr>
              <a:t>risks</a:t>
            </a:r>
            <a:r>
              <a:rPr lang="fr-FR" sz="2000" dirty="0">
                <a:ea typeface="+mn-lt"/>
                <a:cs typeface="+mn-lt"/>
              </a:rPr>
              <a:t>?</a:t>
            </a:r>
          </a:p>
          <a:p>
            <a:r>
              <a:rPr lang="fr-FR" sz="2000" b="1" err="1">
                <a:solidFill>
                  <a:schemeClr val="accent1"/>
                </a:solidFill>
                <a:ea typeface="+mn-lt"/>
                <a:cs typeface="+mn-lt"/>
              </a:rPr>
              <a:t>Eliminate</a:t>
            </a:r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fr-FR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Can </a:t>
            </a:r>
            <a:r>
              <a:rPr lang="fr-FR" sz="2000" dirty="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b="1" dirty="0" err="1">
                <a:ea typeface="+mn-lt"/>
                <a:cs typeface="+mn-lt"/>
              </a:rPr>
              <a:t>eliminate</a:t>
            </a:r>
            <a:r>
              <a:rPr lang="fr-FR" sz="2000" b="1" dirty="0">
                <a:ea typeface="+mn-lt"/>
                <a:cs typeface="+mn-lt"/>
              </a:rPr>
              <a:t> the </a:t>
            </a:r>
            <a:r>
              <a:rPr lang="fr-FR" sz="2000" b="1" dirty="0" err="1">
                <a:ea typeface="+mn-lt"/>
                <a:cs typeface="+mn-lt"/>
              </a:rPr>
              <a:t>need</a:t>
            </a:r>
            <a:r>
              <a:rPr lang="fr-FR" sz="2000" b="1" dirty="0">
                <a:ea typeface="+mn-lt"/>
                <a:cs typeface="+mn-lt"/>
              </a:rPr>
              <a:t> for </a:t>
            </a:r>
            <a:r>
              <a:rPr lang="fr-FR" sz="2000" b="1" dirty="0" err="1">
                <a:ea typeface="+mn-lt"/>
                <a:cs typeface="+mn-lt"/>
              </a:rPr>
              <a:t>repetitive</a:t>
            </a:r>
            <a:r>
              <a:rPr lang="fr-FR" sz="2000" b="1" dirty="0">
                <a:ea typeface="+mn-lt"/>
                <a:cs typeface="+mn-lt"/>
              </a:rPr>
              <a:t> and time-</a:t>
            </a:r>
            <a:r>
              <a:rPr lang="fr-FR" sz="2000" b="1" dirty="0" err="1">
                <a:ea typeface="+mn-lt"/>
                <a:cs typeface="+mn-lt"/>
              </a:rPr>
              <a:t>consuming</a:t>
            </a:r>
            <a:r>
              <a:rPr lang="fr-FR" sz="2000" b="1" dirty="0">
                <a:ea typeface="+mn-lt"/>
                <a:cs typeface="+mn-lt"/>
              </a:rPr>
              <a:t> </a:t>
            </a:r>
            <a:r>
              <a:rPr lang="fr-FR" sz="2000" b="1" dirty="0" err="1">
                <a:ea typeface="+mn-lt"/>
                <a:cs typeface="+mn-lt"/>
              </a:rPr>
              <a:t>tasks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currently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performed</a:t>
            </a:r>
            <a:r>
              <a:rPr lang="fr-FR" sz="2000" dirty="0">
                <a:ea typeface="+mn-lt"/>
                <a:cs typeface="+mn-lt"/>
              </a:rPr>
              <a:t> by </a:t>
            </a:r>
            <a:r>
              <a:rPr lang="fr-FR" sz="2000" dirty="0" err="1">
                <a:ea typeface="+mn-lt"/>
                <a:cs typeface="+mn-lt"/>
              </a:rPr>
              <a:t>medical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professionals</a:t>
            </a:r>
            <a:r>
              <a:rPr lang="fr-FR" sz="2000" dirty="0">
                <a:ea typeface="+mn-lt"/>
                <a:cs typeface="+mn-lt"/>
              </a:rPr>
              <a:t> by </a:t>
            </a:r>
            <a:r>
              <a:rPr lang="fr-FR" sz="2000" dirty="0" err="1">
                <a:ea typeface="+mn-lt"/>
                <a:cs typeface="+mn-lt"/>
              </a:rPr>
              <a:t>automating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them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with</a:t>
            </a:r>
            <a:r>
              <a:rPr lang="fr-FR" sz="2000" dirty="0">
                <a:ea typeface="+mn-lt"/>
                <a:cs typeface="+mn-lt"/>
              </a:rPr>
              <a:t> AI, </a:t>
            </a:r>
            <a:r>
              <a:rPr lang="fr-FR" sz="2000" dirty="0" err="1">
                <a:ea typeface="+mn-lt"/>
                <a:cs typeface="+mn-lt"/>
              </a:rPr>
              <a:t>allowing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them</a:t>
            </a:r>
            <a:r>
              <a:rPr lang="fr-FR" sz="2000" dirty="0">
                <a:ea typeface="+mn-lt"/>
                <a:cs typeface="+mn-lt"/>
              </a:rPr>
              <a:t> to focus on patient interaction and </a:t>
            </a:r>
            <a:r>
              <a:rPr lang="fr-FR" sz="2000" dirty="0" err="1">
                <a:ea typeface="+mn-lt"/>
                <a:cs typeface="+mn-lt"/>
              </a:rPr>
              <a:t>complex</a:t>
            </a:r>
            <a:r>
              <a:rPr lang="fr-FR" sz="2000" dirty="0">
                <a:ea typeface="+mn-lt"/>
                <a:cs typeface="+mn-lt"/>
              </a:rPr>
              <a:t> cases?</a:t>
            </a:r>
          </a:p>
          <a:p>
            <a:r>
              <a:rPr lang="fr-FR" sz="2000" b="1" dirty="0">
                <a:solidFill>
                  <a:schemeClr val="accent1"/>
                </a:solidFill>
                <a:ea typeface="+mn-lt"/>
                <a:cs typeface="+mn-lt"/>
              </a:rPr>
              <a:t>Reverse:</a:t>
            </a:r>
            <a:endParaRPr lang="fr-FR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fr-FR" sz="2000" dirty="0" err="1">
                <a:ea typeface="+mn-lt"/>
                <a:cs typeface="+mn-lt"/>
              </a:rPr>
              <a:t>Instead</a:t>
            </a:r>
            <a:r>
              <a:rPr lang="fr-FR" sz="2000" dirty="0">
                <a:ea typeface="+mn-lt"/>
                <a:cs typeface="+mn-lt"/>
              </a:rPr>
              <a:t> of </a:t>
            </a:r>
            <a:r>
              <a:rPr lang="fr-FR" sz="2000" b="1" dirty="0" err="1">
                <a:ea typeface="+mn-lt"/>
                <a:cs typeface="+mn-lt"/>
              </a:rPr>
              <a:t>focusing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solely</a:t>
            </a:r>
            <a:r>
              <a:rPr lang="fr-FR" sz="2000" b="1" dirty="0">
                <a:ea typeface="+mn-lt"/>
                <a:cs typeface="+mn-lt"/>
              </a:rPr>
              <a:t> on </a:t>
            </a:r>
            <a:r>
              <a:rPr lang="fr-FR" sz="2000" b="1" dirty="0" err="1">
                <a:ea typeface="+mn-lt"/>
                <a:cs typeface="+mn-lt"/>
              </a:rPr>
              <a:t>diagnosing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individual</a:t>
            </a:r>
            <a:r>
              <a:rPr lang="fr-FR" sz="2000" b="1" dirty="0">
                <a:ea typeface="+mn-lt"/>
                <a:cs typeface="+mn-lt"/>
              </a:rPr>
              <a:t> patients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could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 use AI to </a:t>
            </a:r>
            <a:r>
              <a:rPr lang="fr-FR" sz="2000" b="1" dirty="0" err="1">
                <a:ea typeface="+mn-lt"/>
                <a:cs typeface="+mn-lt"/>
              </a:rPr>
              <a:t>analyze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larger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healthcare</a:t>
            </a:r>
            <a:r>
              <a:rPr lang="fr-FR" sz="2000" b="1" dirty="0">
                <a:ea typeface="+mn-lt"/>
                <a:cs typeface="+mn-lt"/>
              </a:rPr>
              <a:t> trends</a:t>
            </a:r>
            <a:r>
              <a:rPr lang="fr-FR" sz="2000" dirty="0">
                <a:ea typeface="+mn-lt"/>
                <a:cs typeface="+mn-lt"/>
              </a:rPr>
              <a:t> and </a:t>
            </a:r>
            <a:r>
              <a:rPr lang="fr-FR" sz="2000" dirty="0" err="1">
                <a:ea typeface="+mn-lt"/>
                <a:cs typeface="+mn-lt"/>
              </a:rPr>
              <a:t>identify</a:t>
            </a:r>
            <a:r>
              <a:rPr lang="fr-FR" sz="2000" dirty="0">
                <a:ea typeface="+mn-lt"/>
                <a:cs typeface="+mn-lt"/>
              </a:rPr>
              <a:t> areas </a:t>
            </a:r>
            <a:r>
              <a:rPr lang="fr-FR" sz="2000" dirty="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preventative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measures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could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be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implemented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dirty="0" err="1">
                <a:ea typeface="+mn-lt"/>
                <a:cs typeface="+mn-lt"/>
              </a:rPr>
              <a:t>improve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overall</a:t>
            </a:r>
            <a:r>
              <a:rPr lang="fr-FR" sz="2000" dirty="0">
                <a:ea typeface="+mn-lt"/>
                <a:cs typeface="+mn-lt"/>
              </a:rPr>
              <a:t> population </a:t>
            </a:r>
            <a:r>
              <a:rPr lang="fr-FR" sz="2000" dirty="0" err="1">
                <a:ea typeface="+mn-lt"/>
                <a:cs typeface="+mn-lt"/>
              </a:rPr>
              <a:t>health</a:t>
            </a:r>
            <a:r>
              <a:rPr lang="fr-FR" sz="2000" dirty="0">
                <a:ea typeface="+mn-lt"/>
                <a:cs typeface="+mn-lt"/>
              </a:rPr>
              <a:t>?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70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72EE39-570E-E520-8F2F-74AB4A57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b="1">
                <a:latin typeface="Calibri"/>
                <a:ea typeface="Calibri Light"/>
                <a:cs typeface="Calibri Light"/>
              </a:rPr>
              <a:t>Ideation: Definition</a:t>
            </a:r>
            <a:endParaRPr lang="fr-FR" sz="5400" b="1">
              <a:latin typeface="Calibri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A68C-FD8D-53BC-1631-713F19CA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b="1" err="1">
                <a:ea typeface="+mn-lt"/>
                <a:cs typeface="+mn-lt"/>
              </a:rPr>
              <a:t>Ideation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b="1" err="1">
                <a:ea typeface="+mn-lt"/>
                <a:cs typeface="+mn-lt"/>
              </a:rPr>
              <a:t>creative</a:t>
            </a:r>
            <a:r>
              <a:rPr lang="fr-FR" sz="2400" b="1" dirty="0">
                <a:ea typeface="+mn-lt"/>
                <a:cs typeface="+mn-lt"/>
              </a:rPr>
              <a:t> process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b="1" err="1">
                <a:ea typeface="+mn-lt"/>
                <a:cs typeface="+mn-lt"/>
              </a:rPr>
              <a:t>generating</a:t>
            </a:r>
            <a:r>
              <a:rPr lang="fr-FR" sz="2400" b="1" dirty="0">
                <a:ea typeface="+mn-lt"/>
                <a:cs typeface="+mn-lt"/>
              </a:rPr>
              <a:t>, </a:t>
            </a:r>
            <a:r>
              <a:rPr lang="fr-FR" sz="2400" b="1" err="1">
                <a:ea typeface="+mn-lt"/>
                <a:cs typeface="+mn-lt"/>
              </a:rPr>
              <a:t>developing</a:t>
            </a:r>
            <a:r>
              <a:rPr lang="fr-FR" sz="2400" b="1" dirty="0">
                <a:ea typeface="+mn-lt"/>
                <a:cs typeface="+mn-lt"/>
              </a:rPr>
              <a:t>, and </a:t>
            </a:r>
            <a:r>
              <a:rPr lang="fr-FR" sz="2400" b="1" err="1">
                <a:ea typeface="+mn-lt"/>
                <a:cs typeface="+mn-lt"/>
              </a:rPr>
              <a:t>communicating</a:t>
            </a:r>
            <a:r>
              <a:rPr lang="fr-FR" sz="2400" b="1" dirty="0">
                <a:ea typeface="+mn-lt"/>
                <a:cs typeface="+mn-lt"/>
              </a:rPr>
              <a:t> new </a:t>
            </a:r>
            <a:r>
              <a:rPr lang="fr-FR" sz="2400" b="1" err="1">
                <a:ea typeface="+mn-lt"/>
                <a:cs typeface="+mn-lt"/>
              </a:rPr>
              <a:t>ideas</a:t>
            </a:r>
            <a:r>
              <a:rPr lang="fr-FR" sz="2400" dirty="0">
                <a:ea typeface="+mn-lt"/>
                <a:cs typeface="+mn-lt"/>
              </a:rPr>
              <a:t>. </a:t>
            </a:r>
            <a:r>
              <a:rPr lang="fr-FR" sz="2400" err="1">
                <a:ea typeface="+mn-lt"/>
                <a:cs typeface="+mn-lt"/>
              </a:rPr>
              <a:t>It's</a:t>
            </a:r>
            <a:r>
              <a:rPr lang="fr-FR" sz="2400" dirty="0">
                <a:ea typeface="+mn-lt"/>
                <a:cs typeface="+mn-lt"/>
              </a:rPr>
              <a:t> a </a:t>
            </a:r>
            <a:r>
              <a:rPr lang="fr-FR" sz="2400" b="1" dirty="0">
                <a:ea typeface="+mn-lt"/>
                <a:cs typeface="+mn-lt"/>
              </a:rPr>
              <a:t>crucial stage</a:t>
            </a:r>
            <a:r>
              <a:rPr lang="fr-FR" sz="2400" dirty="0">
                <a:ea typeface="+mn-lt"/>
                <a:cs typeface="+mn-lt"/>
              </a:rPr>
              <a:t> in </a:t>
            </a:r>
            <a:r>
              <a:rPr lang="fr-FR" sz="2400" err="1">
                <a:ea typeface="+mn-lt"/>
                <a:cs typeface="+mn-lt"/>
              </a:rPr>
              <a:t>various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endeavors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err="1">
                <a:ea typeface="+mn-lt"/>
                <a:cs typeface="+mn-lt"/>
              </a:rPr>
              <a:t>including</a:t>
            </a:r>
            <a:r>
              <a:rPr lang="fr-FR" sz="2400" dirty="0">
                <a:ea typeface="+mn-lt"/>
                <a:cs typeface="+mn-lt"/>
              </a:rPr>
              <a:t>:</a:t>
            </a:r>
          </a:p>
          <a:p>
            <a:r>
              <a:rPr lang="fr-FR" sz="2400" b="1" dirty="0">
                <a:ea typeface="+mn-lt"/>
                <a:cs typeface="+mn-lt"/>
              </a:rPr>
              <a:t>Product </a:t>
            </a:r>
            <a:r>
              <a:rPr lang="fr-FR" sz="2400" b="1" dirty="0" err="1">
                <a:ea typeface="+mn-lt"/>
                <a:cs typeface="+mn-lt"/>
              </a:rPr>
              <a:t>development</a:t>
            </a:r>
            <a:endParaRPr lang="fr-FR" sz="2400" dirty="0" err="1">
              <a:ea typeface="+mn-lt"/>
              <a:cs typeface="+mn-lt"/>
            </a:endParaRPr>
          </a:p>
          <a:p>
            <a:r>
              <a:rPr lang="fr-FR" sz="2400" b="1" dirty="0" err="1">
                <a:ea typeface="+mn-lt"/>
                <a:cs typeface="+mn-lt"/>
              </a:rPr>
              <a:t>Problem-solving</a:t>
            </a:r>
            <a:endParaRPr lang="fr-FR" sz="2400" dirty="0" err="1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Business </a:t>
            </a:r>
            <a:r>
              <a:rPr lang="fr-FR" sz="2400" b="1" dirty="0" err="1">
                <a:ea typeface="+mn-lt"/>
                <a:cs typeface="+mn-lt"/>
              </a:rPr>
              <a:t>strategy</a:t>
            </a:r>
            <a:endParaRPr lang="fr-FR" sz="2400" dirty="0" err="1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Design </a:t>
            </a:r>
            <a:r>
              <a:rPr lang="fr-FR" sz="2400" b="1" dirty="0" err="1">
                <a:ea typeface="+mn-lt"/>
                <a:cs typeface="+mn-lt"/>
              </a:rPr>
              <a:t>thinking</a:t>
            </a:r>
            <a:endParaRPr lang="fr-FR" sz="2400" dirty="0" err="1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AI </a:t>
            </a:r>
            <a:r>
              <a:rPr lang="fr-FR" sz="2400" b="1" err="1">
                <a:ea typeface="+mn-lt"/>
                <a:cs typeface="+mn-lt"/>
              </a:rPr>
              <a:t>project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err="1">
                <a:ea typeface="+mn-lt"/>
                <a:cs typeface="+mn-lt"/>
              </a:rPr>
              <a:t>development</a:t>
            </a:r>
            <a:endParaRPr lang="fr-FR" sz="2400" err="1">
              <a:ea typeface="+mn-lt"/>
              <a:cs typeface="+mn-lt"/>
            </a:endParaRPr>
          </a:p>
          <a:p>
            <a:endParaRPr lang="fr-FR" sz="2200">
              <a:ea typeface="Calibri"/>
              <a:cs typeface="Calibri"/>
            </a:endParaRPr>
          </a:p>
        </p:txBody>
      </p:sp>
      <p:pic>
        <p:nvPicPr>
          <p:cNvPr id="4" name="Image 3" descr="Top 11 Ideation Techniques that Go Beyond Brainstorming">
            <a:extLst>
              <a:ext uri="{FF2B5EF4-FFF2-40B4-BE49-F238E27FC236}">
                <a16:creationId xmlns:a16="http://schemas.microsoft.com/office/drawing/2014/main" id="{AF9C16A8-4D19-719F-0D83-16AA47AEA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5" r="18198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92A63-72B7-643B-FC6F-5C5E07A9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latin typeface="Calibri"/>
                <a:ea typeface="Calibri"/>
                <a:cs typeface="Calibri"/>
              </a:rPr>
              <a:t>The </a:t>
            </a:r>
            <a:r>
              <a:rPr lang="fr-FR" sz="3600" b="1" dirty="0" err="1">
                <a:latin typeface="Calibri"/>
                <a:ea typeface="Calibri"/>
                <a:cs typeface="Calibri"/>
              </a:rPr>
              <a:t>Aims</a:t>
            </a:r>
            <a:r>
              <a:rPr lang="fr-FR" sz="3600" b="1" dirty="0">
                <a:latin typeface="Calibri"/>
                <a:ea typeface="Calibri"/>
                <a:cs typeface="Calibri"/>
              </a:rPr>
              <a:t> of </a:t>
            </a:r>
            <a:r>
              <a:rPr lang="fr-FR" sz="3600" b="1" dirty="0" err="1">
                <a:latin typeface="Calibri"/>
                <a:ea typeface="Calibri"/>
                <a:cs typeface="Calibri"/>
              </a:rPr>
              <a:t>Ideation</a:t>
            </a:r>
            <a:r>
              <a:rPr lang="fr-FR" sz="3600" b="1" dirty="0">
                <a:latin typeface="Calibri"/>
                <a:ea typeface="Calibri"/>
                <a:cs typeface="Calibri"/>
              </a:rPr>
              <a:t> 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F189464-D8CD-F092-B44A-B8D6DF6A20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2524" y="1310154"/>
          <a:ext cx="10515600" cy="488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75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CBB91-B861-45A8-5A3D-29BEAFD1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963"/>
            <a:ext cx="10515600" cy="1325563"/>
          </a:xfrm>
        </p:spPr>
        <p:txBody>
          <a:bodyPr/>
          <a:lstStyle/>
          <a:p>
            <a:r>
              <a:rPr lang="fr-FR" sz="3600" b="1" dirty="0">
                <a:latin typeface="Calibri"/>
                <a:ea typeface="Calibri"/>
                <a:cs typeface="Calibri"/>
              </a:rPr>
              <a:t>The </a:t>
            </a:r>
            <a:r>
              <a:rPr lang="fr-FR" sz="3600" b="1" dirty="0" err="1">
                <a:latin typeface="Calibri"/>
                <a:ea typeface="Calibri"/>
                <a:cs typeface="Calibri"/>
              </a:rPr>
              <a:t>Aims</a:t>
            </a:r>
            <a:r>
              <a:rPr lang="fr-FR" sz="3600" b="1" dirty="0">
                <a:latin typeface="Calibri"/>
                <a:ea typeface="Calibri"/>
                <a:cs typeface="Calibri"/>
              </a:rPr>
              <a:t> of </a:t>
            </a:r>
            <a:r>
              <a:rPr lang="fr-FR" sz="3600" b="1" dirty="0" err="1">
                <a:latin typeface="Calibri"/>
                <a:ea typeface="Calibri"/>
                <a:cs typeface="Calibri"/>
              </a:rPr>
              <a:t>Ideation</a:t>
            </a:r>
            <a:r>
              <a:rPr lang="fr-FR" sz="3600" b="1" dirty="0">
                <a:latin typeface="Calibri"/>
                <a:ea typeface="Calibri"/>
                <a:cs typeface="Calibri"/>
              </a:rPr>
              <a:t> </a:t>
            </a:r>
            <a:endParaRPr lang="fr-FR" sz="36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5AC0366-74CE-0095-302D-1A673F85BA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774" y="841022"/>
          <a:ext cx="10515600" cy="6196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83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622F0-5361-AF33-D909-1DBE22A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1138265"/>
            <a:ext cx="4843762" cy="1401183"/>
          </a:xfrm>
        </p:spPr>
        <p:txBody>
          <a:bodyPr anchor="t">
            <a:normAutofit/>
          </a:bodyPr>
          <a:lstStyle/>
          <a:p>
            <a:r>
              <a:rPr lang="fr-FR" sz="3200" b="1">
                <a:ea typeface="+mj-lt"/>
                <a:cs typeface="+mj-lt"/>
              </a:rPr>
              <a:t>Ideation Techniques</a:t>
            </a:r>
            <a:r>
              <a:rPr lang="fr-FR" sz="3200">
                <a:ea typeface="+mj-lt"/>
                <a:cs typeface="+mj-lt"/>
              </a:rPr>
              <a:t>:</a:t>
            </a:r>
            <a:r>
              <a:rPr lang="fr-FR" sz="3200" b="1">
                <a:latin typeface="Calibri"/>
                <a:ea typeface="+mj-lt"/>
                <a:cs typeface="Calibri"/>
              </a:rPr>
              <a:t> Brainstorming</a:t>
            </a:r>
            <a:endParaRPr lang="fr-FR" sz="3200">
              <a:ea typeface="+mj-lt"/>
              <a:cs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873F0-7035-EEA7-D725-33D35A39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18" y="2203794"/>
            <a:ext cx="5123909" cy="46562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1700" b="1">
              <a:cs typeface="Calibri" panose="020F0502020204030204"/>
            </a:endParaRPr>
          </a:p>
          <a:p>
            <a:r>
              <a:rPr lang="fr-FR" sz="2000" b="1" dirty="0">
                <a:ea typeface="+mn-lt"/>
                <a:cs typeface="+mn-lt"/>
              </a:rPr>
              <a:t>Description:</a:t>
            </a:r>
            <a:r>
              <a:rPr lang="fr-FR" sz="2000" dirty="0">
                <a:ea typeface="+mn-lt"/>
                <a:cs typeface="+mn-lt"/>
              </a:rPr>
              <a:t> A group </a:t>
            </a:r>
            <a:r>
              <a:rPr lang="fr-FR" sz="2000" err="1">
                <a:ea typeface="+mn-lt"/>
                <a:cs typeface="+mn-lt"/>
              </a:rPr>
              <a:t>creativity</a:t>
            </a:r>
            <a:r>
              <a:rPr lang="fr-FR" sz="2000" dirty="0">
                <a:ea typeface="+mn-lt"/>
                <a:cs typeface="+mn-lt"/>
              </a:rPr>
              <a:t> technique </a:t>
            </a:r>
            <a:r>
              <a:rPr lang="fr-FR" sz="200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participants </a:t>
            </a:r>
            <a:r>
              <a:rPr lang="fr-FR" sz="2000" err="1">
                <a:ea typeface="+mn-lt"/>
                <a:cs typeface="+mn-lt"/>
              </a:rPr>
              <a:t>generate</a:t>
            </a:r>
            <a:r>
              <a:rPr lang="fr-FR" sz="2000" dirty="0">
                <a:ea typeface="+mn-lt"/>
                <a:cs typeface="+mn-lt"/>
              </a:rPr>
              <a:t> a large </a:t>
            </a:r>
            <a:r>
              <a:rPr lang="fr-FR" sz="2000" err="1">
                <a:ea typeface="+mn-lt"/>
                <a:cs typeface="+mn-lt"/>
              </a:rPr>
              <a:t>number</a:t>
            </a:r>
            <a:r>
              <a:rPr lang="fr-FR" sz="2000" dirty="0">
                <a:ea typeface="+mn-lt"/>
                <a:cs typeface="+mn-lt"/>
              </a:rPr>
              <a:t> of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 in a short </a:t>
            </a:r>
            <a:r>
              <a:rPr lang="fr-FR" sz="2000" err="1">
                <a:ea typeface="+mn-lt"/>
                <a:cs typeface="+mn-lt"/>
              </a:rPr>
              <a:t>amount</a:t>
            </a:r>
            <a:r>
              <a:rPr lang="fr-FR" sz="2000" dirty="0">
                <a:ea typeface="+mn-lt"/>
                <a:cs typeface="+mn-lt"/>
              </a:rPr>
              <a:t> of time.</a:t>
            </a:r>
          </a:p>
          <a:p>
            <a:r>
              <a:rPr lang="fr-FR" sz="2000" b="1" dirty="0">
                <a:ea typeface="+mn-lt"/>
                <a:cs typeface="+mn-lt"/>
              </a:rPr>
              <a:t>Process:</a:t>
            </a:r>
            <a:endParaRPr lang="fr-FR" sz="2000" dirty="0">
              <a:ea typeface="+mn-lt"/>
              <a:cs typeface="+mn-lt"/>
            </a:endParaRPr>
          </a:p>
          <a:p>
            <a:pPr lvl="1"/>
            <a:r>
              <a:rPr lang="fr-FR" sz="2000" b="1" err="1">
                <a:ea typeface="+mn-lt"/>
                <a:cs typeface="+mn-lt"/>
              </a:rPr>
              <a:t>Define</a:t>
            </a:r>
            <a:r>
              <a:rPr lang="fr-FR" sz="2000" b="1" dirty="0">
                <a:ea typeface="+mn-lt"/>
                <a:cs typeface="+mn-lt"/>
              </a:rPr>
              <a:t> the </a:t>
            </a:r>
            <a:r>
              <a:rPr lang="fr-FR" sz="2000" b="1" err="1">
                <a:ea typeface="+mn-lt"/>
                <a:cs typeface="+mn-lt"/>
              </a:rPr>
              <a:t>Problem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Clearly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articulate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err="1">
                <a:ea typeface="+mn-lt"/>
                <a:cs typeface="+mn-lt"/>
              </a:rPr>
              <a:t>problem</a:t>
            </a:r>
            <a:r>
              <a:rPr lang="fr-FR" sz="2000" dirty="0">
                <a:ea typeface="+mn-lt"/>
                <a:cs typeface="+mn-lt"/>
              </a:rPr>
              <a:t> or challenge.</a:t>
            </a:r>
          </a:p>
          <a:p>
            <a:pPr lvl="1"/>
            <a:r>
              <a:rPr lang="fr-FR" sz="2000" b="1" err="1">
                <a:ea typeface="+mn-lt"/>
                <a:cs typeface="+mn-lt"/>
              </a:rPr>
              <a:t>Generate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err="1">
                <a:ea typeface="+mn-lt"/>
                <a:cs typeface="+mn-lt"/>
              </a:rPr>
              <a:t>Ideas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 Encourage participants to </a:t>
            </a:r>
            <a:r>
              <a:rPr lang="fr-FR" sz="2000" err="1">
                <a:ea typeface="+mn-lt"/>
                <a:cs typeface="+mn-lt"/>
              </a:rPr>
              <a:t>freely</a:t>
            </a:r>
            <a:r>
              <a:rPr lang="fr-FR" sz="2000" dirty="0">
                <a:ea typeface="+mn-lt"/>
                <a:cs typeface="+mn-lt"/>
              </a:rPr>
              <a:t> express </a:t>
            </a:r>
            <a:r>
              <a:rPr lang="fr-FR" sz="2000" err="1">
                <a:ea typeface="+mn-lt"/>
                <a:cs typeface="+mn-lt"/>
              </a:rPr>
              <a:t>their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without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judgment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pPr lvl="1"/>
            <a:r>
              <a:rPr lang="fr-FR" sz="2000" b="1" dirty="0">
                <a:ea typeface="+mn-lt"/>
                <a:cs typeface="+mn-lt"/>
              </a:rPr>
              <a:t>Divergence: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Collect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err="1">
                <a:ea typeface="+mn-lt"/>
                <a:cs typeface="+mn-lt"/>
              </a:rPr>
              <a:t>variety</a:t>
            </a:r>
            <a:r>
              <a:rPr lang="fr-FR" sz="2000" dirty="0">
                <a:ea typeface="+mn-lt"/>
                <a:cs typeface="+mn-lt"/>
              </a:rPr>
              <a:t> of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pPr lvl="1"/>
            <a:r>
              <a:rPr lang="fr-FR" sz="2000" b="1" dirty="0">
                <a:ea typeface="+mn-lt"/>
                <a:cs typeface="+mn-lt"/>
              </a:rPr>
              <a:t>Convergence: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Discuss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err="1">
                <a:ea typeface="+mn-lt"/>
                <a:cs typeface="+mn-lt"/>
              </a:rPr>
              <a:t>refine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err="1">
                <a:ea typeface="+mn-lt"/>
                <a:cs typeface="+mn-lt"/>
              </a:rPr>
              <a:t>most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promising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endParaRPr lang="fr-FR" sz="1700">
              <a:ea typeface="Calibri"/>
              <a:cs typeface="Calibri"/>
            </a:endParaRPr>
          </a:p>
        </p:txBody>
      </p:sp>
      <p:pic>
        <p:nvPicPr>
          <p:cNvPr id="4" name="Image 3" descr="Une image contenant texte, habits, dessin, Visage humain&#10;&#10;Description générée automatiquement">
            <a:extLst>
              <a:ext uri="{FF2B5EF4-FFF2-40B4-BE49-F238E27FC236}">
                <a16:creationId xmlns:a16="http://schemas.microsoft.com/office/drawing/2014/main" id="{073C4002-313E-8DD6-4F44-95E8D2000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0" r="15365" b="2"/>
          <a:stretch/>
        </p:blipFill>
        <p:spPr>
          <a:xfrm>
            <a:off x="6524941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135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0052B4-966D-F953-2687-2681045D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24" y="224119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FR" sz="2800" b="1">
                <a:ea typeface="+mj-lt"/>
                <a:cs typeface="+mj-lt"/>
              </a:rPr>
              <a:t>Ideation Techniques</a:t>
            </a:r>
            <a:r>
              <a:rPr lang="fr-FR" sz="2800">
                <a:ea typeface="+mj-lt"/>
                <a:cs typeface="+mj-lt"/>
              </a:rPr>
              <a:t>:</a:t>
            </a:r>
            <a:r>
              <a:rPr lang="fr-FR" sz="2800" b="1" dirty="0">
                <a:latin typeface="Calibri"/>
                <a:ea typeface="+mj-lt"/>
                <a:cs typeface="Calibri"/>
              </a:rPr>
              <a:t> Brainstorming</a:t>
            </a:r>
            <a:endParaRPr lang="fr-FR" sz="2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70E90-2D7C-84A7-AAE1-AFDA2EEE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551362"/>
            <a:ext cx="5334197" cy="468871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400" b="1" err="1">
                <a:ea typeface="+mn-lt"/>
                <a:cs typeface="+mn-lt"/>
              </a:rPr>
              <a:t>Quantity</a:t>
            </a:r>
            <a:r>
              <a:rPr lang="fr-FR" sz="2400" b="1" dirty="0">
                <a:ea typeface="+mn-lt"/>
                <a:cs typeface="+mn-lt"/>
              </a:rPr>
              <a:t> over </a:t>
            </a:r>
            <a:r>
              <a:rPr lang="fr-FR" sz="2400" b="1" err="1">
                <a:ea typeface="+mn-lt"/>
                <a:cs typeface="+mn-lt"/>
              </a:rPr>
              <a:t>quality</a:t>
            </a:r>
            <a:r>
              <a:rPr lang="fr-FR" sz="2400" b="1">
                <a:ea typeface="+mn-lt"/>
                <a:cs typeface="+mn-lt"/>
              </a:rPr>
              <a:t>:</a:t>
            </a:r>
            <a:r>
              <a:rPr lang="fr-FR" sz="2400" dirty="0">
                <a:ea typeface="+mn-lt"/>
                <a:cs typeface="+mn-lt"/>
              </a:rPr>
              <a:t> </a:t>
            </a:r>
            <a:endParaRPr lang="fr-FR" sz="2400" dirty="0">
              <a:ea typeface="Calibri"/>
              <a:cs typeface="Calibri"/>
            </a:endParaRPr>
          </a:p>
          <a:p>
            <a:r>
              <a:rPr lang="fr-FR" sz="2400" b="1" err="1">
                <a:ea typeface="+mn-lt"/>
                <a:cs typeface="+mn-lt"/>
              </a:rPr>
              <a:t>Defer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err="1">
                <a:ea typeface="+mn-lt"/>
                <a:cs typeface="+mn-lt"/>
              </a:rPr>
              <a:t>judgment</a:t>
            </a:r>
            <a:r>
              <a:rPr lang="fr-FR" sz="2400" b="1" dirty="0">
                <a:ea typeface="+mn-lt"/>
                <a:cs typeface="+mn-lt"/>
              </a:rPr>
              <a:t>: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Avoid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critiquing</a:t>
            </a:r>
            <a:r>
              <a:rPr lang="fr-FR" sz="2400" dirty="0">
                <a:ea typeface="+mn-lt"/>
                <a:cs typeface="+mn-lt"/>
              </a:rPr>
              <a:t> or </a:t>
            </a:r>
            <a:r>
              <a:rPr lang="fr-FR" sz="2400" err="1">
                <a:ea typeface="+mn-lt"/>
                <a:cs typeface="+mn-lt"/>
              </a:rPr>
              <a:t>evaluating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ideas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during</a:t>
            </a:r>
            <a:r>
              <a:rPr lang="fr-FR" sz="2400" dirty="0">
                <a:ea typeface="+mn-lt"/>
                <a:cs typeface="+mn-lt"/>
              </a:rPr>
              <a:t> the brainstorming session. </a:t>
            </a:r>
          </a:p>
          <a:p>
            <a:r>
              <a:rPr lang="fr-FR" sz="2400" b="1" err="1">
                <a:ea typeface="+mn-lt"/>
                <a:cs typeface="+mn-lt"/>
              </a:rPr>
              <a:t>Build</a:t>
            </a:r>
            <a:r>
              <a:rPr lang="fr-FR" sz="2400" b="1" dirty="0">
                <a:ea typeface="+mn-lt"/>
                <a:cs typeface="+mn-lt"/>
              </a:rPr>
              <a:t> on </a:t>
            </a:r>
            <a:r>
              <a:rPr lang="fr-FR" sz="2400" b="1" err="1">
                <a:ea typeface="+mn-lt"/>
                <a:cs typeface="+mn-lt"/>
              </a:rPr>
              <a:t>others</a:t>
            </a:r>
            <a:r>
              <a:rPr lang="fr-FR" sz="2400" b="1" dirty="0">
                <a:ea typeface="+mn-lt"/>
                <a:cs typeface="+mn-lt"/>
              </a:rPr>
              <a:t>' </a:t>
            </a:r>
            <a:r>
              <a:rPr lang="fr-FR" sz="2400" b="1" err="1">
                <a:ea typeface="+mn-lt"/>
                <a:cs typeface="+mn-lt"/>
              </a:rPr>
              <a:t>ideas</a:t>
            </a:r>
            <a:r>
              <a:rPr lang="fr-FR" sz="2400" b="1" dirty="0">
                <a:ea typeface="+mn-lt"/>
                <a:cs typeface="+mn-lt"/>
              </a:rPr>
              <a:t>:</a:t>
            </a:r>
            <a:r>
              <a:rPr lang="fr-FR" sz="2400" dirty="0">
                <a:ea typeface="+mn-lt"/>
                <a:cs typeface="+mn-lt"/>
              </a:rPr>
              <a:t> Encourage participants to </a:t>
            </a:r>
            <a:r>
              <a:rPr lang="fr-FR" sz="2400" err="1">
                <a:ea typeface="+mn-lt"/>
                <a:cs typeface="+mn-lt"/>
              </a:rPr>
              <a:t>piggyback</a:t>
            </a:r>
            <a:r>
              <a:rPr lang="fr-FR" sz="2400" dirty="0">
                <a:ea typeface="+mn-lt"/>
                <a:cs typeface="+mn-lt"/>
              </a:rPr>
              <a:t> on and </a:t>
            </a:r>
            <a:r>
              <a:rPr lang="fr-FR" sz="2400" err="1">
                <a:ea typeface="+mn-lt"/>
                <a:cs typeface="+mn-lt"/>
              </a:rPr>
              <a:t>elaborate</a:t>
            </a:r>
            <a:r>
              <a:rPr lang="fr-FR" sz="2400" dirty="0">
                <a:ea typeface="+mn-lt"/>
                <a:cs typeface="+mn-lt"/>
              </a:rPr>
              <a:t> on </a:t>
            </a:r>
            <a:r>
              <a:rPr lang="fr-FR" sz="2400" err="1">
                <a:ea typeface="+mn-lt"/>
                <a:cs typeface="+mn-lt"/>
              </a:rPr>
              <a:t>each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other's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ideas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err="1">
                <a:ea typeface="+mn-lt"/>
                <a:cs typeface="+mn-lt"/>
              </a:rPr>
              <a:t>fostering</a:t>
            </a:r>
            <a:r>
              <a:rPr lang="fr-FR" sz="2400" dirty="0">
                <a:ea typeface="+mn-lt"/>
                <a:cs typeface="+mn-lt"/>
              </a:rPr>
              <a:t> collaboration and </a:t>
            </a:r>
            <a:r>
              <a:rPr lang="fr-FR" sz="2400" err="1">
                <a:ea typeface="+mn-lt"/>
                <a:cs typeface="+mn-lt"/>
              </a:rPr>
              <a:t>generating</a:t>
            </a:r>
            <a:r>
              <a:rPr lang="fr-FR" sz="2400" dirty="0">
                <a:ea typeface="+mn-lt"/>
                <a:cs typeface="+mn-lt"/>
              </a:rPr>
              <a:t> new </a:t>
            </a:r>
            <a:r>
              <a:rPr lang="fr-FR" sz="2400" err="1">
                <a:ea typeface="+mn-lt"/>
                <a:cs typeface="+mn-lt"/>
              </a:rPr>
              <a:t>possibilities</a:t>
            </a:r>
            <a:r>
              <a:rPr lang="fr-FR" sz="2400" dirty="0">
                <a:ea typeface="+mn-lt"/>
                <a:cs typeface="+mn-lt"/>
              </a:rPr>
              <a:t>.</a:t>
            </a:r>
          </a:p>
          <a:p>
            <a:r>
              <a:rPr lang="fr-FR" sz="2400" b="1" dirty="0">
                <a:ea typeface="+mn-lt"/>
                <a:cs typeface="+mn-lt"/>
              </a:rPr>
              <a:t>Encourage </a:t>
            </a:r>
            <a:r>
              <a:rPr lang="fr-FR" sz="2400" b="1" err="1">
                <a:ea typeface="+mn-lt"/>
                <a:cs typeface="+mn-lt"/>
              </a:rPr>
              <a:t>wild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err="1">
                <a:ea typeface="+mn-lt"/>
                <a:cs typeface="+mn-lt"/>
              </a:rPr>
              <a:t>ideas</a:t>
            </a:r>
            <a:r>
              <a:rPr lang="fr-FR" sz="2400" b="1" dirty="0">
                <a:ea typeface="+mn-lt"/>
                <a:cs typeface="+mn-lt"/>
              </a:rPr>
              <a:t>:</a:t>
            </a:r>
            <a:r>
              <a:rPr lang="fr-FR" sz="2400" dirty="0">
                <a:ea typeface="+mn-lt"/>
                <a:cs typeface="+mn-lt"/>
              </a:rPr>
              <a:t> Don't </a:t>
            </a:r>
            <a:r>
              <a:rPr lang="fr-FR" sz="2400" err="1">
                <a:ea typeface="+mn-lt"/>
                <a:cs typeface="+mn-lt"/>
              </a:rPr>
              <a:t>censor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unconventional</a:t>
            </a:r>
            <a:r>
              <a:rPr lang="fr-FR" sz="2400" dirty="0">
                <a:ea typeface="+mn-lt"/>
                <a:cs typeface="+mn-lt"/>
              </a:rPr>
              <a:t> or </a:t>
            </a:r>
            <a:r>
              <a:rPr lang="fr-FR" sz="2400" err="1">
                <a:ea typeface="+mn-lt"/>
                <a:cs typeface="+mn-lt"/>
              </a:rPr>
              <a:t>seemingly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impractical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>
                <a:ea typeface="+mn-lt"/>
                <a:cs typeface="+mn-lt"/>
              </a:rPr>
              <a:t>suggestions. 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CF88A2E4-6431-55C3-0099-FF1129EE9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9" r="2674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88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C3B8AC-FE66-6E93-2DC0-8238629C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fr-FR" sz="3600" b="1" err="1">
                <a:cs typeface="Calibri Light"/>
              </a:rPr>
              <a:t>Ideation</a:t>
            </a:r>
            <a:r>
              <a:rPr lang="fr-FR" sz="3600" b="1" dirty="0">
                <a:cs typeface="Calibri Light"/>
              </a:rPr>
              <a:t> Techniques</a:t>
            </a:r>
            <a:r>
              <a:rPr lang="fr-FR" sz="3600" dirty="0">
                <a:cs typeface="Calibri Light"/>
              </a:rPr>
              <a:t>:</a:t>
            </a:r>
            <a:r>
              <a:rPr lang="fr-FR" sz="3600" b="1" dirty="0">
                <a:latin typeface="Calibri"/>
                <a:cs typeface="Calibri"/>
              </a:rPr>
              <a:t> Brainstorming techniques</a:t>
            </a:r>
            <a:endParaRPr lang="fr-FR" sz="3600" dirty="0">
              <a:latin typeface="Calibri"/>
              <a:cs typeface="Calibri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13E426F3-09E1-2F2E-5E35-D42E8D803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945184"/>
              </p:ext>
            </p:extLst>
          </p:nvPr>
        </p:nvGraphicFramePr>
        <p:xfrm>
          <a:off x="826995" y="1467037"/>
          <a:ext cx="10526805" cy="470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78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E6B803-4D1E-1DFD-44AC-BD9146B6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98" y="350196"/>
            <a:ext cx="5610609" cy="1624520"/>
          </a:xfrm>
        </p:spPr>
        <p:txBody>
          <a:bodyPr anchor="ctr">
            <a:normAutofit/>
          </a:bodyPr>
          <a:lstStyle/>
          <a:p>
            <a:r>
              <a:rPr lang="fr-FR" sz="2800" b="1" err="1">
                <a:cs typeface="Calibri Light"/>
              </a:rPr>
              <a:t>Ideation</a:t>
            </a:r>
            <a:r>
              <a:rPr lang="fr-FR" sz="2800" b="1" dirty="0">
                <a:cs typeface="Calibri Light"/>
              </a:rPr>
              <a:t> Techniques</a:t>
            </a:r>
            <a:r>
              <a:rPr lang="fr-FR" sz="2800" dirty="0">
                <a:cs typeface="Calibri Light"/>
              </a:rPr>
              <a:t>:</a:t>
            </a:r>
            <a:r>
              <a:rPr lang="fr-FR" sz="2800" b="1" dirty="0">
                <a:latin typeface="Calibri"/>
                <a:cs typeface="Calibri"/>
              </a:rPr>
              <a:t>  </a:t>
            </a:r>
            <a:r>
              <a:rPr lang="fr-FR" sz="2800" b="1" err="1">
                <a:latin typeface="Calibri"/>
                <a:cs typeface="Calibri"/>
              </a:rPr>
              <a:t>Mind</a:t>
            </a:r>
            <a:r>
              <a:rPr lang="fr-FR" sz="2800" b="1" dirty="0">
                <a:latin typeface="Calibri"/>
                <a:cs typeface="Calibri"/>
              </a:rPr>
              <a:t> Mapping </a:t>
            </a:r>
            <a:endParaRPr lang="fr-FR" sz="2800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64901-C8A4-984B-79D6-DCDE5C38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02" y="1768289"/>
            <a:ext cx="5789905" cy="463288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fr-FR" sz="1600" b="1">
              <a:cs typeface="Calibri"/>
            </a:endParaRPr>
          </a:p>
          <a:p>
            <a:r>
              <a:rPr lang="fr-FR" sz="2000" b="1" dirty="0">
                <a:ea typeface="+mn-lt"/>
                <a:cs typeface="+mn-lt"/>
              </a:rPr>
              <a:t>Description: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err="1">
                <a:ea typeface="+mn-lt"/>
                <a:cs typeface="+mn-lt"/>
              </a:rPr>
              <a:t>visual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representation</a:t>
            </a:r>
            <a:r>
              <a:rPr lang="fr-FR" sz="2000" dirty="0">
                <a:ea typeface="+mn-lt"/>
                <a:cs typeface="+mn-lt"/>
              </a:rPr>
              <a:t> technique </a:t>
            </a:r>
            <a:r>
              <a:rPr lang="fr-FR" sz="200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 are </a:t>
            </a:r>
            <a:r>
              <a:rPr lang="fr-FR" sz="2000" err="1">
                <a:ea typeface="+mn-lt"/>
                <a:cs typeface="+mn-lt"/>
              </a:rPr>
              <a:t>organized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around</a:t>
            </a:r>
            <a:r>
              <a:rPr lang="fr-FR" sz="2000" dirty="0">
                <a:ea typeface="+mn-lt"/>
                <a:cs typeface="+mn-lt"/>
              </a:rPr>
              <a:t> a central concept.</a:t>
            </a:r>
          </a:p>
          <a:p>
            <a:r>
              <a:rPr lang="fr-FR" sz="2000" b="1" dirty="0">
                <a:ea typeface="+mn-lt"/>
                <a:cs typeface="+mn-lt"/>
              </a:rPr>
              <a:t>Process:</a:t>
            </a:r>
            <a:endParaRPr lang="fr-FR" sz="2000" dirty="0">
              <a:ea typeface="+mn-lt"/>
              <a:cs typeface="+mn-lt"/>
            </a:endParaRPr>
          </a:p>
          <a:p>
            <a:pPr lvl="1"/>
            <a:r>
              <a:rPr lang="fr-FR" sz="2000" b="1" dirty="0">
                <a:ea typeface="+mn-lt"/>
                <a:cs typeface="+mn-lt"/>
              </a:rPr>
              <a:t>Start </a:t>
            </a:r>
            <a:r>
              <a:rPr lang="fr-FR" sz="2000" b="1" err="1">
                <a:ea typeface="+mn-lt"/>
                <a:cs typeface="+mn-lt"/>
              </a:rPr>
              <a:t>with</a:t>
            </a:r>
            <a:r>
              <a:rPr lang="fr-FR" sz="2000" b="1" dirty="0">
                <a:ea typeface="+mn-lt"/>
                <a:cs typeface="+mn-lt"/>
              </a:rPr>
              <a:t> a Central </a:t>
            </a:r>
            <a:r>
              <a:rPr lang="fr-FR" sz="2000" b="1" err="1">
                <a:ea typeface="+mn-lt"/>
                <a:cs typeface="+mn-lt"/>
              </a:rPr>
              <a:t>Idea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 Write the </a:t>
            </a:r>
            <a:r>
              <a:rPr lang="fr-FR" sz="2000" err="1">
                <a:ea typeface="+mn-lt"/>
                <a:cs typeface="+mn-lt"/>
              </a:rPr>
              <a:t>problem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statement</a:t>
            </a:r>
            <a:r>
              <a:rPr lang="fr-FR" sz="2000" dirty="0">
                <a:ea typeface="+mn-lt"/>
                <a:cs typeface="+mn-lt"/>
              </a:rPr>
              <a:t> or main </a:t>
            </a:r>
            <a:r>
              <a:rPr lang="fr-FR" sz="2000" err="1">
                <a:ea typeface="+mn-lt"/>
                <a:cs typeface="+mn-lt"/>
              </a:rPr>
              <a:t>theme</a:t>
            </a:r>
            <a:r>
              <a:rPr lang="fr-FR" sz="2000" dirty="0">
                <a:ea typeface="+mn-lt"/>
                <a:cs typeface="+mn-lt"/>
              </a:rPr>
              <a:t> in the center.</a:t>
            </a:r>
          </a:p>
          <a:p>
            <a:pPr lvl="1"/>
            <a:r>
              <a:rPr lang="fr-FR" sz="2000" b="1" dirty="0">
                <a:ea typeface="+mn-lt"/>
                <a:cs typeface="+mn-lt"/>
              </a:rPr>
              <a:t>Branch Out: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Create</a:t>
            </a:r>
            <a:r>
              <a:rPr lang="fr-FR" sz="2000" dirty="0">
                <a:ea typeface="+mn-lt"/>
                <a:cs typeface="+mn-lt"/>
              </a:rPr>
              <a:t> branches for </a:t>
            </a:r>
            <a:r>
              <a:rPr lang="fr-FR" sz="2000" err="1">
                <a:ea typeface="+mn-lt"/>
                <a:cs typeface="+mn-lt"/>
              </a:rPr>
              <a:t>related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sub-themes</a:t>
            </a:r>
            <a:r>
              <a:rPr lang="fr-FR" sz="2000" dirty="0">
                <a:ea typeface="+mn-lt"/>
                <a:cs typeface="+mn-lt"/>
              </a:rPr>
              <a:t> or </a:t>
            </a:r>
            <a:r>
              <a:rPr lang="fr-FR" sz="2000" err="1">
                <a:ea typeface="+mn-lt"/>
                <a:cs typeface="+mn-lt"/>
              </a:rPr>
              <a:t>potential</a:t>
            </a:r>
            <a:r>
              <a:rPr lang="fr-FR" sz="2000" dirty="0">
                <a:ea typeface="+mn-lt"/>
                <a:cs typeface="+mn-lt"/>
              </a:rPr>
              <a:t> solutions.</a:t>
            </a:r>
          </a:p>
          <a:p>
            <a:pPr lvl="1"/>
            <a:r>
              <a:rPr lang="fr-FR" sz="2000" b="1" dirty="0">
                <a:ea typeface="+mn-lt"/>
                <a:cs typeface="+mn-lt"/>
              </a:rPr>
              <a:t>Expand </a:t>
            </a:r>
            <a:r>
              <a:rPr lang="fr-FR" sz="2000" b="1" err="1">
                <a:ea typeface="+mn-lt"/>
                <a:cs typeface="+mn-lt"/>
              </a:rPr>
              <a:t>Further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Add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details</a:t>
            </a:r>
            <a:r>
              <a:rPr lang="fr-FR" sz="2000" dirty="0">
                <a:ea typeface="+mn-lt"/>
                <a:cs typeface="+mn-lt"/>
              </a:rPr>
              <a:t>, connections, and </a:t>
            </a:r>
            <a:r>
              <a:rPr lang="fr-FR" sz="2000" err="1">
                <a:ea typeface="+mn-lt"/>
                <a:cs typeface="+mn-lt"/>
              </a:rPr>
              <a:t>additional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err="1">
                <a:ea typeface="+mn-lt"/>
                <a:cs typeface="+mn-lt"/>
              </a:rPr>
              <a:t>each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branch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pPr lvl="1"/>
            <a:r>
              <a:rPr lang="fr-FR" sz="2000" b="1" err="1">
                <a:ea typeface="+mn-lt"/>
                <a:cs typeface="+mn-lt"/>
              </a:rPr>
              <a:t>Analyze</a:t>
            </a:r>
            <a:r>
              <a:rPr lang="fr-FR" sz="2000" b="1" dirty="0">
                <a:ea typeface="+mn-lt"/>
                <a:cs typeface="+mn-lt"/>
              </a:rPr>
              <a:t> and </a:t>
            </a:r>
            <a:r>
              <a:rPr lang="fr-FR" sz="2000" b="1" err="1">
                <a:ea typeface="+mn-lt"/>
                <a:cs typeface="+mn-lt"/>
              </a:rPr>
              <a:t>Prioritize</a:t>
            </a:r>
            <a:r>
              <a:rPr lang="fr-FR" sz="2000" b="1" dirty="0">
                <a:ea typeface="+mn-lt"/>
                <a:cs typeface="+mn-lt"/>
              </a:rPr>
              <a:t>: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Review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err="1">
                <a:ea typeface="+mn-lt"/>
                <a:cs typeface="+mn-lt"/>
              </a:rPr>
              <a:t>mind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map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err="1">
                <a:ea typeface="+mn-lt"/>
                <a:cs typeface="+mn-lt"/>
              </a:rPr>
              <a:t>identify</a:t>
            </a:r>
            <a:r>
              <a:rPr lang="fr-FR" sz="2000" dirty="0">
                <a:ea typeface="+mn-lt"/>
                <a:cs typeface="+mn-lt"/>
              </a:rPr>
              <a:t> key </a:t>
            </a:r>
            <a:r>
              <a:rPr lang="fr-FR" sz="2000" err="1">
                <a:ea typeface="+mn-lt"/>
                <a:cs typeface="+mn-lt"/>
              </a:rPr>
              <a:t>ideas</a:t>
            </a:r>
            <a:r>
              <a:rPr lang="fr-FR" sz="2000" dirty="0">
                <a:ea typeface="+mn-lt"/>
                <a:cs typeface="+mn-lt"/>
              </a:rPr>
              <a:t> and </a:t>
            </a:r>
            <a:r>
              <a:rPr lang="fr-FR" sz="2000" err="1">
                <a:ea typeface="+mn-lt"/>
                <a:cs typeface="+mn-lt"/>
              </a:rPr>
              <a:t>relationships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endParaRPr lang="fr-FR" sz="1600">
              <a:ea typeface="Calibri"/>
              <a:cs typeface="Calibri"/>
            </a:endParaRPr>
          </a:p>
        </p:txBody>
      </p:sp>
      <p:pic>
        <p:nvPicPr>
          <p:cNvPr id="4" name="Image 3" descr="Qu'est-ce que le Mind Mapping ?">
            <a:extLst>
              <a:ext uri="{FF2B5EF4-FFF2-40B4-BE49-F238E27FC236}">
                <a16:creationId xmlns:a16="http://schemas.microsoft.com/office/drawing/2014/main" id="{C96F9835-B463-12C1-6400-30CF44FED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3750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824831-351C-3B4D-19DD-4359C28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b="1">
                <a:cs typeface="Calibri Light"/>
              </a:rPr>
              <a:t>Ideation Techniques</a:t>
            </a:r>
            <a:r>
              <a:rPr lang="fr-FR" sz="5400">
                <a:cs typeface="Calibri Light"/>
              </a:rPr>
              <a:t>:</a:t>
            </a:r>
            <a:r>
              <a:rPr lang="fr-FR" sz="5400" b="1">
                <a:latin typeface="Calibri"/>
                <a:cs typeface="Calibri"/>
              </a:rPr>
              <a:t>  SCAMPER </a:t>
            </a:r>
            <a:endParaRPr lang="fr-F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CE5D4-5DEC-7523-2AAB-D50BEE3F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b="1">
                <a:ea typeface="+mn-lt"/>
                <a:cs typeface="+mn-lt"/>
              </a:rPr>
              <a:t>Description:</a:t>
            </a:r>
            <a:r>
              <a:rPr lang="fr-FR" sz="2000">
                <a:ea typeface="+mn-lt"/>
                <a:cs typeface="+mn-lt"/>
              </a:rPr>
              <a:t> An acronym representing different creative thinking prompts (Substitute, Combine, Adapt, Modify, Put to another use, Eliminate, Reverse).</a:t>
            </a:r>
            <a:endParaRPr lang="fr-FR" sz="2000"/>
          </a:p>
          <a:p>
            <a:r>
              <a:rPr lang="fr-FR" sz="2000" b="1">
                <a:ea typeface="+mn-lt"/>
                <a:cs typeface="+mn-lt"/>
              </a:rPr>
              <a:t>Process:</a:t>
            </a:r>
            <a:endParaRPr lang="fr-FR" sz="2000">
              <a:ea typeface="+mn-lt"/>
              <a:cs typeface="+mn-lt"/>
            </a:endParaRPr>
          </a:p>
          <a:p>
            <a:pPr lvl="1"/>
            <a:r>
              <a:rPr lang="fr-FR" sz="2000" b="1">
                <a:ea typeface="+mn-lt"/>
                <a:cs typeface="+mn-lt"/>
              </a:rPr>
              <a:t>Substitute:</a:t>
            </a:r>
            <a:r>
              <a:rPr lang="fr-FR" sz="2000">
                <a:ea typeface="+mn-lt"/>
                <a:cs typeface="+mn-lt"/>
              </a:rPr>
              <a:t> Consider alternatives for components or processes.</a:t>
            </a:r>
          </a:p>
          <a:p>
            <a:pPr lvl="1"/>
            <a:r>
              <a:rPr lang="fr-FR" sz="2000" b="1">
                <a:ea typeface="+mn-lt"/>
                <a:cs typeface="+mn-lt"/>
              </a:rPr>
              <a:t>Combine:</a:t>
            </a:r>
            <a:r>
              <a:rPr lang="fr-FR" sz="2000">
                <a:ea typeface="+mn-lt"/>
                <a:cs typeface="+mn-lt"/>
              </a:rPr>
              <a:t> Merge different elements or features.</a:t>
            </a:r>
          </a:p>
          <a:p>
            <a:pPr lvl="1"/>
            <a:r>
              <a:rPr lang="fr-FR" sz="2000" b="1">
                <a:ea typeface="+mn-lt"/>
                <a:cs typeface="+mn-lt"/>
              </a:rPr>
              <a:t>Adapt:</a:t>
            </a:r>
            <a:r>
              <a:rPr lang="fr-FR" sz="2000">
                <a:ea typeface="+mn-lt"/>
                <a:cs typeface="+mn-lt"/>
              </a:rPr>
              <a:t> Modify existing elements to suit the problem.</a:t>
            </a:r>
          </a:p>
          <a:p>
            <a:pPr lvl="1"/>
            <a:r>
              <a:rPr lang="fr-FR" sz="2000" b="1">
                <a:ea typeface="+mn-lt"/>
                <a:cs typeface="+mn-lt"/>
              </a:rPr>
              <a:t>Modify:</a:t>
            </a:r>
            <a:r>
              <a:rPr lang="fr-FR" sz="2000">
                <a:ea typeface="+mn-lt"/>
                <a:cs typeface="+mn-lt"/>
              </a:rPr>
              <a:t> Change specific aspects or characteristics.</a:t>
            </a:r>
          </a:p>
          <a:p>
            <a:pPr lvl="1"/>
            <a:r>
              <a:rPr lang="fr-FR" sz="2000" b="1">
                <a:ea typeface="+mn-lt"/>
                <a:cs typeface="+mn-lt"/>
              </a:rPr>
              <a:t>Put to another use:</a:t>
            </a:r>
            <a:r>
              <a:rPr lang="fr-FR" sz="2000">
                <a:ea typeface="+mn-lt"/>
                <a:cs typeface="+mn-lt"/>
              </a:rPr>
              <a:t> Explore alternative applications.</a:t>
            </a:r>
          </a:p>
          <a:p>
            <a:pPr lvl="1"/>
            <a:r>
              <a:rPr lang="fr-FR" sz="2000" b="1">
                <a:ea typeface="+mn-lt"/>
                <a:cs typeface="+mn-lt"/>
              </a:rPr>
              <a:t>Eliminate:</a:t>
            </a:r>
            <a:r>
              <a:rPr lang="fr-FR" sz="2000">
                <a:ea typeface="+mn-lt"/>
                <a:cs typeface="+mn-lt"/>
              </a:rPr>
              <a:t> Remove unnecessary elements.</a:t>
            </a:r>
          </a:p>
          <a:p>
            <a:pPr lvl="1"/>
            <a:r>
              <a:rPr lang="fr-FR" sz="2000" b="1">
                <a:ea typeface="+mn-lt"/>
                <a:cs typeface="+mn-lt"/>
              </a:rPr>
              <a:t>Reverse:</a:t>
            </a:r>
            <a:r>
              <a:rPr lang="fr-FR" sz="2000">
                <a:ea typeface="+mn-lt"/>
                <a:cs typeface="+mn-lt"/>
              </a:rPr>
              <a:t> Flip the problem or solution perspective.</a:t>
            </a:r>
          </a:p>
          <a:p>
            <a:endParaRPr lang="fr-FR" sz="2000">
              <a:ea typeface="Calibri"/>
              <a:cs typeface="Calibri"/>
            </a:endParaRPr>
          </a:p>
        </p:txBody>
      </p:sp>
      <p:pic>
        <p:nvPicPr>
          <p:cNvPr id="5" name="Image 4" descr="Workshop exercise: SCAMPER. What it is, How it Works, Instructions.">
            <a:extLst>
              <a:ext uri="{FF2B5EF4-FFF2-40B4-BE49-F238E27FC236}">
                <a16:creationId xmlns:a16="http://schemas.microsoft.com/office/drawing/2014/main" id="{9DBC3B38-CA7A-3B8A-59C7-50065FA5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194" y="2765613"/>
            <a:ext cx="4289611" cy="21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Ideation in AI Projects</vt:lpstr>
      <vt:lpstr>Ideation: Definition</vt:lpstr>
      <vt:lpstr>The Aims of Ideation </vt:lpstr>
      <vt:lpstr>The Aims of Ideation </vt:lpstr>
      <vt:lpstr>Ideation Techniques: Brainstorming</vt:lpstr>
      <vt:lpstr>Ideation Techniques: Brainstorming</vt:lpstr>
      <vt:lpstr>Ideation Techniques: Brainstorming techniques</vt:lpstr>
      <vt:lpstr>Ideation Techniques:  Mind Mapping </vt:lpstr>
      <vt:lpstr>Ideation Techniques:  SCAMPER </vt:lpstr>
      <vt:lpstr>Ideation Techniques: Reverse Thinking</vt:lpstr>
      <vt:lpstr>Ideation Techniques: Reverse Thinking </vt:lpstr>
      <vt:lpstr>Ideation Techniques: Six Thinking Hats </vt:lpstr>
      <vt:lpstr>Ideation Techniques  Six Thinking Hats</vt:lpstr>
      <vt:lpstr>Ideation Techniques: Six Thinking Hats </vt:lpstr>
      <vt:lpstr>Ideation Techniques: Six Thinking Hats </vt:lpstr>
      <vt:lpstr>Tips for Effective Ideation:</vt:lpstr>
      <vt:lpstr> Applying SCAMPER to an AI Project: Improving Healthcare Diagnosis Accuracy</vt:lpstr>
      <vt:lpstr>Applying SCAMPER to an AI Project: Improving Healthcare Diagnosis 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469</cp:revision>
  <dcterms:created xsi:type="dcterms:W3CDTF">2024-02-04T15:19:32Z</dcterms:created>
  <dcterms:modified xsi:type="dcterms:W3CDTF">2024-02-27T09:27:03Z</dcterms:modified>
</cp:coreProperties>
</file>