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73" r:id="rId15"/>
    <p:sldId id="271" r:id="rId16"/>
    <p:sldId id="268"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C4878-77B6-4004-85D2-6B8B32204BDE}" v="498" dt="2024-02-20T16:59:1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46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41F8A-4D68-432A-A93C-F0C654CA5C64}"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44F12C2-8159-48C4-B631-9F71098E200B}">
      <dgm:prSet/>
      <dgm:spPr/>
      <dgm:t>
        <a:bodyPr/>
        <a:lstStyle/>
        <a:p>
          <a:pPr>
            <a:lnSpc>
              <a:spcPct val="100000"/>
            </a:lnSpc>
          </a:pPr>
          <a:r>
            <a:rPr lang="en-US" b="1" dirty="0"/>
            <a:t>Empathize:</a:t>
          </a:r>
          <a:r>
            <a:rPr lang="en-US" dirty="0"/>
            <a:t> This stage involves conducting research, interviews, and observations to gain a deep understanding of users and their needs. </a:t>
          </a:r>
          <a:endParaRPr lang="en-US" b="0" dirty="0">
            <a:latin typeface="Calibri Light" panose="020F0302020204030204"/>
          </a:endParaRPr>
        </a:p>
      </dgm:t>
    </dgm:pt>
    <dgm:pt modelId="{BEEFC560-F2EE-4F3F-97FA-34FF895E94BA}" type="parTrans" cxnId="{EBEE42B8-B998-499D-91F2-6535022CB32E}">
      <dgm:prSet/>
      <dgm:spPr/>
      <dgm:t>
        <a:bodyPr/>
        <a:lstStyle/>
        <a:p>
          <a:endParaRPr lang="en-US"/>
        </a:p>
      </dgm:t>
    </dgm:pt>
    <dgm:pt modelId="{0C2C6752-1BAE-4DD1-A188-93558CBFCF90}" type="sibTrans" cxnId="{EBEE42B8-B998-499D-91F2-6535022CB32E}">
      <dgm:prSet/>
      <dgm:spPr/>
      <dgm:t>
        <a:bodyPr/>
        <a:lstStyle/>
        <a:p>
          <a:pPr>
            <a:lnSpc>
              <a:spcPct val="100000"/>
            </a:lnSpc>
          </a:pPr>
          <a:endParaRPr lang="en-US"/>
        </a:p>
      </dgm:t>
    </dgm:pt>
    <dgm:pt modelId="{3D6071B2-E304-45EC-92EE-12537B03B673}">
      <dgm:prSet/>
      <dgm:spPr/>
      <dgm:t>
        <a:bodyPr/>
        <a:lstStyle/>
        <a:p>
          <a:pPr>
            <a:lnSpc>
              <a:spcPct val="100000"/>
            </a:lnSpc>
          </a:pPr>
          <a:r>
            <a:rPr lang="en-US" b="1" dirty="0"/>
            <a:t>Ideate:</a:t>
          </a:r>
          <a:r>
            <a:rPr lang="en-US" dirty="0"/>
            <a:t> This stage encourages divergent thinking and the generation of a wide range of ideas.</a:t>
          </a:r>
          <a:r>
            <a:rPr lang="en-US" dirty="0">
              <a:latin typeface="Calibri Light" panose="020F0302020204030204"/>
            </a:rPr>
            <a:t> </a:t>
          </a:r>
          <a:endParaRPr lang="en-US" dirty="0"/>
        </a:p>
      </dgm:t>
    </dgm:pt>
    <dgm:pt modelId="{8E4375CD-91E0-4531-94D7-7E827F711810}" type="parTrans" cxnId="{148EF9DB-A684-4C0A-92B0-D983FAB65C68}">
      <dgm:prSet/>
      <dgm:spPr/>
      <dgm:t>
        <a:bodyPr/>
        <a:lstStyle/>
        <a:p>
          <a:endParaRPr lang="en-US"/>
        </a:p>
      </dgm:t>
    </dgm:pt>
    <dgm:pt modelId="{97F7C648-8537-415B-9226-027D1A09079E}" type="sibTrans" cxnId="{148EF9DB-A684-4C0A-92B0-D983FAB65C68}">
      <dgm:prSet/>
      <dgm:spPr/>
      <dgm:t>
        <a:bodyPr/>
        <a:lstStyle/>
        <a:p>
          <a:pPr>
            <a:lnSpc>
              <a:spcPct val="100000"/>
            </a:lnSpc>
          </a:pPr>
          <a:endParaRPr lang="en-US"/>
        </a:p>
      </dgm:t>
    </dgm:pt>
    <dgm:pt modelId="{8BEB9246-3E15-48F5-B774-4DBD3E884721}">
      <dgm:prSet/>
      <dgm:spPr/>
      <dgm:t>
        <a:bodyPr/>
        <a:lstStyle/>
        <a:p>
          <a:pPr>
            <a:lnSpc>
              <a:spcPct val="100000"/>
            </a:lnSpc>
          </a:pPr>
          <a:r>
            <a:rPr lang="en-US" b="1" dirty="0"/>
            <a:t>Prototype:</a:t>
          </a:r>
          <a:r>
            <a:rPr lang="en-US" dirty="0"/>
            <a:t> Prototyping is the process of creating low-fidelity representations of potential solutions. It allows designers to quickly visualize and test ideas, gather feedback, and iterate on their designs.</a:t>
          </a:r>
        </a:p>
      </dgm:t>
    </dgm:pt>
    <dgm:pt modelId="{0023CE82-DDBD-4CDF-BE87-A79EBE5D4DA8}" type="parTrans" cxnId="{B540A35F-9D06-46C8-BAC0-61755AE28C07}">
      <dgm:prSet/>
      <dgm:spPr/>
      <dgm:t>
        <a:bodyPr/>
        <a:lstStyle/>
        <a:p>
          <a:endParaRPr lang="en-US"/>
        </a:p>
      </dgm:t>
    </dgm:pt>
    <dgm:pt modelId="{775FB37F-E6B6-416E-AEC5-0CA505981BA3}" type="sibTrans" cxnId="{B540A35F-9D06-46C8-BAC0-61755AE28C07}">
      <dgm:prSet/>
      <dgm:spPr/>
      <dgm:t>
        <a:bodyPr/>
        <a:lstStyle/>
        <a:p>
          <a:pPr>
            <a:lnSpc>
              <a:spcPct val="100000"/>
            </a:lnSpc>
          </a:pPr>
          <a:endParaRPr lang="en-US"/>
        </a:p>
      </dgm:t>
    </dgm:pt>
    <dgm:pt modelId="{2FAD59DC-BBBC-4445-A644-C0711845F86E}">
      <dgm:prSet/>
      <dgm:spPr/>
      <dgm:t>
        <a:bodyPr/>
        <a:lstStyle/>
        <a:p>
          <a:pPr>
            <a:lnSpc>
              <a:spcPct val="100000"/>
            </a:lnSpc>
          </a:pPr>
          <a:r>
            <a:rPr lang="en-US" b="1" dirty="0"/>
            <a:t>Test:</a:t>
          </a:r>
          <a:r>
            <a:rPr lang="en-US" dirty="0"/>
            <a:t> Testing involves gathering feedback from users and stakeholders on the prototypes.</a:t>
          </a:r>
          <a:r>
            <a:rPr lang="en-US" dirty="0">
              <a:latin typeface="Calibri Light" panose="020F0302020204030204"/>
            </a:rPr>
            <a:t> </a:t>
          </a:r>
          <a:r>
            <a:rPr lang="en-US" dirty="0"/>
            <a:t> Iterative testing and refinement are critical in Design Thinking to ensure continuous improvement.</a:t>
          </a:r>
        </a:p>
      </dgm:t>
    </dgm:pt>
    <dgm:pt modelId="{C37922F9-AA9A-40A4-805A-40532DAF6D07}" type="parTrans" cxnId="{27F9609A-F5D3-48CC-82AC-C8511578BFB5}">
      <dgm:prSet/>
      <dgm:spPr/>
      <dgm:t>
        <a:bodyPr/>
        <a:lstStyle/>
        <a:p>
          <a:endParaRPr lang="en-US"/>
        </a:p>
      </dgm:t>
    </dgm:pt>
    <dgm:pt modelId="{8722C4D6-1B17-45F6-BEE9-DE939BEC6A5B}" type="sibTrans" cxnId="{27F9609A-F5D3-48CC-82AC-C8511578BFB5}">
      <dgm:prSet/>
      <dgm:spPr/>
      <dgm:t>
        <a:bodyPr/>
        <a:lstStyle/>
        <a:p>
          <a:endParaRPr lang="en-US"/>
        </a:p>
      </dgm:t>
    </dgm:pt>
    <dgm:pt modelId="{8927E02F-A1EE-4314-93D5-E512DB5FB735}">
      <dgm:prSet phldr="0"/>
      <dgm:spPr/>
      <dgm:t>
        <a:bodyPr/>
        <a:lstStyle/>
        <a:p>
          <a:pPr>
            <a:lnSpc>
              <a:spcPct val="100000"/>
            </a:lnSpc>
          </a:pPr>
          <a:r>
            <a:rPr lang="en-US" b="1" dirty="0"/>
            <a:t>Define:</a:t>
          </a:r>
          <a:r>
            <a:rPr lang="en-US" dirty="0">
              <a:latin typeface="Calibri Light" panose="020F0302020204030204"/>
            </a:rPr>
            <a:t> </a:t>
          </a:r>
          <a:r>
            <a:rPr lang="en-US" dirty="0"/>
            <a:t> the problem or challenge is defined based on the insights gathered during the empathy phase. It involves synthesizing the research findings and reframing the problem statement to ensure a clear focus.</a:t>
          </a:r>
          <a:endParaRPr lang="fr-FR" dirty="0"/>
        </a:p>
      </dgm:t>
    </dgm:pt>
    <dgm:pt modelId="{32F25B35-CCD3-4662-A2B1-D917CECAB4AB}" type="parTrans" cxnId="{2E748FD4-5DA4-4C2B-9192-72D68D1A0ED0}">
      <dgm:prSet/>
      <dgm:spPr/>
    </dgm:pt>
    <dgm:pt modelId="{50165828-3193-4155-BAB3-EDDFA91A1EB2}" type="sibTrans" cxnId="{2E748FD4-5DA4-4C2B-9192-72D68D1A0ED0}">
      <dgm:prSet/>
      <dgm:spPr/>
      <dgm:t>
        <a:bodyPr/>
        <a:lstStyle/>
        <a:p>
          <a:endParaRPr lang="fr-FR"/>
        </a:p>
      </dgm:t>
    </dgm:pt>
    <dgm:pt modelId="{B98EB9F6-17B3-4508-B17C-C15F9F6FC3A3}" type="pres">
      <dgm:prSet presAssocID="{8BB41F8A-4D68-432A-A93C-F0C654CA5C64}" presName="root" presStyleCnt="0">
        <dgm:presLayoutVars>
          <dgm:dir/>
          <dgm:resizeHandles val="exact"/>
        </dgm:presLayoutVars>
      </dgm:prSet>
      <dgm:spPr/>
    </dgm:pt>
    <dgm:pt modelId="{F4E28DFF-160D-4D8A-807D-493AB3CEBC5A}" type="pres">
      <dgm:prSet presAssocID="{E44F12C2-8159-48C4-B631-9F71098E200B}" presName="compNode" presStyleCnt="0"/>
      <dgm:spPr/>
    </dgm:pt>
    <dgm:pt modelId="{39DDACBC-5B53-4490-A63E-52BB18DB217E}" type="pres">
      <dgm:prSet presAssocID="{E44F12C2-8159-48C4-B631-9F71098E200B}" presName="bgRect" presStyleLbl="bgShp" presStyleIdx="0" presStyleCnt="5"/>
      <dgm:spPr/>
    </dgm:pt>
    <dgm:pt modelId="{C03B0F76-9E5D-4CFD-83AA-9E5999A0F6CC}" type="pres">
      <dgm:prSet presAssocID="{E44F12C2-8159-48C4-B631-9F71098E20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B2447141-8B3E-4E0B-9BA9-45D3B1C6D604}" type="pres">
      <dgm:prSet presAssocID="{E44F12C2-8159-48C4-B631-9F71098E200B}" presName="spaceRect" presStyleCnt="0"/>
      <dgm:spPr/>
    </dgm:pt>
    <dgm:pt modelId="{6E74232B-4F2B-41B1-B945-E402181A5BA5}" type="pres">
      <dgm:prSet presAssocID="{E44F12C2-8159-48C4-B631-9F71098E200B}" presName="parTx" presStyleLbl="revTx" presStyleIdx="0" presStyleCnt="5">
        <dgm:presLayoutVars>
          <dgm:chMax val="0"/>
          <dgm:chPref val="0"/>
        </dgm:presLayoutVars>
      </dgm:prSet>
      <dgm:spPr/>
    </dgm:pt>
    <dgm:pt modelId="{59F3E4DE-10C9-4432-879B-73FCA655B721}" type="pres">
      <dgm:prSet presAssocID="{0C2C6752-1BAE-4DD1-A188-93558CBFCF90}" presName="sibTrans" presStyleCnt="0"/>
      <dgm:spPr/>
    </dgm:pt>
    <dgm:pt modelId="{839B78CA-F35F-450D-A8F9-CDC72A90E7A6}" type="pres">
      <dgm:prSet presAssocID="{8927E02F-A1EE-4314-93D5-E512DB5FB735}" presName="compNode" presStyleCnt="0"/>
      <dgm:spPr/>
    </dgm:pt>
    <dgm:pt modelId="{B06EEF0D-B86A-4BA3-B7C6-265E5527D6B5}" type="pres">
      <dgm:prSet presAssocID="{8927E02F-A1EE-4314-93D5-E512DB5FB735}" presName="bgRect" presStyleLbl="bgShp" presStyleIdx="1" presStyleCnt="5"/>
      <dgm:spPr/>
    </dgm:pt>
    <dgm:pt modelId="{EAD120BB-4EC3-43D1-9114-FC427BAAAAA9}" type="pres">
      <dgm:prSet presAssocID="{8927E02F-A1EE-4314-93D5-E512DB5FB73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Pencil"/>
        </a:ext>
      </dgm:extLst>
    </dgm:pt>
    <dgm:pt modelId="{36716F2E-0F73-4B61-811F-32B522FF07AB}" type="pres">
      <dgm:prSet presAssocID="{8927E02F-A1EE-4314-93D5-E512DB5FB735}" presName="spaceRect" presStyleCnt="0"/>
      <dgm:spPr/>
    </dgm:pt>
    <dgm:pt modelId="{5623B01E-D2DC-44FC-BDCC-10A011E43DE2}" type="pres">
      <dgm:prSet presAssocID="{8927E02F-A1EE-4314-93D5-E512DB5FB735}" presName="parTx" presStyleLbl="revTx" presStyleIdx="1" presStyleCnt="5">
        <dgm:presLayoutVars>
          <dgm:chMax val="0"/>
          <dgm:chPref val="0"/>
        </dgm:presLayoutVars>
      </dgm:prSet>
      <dgm:spPr/>
    </dgm:pt>
    <dgm:pt modelId="{A3C302F1-ECA8-4305-94DF-2AA89D0BD9AD}" type="pres">
      <dgm:prSet presAssocID="{50165828-3193-4155-BAB3-EDDFA91A1EB2}" presName="sibTrans" presStyleCnt="0"/>
      <dgm:spPr/>
    </dgm:pt>
    <dgm:pt modelId="{E6090670-B3B4-4896-A86C-1CFAE66C4F20}" type="pres">
      <dgm:prSet presAssocID="{3D6071B2-E304-45EC-92EE-12537B03B673}" presName="compNode" presStyleCnt="0"/>
      <dgm:spPr/>
    </dgm:pt>
    <dgm:pt modelId="{90929E12-EC1C-4A32-BF7A-B22E84B543CB}" type="pres">
      <dgm:prSet presAssocID="{3D6071B2-E304-45EC-92EE-12537B03B673}" presName="bgRect" presStyleLbl="bgShp" presStyleIdx="2" presStyleCnt="5"/>
      <dgm:spPr/>
    </dgm:pt>
    <dgm:pt modelId="{499F00EC-DA09-44D2-87C9-447DE811ABC4}" type="pres">
      <dgm:prSet presAssocID="{3D6071B2-E304-45EC-92EE-12537B03B6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eur"/>
        </a:ext>
      </dgm:extLst>
    </dgm:pt>
    <dgm:pt modelId="{43908255-466D-40E4-AE3E-F4172BEA6981}" type="pres">
      <dgm:prSet presAssocID="{3D6071B2-E304-45EC-92EE-12537B03B673}" presName="spaceRect" presStyleCnt="0"/>
      <dgm:spPr/>
    </dgm:pt>
    <dgm:pt modelId="{A07D3036-ED89-4AE1-909B-B8D43BA0DDCC}" type="pres">
      <dgm:prSet presAssocID="{3D6071B2-E304-45EC-92EE-12537B03B673}" presName="parTx" presStyleLbl="revTx" presStyleIdx="2" presStyleCnt="5">
        <dgm:presLayoutVars>
          <dgm:chMax val="0"/>
          <dgm:chPref val="0"/>
        </dgm:presLayoutVars>
      </dgm:prSet>
      <dgm:spPr/>
    </dgm:pt>
    <dgm:pt modelId="{0A1AF5E7-4083-4281-8C73-772D0E4071A2}" type="pres">
      <dgm:prSet presAssocID="{97F7C648-8537-415B-9226-027D1A09079E}" presName="sibTrans" presStyleCnt="0"/>
      <dgm:spPr/>
    </dgm:pt>
    <dgm:pt modelId="{47470374-E684-48EF-9BBD-5504F82EE55C}" type="pres">
      <dgm:prSet presAssocID="{8BEB9246-3E15-48F5-B774-4DBD3E884721}" presName="compNode" presStyleCnt="0"/>
      <dgm:spPr/>
    </dgm:pt>
    <dgm:pt modelId="{A1557379-9FEA-4418-8B99-FF60CC007F42}" type="pres">
      <dgm:prSet presAssocID="{8BEB9246-3E15-48F5-B774-4DBD3E884721}" presName="bgRect" presStyleLbl="bgShp" presStyleIdx="3" presStyleCnt="5"/>
      <dgm:spPr/>
    </dgm:pt>
    <dgm:pt modelId="{76BA1F0A-44EC-4750-8B64-6482A5D056A8}" type="pres">
      <dgm:prSet presAssocID="{8BEB9246-3E15-48F5-B774-4DBD3E88472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AE3626E2-0439-4A1E-83FB-05158FA9345F}" type="pres">
      <dgm:prSet presAssocID="{8BEB9246-3E15-48F5-B774-4DBD3E884721}" presName="spaceRect" presStyleCnt="0"/>
      <dgm:spPr/>
    </dgm:pt>
    <dgm:pt modelId="{87CF2923-6ACE-4488-A21A-8AEE9F19C8B7}" type="pres">
      <dgm:prSet presAssocID="{8BEB9246-3E15-48F5-B774-4DBD3E884721}" presName="parTx" presStyleLbl="revTx" presStyleIdx="3" presStyleCnt="5">
        <dgm:presLayoutVars>
          <dgm:chMax val="0"/>
          <dgm:chPref val="0"/>
        </dgm:presLayoutVars>
      </dgm:prSet>
      <dgm:spPr/>
    </dgm:pt>
    <dgm:pt modelId="{7EEC670E-B6EA-405E-AC79-537C85076C07}" type="pres">
      <dgm:prSet presAssocID="{775FB37F-E6B6-416E-AEC5-0CA505981BA3}" presName="sibTrans" presStyleCnt="0"/>
      <dgm:spPr/>
    </dgm:pt>
    <dgm:pt modelId="{88D26B4B-BE90-423D-B533-3B90061591B4}" type="pres">
      <dgm:prSet presAssocID="{2FAD59DC-BBBC-4445-A644-C0711845F86E}" presName="compNode" presStyleCnt="0"/>
      <dgm:spPr/>
    </dgm:pt>
    <dgm:pt modelId="{854BF6DF-B4A2-4957-9662-E4D04D9B411C}" type="pres">
      <dgm:prSet presAssocID="{2FAD59DC-BBBC-4445-A644-C0711845F86E}" presName="bgRect" presStyleLbl="bgShp" presStyleIdx="4" presStyleCnt="5"/>
      <dgm:spPr/>
    </dgm:pt>
    <dgm:pt modelId="{214651F0-135F-43F3-887D-9D24E4BAB074}" type="pres">
      <dgm:prSet presAssocID="{2FAD59DC-BBBC-4445-A644-C0711845F8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erson with Idea"/>
        </a:ext>
      </dgm:extLst>
    </dgm:pt>
    <dgm:pt modelId="{628AB2D4-C736-4BC9-A47C-216FEB0BD6C7}" type="pres">
      <dgm:prSet presAssocID="{2FAD59DC-BBBC-4445-A644-C0711845F86E}" presName="spaceRect" presStyleCnt="0"/>
      <dgm:spPr/>
    </dgm:pt>
    <dgm:pt modelId="{F5A93F63-F35E-491F-8C05-8BDEEB38FC92}" type="pres">
      <dgm:prSet presAssocID="{2FAD59DC-BBBC-4445-A644-C0711845F86E}" presName="parTx" presStyleLbl="revTx" presStyleIdx="4" presStyleCnt="5">
        <dgm:presLayoutVars>
          <dgm:chMax val="0"/>
          <dgm:chPref val="0"/>
        </dgm:presLayoutVars>
      </dgm:prSet>
      <dgm:spPr/>
    </dgm:pt>
  </dgm:ptLst>
  <dgm:cxnLst>
    <dgm:cxn modelId="{46FC2110-CBD8-4388-9398-52C92C31B719}" type="presOf" srcId="{8BB41F8A-4D68-432A-A93C-F0C654CA5C64}" destId="{B98EB9F6-17B3-4508-B17C-C15F9F6FC3A3}" srcOrd="0" destOrd="0" presId="urn:microsoft.com/office/officeart/2018/2/layout/IconVerticalSolidList"/>
    <dgm:cxn modelId="{E3ED7C5C-385F-4C49-8585-097DB71E78C4}" type="presOf" srcId="{3D6071B2-E304-45EC-92EE-12537B03B673}" destId="{A07D3036-ED89-4AE1-909B-B8D43BA0DDCC}" srcOrd="0" destOrd="0" presId="urn:microsoft.com/office/officeart/2018/2/layout/IconVerticalSolidList"/>
    <dgm:cxn modelId="{B540A35F-9D06-46C8-BAC0-61755AE28C07}" srcId="{8BB41F8A-4D68-432A-A93C-F0C654CA5C64}" destId="{8BEB9246-3E15-48F5-B774-4DBD3E884721}" srcOrd="3" destOrd="0" parTransId="{0023CE82-DDBD-4CDF-BE87-A79EBE5D4DA8}" sibTransId="{775FB37F-E6B6-416E-AEC5-0CA505981BA3}"/>
    <dgm:cxn modelId="{AB7DCA69-BEB8-4B53-A3EC-8F51E078E9FE}" type="presOf" srcId="{8927E02F-A1EE-4314-93D5-E512DB5FB735}" destId="{5623B01E-D2DC-44FC-BDCC-10A011E43DE2}" srcOrd="0" destOrd="0" presId="urn:microsoft.com/office/officeart/2018/2/layout/IconVerticalSolidList"/>
    <dgm:cxn modelId="{CE73557A-0EDA-4FC2-B0DE-4F7706603EC7}" type="presOf" srcId="{2FAD59DC-BBBC-4445-A644-C0711845F86E}" destId="{F5A93F63-F35E-491F-8C05-8BDEEB38FC92}" srcOrd="0" destOrd="0" presId="urn:microsoft.com/office/officeart/2018/2/layout/IconVerticalSolidList"/>
    <dgm:cxn modelId="{27F9609A-F5D3-48CC-82AC-C8511578BFB5}" srcId="{8BB41F8A-4D68-432A-A93C-F0C654CA5C64}" destId="{2FAD59DC-BBBC-4445-A644-C0711845F86E}" srcOrd="4" destOrd="0" parTransId="{C37922F9-AA9A-40A4-805A-40532DAF6D07}" sibTransId="{8722C4D6-1B17-45F6-BEE9-DE939BEC6A5B}"/>
    <dgm:cxn modelId="{82C522B0-600F-4834-898B-9361D4BC1305}" type="presOf" srcId="{8BEB9246-3E15-48F5-B774-4DBD3E884721}" destId="{87CF2923-6ACE-4488-A21A-8AEE9F19C8B7}" srcOrd="0" destOrd="0" presId="urn:microsoft.com/office/officeart/2018/2/layout/IconVerticalSolidList"/>
    <dgm:cxn modelId="{EBEE42B8-B998-499D-91F2-6535022CB32E}" srcId="{8BB41F8A-4D68-432A-A93C-F0C654CA5C64}" destId="{E44F12C2-8159-48C4-B631-9F71098E200B}" srcOrd="0" destOrd="0" parTransId="{BEEFC560-F2EE-4F3F-97FA-34FF895E94BA}" sibTransId="{0C2C6752-1BAE-4DD1-A188-93558CBFCF90}"/>
    <dgm:cxn modelId="{BFF008CF-75EC-4947-8DA5-BFE7282B7E93}" type="presOf" srcId="{E44F12C2-8159-48C4-B631-9F71098E200B}" destId="{6E74232B-4F2B-41B1-B945-E402181A5BA5}" srcOrd="0" destOrd="0" presId="urn:microsoft.com/office/officeart/2018/2/layout/IconVerticalSolidList"/>
    <dgm:cxn modelId="{2E748FD4-5DA4-4C2B-9192-72D68D1A0ED0}" srcId="{8BB41F8A-4D68-432A-A93C-F0C654CA5C64}" destId="{8927E02F-A1EE-4314-93D5-E512DB5FB735}" srcOrd="1" destOrd="0" parTransId="{32F25B35-CCD3-4662-A2B1-D917CECAB4AB}" sibTransId="{50165828-3193-4155-BAB3-EDDFA91A1EB2}"/>
    <dgm:cxn modelId="{148EF9DB-A684-4C0A-92B0-D983FAB65C68}" srcId="{8BB41F8A-4D68-432A-A93C-F0C654CA5C64}" destId="{3D6071B2-E304-45EC-92EE-12537B03B673}" srcOrd="2" destOrd="0" parTransId="{8E4375CD-91E0-4531-94D7-7E827F711810}" sibTransId="{97F7C648-8537-415B-9226-027D1A09079E}"/>
    <dgm:cxn modelId="{0B739230-58F7-4A15-8E8A-048D0C8EFAF7}" type="presParOf" srcId="{B98EB9F6-17B3-4508-B17C-C15F9F6FC3A3}" destId="{F4E28DFF-160D-4D8A-807D-493AB3CEBC5A}" srcOrd="0" destOrd="0" presId="urn:microsoft.com/office/officeart/2018/2/layout/IconVerticalSolidList"/>
    <dgm:cxn modelId="{F52F16FE-68D2-4547-BDBE-F374D3DDC07F}" type="presParOf" srcId="{F4E28DFF-160D-4D8A-807D-493AB3CEBC5A}" destId="{39DDACBC-5B53-4490-A63E-52BB18DB217E}" srcOrd="0" destOrd="0" presId="urn:microsoft.com/office/officeart/2018/2/layout/IconVerticalSolidList"/>
    <dgm:cxn modelId="{D0C7D827-7270-438E-8D0D-7C22F2265016}" type="presParOf" srcId="{F4E28DFF-160D-4D8A-807D-493AB3CEBC5A}" destId="{C03B0F76-9E5D-4CFD-83AA-9E5999A0F6CC}" srcOrd="1" destOrd="0" presId="urn:microsoft.com/office/officeart/2018/2/layout/IconVerticalSolidList"/>
    <dgm:cxn modelId="{D91688B4-D9F0-48FE-824E-B20EB068D2AD}" type="presParOf" srcId="{F4E28DFF-160D-4D8A-807D-493AB3CEBC5A}" destId="{B2447141-8B3E-4E0B-9BA9-45D3B1C6D604}" srcOrd="2" destOrd="0" presId="urn:microsoft.com/office/officeart/2018/2/layout/IconVerticalSolidList"/>
    <dgm:cxn modelId="{7D20826F-50C9-4C47-A102-5BA8C8A477B0}" type="presParOf" srcId="{F4E28DFF-160D-4D8A-807D-493AB3CEBC5A}" destId="{6E74232B-4F2B-41B1-B945-E402181A5BA5}" srcOrd="3" destOrd="0" presId="urn:microsoft.com/office/officeart/2018/2/layout/IconVerticalSolidList"/>
    <dgm:cxn modelId="{0EECEF3C-E500-4A90-B3E7-B34BC697B776}" type="presParOf" srcId="{B98EB9F6-17B3-4508-B17C-C15F9F6FC3A3}" destId="{59F3E4DE-10C9-4432-879B-73FCA655B721}" srcOrd="1" destOrd="0" presId="urn:microsoft.com/office/officeart/2018/2/layout/IconVerticalSolidList"/>
    <dgm:cxn modelId="{4C87C4CB-E5B9-46B7-A7AC-F190FFFE05E0}" type="presParOf" srcId="{B98EB9F6-17B3-4508-B17C-C15F9F6FC3A3}" destId="{839B78CA-F35F-450D-A8F9-CDC72A90E7A6}" srcOrd="2" destOrd="0" presId="urn:microsoft.com/office/officeart/2018/2/layout/IconVerticalSolidList"/>
    <dgm:cxn modelId="{AFDF9ED1-0605-4A41-8287-200DA99B4C9D}" type="presParOf" srcId="{839B78CA-F35F-450D-A8F9-CDC72A90E7A6}" destId="{B06EEF0D-B86A-4BA3-B7C6-265E5527D6B5}" srcOrd="0" destOrd="0" presId="urn:microsoft.com/office/officeart/2018/2/layout/IconVerticalSolidList"/>
    <dgm:cxn modelId="{F3FFD390-1B00-4F42-91B5-9D520A930CEF}" type="presParOf" srcId="{839B78CA-F35F-450D-A8F9-CDC72A90E7A6}" destId="{EAD120BB-4EC3-43D1-9114-FC427BAAAAA9}" srcOrd="1" destOrd="0" presId="urn:microsoft.com/office/officeart/2018/2/layout/IconVerticalSolidList"/>
    <dgm:cxn modelId="{6CCCCE43-2ED8-4B91-BD67-8A45373CF3AD}" type="presParOf" srcId="{839B78CA-F35F-450D-A8F9-CDC72A90E7A6}" destId="{36716F2E-0F73-4B61-811F-32B522FF07AB}" srcOrd="2" destOrd="0" presId="urn:microsoft.com/office/officeart/2018/2/layout/IconVerticalSolidList"/>
    <dgm:cxn modelId="{65255BCD-AC26-4B3F-AE91-7AD6742BB586}" type="presParOf" srcId="{839B78CA-F35F-450D-A8F9-CDC72A90E7A6}" destId="{5623B01E-D2DC-44FC-BDCC-10A011E43DE2}" srcOrd="3" destOrd="0" presId="urn:microsoft.com/office/officeart/2018/2/layout/IconVerticalSolidList"/>
    <dgm:cxn modelId="{5D0D7361-2ABE-4130-A1CB-AAB70BE3318C}" type="presParOf" srcId="{B98EB9F6-17B3-4508-B17C-C15F9F6FC3A3}" destId="{A3C302F1-ECA8-4305-94DF-2AA89D0BD9AD}" srcOrd="3" destOrd="0" presId="urn:microsoft.com/office/officeart/2018/2/layout/IconVerticalSolidList"/>
    <dgm:cxn modelId="{355A7AF9-65F6-405E-9E56-0D6C7FCFC10F}" type="presParOf" srcId="{B98EB9F6-17B3-4508-B17C-C15F9F6FC3A3}" destId="{E6090670-B3B4-4896-A86C-1CFAE66C4F20}" srcOrd="4" destOrd="0" presId="urn:microsoft.com/office/officeart/2018/2/layout/IconVerticalSolidList"/>
    <dgm:cxn modelId="{5CDAA290-E9F0-4838-B166-5F318CFD1395}" type="presParOf" srcId="{E6090670-B3B4-4896-A86C-1CFAE66C4F20}" destId="{90929E12-EC1C-4A32-BF7A-B22E84B543CB}" srcOrd="0" destOrd="0" presId="urn:microsoft.com/office/officeart/2018/2/layout/IconVerticalSolidList"/>
    <dgm:cxn modelId="{484CB41A-5994-4435-8A16-C45A079203E7}" type="presParOf" srcId="{E6090670-B3B4-4896-A86C-1CFAE66C4F20}" destId="{499F00EC-DA09-44D2-87C9-447DE811ABC4}" srcOrd="1" destOrd="0" presId="urn:microsoft.com/office/officeart/2018/2/layout/IconVerticalSolidList"/>
    <dgm:cxn modelId="{2FCDA02D-330B-4CAF-8C03-F6B10350DF85}" type="presParOf" srcId="{E6090670-B3B4-4896-A86C-1CFAE66C4F20}" destId="{43908255-466D-40E4-AE3E-F4172BEA6981}" srcOrd="2" destOrd="0" presId="urn:microsoft.com/office/officeart/2018/2/layout/IconVerticalSolidList"/>
    <dgm:cxn modelId="{AF5A762F-0050-4C96-BFE8-89C79B761A50}" type="presParOf" srcId="{E6090670-B3B4-4896-A86C-1CFAE66C4F20}" destId="{A07D3036-ED89-4AE1-909B-B8D43BA0DDCC}" srcOrd="3" destOrd="0" presId="urn:microsoft.com/office/officeart/2018/2/layout/IconVerticalSolidList"/>
    <dgm:cxn modelId="{1A8F59E6-D1BC-4F50-B545-171492A31A99}" type="presParOf" srcId="{B98EB9F6-17B3-4508-B17C-C15F9F6FC3A3}" destId="{0A1AF5E7-4083-4281-8C73-772D0E4071A2}" srcOrd="5" destOrd="0" presId="urn:microsoft.com/office/officeart/2018/2/layout/IconVerticalSolidList"/>
    <dgm:cxn modelId="{0A920E96-7168-4B6B-89BC-3B193E3D4F17}" type="presParOf" srcId="{B98EB9F6-17B3-4508-B17C-C15F9F6FC3A3}" destId="{47470374-E684-48EF-9BBD-5504F82EE55C}" srcOrd="6" destOrd="0" presId="urn:microsoft.com/office/officeart/2018/2/layout/IconVerticalSolidList"/>
    <dgm:cxn modelId="{9EE97037-2173-4711-A9EA-BE6027963B27}" type="presParOf" srcId="{47470374-E684-48EF-9BBD-5504F82EE55C}" destId="{A1557379-9FEA-4418-8B99-FF60CC007F42}" srcOrd="0" destOrd="0" presId="urn:microsoft.com/office/officeart/2018/2/layout/IconVerticalSolidList"/>
    <dgm:cxn modelId="{F1F06F7A-19CD-4B63-8928-B499F2B8F4A1}" type="presParOf" srcId="{47470374-E684-48EF-9BBD-5504F82EE55C}" destId="{76BA1F0A-44EC-4750-8B64-6482A5D056A8}" srcOrd="1" destOrd="0" presId="urn:microsoft.com/office/officeart/2018/2/layout/IconVerticalSolidList"/>
    <dgm:cxn modelId="{00CBF7B8-F094-443B-B3E4-B5C6CCECB407}" type="presParOf" srcId="{47470374-E684-48EF-9BBD-5504F82EE55C}" destId="{AE3626E2-0439-4A1E-83FB-05158FA9345F}" srcOrd="2" destOrd="0" presId="urn:microsoft.com/office/officeart/2018/2/layout/IconVerticalSolidList"/>
    <dgm:cxn modelId="{19D23BB1-7FF5-481B-AE92-3C94D7C60EC1}" type="presParOf" srcId="{47470374-E684-48EF-9BBD-5504F82EE55C}" destId="{87CF2923-6ACE-4488-A21A-8AEE9F19C8B7}" srcOrd="3" destOrd="0" presId="urn:microsoft.com/office/officeart/2018/2/layout/IconVerticalSolidList"/>
    <dgm:cxn modelId="{55357EF8-F902-4A82-89D0-33FF1EF09FB7}" type="presParOf" srcId="{B98EB9F6-17B3-4508-B17C-C15F9F6FC3A3}" destId="{7EEC670E-B6EA-405E-AC79-537C85076C07}" srcOrd="7" destOrd="0" presId="urn:microsoft.com/office/officeart/2018/2/layout/IconVerticalSolidList"/>
    <dgm:cxn modelId="{986143BA-A760-4796-87B1-5CAD0E251BC8}" type="presParOf" srcId="{B98EB9F6-17B3-4508-B17C-C15F9F6FC3A3}" destId="{88D26B4B-BE90-423D-B533-3B90061591B4}" srcOrd="8" destOrd="0" presId="urn:microsoft.com/office/officeart/2018/2/layout/IconVerticalSolidList"/>
    <dgm:cxn modelId="{D240E129-24C0-411E-85F0-371395975A96}" type="presParOf" srcId="{88D26B4B-BE90-423D-B533-3B90061591B4}" destId="{854BF6DF-B4A2-4957-9662-E4D04D9B411C}" srcOrd="0" destOrd="0" presId="urn:microsoft.com/office/officeart/2018/2/layout/IconVerticalSolidList"/>
    <dgm:cxn modelId="{F3A35C2C-5A72-4F8E-B12C-6314C65014B9}" type="presParOf" srcId="{88D26B4B-BE90-423D-B533-3B90061591B4}" destId="{214651F0-135F-43F3-887D-9D24E4BAB074}" srcOrd="1" destOrd="0" presId="urn:microsoft.com/office/officeart/2018/2/layout/IconVerticalSolidList"/>
    <dgm:cxn modelId="{26EC7A83-E610-41FB-BE76-BBF0DD053BF7}" type="presParOf" srcId="{88D26B4B-BE90-423D-B533-3B90061591B4}" destId="{628AB2D4-C736-4BC9-A47C-216FEB0BD6C7}" srcOrd="2" destOrd="0" presId="urn:microsoft.com/office/officeart/2018/2/layout/IconVerticalSolidList"/>
    <dgm:cxn modelId="{7A037C34-0574-4DFC-B73C-A6E9447EB7A5}" type="presParOf" srcId="{88D26B4B-BE90-423D-B533-3B90061591B4}" destId="{F5A93F63-F35E-491F-8C05-8BDEEB38FC9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DACBC-5B53-4490-A63E-52BB18DB217E}">
      <dsp:nvSpPr>
        <dsp:cNvPr id="0" name=""/>
        <dsp:cNvSpPr/>
      </dsp:nvSpPr>
      <dsp:spPr>
        <a:xfrm>
          <a:off x="0" y="3625"/>
          <a:ext cx="10687317" cy="77230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3B0F76-9E5D-4CFD-83AA-9E5999A0F6CC}">
      <dsp:nvSpPr>
        <dsp:cNvPr id="0" name=""/>
        <dsp:cNvSpPr/>
      </dsp:nvSpPr>
      <dsp:spPr>
        <a:xfrm>
          <a:off x="233623" y="177395"/>
          <a:ext cx="424770" cy="424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4232B-4F2B-41B1-B945-E402181A5BA5}">
      <dsp:nvSpPr>
        <dsp:cNvPr id="0" name=""/>
        <dsp:cNvSpPr/>
      </dsp:nvSpPr>
      <dsp:spPr>
        <a:xfrm>
          <a:off x="892017" y="3625"/>
          <a:ext cx="9795299" cy="77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36" tIns="81736" rIns="81736" bIns="81736" numCol="1" spcCol="1270" anchor="ctr" anchorCtr="0">
          <a:noAutofit/>
        </a:bodyPr>
        <a:lstStyle/>
        <a:p>
          <a:pPr marL="0" lvl="0" indent="0" algn="l" defTabSz="755650">
            <a:lnSpc>
              <a:spcPct val="100000"/>
            </a:lnSpc>
            <a:spcBef>
              <a:spcPct val="0"/>
            </a:spcBef>
            <a:spcAft>
              <a:spcPct val="35000"/>
            </a:spcAft>
            <a:buNone/>
          </a:pPr>
          <a:r>
            <a:rPr lang="en-US" sz="1700" b="1" kern="1200" dirty="0"/>
            <a:t>Empathize:</a:t>
          </a:r>
          <a:r>
            <a:rPr lang="en-US" sz="1700" kern="1200" dirty="0"/>
            <a:t> This stage involves conducting research, interviews, and observations to gain a deep understanding of users and their needs. </a:t>
          </a:r>
          <a:endParaRPr lang="en-US" sz="1700" b="0" kern="1200" dirty="0">
            <a:latin typeface="Calibri Light" panose="020F0302020204030204"/>
          </a:endParaRPr>
        </a:p>
      </dsp:txBody>
      <dsp:txXfrm>
        <a:off x="892017" y="3625"/>
        <a:ext cx="9795299" cy="772309"/>
      </dsp:txXfrm>
    </dsp:sp>
    <dsp:sp modelId="{B06EEF0D-B86A-4BA3-B7C6-265E5527D6B5}">
      <dsp:nvSpPr>
        <dsp:cNvPr id="0" name=""/>
        <dsp:cNvSpPr/>
      </dsp:nvSpPr>
      <dsp:spPr>
        <a:xfrm>
          <a:off x="0" y="969013"/>
          <a:ext cx="10687317" cy="77230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120BB-4EC3-43D1-9114-FC427BAAAAA9}">
      <dsp:nvSpPr>
        <dsp:cNvPr id="0" name=""/>
        <dsp:cNvSpPr/>
      </dsp:nvSpPr>
      <dsp:spPr>
        <a:xfrm>
          <a:off x="233623" y="1142782"/>
          <a:ext cx="424770" cy="424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23B01E-D2DC-44FC-BDCC-10A011E43DE2}">
      <dsp:nvSpPr>
        <dsp:cNvPr id="0" name=""/>
        <dsp:cNvSpPr/>
      </dsp:nvSpPr>
      <dsp:spPr>
        <a:xfrm>
          <a:off x="892017" y="969013"/>
          <a:ext cx="9795299" cy="77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36" tIns="81736" rIns="81736" bIns="81736" numCol="1" spcCol="1270" anchor="ctr" anchorCtr="0">
          <a:noAutofit/>
        </a:bodyPr>
        <a:lstStyle/>
        <a:p>
          <a:pPr marL="0" lvl="0" indent="0" algn="l" defTabSz="755650">
            <a:lnSpc>
              <a:spcPct val="100000"/>
            </a:lnSpc>
            <a:spcBef>
              <a:spcPct val="0"/>
            </a:spcBef>
            <a:spcAft>
              <a:spcPct val="35000"/>
            </a:spcAft>
            <a:buNone/>
          </a:pPr>
          <a:r>
            <a:rPr lang="en-US" sz="1700" b="1" kern="1200" dirty="0"/>
            <a:t>Define:</a:t>
          </a:r>
          <a:r>
            <a:rPr lang="en-US" sz="1700" kern="1200" dirty="0">
              <a:latin typeface="Calibri Light" panose="020F0302020204030204"/>
            </a:rPr>
            <a:t> </a:t>
          </a:r>
          <a:r>
            <a:rPr lang="en-US" sz="1700" kern="1200" dirty="0"/>
            <a:t> the problem or challenge is defined based on the insights gathered during the empathy phase. It involves synthesizing the research findings and reframing the problem statement to ensure a clear focus.</a:t>
          </a:r>
          <a:endParaRPr lang="fr-FR" sz="1700" kern="1200" dirty="0"/>
        </a:p>
      </dsp:txBody>
      <dsp:txXfrm>
        <a:off x="892017" y="969013"/>
        <a:ext cx="9795299" cy="772309"/>
      </dsp:txXfrm>
    </dsp:sp>
    <dsp:sp modelId="{90929E12-EC1C-4A32-BF7A-B22E84B543CB}">
      <dsp:nvSpPr>
        <dsp:cNvPr id="0" name=""/>
        <dsp:cNvSpPr/>
      </dsp:nvSpPr>
      <dsp:spPr>
        <a:xfrm>
          <a:off x="0" y="1934400"/>
          <a:ext cx="10687317" cy="77230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F00EC-DA09-44D2-87C9-447DE811ABC4}">
      <dsp:nvSpPr>
        <dsp:cNvPr id="0" name=""/>
        <dsp:cNvSpPr/>
      </dsp:nvSpPr>
      <dsp:spPr>
        <a:xfrm>
          <a:off x="233623" y="2108170"/>
          <a:ext cx="424770" cy="424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D3036-ED89-4AE1-909B-B8D43BA0DDCC}">
      <dsp:nvSpPr>
        <dsp:cNvPr id="0" name=""/>
        <dsp:cNvSpPr/>
      </dsp:nvSpPr>
      <dsp:spPr>
        <a:xfrm>
          <a:off x="892017" y="1934400"/>
          <a:ext cx="9795299" cy="77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36" tIns="81736" rIns="81736" bIns="81736" numCol="1" spcCol="1270" anchor="ctr" anchorCtr="0">
          <a:noAutofit/>
        </a:bodyPr>
        <a:lstStyle/>
        <a:p>
          <a:pPr marL="0" lvl="0" indent="0" algn="l" defTabSz="755650">
            <a:lnSpc>
              <a:spcPct val="100000"/>
            </a:lnSpc>
            <a:spcBef>
              <a:spcPct val="0"/>
            </a:spcBef>
            <a:spcAft>
              <a:spcPct val="35000"/>
            </a:spcAft>
            <a:buNone/>
          </a:pPr>
          <a:r>
            <a:rPr lang="en-US" sz="1700" b="1" kern="1200" dirty="0"/>
            <a:t>Ideate:</a:t>
          </a:r>
          <a:r>
            <a:rPr lang="en-US" sz="1700" kern="1200" dirty="0"/>
            <a:t> This stage encourages divergent thinking and the generation of a wide range of ideas.</a:t>
          </a:r>
          <a:r>
            <a:rPr lang="en-US" sz="1700" kern="1200" dirty="0">
              <a:latin typeface="Calibri Light" panose="020F0302020204030204"/>
            </a:rPr>
            <a:t> </a:t>
          </a:r>
          <a:endParaRPr lang="en-US" sz="1700" kern="1200" dirty="0"/>
        </a:p>
      </dsp:txBody>
      <dsp:txXfrm>
        <a:off x="892017" y="1934400"/>
        <a:ext cx="9795299" cy="772309"/>
      </dsp:txXfrm>
    </dsp:sp>
    <dsp:sp modelId="{A1557379-9FEA-4418-8B99-FF60CC007F42}">
      <dsp:nvSpPr>
        <dsp:cNvPr id="0" name=""/>
        <dsp:cNvSpPr/>
      </dsp:nvSpPr>
      <dsp:spPr>
        <a:xfrm>
          <a:off x="0" y="2899787"/>
          <a:ext cx="10687317" cy="77230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A1F0A-44EC-4750-8B64-6482A5D056A8}">
      <dsp:nvSpPr>
        <dsp:cNvPr id="0" name=""/>
        <dsp:cNvSpPr/>
      </dsp:nvSpPr>
      <dsp:spPr>
        <a:xfrm>
          <a:off x="233623" y="3073557"/>
          <a:ext cx="424770" cy="424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F2923-6ACE-4488-A21A-8AEE9F19C8B7}">
      <dsp:nvSpPr>
        <dsp:cNvPr id="0" name=""/>
        <dsp:cNvSpPr/>
      </dsp:nvSpPr>
      <dsp:spPr>
        <a:xfrm>
          <a:off x="892017" y="2899787"/>
          <a:ext cx="9795299" cy="77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36" tIns="81736" rIns="81736" bIns="81736" numCol="1" spcCol="1270" anchor="ctr" anchorCtr="0">
          <a:noAutofit/>
        </a:bodyPr>
        <a:lstStyle/>
        <a:p>
          <a:pPr marL="0" lvl="0" indent="0" algn="l" defTabSz="755650">
            <a:lnSpc>
              <a:spcPct val="100000"/>
            </a:lnSpc>
            <a:spcBef>
              <a:spcPct val="0"/>
            </a:spcBef>
            <a:spcAft>
              <a:spcPct val="35000"/>
            </a:spcAft>
            <a:buNone/>
          </a:pPr>
          <a:r>
            <a:rPr lang="en-US" sz="1700" b="1" kern="1200" dirty="0"/>
            <a:t>Prototype:</a:t>
          </a:r>
          <a:r>
            <a:rPr lang="en-US" sz="1700" kern="1200" dirty="0"/>
            <a:t> Prototyping is the process of creating low-fidelity representations of potential solutions. It allows designers to quickly visualize and test ideas, gather feedback, and iterate on their designs.</a:t>
          </a:r>
        </a:p>
      </dsp:txBody>
      <dsp:txXfrm>
        <a:off x="892017" y="2899787"/>
        <a:ext cx="9795299" cy="772309"/>
      </dsp:txXfrm>
    </dsp:sp>
    <dsp:sp modelId="{854BF6DF-B4A2-4957-9662-E4D04D9B411C}">
      <dsp:nvSpPr>
        <dsp:cNvPr id="0" name=""/>
        <dsp:cNvSpPr/>
      </dsp:nvSpPr>
      <dsp:spPr>
        <a:xfrm>
          <a:off x="0" y="3865175"/>
          <a:ext cx="10687317" cy="77230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651F0-135F-43F3-887D-9D24E4BAB074}">
      <dsp:nvSpPr>
        <dsp:cNvPr id="0" name=""/>
        <dsp:cNvSpPr/>
      </dsp:nvSpPr>
      <dsp:spPr>
        <a:xfrm>
          <a:off x="233623" y="4038944"/>
          <a:ext cx="424770" cy="424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93F63-F35E-491F-8C05-8BDEEB38FC92}">
      <dsp:nvSpPr>
        <dsp:cNvPr id="0" name=""/>
        <dsp:cNvSpPr/>
      </dsp:nvSpPr>
      <dsp:spPr>
        <a:xfrm>
          <a:off x="892017" y="3865175"/>
          <a:ext cx="9795299" cy="772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736" tIns="81736" rIns="81736" bIns="81736" numCol="1" spcCol="1270" anchor="ctr" anchorCtr="0">
          <a:noAutofit/>
        </a:bodyPr>
        <a:lstStyle/>
        <a:p>
          <a:pPr marL="0" lvl="0" indent="0" algn="l" defTabSz="755650">
            <a:lnSpc>
              <a:spcPct val="100000"/>
            </a:lnSpc>
            <a:spcBef>
              <a:spcPct val="0"/>
            </a:spcBef>
            <a:spcAft>
              <a:spcPct val="35000"/>
            </a:spcAft>
            <a:buNone/>
          </a:pPr>
          <a:r>
            <a:rPr lang="en-US" sz="1700" b="1" kern="1200" dirty="0"/>
            <a:t>Test:</a:t>
          </a:r>
          <a:r>
            <a:rPr lang="en-US" sz="1700" kern="1200" dirty="0"/>
            <a:t> Testing involves gathering feedback from users and stakeholders on the prototypes.</a:t>
          </a:r>
          <a:r>
            <a:rPr lang="en-US" sz="1700" kern="1200" dirty="0">
              <a:latin typeface="Calibri Light" panose="020F0302020204030204"/>
            </a:rPr>
            <a:t> </a:t>
          </a:r>
          <a:r>
            <a:rPr lang="en-US" sz="1700" kern="1200" dirty="0"/>
            <a:t> Iterative testing and refinement are critical in Design Thinking to ensure continuous improvement.</a:t>
          </a:r>
        </a:p>
      </dsp:txBody>
      <dsp:txXfrm>
        <a:off x="892017" y="3865175"/>
        <a:ext cx="9795299" cy="7723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35680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59799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80459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1945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7433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0571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13944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133560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4886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10248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44349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210509449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90338" y="640080"/>
            <a:ext cx="3734014" cy="3566160"/>
          </a:xfrm>
        </p:spPr>
        <p:txBody>
          <a:bodyPr anchor="b">
            <a:normAutofit/>
          </a:bodyPr>
          <a:lstStyle/>
          <a:p>
            <a:pPr algn="l"/>
            <a:r>
              <a:rPr lang="en-US" sz="5400" b="1" dirty="0">
                <a:latin typeface="Calibri"/>
                <a:ea typeface="+mj-lt"/>
                <a:cs typeface="+mj-lt"/>
              </a:rPr>
              <a:t>Design thinking</a:t>
            </a:r>
            <a:endParaRPr lang="fr-FR" sz="5400" dirty="0">
              <a:latin typeface="Calibri"/>
              <a:ea typeface="+mj-lt"/>
              <a:cs typeface="+mj-lt"/>
            </a:endParaRPr>
          </a:p>
          <a:p>
            <a:pPr algn="l"/>
            <a:endParaRPr lang="fr-FR" sz="5400" dirty="0">
              <a:ea typeface="Calibri Light"/>
              <a:cs typeface="Calibri Light"/>
            </a:endParaRPr>
          </a:p>
        </p:txBody>
      </p:sp>
      <p:sp>
        <p:nvSpPr>
          <p:cNvPr id="3" name="Sous-titre 2"/>
          <p:cNvSpPr>
            <a:spLocks noGrp="1"/>
          </p:cNvSpPr>
          <p:nvPr>
            <p:ph type="subTitle" idx="1"/>
          </p:nvPr>
        </p:nvSpPr>
        <p:spPr>
          <a:xfrm>
            <a:off x="890339" y="4636008"/>
            <a:ext cx="3734014" cy="1572768"/>
          </a:xfrm>
        </p:spPr>
        <p:txBody>
          <a:bodyPr vert="horz" lIns="91440" tIns="45720" rIns="91440" bIns="45720" rtlCol="0">
            <a:normAutofit/>
          </a:bodyPr>
          <a:lstStyle/>
          <a:p>
            <a:pPr algn="l"/>
            <a:r>
              <a:rPr lang="fr-FR" dirty="0" err="1"/>
              <a:t>Build</a:t>
            </a:r>
            <a:r>
              <a:rPr lang="fr-FR" dirty="0"/>
              <a:t> </a:t>
            </a:r>
            <a:r>
              <a:rPr lang="fr-FR" dirty="0" err="1"/>
              <a:t>your</a:t>
            </a:r>
            <a:r>
              <a:rPr lang="fr-FR" dirty="0"/>
              <a:t> </a:t>
            </a:r>
            <a:r>
              <a:rPr lang="fr-FR" dirty="0" err="1"/>
              <a:t>project</a:t>
            </a:r>
            <a:endParaRPr lang="fr-FR" dirty="0"/>
          </a:p>
          <a:p>
            <a:pPr algn="l"/>
            <a:r>
              <a:rPr lang="fr-FR" dirty="0"/>
              <a:t>M1 SDIA</a:t>
            </a:r>
          </a:p>
        </p:txBody>
      </p:sp>
      <p:sp>
        <p:nvSpPr>
          <p:cNvPr id="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ith idea concept">
            <a:extLst>
              <a:ext uri="{FF2B5EF4-FFF2-40B4-BE49-F238E27FC236}">
                <a16:creationId xmlns:a16="http://schemas.microsoft.com/office/drawing/2014/main" id="{43719E75-8448-D288-D151-25EC80009503}"/>
              </a:ext>
            </a:extLst>
          </p:cNvPr>
          <p:cNvPicPr>
            <a:picLocks noChangeAspect="1"/>
          </p:cNvPicPr>
          <p:nvPr/>
        </p:nvPicPr>
        <p:blipFill rotWithShape="1">
          <a:blip r:embed="rId2"/>
          <a:srcRect l="23038" r="10108" b="-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Magnifying glass and question mark">
            <a:extLst>
              <a:ext uri="{FF2B5EF4-FFF2-40B4-BE49-F238E27FC236}">
                <a16:creationId xmlns:a16="http://schemas.microsoft.com/office/drawing/2014/main" id="{B0C6F17A-4AAB-1AEF-90F2-4ABEA512C6A6}"/>
              </a:ext>
            </a:extLst>
          </p:cNvPr>
          <p:cNvPicPr>
            <a:picLocks noChangeAspect="1"/>
          </p:cNvPicPr>
          <p:nvPr/>
        </p:nvPicPr>
        <p:blipFill rotWithShape="1">
          <a:blip r:embed="rId2"/>
          <a:srcRect l="29216" r="26408" b="-2"/>
          <a:stretch/>
        </p:blipFill>
        <p:spPr>
          <a:xfrm>
            <a:off x="-1" y="-2"/>
            <a:ext cx="5410198" cy="6858002"/>
          </a:xfrm>
          <a:prstGeom prst="rect">
            <a:avLst/>
          </a:prstGeom>
        </p:spPr>
      </p:pic>
      <p:sp useBgFill="1">
        <p:nvSpPr>
          <p:cNvPr id="15" name="Rectangle 1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BFB886D-2B32-061B-84DE-21358E7D7B24}"/>
              </a:ext>
            </a:extLst>
          </p:cNvPr>
          <p:cNvSpPr>
            <a:spLocks noGrp="1"/>
          </p:cNvSpPr>
          <p:nvPr>
            <p:ph type="title"/>
          </p:nvPr>
        </p:nvSpPr>
        <p:spPr>
          <a:xfrm>
            <a:off x="6115317" y="405685"/>
            <a:ext cx="5464968" cy="1559301"/>
          </a:xfrm>
        </p:spPr>
        <p:txBody>
          <a:bodyPr>
            <a:normAutofit/>
          </a:bodyPr>
          <a:lstStyle/>
          <a:p>
            <a:pPr marL="285750" indent="-285750">
              <a:buFont typeface="Arial"/>
              <a:buChar char="•"/>
            </a:pPr>
            <a:r>
              <a:rPr lang="en-US" sz="4000" b="1">
                <a:latin typeface="Calibri"/>
                <a:ea typeface="+mj-lt"/>
                <a:cs typeface="+mj-lt"/>
              </a:rPr>
              <a:t>Problem Definition  </a:t>
            </a:r>
            <a:endParaRPr lang="fr-FR" sz="4000">
              <a:latin typeface="Calibri"/>
            </a:endParaRPr>
          </a:p>
          <a:p>
            <a:endParaRPr lang="fr-FR" sz="4000">
              <a:cs typeface="Calibri Light"/>
            </a:endParaRPr>
          </a:p>
        </p:txBody>
      </p:sp>
      <p:sp>
        <p:nvSpPr>
          <p:cNvPr id="3" name="Espace réservé du contenu 2">
            <a:extLst>
              <a:ext uri="{FF2B5EF4-FFF2-40B4-BE49-F238E27FC236}">
                <a16:creationId xmlns:a16="http://schemas.microsoft.com/office/drawing/2014/main" id="{C44A31A9-B427-70DA-C33E-25EF32BE1B00}"/>
              </a:ext>
            </a:extLst>
          </p:cNvPr>
          <p:cNvSpPr>
            <a:spLocks noGrp="1"/>
          </p:cNvSpPr>
          <p:nvPr>
            <p:ph idx="1"/>
          </p:nvPr>
        </p:nvSpPr>
        <p:spPr>
          <a:xfrm>
            <a:off x="5765210" y="1435444"/>
            <a:ext cx="5762203" cy="5381282"/>
          </a:xfrm>
        </p:spPr>
        <p:txBody>
          <a:bodyPr vert="horz" lIns="91440" tIns="45720" rIns="91440" bIns="45720" rtlCol="0" anchor="ctr">
            <a:noAutofit/>
          </a:bodyPr>
          <a:lstStyle/>
          <a:p>
            <a:r>
              <a:rPr lang="en-US" sz="1800" b="1" dirty="0">
                <a:ea typeface="+mn-lt"/>
                <a:cs typeface="+mn-lt"/>
              </a:rPr>
              <a:t>Reframe the Problem Statement:</a:t>
            </a:r>
            <a:r>
              <a:rPr lang="en-US" sz="1800" dirty="0">
                <a:ea typeface="+mn-lt"/>
                <a:cs typeface="+mn-lt"/>
              </a:rPr>
              <a:t> Begin by reframing the initial problem statement based on the insights gained from user research and empathy. This involves clearly defining the problem in a way that focuses on the user's needs, motivations, and pain points. The reframed problem statement should inspire creativity and guide the ideation process.</a:t>
            </a:r>
            <a:endParaRPr lang="fr-FR" sz="1800" dirty="0">
              <a:ea typeface="+mn-lt"/>
              <a:cs typeface="+mn-lt"/>
            </a:endParaRPr>
          </a:p>
          <a:p>
            <a:r>
              <a:rPr lang="en-US" sz="1800" b="1" dirty="0">
                <a:ea typeface="+mn-lt"/>
                <a:cs typeface="+mn-lt"/>
              </a:rPr>
              <a:t>Define Design Criteria</a:t>
            </a:r>
            <a:r>
              <a:rPr lang="en-US" sz="1800" dirty="0">
                <a:ea typeface="+mn-lt"/>
                <a:cs typeface="+mn-lt"/>
              </a:rPr>
              <a:t>: Establish the criteria that the solution should meet. These criteria should align with the users' needs and the desired outcomes. Consider factors such as usability, feasibility, desirability, and impact. This helps set clear goals and parameters for the ideation phase.</a:t>
            </a:r>
            <a:endParaRPr lang="fr-FR" sz="1800" dirty="0">
              <a:ea typeface="+mn-lt"/>
              <a:cs typeface="+mn-lt"/>
            </a:endParaRPr>
          </a:p>
          <a:p>
            <a:r>
              <a:rPr lang="en-US" sz="1800" b="1" dirty="0">
                <a:ea typeface="+mn-lt"/>
                <a:cs typeface="+mn-lt"/>
              </a:rPr>
              <a:t>Prioritize and Scope:</a:t>
            </a:r>
            <a:r>
              <a:rPr lang="en-US" sz="1800" dirty="0">
                <a:ea typeface="+mn-lt"/>
                <a:cs typeface="+mn-lt"/>
              </a:rPr>
              <a:t> Prioritize the identified problems based on their importance and impact on users. Determine which problems are most critical to address within the given constraints. Scoping the problem helps ensure that the subsequent ideation efforts are focused and directed towards the most significant challenges.</a:t>
            </a:r>
            <a:endParaRPr lang="fr-FR" sz="1800" dirty="0">
              <a:ea typeface="+mn-lt"/>
              <a:cs typeface="+mn-lt"/>
            </a:endParaRPr>
          </a:p>
        </p:txBody>
      </p:sp>
    </p:spTree>
    <p:extLst>
      <p:ext uri="{BB962C8B-B14F-4D97-AF65-F5344CB8AC3E}">
        <p14:creationId xmlns:p14="http://schemas.microsoft.com/office/powerpoint/2010/main" val="8352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BFB886D-2B32-061B-84DE-21358E7D7B24}"/>
              </a:ext>
            </a:extLst>
          </p:cNvPr>
          <p:cNvSpPr>
            <a:spLocks noGrp="1"/>
          </p:cNvSpPr>
          <p:nvPr>
            <p:ph type="title"/>
          </p:nvPr>
        </p:nvSpPr>
        <p:spPr>
          <a:xfrm>
            <a:off x="804672" y="802955"/>
            <a:ext cx="4977976" cy="1454051"/>
          </a:xfrm>
        </p:spPr>
        <p:txBody>
          <a:bodyPr>
            <a:normAutofit/>
          </a:bodyPr>
          <a:lstStyle/>
          <a:p>
            <a:pPr marL="285750" indent="-285750">
              <a:buFont typeface="Arial"/>
              <a:buChar char="•"/>
            </a:pPr>
            <a:r>
              <a:rPr lang="en-US" sz="3600" b="1" dirty="0">
                <a:latin typeface="Calibri"/>
                <a:ea typeface="+mj-lt"/>
                <a:cs typeface="+mj-lt"/>
              </a:rPr>
              <a:t>Problem Definition  </a:t>
            </a:r>
            <a:endParaRPr lang="fr-FR" sz="3600" dirty="0">
              <a:latin typeface="Calibri"/>
            </a:endParaRPr>
          </a:p>
          <a:p>
            <a:endParaRPr lang="fr-FR" sz="3600">
              <a:solidFill>
                <a:schemeClr val="tx2"/>
              </a:solidFill>
              <a:cs typeface="Calibri Light"/>
            </a:endParaRPr>
          </a:p>
        </p:txBody>
      </p:sp>
      <p:sp>
        <p:nvSpPr>
          <p:cNvPr id="25" name="Espace réservé du contenu 2">
            <a:extLst>
              <a:ext uri="{FF2B5EF4-FFF2-40B4-BE49-F238E27FC236}">
                <a16:creationId xmlns:a16="http://schemas.microsoft.com/office/drawing/2014/main" id="{C44A31A9-B427-70DA-C33E-25EF32BE1B00}"/>
              </a:ext>
            </a:extLst>
          </p:cNvPr>
          <p:cNvSpPr>
            <a:spLocks noGrp="1"/>
          </p:cNvSpPr>
          <p:nvPr>
            <p:ph idx="1"/>
          </p:nvPr>
        </p:nvSpPr>
        <p:spPr>
          <a:xfrm>
            <a:off x="423673" y="1952647"/>
            <a:ext cx="5745668" cy="4530513"/>
          </a:xfrm>
        </p:spPr>
        <p:txBody>
          <a:bodyPr vert="horz" lIns="91440" tIns="45720" rIns="91440" bIns="45720" rtlCol="0" anchor="ctr">
            <a:noAutofit/>
          </a:bodyPr>
          <a:lstStyle/>
          <a:p>
            <a:r>
              <a:rPr lang="en-US" sz="2400" b="1" dirty="0">
                <a:ea typeface="+mn-lt"/>
                <a:cs typeface="+mn-lt"/>
              </a:rPr>
              <a:t>Who</a:t>
            </a:r>
            <a:r>
              <a:rPr lang="en-US" sz="2400" dirty="0">
                <a:ea typeface="+mn-lt"/>
                <a:cs typeface="+mn-lt"/>
              </a:rPr>
              <a:t>: Who is affected by the problem?</a:t>
            </a:r>
            <a:endParaRPr lang="fr-FR" sz="2400" dirty="0">
              <a:ea typeface="+mn-lt"/>
              <a:cs typeface="+mn-lt"/>
            </a:endParaRPr>
          </a:p>
          <a:p>
            <a:r>
              <a:rPr lang="en-US" sz="2400" b="1" dirty="0">
                <a:ea typeface="+mn-lt"/>
                <a:cs typeface="+mn-lt"/>
              </a:rPr>
              <a:t>What</a:t>
            </a:r>
            <a:r>
              <a:rPr lang="en-US" sz="2400" dirty="0">
                <a:ea typeface="+mn-lt"/>
                <a:cs typeface="+mn-lt"/>
              </a:rPr>
              <a:t>: What is the current state of the problem, and what is the desired state of the problem? Alternatively, what is the magnitude of the problem?</a:t>
            </a:r>
          </a:p>
          <a:p>
            <a:r>
              <a:rPr lang="en-US" sz="2400" b="1" dirty="0">
                <a:ea typeface="+mn-lt"/>
                <a:cs typeface="+mn-lt"/>
              </a:rPr>
              <a:t>When</a:t>
            </a:r>
            <a:r>
              <a:rPr lang="en-US" sz="2400" dirty="0">
                <a:ea typeface="+mn-lt"/>
                <a:cs typeface="+mn-lt"/>
              </a:rPr>
              <a:t>: When will the problem occur? Alternatively, how long has the problem been going on?</a:t>
            </a:r>
            <a:endParaRPr lang="fr-FR" sz="2400" dirty="0">
              <a:ea typeface="+mn-lt"/>
              <a:cs typeface="+mn-lt"/>
            </a:endParaRPr>
          </a:p>
          <a:p>
            <a:r>
              <a:rPr lang="en-US" sz="2400" b="1" dirty="0">
                <a:ea typeface="+mn-lt"/>
                <a:cs typeface="+mn-lt"/>
              </a:rPr>
              <a:t>Where</a:t>
            </a:r>
            <a:r>
              <a:rPr lang="en-US" sz="2400" dirty="0">
                <a:ea typeface="+mn-lt"/>
                <a:cs typeface="+mn-lt"/>
              </a:rPr>
              <a:t>: Where is the problem occurring?</a:t>
            </a:r>
          </a:p>
          <a:p>
            <a:r>
              <a:rPr lang="en-US" sz="2400" b="1" dirty="0">
                <a:ea typeface="+mn-lt"/>
                <a:cs typeface="+mn-lt"/>
              </a:rPr>
              <a:t>Why</a:t>
            </a:r>
            <a:r>
              <a:rPr lang="en-US" sz="2400" dirty="0">
                <a:ea typeface="+mn-lt"/>
                <a:cs typeface="+mn-lt"/>
              </a:rPr>
              <a:t>: Why is this problem important or worth solving?</a:t>
            </a:r>
          </a:p>
          <a:p>
            <a:endParaRPr lang="en-US" sz="1800" dirty="0">
              <a:solidFill>
                <a:schemeClr val="tx2"/>
              </a:solidFill>
              <a:ea typeface="+mn-lt"/>
              <a:cs typeface="+mn-lt"/>
            </a:endParaRPr>
          </a:p>
        </p:txBody>
      </p:sp>
      <p:grpSp>
        <p:nvGrpSpPr>
          <p:cNvPr id="26" name="Group 1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4" name="Freeform: Shape 1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 3" descr="Une image contenant texte, cercle, capture d’écran, Police&#10;&#10;Description générée automatiquement">
            <a:extLst>
              <a:ext uri="{FF2B5EF4-FFF2-40B4-BE49-F238E27FC236}">
                <a16:creationId xmlns:a16="http://schemas.microsoft.com/office/drawing/2014/main" id="{7FC191CB-2929-70D1-DE0E-89EE3510D389}"/>
              </a:ext>
            </a:extLst>
          </p:cNvPr>
          <p:cNvPicPr>
            <a:picLocks noChangeAspect="1"/>
          </p:cNvPicPr>
          <p:nvPr/>
        </p:nvPicPr>
        <p:blipFill>
          <a:blip r:embed="rId2"/>
          <a:stretch>
            <a:fillRect/>
          </a:stretch>
        </p:blipFill>
        <p:spPr>
          <a:xfrm>
            <a:off x="8100821" y="1648871"/>
            <a:ext cx="3661831" cy="3580456"/>
          </a:xfrm>
          <a:prstGeom prst="rect">
            <a:avLst/>
          </a:prstGeom>
        </p:spPr>
      </p:pic>
    </p:spTree>
    <p:extLst>
      <p:ext uri="{BB962C8B-B14F-4D97-AF65-F5344CB8AC3E}">
        <p14:creationId xmlns:p14="http://schemas.microsoft.com/office/powerpoint/2010/main" val="88898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837C948-D841-78BC-5C73-B48102080087}"/>
              </a:ext>
            </a:extLst>
          </p:cNvPr>
          <p:cNvSpPr>
            <a:spLocks noGrp="1"/>
          </p:cNvSpPr>
          <p:nvPr>
            <p:ph type="title"/>
          </p:nvPr>
        </p:nvSpPr>
        <p:spPr>
          <a:xfrm>
            <a:off x="4396864" y="277697"/>
            <a:ext cx="6894576" cy="959297"/>
          </a:xfrm>
        </p:spPr>
        <p:txBody>
          <a:bodyPr anchor="b">
            <a:normAutofit/>
          </a:bodyPr>
          <a:lstStyle/>
          <a:p>
            <a:r>
              <a:rPr lang="en-US" sz="5400" b="1" dirty="0">
                <a:cs typeface="Calibri Light"/>
              </a:rPr>
              <a:t>Ideation</a:t>
            </a:r>
            <a:endParaRPr lang="fr-FR" sz="5400" dirty="0"/>
          </a:p>
        </p:txBody>
      </p:sp>
      <p:pic>
        <p:nvPicPr>
          <p:cNvPr id="5" name="Picture 4" descr="People working on ideas">
            <a:extLst>
              <a:ext uri="{FF2B5EF4-FFF2-40B4-BE49-F238E27FC236}">
                <a16:creationId xmlns:a16="http://schemas.microsoft.com/office/drawing/2014/main" id="{F2BEBEEC-314F-327C-2957-A16CB496235E}"/>
              </a:ext>
            </a:extLst>
          </p:cNvPr>
          <p:cNvPicPr>
            <a:picLocks noChangeAspect="1"/>
          </p:cNvPicPr>
          <p:nvPr/>
        </p:nvPicPr>
        <p:blipFill rotWithShape="1">
          <a:blip r:embed="rId2"/>
          <a:srcRect l="28512" r="32825"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87ABBD6-8AA9-05BF-B1CF-1E4BB2C08834}"/>
              </a:ext>
            </a:extLst>
          </p:cNvPr>
          <p:cNvSpPr>
            <a:spLocks noGrp="1"/>
          </p:cNvSpPr>
          <p:nvPr>
            <p:ph idx="1"/>
          </p:nvPr>
        </p:nvSpPr>
        <p:spPr>
          <a:xfrm>
            <a:off x="4613107" y="1604813"/>
            <a:ext cx="6894576" cy="5059350"/>
          </a:xfrm>
        </p:spPr>
        <p:txBody>
          <a:bodyPr vert="horz" lIns="91440" tIns="45720" rIns="91440" bIns="45720" rtlCol="0" anchor="t">
            <a:noAutofit/>
          </a:bodyPr>
          <a:lstStyle/>
          <a:p>
            <a:r>
              <a:rPr lang="en-US" sz="1800" b="1" dirty="0">
                <a:ea typeface="+mn-lt"/>
                <a:cs typeface="+mn-lt"/>
              </a:rPr>
              <a:t>Generate Diverse Ideas:</a:t>
            </a:r>
            <a:r>
              <a:rPr lang="en-US" sz="1800" dirty="0">
                <a:ea typeface="+mn-lt"/>
                <a:cs typeface="+mn-lt"/>
              </a:rPr>
              <a:t> Encourage participants to generate a wide range of ideas without judgment or evaluation.  </a:t>
            </a:r>
            <a:r>
              <a:rPr lang="fr-FR" sz="1800" b="1" dirty="0" err="1">
                <a:ea typeface="+mn-lt"/>
                <a:cs typeface="+mn-lt"/>
              </a:rPr>
              <a:t>Emphasize</a:t>
            </a:r>
            <a:r>
              <a:rPr lang="fr-FR" sz="1800" b="1" dirty="0">
                <a:ea typeface="+mn-lt"/>
                <a:cs typeface="+mn-lt"/>
              </a:rPr>
              <a:t> </a:t>
            </a:r>
            <a:r>
              <a:rPr lang="fr-FR" sz="1800" b="1" dirty="0" err="1">
                <a:ea typeface="+mn-lt"/>
                <a:cs typeface="+mn-lt"/>
              </a:rPr>
              <a:t>quantity</a:t>
            </a:r>
            <a:r>
              <a:rPr lang="fr-FR" sz="1800" b="1" dirty="0">
                <a:ea typeface="+mn-lt"/>
                <a:cs typeface="+mn-lt"/>
              </a:rPr>
              <a:t> over </a:t>
            </a:r>
            <a:r>
              <a:rPr lang="fr-FR" sz="1800" b="1" dirty="0" err="1">
                <a:ea typeface="+mn-lt"/>
                <a:cs typeface="+mn-lt"/>
              </a:rPr>
              <a:t>quality</a:t>
            </a:r>
            <a:r>
              <a:rPr lang="fr-FR" sz="1800" b="1" dirty="0">
                <a:ea typeface="+mn-lt"/>
                <a:cs typeface="+mn-lt"/>
              </a:rPr>
              <a:t> at </a:t>
            </a:r>
            <a:r>
              <a:rPr lang="fr-FR" sz="1800" b="1" dirty="0" err="1">
                <a:ea typeface="+mn-lt"/>
                <a:cs typeface="+mn-lt"/>
              </a:rPr>
              <a:t>this</a:t>
            </a:r>
            <a:r>
              <a:rPr lang="fr-FR" sz="1800" b="1" dirty="0">
                <a:ea typeface="+mn-lt"/>
                <a:cs typeface="+mn-lt"/>
              </a:rPr>
              <a:t> stage.</a:t>
            </a:r>
          </a:p>
          <a:p>
            <a:r>
              <a:rPr lang="en-US" sz="1800" b="1" dirty="0">
                <a:ea typeface="+mn-lt"/>
                <a:cs typeface="+mn-lt"/>
              </a:rPr>
              <a:t>Build on Others' Ideas:</a:t>
            </a:r>
            <a:r>
              <a:rPr lang="en-US" sz="1800" dirty="0">
                <a:ea typeface="+mn-lt"/>
                <a:cs typeface="+mn-lt"/>
              </a:rPr>
              <a:t> Encourage participants to build on each other's ideas and collaborate.  </a:t>
            </a:r>
          </a:p>
          <a:p>
            <a:r>
              <a:rPr lang="en-US" sz="1800" b="1" dirty="0">
                <a:ea typeface="+mn-lt"/>
                <a:cs typeface="+mn-lt"/>
              </a:rPr>
              <a:t>Stimulate Creativity:</a:t>
            </a:r>
            <a:r>
              <a:rPr lang="en-US" sz="1800" dirty="0">
                <a:ea typeface="+mn-lt"/>
                <a:cs typeface="+mn-lt"/>
              </a:rPr>
              <a:t> Use various ideation techniques to stimulate creativity. These may include visual brainstorming, role-playing, sketching, or using analogies and metaphors. </a:t>
            </a:r>
          </a:p>
          <a:p>
            <a:r>
              <a:rPr lang="en-US" sz="1800" b="1" dirty="0">
                <a:ea typeface="+mn-lt"/>
                <a:cs typeface="+mn-lt"/>
              </a:rPr>
              <a:t>Encourage Wild Ideas:</a:t>
            </a:r>
            <a:r>
              <a:rPr lang="en-US" sz="1800" dirty="0">
                <a:ea typeface="+mn-lt"/>
                <a:cs typeface="+mn-lt"/>
              </a:rPr>
              <a:t> Encourage participants to think beyond conventional solutions and generate wild or unconventional ideas. </a:t>
            </a:r>
            <a:endParaRPr lang="fr-FR" sz="1800" dirty="0">
              <a:ea typeface="+mn-lt"/>
              <a:cs typeface="+mn-lt"/>
            </a:endParaRPr>
          </a:p>
          <a:p>
            <a:r>
              <a:rPr lang="en-US" sz="1800" b="1" dirty="0">
                <a:ea typeface="+mn-lt"/>
                <a:cs typeface="+mn-lt"/>
              </a:rPr>
              <a:t>Prototype and Iterate:</a:t>
            </a:r>
            <a:r>
              <a:rPr lang="en-US" sz="1800" dirty="0">
                <a:ea typeface="+mn-lt"/>
                <a:cs typeface="+mn-lt"/>
              </a:rPr>
              <a:t> As ideas emerge, consider creating low-fidelity prototypes or mock-ups to visualize and test the concepts. Prototyping helps to refine and iterate on the ideas, gather feedback, and ensure the feasibility and desirability of the solutions.</a:t>
            </a:r>
            <a:endParaRPr lang="fr-FR" sz="1800" dirty="0">
              <a:ea typeface="+mn-lt"/>
              <a:cs typeface="+mn-lt"/>
            </a:endParaRPr>
          </a:p>
          <a:p>
            <a:r>
              <a:rPr lang="en-US" sz="1800" b="1" dirty="0">
                <a:ea typeface="+mn-lt"/>
                <a:cs typeface="+mn-lt"/>
              </a:rPr>
              <a:t>Evaluate and Select Ideas:</a:t>
            </a:r>
            <a:r>
              <a:rPr lang="en-US" sz="1800" dirty="0">
                <a:ea typeface="+mn-lt"/>
                <a:cs typeface="+mn-lt"/>
              </a:rPr>
              <a:t> Review and evaluate the generated ideas against the defined design criteria. Consider the potential impact, feasibility, and alignment with user needs. Select the most promising ideas to move forward for further development.</a:t>
            </a:r>
            <a:endParaRPr lang="fr-FR" sz="1800" dirty="0">
              <a:ea typeface="+mn-lt"/>
              <a:cs typeface="+mn-lt"/>
            </a:endParaRPr>
          </a:p>
        </p:txBody>
      </p:sp>
    </p:spTree>
    <p:extLst>
      <p:ext uri="{BB962C8B-B14F-4D97-AF65-F5344CB8AC3E}">
        <p14:creationId xmlns:p14="http://schemas.microsoft.com/office/powerpoint/2010/main" val="99910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8E5089-3040-7E5B-6D3F-42A0ACC33684}"/>
              </a:ext>
            </a:extLst>
          </p:cNvPr>
          <p:cNvSpPr>
            <a:spLocks noGrp="1"/>
          </p:cNvSpPr>
          <p:nvPr>
            <p:ph type="title"/>
          </p:nvPr>
        </p:nvSpPr>
        <p:spPr>
          <a:xfrm>
            <a:off x="683741" y="35611"/>
            <a:ext cx="10515600" cy="1325563"/>
          </a:xfrm>
        </p:spPr>
        <p:txBody>
          <a:bodyPr/>
          <a:lstStyle/>
          <a:p>
            <a:r>
              <a:rPr lang="fr-FR" dirty="0" err="1">
                <a:cs typeface="Calibri Light"/>
              </a:rPr>
              <a:t>Ideation</a:t>
            </a:r>
            <a:r>
              <a:rPr lang="fr-FR" dirty="0">
                <a:cs typeface="Calibri Light"/>
              </a:rPr>
              <a:t> techniques</a:t>
            </a:r>
            <a:endParaRPr lang="fr-FR" dirty="0"/>
          </a:p>
        </p:txBody>
      </p:sp>
      <p:sp>
        <p:nvSpPr>
          <p:cNvPr id="3" name="Espace réservé du contenu 2">
            <a:extLst>
              <a:ext uri="{FF2B5EF4-FFF2-40B4-BE49-F238E27FC236}">
                <a16:creationId xmlns:a16="http://schemas.microsoft.com/office/drawing/2014/main" id="{0FA818CE-5C55-7512-33CA-B7C2DE385B28}"/>
              </a:ext>
            </a:extLst>
          </p:cNvPr>
          <p:cNvSpPr>
            <a:spLocks noGrp="1"/>
          </p:cNvSpPr>
          <p:nvPr>
            <p:ph idx="1"/>
          </p:nvPr>
        </p:nvSpPr>
        <p:spPr>
          <a:xfrm>
            <a:off x="838200" y="951723"/>
            <a:ext cx="10515600" cy="5570376"/>
          </a:xfrm>
        </p:spPr>
        <p:txBody>
          <a:bodyPr vert="horz" lIns="91440" tIns="45720" rIns="91440" bIns="45720" rtlCol="0" anchor="t">
            <a:noAutofit/>
          </a:bodyPr>
          <a:lstStyle/>
          <a:p>
            <a:r>
              <a:rPr lang="en-US" sz="2400" b="1" dirty="0">
                <a:ea typeface="+mn-lt"/>
                <a:cs typeface="+mn-lt"/>
              </a:rPr>
              <a:t>Mind Mapping:</a:t>
            </a:r>
            <a:r>
              <a:rPr lang="en-US" sz="2400" dirty="0">
                <a:ea typeface="+mn-lt"/>
                <a:cs typeface="+mn-lt"/>
              </a:rPr>
              <a:t> Start with a central idea or problem statement and create a visual map of related concepts, ideas, and associations. This technique helps generate a network of interconnected thoughts and can  generate new ideas by exploring different branches and connections.</a:t>
            </a:r>
            <a:endParaRPr lang="fr-FR" sz="2400" dirty="0">
              <a:cs typeface="Calibri" panose="020F0502020204030204"/>
            </a:endParaRPr>
          </a:p>
          <a:p>
            <a:r>
              <a:rPr lang="en-US" sz="2400" b="1" dirty="0">
                <a:ea typeface="+mn-lt"/>
                <a:cs typeface="+mn-lt"/>
              </a:rPr>
              <a:t>SCAMPER:</a:t>
            </a:r>
            <a:r>
              <a:rPr lang="en-US" sz="2400" dirty="0">
                <a:ea typeface="+mn-lt"/>
                <a:cs typeface="+mn-lt"/>
              </a:rPr>
              <a:t> SCAMPER is an acronym that stands for Substitute, Combine, Adapt, Modify, Put to another use, Eliminate, and Reverse. This technique prompts you to think about each element of your project or problem and consider ways to modify or manipulate it to generate new ideas.</a:t>
            </a:r>
            <a:endParaRPr lang="fr-FR" sz="2400" dirty="0">
              <a:cs typeface="Calibri"/>
            </a:endParaRPr>
          </a:p>
          <a:p>
            <a:r>
              <a:rPr lang="en-US" sz="2400" b="1" dirty="0">
                <a:ea typeface="+mn-lt"/>
                <a:cs typeface="+mn-lt"/>
              </a:rPr>
              <a:t>Brainstorming:</a:t>
            </a:r>
            <a:r>
              <a:rPr lang="en-US" sz="2400" dirty="0">
                <a:ea typeface="+mn-lt"/>
                <a:cs typeface="+mn-lt"/>
              </a:rPr>
              <a:t> Gather a group of individuals and encourage them to freely generate as many ideas as possible without judgment or evaluation. The goal is to promote a creative and open environment where participants can build upon each other's ideas and inspire new ones.</a:t>
            </a:r>
            <a:endParaRPr lang="fr-FR" sz="2400" dirty="0">
              <a:cs typeface="Calibri"/>
            </a:endParaRPr>
          </a:p>
          <a:p>
            <a:pPr marL="0" indent="0">
              <a:buNone/>
            </a:pPr>
            <a:endParaRPr lang="fr-FR" dirty="0">
              <a:cs typeface="Calibri"/>
            </a:endParaRPr>
          </a:p>
        </p:txBody>
      </p:sp>
    </p:spTree>
    <p:extLst>
      <p:ext uri="{BB962C8B-B14F-4D97-AF65-F5344CB8AC3E}">
        <p14:creationId xmlns:p14="http://schemas.microsoft.com/office/powerpoint/2010/main" val="425333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877CC-C894-4191-8AB9-DBE39A12F2D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79BEAD-721C-4CED-936B-784DCE648FDE}"/>
              </a:ext>
            </a:extLst>
          </p:cNvPr>
          <p:cNvSpPr>
            <a:spLocks noGrp="1"/>
          </p:cNvSpPr>
          <p:nvPr>
            <p:ph idx="1"/>
          </p:nvPr>
        </p:nvSpPr>
        <p:spPr/>
        <p:txBody>
          <a:bodyPr>
            <a:normAutofit fontScale="77500" lnSpcReduction="20000"/>
          </a:bodyPr>
          <a:lstStyle/>
          <a:p>
            <a:r>
              <a:rPr lang="en-US" sz="2800" b="1" dirty="0">
                <a:ea typeface="+mn-lt"/>
                <a:cs typeface="+mn-lt"/>
              </a:rPr>
              <a:t>Reverse Thinking:</a:t>
            </a:r>
            <a:r>
              <a:rPr lang="en-US" sz="2800" dirty="0">
                <a:ea typeface="+mn-lt"/>
                <a:cs typeface="+mn-lt"/>
              </a:rPr>
              <a:t> Instead of solving a problem directly, approach it from the opposite perspective. Ask yourself how you can achieve the opposite outcome or create obstacles, and then brainstorm ideas to overcome those obstacles. This technique can help break conventional thinking patterns and stimulate innovation.</a:t>
            </a:r>
            <a:endParaRPr lang="fr-FR" sz="2800" dirty="0">
              <a:cs typeface="Calibri"/>
            </a:endParaRPr>
          </a:p>
          <a:p>
            <a:r>
              <a:rPr lang="en-US" sz="2800" b="1" dirty="0">
                <a:ea typeface="+mn-lt"/>
                <a:cs typeface="+mn-lt"/>
              </a:rPr>
              <a:t>Six Thinking Hats:</a:t>
            </a:r>
            <a:r>
              <a:rPr lang="en-US" sz="2800" dirty="0">
                <a:ea typeface="+mn-lt"/>
                <a:cs typeface="+mn-lt"/>
              </a:rPr>
              <a:t> This technique involves wearing different "hats" that represent different thinking styles. Each hat represents a specific perspective: facts and information (white), emotions and intuition (red), critical judgment (black), optimism and benefits (yellow), creativity (green), and control and organization (blue). By systematically switching between these hats, you can explore ideas from multiple angles.</a:t>
            </a:r>
            <a:endParaRPr lang="fr-FR" sz="2800" dirty="0">
              <a:cs typeface="Calibri"/>
            </a:endParaRPr>
          </a:p>
          <a:p>
            <a:r>
              <a:rPr lang="en-US" sz="2800" b="1" dirty="0">
                <a:ea typeface="+mn-lt"/>
                <a:cs typeface="+mn-lt"/>
              </a:rPr>
              <a:t>Random Stimulus:</a:t>
            </a:r>
            <a:r>
              <a:rPr lang="en-US" sz="2800" dirty="0">
                <a:ea typeface="+mn-lt"/>
                <a:cs typeface="+mn-lt"/>
              </a:rPr>
              <a:t> Introduce a random word, image, or object into the ideation process and challenge yourself to connect it to your project or problem. This technique encourages lateral thinking and can lead to unexpected and creative ideas.</a:t>
            </a:r>
            <a:endParaRPr lang="fr-FR" sz="2800" dirty="0">
              <a:cs typeface="Calibri"/>
            </a:endParaRPr>
          </a:p>
          <a:p>
            <a:r>
              <a:rPr lang="en-US" sz="2800" b="1" dirty="0">
                <a:ea typeface="+mn-lt"/>
                <a:cs typeface="+mn-lt"/>
              </a:rPr>
              <a:t>Analogies and Metaphors:</a:t>
            </a:r>
            <a:r>
              <a:rPr lang="en-US" sz="2800" dirty="0">
                <a:ea typeface="+mn-lt"/>
                <a:cs typeface="+mn-lt"/>
              </a:rPr>
              <a:t> Draw parallels between your project or problem and unrelated domains or concepts. By identifying similarities and transferring ideas from one context to another, you can generate fresh perspectives and innovative solutions.</a:t>
            </a:r>
            <a:endParaRPr lang="fr-FR" sz="2800" dirty="0"/>
          </a:p>
          <a:p>
            <a:endParaRPr lang="fr-FR" dirty="0"/>
          </a:p>
        </p:txBody>
      </p:sp>
    </p:spTree>
    <p:extLst>
      <p:ext uri="{BB962C8B-B14F-4D97-AF65-F5344CB8AC3E}">
        <p14:creationId xmlns:p14="http://schemas.microsoft.com/office/powerpoint/2010/main" val="83870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8E5089-3040-7E5B-6D3F-42A0ACC33684}"/>
              </a:ext>
            </a:extLst>
          </p:cNvPr>
          <p:cNvSpPr>
            <a:spLocks noGrp="1"/>
          </p:cNvSpPr>
          <p:nvPr>
            <p:ph type="title"/>
          </p:nvPr>
        </p:nvSpPr>
        <p:spPr>
          <a:xfrm>
            <a:off x="5976484" y="132470"/>
            <a:ext cx="4977976" cy="815619"/>
          </a:xfrm>
        </p:spPr>
        <p:txBody>
          <a:bodyPr anchor="b">
            <a:normAutofit/>
          </a:bodyPr>
          <a:lstStyle/>
          <a:p>
            <a:r>
              <a:rPr lang="fr-FR" sz="3600" dirty="0">
                <a:latin typeface="Calibri"/>
                <a:cs typeface="Calibri Light"/>
              </a:rPr>
              <a:t>Prototype</a:t>
            </a:r>
            <a:endParaRPr lang="fr-FR" sz="3600" dirty="0">
              <a:latin typeface="Calibri"/>
            </a:endParaRPr>
          </a:p>
        </p:txBody>
      </p:sp>
      <p:pic>
        <p:nvPicPr>
          <p:cNvPr id="13" name="Picture 4" descr="CPU with binary numbers and blueprint">
            <a:extLst>
              <a:ext uri="{FF2B5EF4-FFF2-40B4-BE49-F238E27FC236}">
                <a16:creationId xmlns:a16="http://schemas.microsoft.com/office/drawing/2014/main" id="{C69E90A1-4E15-6FE6-4536-02F61BBF1094}"/>
              </a:ext>
            </a:extLst>
          </p:cNvPr>
          <p:cNvPicPr>
            <a:picLocks noChangeAspect="1"/>
          </p:cNvPicPr>
          <p:nvPr/>
        </p:nvPicPr>
        <p:blipFill rotWithShape="1">
          <a:blip r:embed="rId2">
            <a:alphaModFix/>
          </a:blip>
          <a:srcRect l="26077" r="20182" b="2"/>
          <a:stretch/>
        </p:blipFill>
        <p:spPr>
          <a:xfrm>
            <a:off x="20" y="907231"/>
            <a:ext cx="4302562"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grpSp>
        <p:nvGrpSpPr>
          <p:cNvPr id="20" name="Group 19">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21" name="Freeform: Shape 20">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4" name="Freeform: Shape 23">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ce réservé du contenu 2">
            <a:extLst>
              <a:ext uri="{FF2B5EF4-FFF2-40B4-BE49-F238E27FC236}">
                <a16:creationId xmlns:a16="http://schemas.microsoft.com/office/drawing/2014/main" id="{0FA818CE-5C55-7512-33CA-B7C2DE385B28}"/>
              </a:ext>
            </a:extLst>
          </p:cNvPr>
          <p:cNvSpPr>
            <a:spLocks noGrp="1"/>
          </p:cNvSpPr>
          <p:nvPr>
            <p:ph idx="1"/>
          </p:nvPr>
        </p:nvSpPr>
        <p:spPr>
          <a:xfrm>
            <a:off x="4260123" y="649967"/>
            <a:ext cx="7703895" cy="6261327"/>
          </a:xfrm>
        </p:spPr>
        <p:txBody>
          <a:bodyPr vert="horz" lIns="91440" tIns="45720" rIns="91440" bIns="45720" rtlCol="0" anchor="ctr">
            <a:noAutofit/>
          </a:bodyPr>
          <a:lstStyle/>
          <a:p>
            <a:pPr>
              <a:buNone/>
            </a:pPr>
            <a:r>
              <a:rPr lang="en-US" sz="1800" dirty="0">
                <a:ea typeface="+mn-lt"/>
                <a:cs typeface="+mn-lt"/>
              </a:rPr>
              <a:t>Prototyping and iteration are crucial stages in the design thinking process. </a:t>
            </a:r>
            <a:endParaRPr lang="fr-FR" sz="1800" dirty="0">
              <a:ea typeface="+mn-lt"/>
              <a:cs typeface="+mn-lt"/>
            </a:endParaRPr>
          </a:p>
          <a:p>
            <a:r>
              <a:rPr lang="en-US" sz="1800" dirty="0">
                <a:ea typeface="+mn-lt"/>
                <a:cs typeface="+mn-lt"/>
              </a:rPr>
              <a:t>They involve creating tangible representations of ideas and continuously refining them based on user feedback and insights. </a:t>
            </a:r>
          </a:p>
          <a:p>
            <a:r>
              <a:rPr lang="en-US" sz="1800" b="1" dirty="0">
                <a:ea typeface="+mn-lt"/>
                <a:cs typeface="+mn-lt"/>
              </a:rPr>
              <a:t>Paper Prototyping:</a:t>
            </a:r>
            <a:r>
              <a:rPr lang="en-US" sz="1800" dirty="0">
                <a:ea typeface="+mn-lt"/>
                <a:cs typeface="+mn-lt"/>
              </a:rPr>
              <a:t> Paper prototyping involves sketching or drawing rough representations of the design on paper. It is a low-cost and quick way to visualize and communicate ideas. </a:t>
            </a:r>
            <a:endParaRPr lang="en-US" sz="1800" dirty="0">
              <a:cs typeface="Calibri"/>
            </a:endParaRPr>
          </a:p>
          <a:p>
            <a:r>
              <a:rPr lang="en-US" sz="1800" b="1" dirty="0">
                <a:ea typeface="+mn-lt"/>
                <a:cs typeface="+mn-lt"/>
              </a:rPr>
              <a:t>Digital Prototyping: </a:t>
            </a:r>
            <a:r>
              <a:rPr lang="en-US" sz="1800" dirty="0">
                <a:ea typeface="+mn-lt"/>
                <a:cs typeface="+mn-lt"/>
              </a:rPr>
              <a:t>Digital prototyping involves using software tools to create interactive mock-ups or wireframes of the design. Tools like Adobe XD, Sketch, Figma, or InVision allow designers to create clickable prototypes that simulate the user experience. Digital prototyping facilitates realistic interactions and can be used for user testing and validation.</a:t>
            </a:r>
            <a:endParaRPr lang="en-US" sz="1800" dirty="0">
              <a:cs typeface="Calibri"/>
            </a:endParaRPr>
          </a:p>
          <a:p>
            <a:r>
              <a:rPr lang="en-US" sz="1800" b="1" dirty="0">
                <a:ea typeface="+mn-lt"/>
                <a:cs typeface="+mn-lt"/>
              </a:rPr>
              <a:t>Physical Prototyping:</a:t>
            </a:r>
            <a:r>
              <a:rPr lang="en-US" sz="1800" dirty="0">
                <a:ea typeface="+mn-lt"/>
                <a:cs typeface="+mn-lt"/>
              </a:rPr>
              <a:t> Physical prototyping involves creating tangible, three-dimensional models or mock-ups of the design. It can be done using materials like clay (</a:t>
            </a:r>
            <a:r>
              <a:rPr lang="ar-DZ" sz="1800" dirty="0">
                <a:ea typeface="+mn-lt"/>
                <a:cs typeface="+mn-lt"/>
              </a:rPr>
              <a:t>عجينة</a:t>
            </a:r>
            <a:r>
              <a:rPr lang="en-US" sz="1800" dirty="0">
                <a:ea typeface="+mn-lt"/>
                <a:cs typeface="+mn-lt"/>
              </a:rPr>
              <a:t>), cardboard, or 3D printing. Physical prototypes are useful for testing ergonomics, form factor, and physical interactions.</a:t>
            </a:r>
            <a:endParaRPr lang="en-US" sz="1800" dirty="0">
              <a:cs typeface="Calibri"/>
            </a:endParaRPr>
          </a:p>
          <a:p>
            <a:r>
              <a:rPr lang="en-US" sz="1800" b="1" dirty="0">
                <a:ea typeface="+mn-lt"/>
                <a:cs typeface="+mn-lt"/>
              </a:rPr>
              <a:t>Functional Prototyping:</a:t>
            </a:r>
            <a:r>
              <a:rPr lang="en-US" sz="1800" dirty="0">
                <a:ea typeface="+mn-lt"/>
                <a:cs typeface="+mn-lt"/>
              </a:rPr>
              <a:t> Functional prototyping involves creating prototypes that mimic the functionality of the final product or service. It may involve using hardware components, coding, or programming to create a working prototype. Functional prototypes help test and validate technical feasibility and user experience.</a:t>
            </a:r>
            <a:endParaRPr lang="en-US" sz="1800" dirty="0">
              <a:cs typeface="Calibri"/>
            </a:endParaRPr>
          </a:p>
        </p:txBody>
      </p:sp>
    </p:spTree>
    <p:extLst>
      <p:ext uri="{BB962C8B-B14F-4D97-AF65-F5344CB8AC3E}">
        <p14:creationId xmlns:p14="http://schemas.microsoft.com/office/powerpoint/2010/main" val="202419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374D8-BE7F-990E-F115-BF9604B6497D}"/>
              </a:ext>
            </a:extLst>
          </p:cNvPr>
          <p:cNvSpPr>
            <a:spLocks noGrp="1"/>
          </p:cNvSpPr>
          <p:nvPr>
            <p:ph type="title"/>
          </p:nvPr>
        </p:nvSpPr>
        <p:spPr/>
        <p:txBody>
          <a:bodyPr/>
          <a:lstStyle/>
          <a:p>
            <a:r>
              <a:rPr lang="fr-FR" dirty="0">
                <a:cs typeface="Calibri Light"/>
              </a:rPr>
              <a:t>Tests</a:t>
            </a:r>
            <a:endParaRPr lang="fr-FR" dirty="0"/>
          </a:p>
        </p:txBody>
      </p:sp>
      <p:sp>
        <p:nvSpPr>
          <p:cNvPr id="3" name="Espace réservé du contenu 2">
            <a:extLst>
              <a:ext uri="{FF2B5EF4-FFF2-40B4-BE49-F238E27FC236}">
                <a16:creationId xmlns:a16="http://schemas.microsoft.com/office/drawing/2014/main" id="{DB6D2512-2B51-BE85-8AB7-922DF83A1470}"/>
              </a:ext>
            </a:extLst>
          </p:cNvPr>
          <p:cNvSpPr>
            <a:spLocks noGrp="1"/>
          </p:cNvSpPr>
          <p:nvPr>
            <p:ph idx="1"/>
          </p:nvPr>
        </p:nvSpPr>
        <p:spPr/>
        <p:txBody>
          <a:bodyPr vert="horz" lIns="91440" tIns="45720" rIns="91440" bIns="45720" rtlCol="0" anchor="t">
            <a:normAutofit fontScale="85000" lnSpcReduction="10000"/>
          </a:bodyPr>
          <a:lstStyle/>
          <a:p>
            <a:r>
              <a:rPr lang="en-US" b="1" dirty="0">
                <a:ea typeface="+mn-lt"/>
                <a:cs typeface="+mn-lt"/>
              </a:rPr>
              <a:t>Usability Testing:</a:t>
            </a:r>
            <a:r>
              <a:rPr lang="en-US" dirty="0">
                <a:ea typeface="+mn-lt"/>
                <a:cs typeface="+mn-lt"/>
              </a:rPr>
              <a:t> Conduct usability testing sessions where users interact with the prototype and perform specific tasks. Observe and gather feedback on their interactions, pain points, and suggestions for improvement. Usability testing helps identify usability issues and informs design refinements.</a:t>
            </a:r>
            <a:endParaRPr lang="fr-FR" dirty="0">
              <a:cs typeface="Calibri"/>
            </a:endParaRPr>
          </a:p>
          <a:p>
            <a:r>
              <a:rPr lang="en-US" b="1" dirty="0">
                <a:ea typeface="+mn-lt"/>
                <a:cs typeface="+mn-lt"/>
              </a:rPr>
              <a:t>A/B Testing</a:t>
            </a:r>
            <a:r>
              <a:rPr lang="en-US" dirty="0">
                <a:ea typeface="+mn-lt"/>
                <a:cs typeface="+mn-lt"/>
              </a:rPr>
              <a:t>: A/B testing involves comparing two or more versions of a prototype or design to determine which performs better in achieving the desired outcomes. By presenting different variations to different users and analyzing their responses, designers can optimize the design based on data-driven insights.</a:t>
            </a:r>
            <a:endParaRPr lang="fr-FR" dirty="0"/>
          </a:p>
          <a:p>
            <a:r>
              <a:rPr lang="en-US" b="1" dirty="0">
                <a:ea typeface="+mn-lt"/>
                <a:cs typeface="+mn-lt"/>
              </a:rPr>
              <a:t>Co-Creation Workshops:</a:t>
            </a:r>
            <a:r>
              <a:rPr lang="en-US" dirty="0">
                <a:ea typeface="+mn-lt"/>
                <a:cs typeface="+mn-lt"/>
              </a:rPr>
              <a:t> Organize workshops or collaborative sessions where users, stakeholders, and designers come together to interact with and provide feedback on the prototype. Co-creation workshops foster engagement, generate new ideas, and ensure that the design reflects diverse perspectives and needs.</a:t>
            </a:r>
            <a:endParaRPr lang="fr-FR" dirty="0"/>
          </a:p>
          <a:p>
            <a:endParaRPr lang="fr-FR" dirty="0">
              <a:cs typeface="Calibri"/>
            </a:endParaRPr>
          </a:p>
        </p:txBody>
      </p:sp>
    </p:spTree>
    <p:extLst>
      <p:ext uri="{BB962C8B-B14F-4D97-AF65-F5344CB8AC3E}">
        <p14:creationId xmlns:p14="http://schemas.microsoft.com/office/powerpoint/2010/main" val="254924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980BC-030E-3A17-78A6-71ABB681296A}"/>
              </a:ext>
            </a:extLst>
          </p:cNvPr>
          <p:cNvSpPr>
            <a:spLocks noGrp="1"/>
          </p:cNvSpPr>
          <p:nvPr>
            <p:ph type="title"/>
          </p:nvPr>
        </p:nvSpPr>
        <p:spPr/>
        <p:txBody>
          <a:bodyPr/>
          <a:lstStyle/>
          <a:p>
            <a:r>
              <a:rPr lang="fr-FR" dirty="0">
                <a:cs typeface="Calibri Light"/>
              </a:rPr>
              <a:t>Conclusion </a:t>
            </a:r>
            <a:endParaRPr lang="fr-FR" dirty="0"/>
          </a:p>
        </p:txBody>
      </p:sp>
      <p:sp>
        <p:nvSpPr>
          <p:cNvPr id="3" name="Espace réservé du contenu 2">
            <a:extLst>
              <a:ext uri="{FF2B5EF4-FFF2-40B4-BE49-F238E27FC236}">
                <a16:creationId xmlns:a16="http://schemas.microsoft.com/office/drawing/2014/main" id="{6D47EA73-3BF2-39C6-7389-AB89E03FDD13}"/>
              </a:ext>
            </a:extLst>
          </p:cNvPr>
          <p:cNvSpPr>
            <a:spLocks noGrp="1"/>
          </p:cNvSpPr>
          <p:nvPr>
            <p:ph idx="1"/>
          </p:nvPr>
        </p:nvSpPr>
        <p:spPr>
          <a:xfrm>
            <a:off x="838200" y="1397653"/>
            <a:ext cx="10672175" cy="4779310"/>
          </a:xfrm>
        </p:spPr>
        <p:txBody>
          <a:bodyPr vert="horz" lIns="91440" tIns="45720" rIns="91440" bIns="45720" rtlCol="0" anchor="t">
            <a:normAutofit fontScale="92500"/>
          </a:bodyPr>
          <a:lstStyle/>
          <a:p>
            <a:r>
              <a:rPr lang="en-US" dirty="0">
                <a:ea typeface="+mn-lt"/>
                <a:cs typeface="+mn-lt"/>
              </a:rPr>
              <a:t>Rapid Iteration and Continuous Improvement</a:t>
            </a:r>
          </a:p>
          <a:p>
            <a:r>
              <a:rPr lang="en-US" dirty="0">
                <a:ea typeface="+mn-lt"/>
                <a:cs typeface="+mn-lt"/>
              </a:rPr>
              <a:t>Ethical Considerations and Responsible Design Practices</a:t>
            </a:r>
          </a:p>
          <a:p>
            <a:r>
              <a:rPr lang="en-US" dirty="0">
                <a:ea typeface="+mn-lt"/>
                <a:cs typeface="+mn-lt"/>
              </a:rPr>
              <a:t>Thinking is a vital cognitive process that enables analysis, problem-solving, and decision-making.</a:t>
            </a:r>
            <a:endParaRPr lang="en-US" b="1" dirty="0">
              <a:ea typeface="+mn-lt"/>
              <a:cs typeface="+mn-lt"/>
            </a:endParaRPr>
          </a:p>
          <a:p>
            <a:r>
              <a:rPr lang="en-US" dirty="0">
                <a:ea typeface="+mn-lt"/>
                <a:cs typeface="+mn-lt"/>
              </a:rPr>
              <a:t>Thinking techniques and tools, such as brainstorming and mind mapping, provide structure and stimulate creativity in generating ideas and solutions.</a:t>
            </a:r>
          </a:p>
          <a:p>
            <a:r>
              <a:rPr lang="en-US" dirty="0">
                <a:ea typeface="+mn-lt"/>
                <a:cs typeface="+mn-lt"/>
              </a:rPr>
              <a:t>Collaborative thinking, involving multiple perspectives and open communication, enhances the quality and innovation of outcomes.</a:t>
            </a:r>
          </a:p>
          <a:p>
            <a:r>
              <a:rPr lang="en-US" dirty="0">
                <a:ea typeface="+mn-lt"/>
                <a:cs typeface="+mn-lt"/>
              </a:rPr>
              <a:t>Developing thinking skills through practice, reflection, and continuous learning empowers individuals to become better problem solvers and decision-makers.</a:t>
            </a:r>
          </a:p>
          <a:p>
            <a:endParaRPr lang="en-US" b="1" dirty="0">
              <a:ea typeface="+mn-lt"/>
              <a:cs typeface="+mn-lt"/>
            </a:endParaRPr>
          </a:p>
        </p:txBody>
      </p:sp>
    </p:spTree>
    <p:extLst>
      <p:ext uri="{BB962C8B-B14F-4D97-AF65-F5344CB8AC3E}">
        <p14:creationId xmlns:p14="http://schemas.microsoft.com/office/powerpoint/2010/main" val="70624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FB2039-1B3B-D25B-E708-A72DF20A951C}"/>
              </a:ext>
            </a:extLst>
          </p:cNvPr>
          <p:cNvSpPr>
            <a:spLocks noGrp="1"/>
          </p:cNvSpPr>
          <p:nvPr>
            <p:ph type="title"/>
          </p:nvPr>
        </p:nvSpPr>
        <p:spPr>
          <a:xfrm>
            <a:off x="640080" y="325369"/>
            <a:ext cx="4368602" cy="1956841"/>
          </a:xfrm>
        </p:spPr>
        <p:txBody>
          <a:bodyPr anchor="b">
            <a:normAutofit/>
          </a:bodyPr>
          <a:lstStyle/>
          <a:p>
            <a:r>
              <a:rPr lang="fr-FR" sz="5400"/>
              <a:t>Introduction </a:t>
            </a:r>
            <a:endParaRPr lang="fr-FR" sz="5400">
              <a:ea typeface="Calibri Light"/>
              <a:cs typeface="Calibri Light"/>
            </a:endParaRPr>
          </a:p>
          <a:p>
            <a:endParaRPr lang="fr-FR" sz="5400"/>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22026D2B-680B-6705-EF4F-DC0C3FCB789B}"/>
              </a:ext>
            </a:extLst>
          </p:cNvPr>
          <p:cNvSpPr>
            <a:spLocks noGrp="1"/>
          </p:cNvSpPr>
          <p:nvPr>
            <p:ph idx="1"/>
          </p:nvPr>
        </p:nvSpPr>
        <p:spPr>
          <a:xfrm>
            <a:off x="640080" y="2915457"/>
            <a:ext cx="4243589" cy="3320668"/>
          </a:xfrm>
        </p:spPr>
        <p:txBody>
          <a:bodyPr vert="horz" lIns="0" tIns="0" rIns="91440" bIns="0" rtlCol="0">
            <a:normAutofit/>
          </a:bodyPr>
          <a:lstStyle/>
          <a:p>
            <a:pPr marL="449580" indent="-447675"/>
            <a:r>
              <a:rPr lang="fr-FR" sz="2200" dirty="0">
                <a:ea typeface="+mn-lt"/>
                <a:cs typeface="+mn-lt"/>
              </a:rPr>
              <a:t>Design </a:t>
            </a:r>
            <a:r>
              <a:rPr lang="fr-FR" sz="2200" dirty="0" err="1">
                <a:ea typeface="+mn-lt"/>
                <a:cs typeface="+mn-lt"/>
              </a:rPr>
              <a:t>Thinking</a:t>
            </a:r>
            <a:r>
              <a:rPr lang="fr-FR" sz="2200" dirty="0">
                <a:ea typeface="+mn-lt"/>
                <a:cs typeface="+mn-lt"/>
              </a:rPr>
              <a:t> </a:t>
            </a:r>
            <a:r>
              <a:rPr lang="fr-FR" sz="2200" dirty="0" err="1">
                <a:ea typeface="+mn-lt"/>
                <a:cs typeface="+mn-lt"/>
              </a:rPr>
              <a:t>is</a:t>
            </a:r>
            <a:r>
              <a:rPr lang="fr-FR" sz="2200" dirty="0">
                <a:ea typeface="+mn-lt"/>
                <a:cs typeface="+mn-lt"/>
              </a:rPr>
              <a:t> a </a:t>
            </a:r>
            <a:r>
              <a:rPr lang="fr-FR" sz="2200" dirty="0" err="1">
                <a:ea typeface="+mn-lt"/>
                <a:cs typeface="+mn-lt"/>
              </a:rPr>
              <a:t>problem-solving</a:t>
            </a:r>
            <a:r>
              <a:rPr lang="fr-FR" sz="2200" dirty="0">
                <a:ea typeface="+mn-lt"/>
                <a:cs typeface="+mn-lt"/>
              </a:rPr>
              <a:t> </a:t>
            </a:r>
            <a:r>
              <a:rPr lang="fr-FR" sz="2200" dirty="0" err="1">
                <a:ea typeface="+mn-lt"/>
                <a:cs typeface="+mn-lt"/>
              </a:rPr>
              <a:t>approach</a:t>
            </a:r>
            <a:r>
              <a:rPr lang="fr-FR" sz="2200" dirty="0">
                <a:ea typeface="+mn-lt"/>
                <a:cs typeface="+mn-lt"/>
              </a:rPr>
              <a:t> </a:t>
            </a:r>
            <a:r>
              <a:rPr lang="fr-FR" sz="2200" dirty="0" err="1">
                <a:ea typeface="+mn-lt"/>
                <a:cs typeface="+mn-lt"/>
              </a:rPr>
              <a:t>that</a:t>
            </a:r>
            <a:r>
              <a:rPr lang="fr-FR" sz="2200" dirty="0">
                <a:ea typeface="+mn-lt"/>
                <a:cs typeface="+mn-lt"/>
              </a:rPr>
              <a:t> </a:t>
            </a:r>
            <a:r>
              <a:rPr lang="fr-FR" sz="2200" dirty="0" err="1">
                <a:ea typeface="+mn-lt"/>
                <a:cs typeface="+mn-lt"/>
              </a:rPr>
              <a:t>prioritizes</a:t>
            </a:r>
            <a:r>
              <a:rPr lang="fr-FR" sz="2200" dirty="0">
                <a:ea typeface="+mn-lt"/>
                <a:cs typeface="+mn-lt"/>
              </a:rPr>
              <a:t> </a:t>
            </a:r>
            <a:r>
              <a:rPr lang="fr-FR" sz="2200" dirty="0" err="1">
                <a:ea typeface="+mn-lt"/>
                <a:cs typeface="+mn-lt"/>
              </a:rPr>
              <a:t>human</a:t>
            </a:r>
            <a:r>
              <a:rPr lang="fr-FR" sz="2200" dirty="0">
                <a:ea typeface="+mn-lt"/>
                <a:cs typeface="+mn-lt"/>
              </a:rPr>
              <a:t> </a:t>
            </a:r>
            <a:r>
              <a:rPr lang="fr-FR" sz="2200" dirty="0" err="1">
                <a:ea typeface="+mn-lt"/>
                <a:cs typeface="+mn-lt"/>
              </a:rPr>
              <a:t>needs</a:t>
            </a:r>
            <a:r>
              <a:rPr lang="fr-FR" sz="2200" dirty="0">
                <a:ea typeface="+mn-lt"/>
                <a:cs typeface="+mn-lt"/>
              </a:rPr>
              <a:t>, </a:t>
            </a:r>
            <a:r>
              <a:rPr lang="fr-FR" sz="2200" dirty="0" err="1">
                <a:ea typeface="+mn-lt"/>
                <a:cs typeface="+mn-lt"/>
              </a:rPr>
              <a:t>creativity</a:t>
            </a:r>
            <a:r>
              <a:rPr lang="fr-FR" sz="2200" dirty="0">
                <a:ea typeface="+mn-lt"/>
                <a:cs typeface="+mn-lt"/>
              </a:rPr>
              <a:t>, and collaboration. It </a:t>
            </a:r>
            <a:r>
              <a:rPr lang="fr-FR" sz="2200" dirty="0" err="1">
                <a:ea typeface="+mn-lt"/>
                <a:cs typeface="+mn-lt"/>
              </a:rPr>
              <a:t>is</a:t>
            </a:r>
            <a:r>
              <a:rPr lang="fr-FR" sz="2200" dirty="0">
                <a:ea typeface="+mn-lt"/>
                <a:cs typeface="+mn-lt"/>
              </a:rPr>
              <a:t> a process </a:t>
            </a:r>
            <a:r>
              <a:rPr lang="fr-FR" sz="2200" dirty="0" err="1">
                <a:ea typeface="+mn-lt"/>
                <a:cs typeface="+mn-lt"/>
              </a:rPr>
              <a:t>that</a:t>
            </a:r>
            <a:r>
              <a:rPr lang="fr-FR" sz="2200" dirty="0">
                <a:ea typeface="+mn-lt"/>
                <a:cs typeface="+mn-lt"/>
              </a:rPr>
              <a:t> </a:t>
            </a:r>
            <a:r>
              <a:rPr lang="fr-FR" sz="2200" dirty="0" err="1">
                <a:ea typeface="+mn-lt"/>
                <a:cs typeface="+mn-lt"/>
              </a:rPr>
              <a:t>helps</a:t>
            </a:r>
            <a:r>
              <a:rPr lang="fr-FR" sz="2200" dirty="0">
                <a:ea typeface="+mn-lt"/>
                <a:cs typeface="+mn-lt"/>
              </a:rPr>
              <a:t> </a:t>
            </a:r>
            <a:r>
              <a:rPr lang="fr-FR" sz="2200" dirty="0" err="1">
                <a:ea typeface="+mn-lt"/>
                <a:cs typeface="+mn-lt"/>
              </a:rPr>
              <a:t>individuals</a:t>
            </a:r>
            <a:r>
              <a:rPr lang="fr-FR" sz="2200" dirty="0">
                <a:ea typeface="+mn-lt"/>
                <a:cs typeface="+mn-lt"/>
              </a:rPr>
              <a:t> and teams </a:t>
            </a:r>
            <a:r>
              <a:rPr lang="fr-FR" sz="2200" dirty="0" err="1">
                <a:ea typeface="+mn-lt"/>
                <a:cs typeface="+mn-lt"/>
              </a:rPr>
              <a:t>generate</a:t>
            </a:r>
            <a:r>
              <a:rPr lang="fr-FR" sz="2200" dirty="0">
                <a:ea typeface="+mn-lt"/>
                <a:cs typeface="+mn-lt"/>
              </a:rPr>
              <a:t> innovative solutions by </a:t>
            </a:r>
            <a:r>
              <a:rPr lang="fr-FR" sz="2200" dirty="0" err="1">
                <a:ea typeface="+mn-lt"/>
                <a:cs typeface="+mn-lt"/>
              </a:rPr>
              <a:t>focusing</a:t>
            </a:r>
            <a:r>
              <a:rPr lang="fr-FR" sz="2200" dirty="0">
                <a:ea typeface="+mn-lt"/>
                <a:cs typeface="+mn-lt"/>
              </a:rPr>
              <a:t> on </a:t>
            </a:r>
            <a:r>
              <a:rPr lang="fr-FR" sz="2200" dirty="0" err="1">
                <a:ea typeface="+mn-lt"/>
                <a:cs typeface="+mn-lt"/>
              </a:rPr>
              <a:t>understanding</a:t>
            </a:r>
            <a:r>
              <a:rPr lang="fr-FR" sz="2200" dirty="0">
                <a:ea typeface="+mn-lt"/>
                <a:cs typeface="+mn-lt"/>
              </a:rPr>
              <a:t> </a:t>
            </a:r>
            <a:r>
              <a:rPr lang="fr-FR" sz="2200" dirty="0" err="1">
                <a:ea typeface="+mn-lt"/>
                <a:cs typeface="+mn-lt"/>
              </a:rPr>
              <a:t>users</a:t>
            </a:r>
            <a:r>
              <a:rPr lang="fr-FR" sz="2200" dirty="0">
                <a:ea typeface="+mn-lt"/>
                <a:cs typeface="+mn-lt"/>
              </a:rPr>
              <a:t>, </a:t>
            </a:r>
            <a:r>
              <a:rPr lang="fr-FR" sz="2200" dirty="0" err="1">
                <a:ea typeface="+mn-lt"/>
                <a:cs typeface="+mn-lt"/>
              </a:rPr>
              <a:t>challenging</a:t>
            </a:r>
            <a:r>
              <a:rPr lang="fr-FR" sz="2200" dirty="0">
                <a:ea typeface="+mn-lt"/>
                <a:cs typeface="+mn-lt"/>
              </a:rPr>
              <a:t> </a:t>
            </a:r>
            <a:r>
              <a:rPr lang="fr-FR" sz="2200" dirty="0" err="1">
                <a:ea typeface="+mn-lt"/>
                <a:cs typeface="+mn-lt"/>
              </a:rPr>
              <a:t>assumptions</a:t>
            </a:r>
            <a:r>
              <a:rPr lang="fr-FR" sz="2200" dirty="0">
                <a:ea typeface="+mn-lt"/>
                <a:cs typeface="+mn-lt"/>
              </a:rPr>
              <a:t>, and </a:t>
            </a:r>
            <a:r>
              <a:rPr lang="fr-FR" sz="2200" dirty="0" err="1">
                <a:ea typeface="+mn-lt"/>
                <a:cs typeface="+mn-lt"/>
              </a:rPr>
              <a:t>rapidly</a:t>
            </a:r>
            <a:r>
              <a:rPr lang="fr-FR" sz="2200" dirty="0">
                <a:ea typeface="+mn-lt"/>
                <a:cs typeface="+mn-lt"/>
              </a:rPr>
              <a:t> </a:t>
            </a:r>
            <a:r>
              <a:rPr lang="fr-FR" sz="2200" dirty="0" err="1">
                <a:ea typeface="+mn-lt"/>
                <a:cs typeface="+mn-lt"/>
              </a:rPr>
              <a:t>prototyping</a:t>
            </a:r>
            <a:r>
              <a:rPr lang="fr-FR" sz="2200" dirty="0">
                <a:ea typeface="+mn-lt"/>
                <a:cs typeface="+mn-lt"/>
              </a:rPr>
              <a:t> </a:t>
            </a:r>
            <a:r>
              <a:rPr lang="fr-FR" sz="2200" dirty="0" err="1">
                <a:ea typeface="+mn-lt"/>
                <a:cs typeface="+mn-lt"/>
              </a:rPr>
              <a:t>ideas</a:t>
            </a:r>
            <a:r>
              <a:rPr lang="fr-FR" sz="2200" dirty="0">
                <a:ea typeface="+mn-lt"/>
                <a:cs typeface="+mn-lt"/>
              </a:rPr>
              <a:t>.</a:t>
            </a:r>
            <a:endParaRPr lang="fr-FR" sz="2200" dirty="0">
              <a:ea typeface="Calibri"/>
              <a:cs typeface="Calibri"/>
            </a:endParaRPr>
          </a:p>
          <a:p>
            <a:pPr marL="449580" indent="-447675"/>
            <a:endParaRPr lang="fr-FR" sz="2200" dirty="0"/>
          </a:p>
        </p:txBody>
      </p:sp>
      <p:pic>
        <p:nvPicPr>
          <p:cNvPr id="5" name="Picture 4" descr="People at the meeting desk">
            <a:extLst>
              <a:ext uri="{FF2B5EF4-FFF2-40B4-BE49-F238E27FC236}">
                <a16:creationId xmlns:a16="http://schemas.microsoft.com/office/drawing/2014/main" id="{35E8DFF0-4B56-FAE0-E58F-6757D77643B2}"/>
              </a:ext>
            </a:extLst>
          </p:cNvPr>
          <p:cNvPicPr>
            <a:picLocks noChangeAspect="1"/>
          </p:cNvPicPr>
          <p:nvPr/>
        </p:nvPicPr>
        <p:blipFill rotWithShape="1">
          <a:blip r:embed="rId2"/>
          <a:srcRect l="6913" r="3666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241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4912DF5-C633-0800-DEED-25783C2AA8A1}"/>
              </a:ext>
            </a:extLst>
          </p:cNvPr>
          <p:cNvSpPr>
            <a:spLocks noGrp="1"/>
          </p:cNvSpPr>
          <p:nvPr>
            <p:ph type="title"/>
          </p:nvPr>
        </p:nvSpPr>
        <p:spPr>
          <a:xfrm>
            <a:off x="572493" y="238539"/>
            <a:ext cx="11018520" cy="1434415"/>
          </a:xfrm>
        </p:spPr>
        <p:txBody>
          <a:bodyPr anchor="b">
            <a:normAutofit/>
          </a:bodyPr>
          <a:lstStyle/>
          <a:p>
            <a:r>
              <a:rPr lang="fr-FR" sz="5400" dirty="0">
                <a:ea typeface="Calibri Light"/>
                <a:cs typeface="Calibri Light"/>
              </a:rPr>
              <a:t>The </a:t>
            </a:r>
            <a:r>
              <a:rPr lang="fr-FR" sz="5400" dirty="0" err="1">
                <a:ea typeface="Calibri Light"/>
                <a:cs typeface="Calibri Light"/>
              </a:rPr>
              <a:t>core</a:t>
            </a:r>
            <a:r>
              <a:rPr lang="fr-FR" sz="5400" dirty="0">
                <a:ea typeface="Calibri Light"/>
                <a:cs typeface="Calibri Light"/>
              </a:rPr>
              <a:t> of the design </a:t>
            </a:r>
            <a:r>
              <a:rPr lang="fr-FR" sz="5400" dirty="0" err="1">
                <a:ea typeface="Calibri Light"/>
                <a:cs typeface="Calibri Light"/>
              </a:rPr>
              <a:t>thinking</a:t>
            </a:r>
            <a:endParaRPr lang="fr-FR" sz="54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Espace réservé du contenu 2">
            <a:extLst>
              <a:ext uri="{FF2B5EF4-FFF2-40B4-BE49-F238E27FC236}">
                <a16:creationId xmlns:a16="http://schemas.microsoft.com/office/drawing/2014/main" id="{6D8DC43E-B37F-B268-2177-B4EF490A1A82}"/>
              </a:ext>
            </a:extLst>
          </p:cNvPr>
          <p:cNvSpPr>
            <a:spLocks noGrp="1"/>
          </p:cNvSpPr>
          <p:nvPr>
            <p:ph idx="1"/>
          </p:nvPr>
        </p:nvSpPr>
        <p:spPr>
          <a:xfrm>
            <a:off x="572493" y="2071316"/>
            <a:ext cx="6713552" cy="4119172"/>
          </a:xfrm>
        </p:spPr>
        <p:txBody>
          <a:bodyPr vert="horz" lIns="91440" tIns="45720" rIns="91440" bIns="45720" rtlCol="0" anchor="t">
            <a:normAutofit/>
          </a:bodyPr>
          <a:lstStyle/>
          <a:p>
            <a:pPr marL="449580" indent="-447675"/>
            <a:r>
              <a:rPr lang="fr-FR" sz="2400" dirty="0" err="1">
                <a:ea typeface="Calibri"/>
                <a:cs typeface="Calibri"/>
              </a:rPr>
              <a:t>Empathy</a:t>
            </a:r>
            <a:r>
              <a:rPr lang="fr-FR" sz="2400" dirty="0">
                <a:ea typeface="Calibri"/>
                <a:cs typeface="Calibri"/>
              </a:rPr>
              <a:t>: </a:t>
            </a:r>
            <a:r>
              <a:rPr lang="fr-FR" sz="2400" dirty="0" err="1">
                <a:ea typeface="Calibri"/>
                <a:cs typeface="Calibri"/>
              </a:rPr>
              <a:t>Understand</a:t>
            </a:r>
            <a:r>
              <a:rPr lang="fr-FR" sz="2400" dirty="0">
                <a:ea typeface="Calibri"/>
                <a:cs typeface="Calibri"/>
              </a:rPr>
              <a:t> and </a:t>
            </a:r>
            <a:r>
              <a:rPr lang="fr-FR" sz="2400" dirty="0" err="1">
                <a:ea typeface="Calibri"/>
                <a:cs typeface="Calibri"/>
              </a:rPr>
              <a:t>empathize</a:t>
            </a:r>
            <a:r>
              <a:rPr lang="fr-FR" sz="2400" dirty="0">
                <a:ea typeface="Calibri"/>
                <a:cs typeface="Calibri"/>
              </a:rPr>
              <a:t> </a:t>
            </a:r>
            <a:r>
              <a:rPr lang="fr-FR" sz="2400" dirty="0" err="1">
                <a:ea typeface="Calibri"/>
                <a:cs typeface="Calibri"/>
              </a:rPr>
              <a:t>with</a:t>
            </a:r>
            <a:r>
              <a:rPr lang="fr-FR" sz="2400" dirty="0">
                <a:ea typeface="Calibri"/>
                <a:cs typeface="Calibri"/>
              </a:rPr>
              <a:t> the </a:t>
            </a:r>
            <a:r>
              <a:rPr lang="fr-FR" sz="2400" dirty="0" err="1">
                <a:ea typeface="Calibri"/>
                <a:cs typeface="Calibri"/>
              </a:rPr>
              <a:t>users</a:t>
            </a:r>
            <a:r>
              <a:rPr lang="fr-FR" sz="2400" dirty="0">
                <a:ea typeface="Calibri"/>
                <a:cs typeface="Calibri"/>
              </a:rPr>
              <a:t> to </a:t>
            </a:r>
            <a:r>
              <a:rPr lang="fr-FR" sz="2400" dirty="0" err="1">
                <a:ea typeface="Calibri"/>
                <a:cs typeface="Calibri"/>
              </a:rPr>
              <a:t>identify</a:t>
            </a:r>
            <a:r>
              <a:rPr lang="fr-FR" sz="2400" dirty="0">
                <a:ea typeface="Calibri"/>
                <a:cs typeface="Calibri"/>
              </a:rPr>
              <a:t> </a:t>
            </a:r>
            <a:r>
              <a:rPr lang="fr-FR" sz="2400" dirty="0" err="1">
                <a:ea typeface="Calibri"/>
                <a:cs typeface="Calibri"/>
              </a:rPr>
              <a:t>their</a:t>
            </a:r>
            <a:r>
              <a:rPr lang="fr-FR" sz="2400" dirty="0">
                <a:ea typeface="Calibri"/>
                <a:cs typeface="Calibri"/>
              </a:rPr>
              <a:t> </a:t>
            </a:r>
            <a:r>
              <a:rPr lang="fr-FR" sz="2400" dirty="0" err="1">
                <a:ea typeface="Calibri"/>
                <a:cs typeface="Calibri"/>
              </a:rPr>
              <a:t>needs</a:t>
            </a:r>
            <a:r>
              <a:rPr lang="fr-FR" sz="2400" dirty="0">
                <a:ea typeface="Calibri"/>
                <a:cs typeface="Calibri"/>
              </a:rPr>
              <a:t>.</a:t>
            </a:r>
          </a:p>
          <a:p>
            <a:pPr marL="449580" indent="-447675"/>
            <a:r>
              <a:rPr lang="fr-FR" sz="2400" dirty="0" err="1">
                <a:ea typeface="Calibri"/>
                <a:cs typeface="Calibri"/>
              </a:rPr>
              <a:t>Iterative</a:t>
            </a:r>
            <a:r>
              <a:rPr lang="fr-FR" sz="2400" dirty="0">
                <a:ea typeface="Calibri"/>
                <a:cs typeface="Calibri"/>
              </a:rPr>
              <a:t> Process: </a:t>
            </a:r>
            <a:r>
              <a:rPr lang="fr-FR" sz="2400" dirty="0" err="1">
                <a:ea typeface="Calibri"/>
                <a:cs typeface="Calibri"/>
              </a:rPr>
              <a:t>Embrace</a:t>
            </a:r>
            <a:r>
              <a:rPr lang="fr-FR" sz="2400" dirty="0">
                <a:ea typeface="Calibri"/>
                <a:cs typeface="Calibri"/>
              </a:rPr>
              <a:t> an </a:t>
            </a:r>
            <a:r>
              <a:rPr lang="fr-FR" sz="2400" dirty="0" err="1">
                <a:ea typeface="Calibri"/>
                <a:cs typeface="Calibri"/>
              </a:rPr>
              <a:t>iterative</a:t>
            </a:r>
            <a:r>
              <a:rPr lang="fr-FR" sz="2400" dirty="0">
                <a:ea typeface="Calibri"/>
                <a:cs typeface="Calibri"/>
              </a:rPr>
              <a:t> </a:t>
            </a:r>
            <a:r>
              <a:rPr lang="fr-FR" sz="2400" dirty="0" err="1">
                <a:ea typeface="Calibri"/>
                <a:cs typeface="Calibri"/>
              </a:rPr>
              <a:t>approach</a:t>
            </a:r>
            <a:r>
              <a:rPr lang="fr-FR" sz="2400" dirty="0">
                <a:ea typeface="Calibri"/>
                <a:cs typeface="Calibri"/>
              </a:rPr>
              <a:t> </a:t>
            </a:r>
            <a:r>
              <a:rPr lang="fr-FR" sz="2400" dirty="0" err="1">
                <a:ea typeface="Calibri"/>
                <a:cs typeface="Calibri"/>
              </a:rPr>
              <a:t>with</a:t>
            </a:r>
            <a:r>
              <a:rPr lang="fr-FR" sz="2400" dirty="0">
                <a:ea typeface="Calibri"/>
                <a:cs typeface="Calibri"/>
              </a:rPr>
              <a:t> multiple cycles of </a:t>
            </a:r>
            <a:r>
              <a:rPr lang="fr-FR" sz="2400" dirty="0" err="1">
                <a:ea typeface="Calibri"/>
                <a:cs typeface="Calibri"/>
              </a:rPr>
              <a:t>prototyping</a:t>
            </a:r>
            <a:r>
              <a:rPr lang="fr-FR" sz="2400" dirty="0">
                <a:ea typeface="Calibri"/>
                <a:cs typeface="Calibri"/>
              </a:rPr>
              <a:t> and </a:t>
            </a:r>
            <a:r>
              <a:rPr lang="fr-FR" sz="2400" dirty="0" err="1">
                <a:ea typeface="Calibri"/>
                <a:cs typeface="Calibri"/>
              </a:rPr>
              <a:t>testing</a:t>
            </a:r>
            <a:r>
              <a:rPr lang="fr-FR" sz="2400" dirty="0">
                <a:ea typeface="Calibri"/>
                <a:cs typeface="Calibri"/>
              </a:rPr>
              <a:t>.</a:t>
            </a:r>
          </a:p>
          <a:p>
            <a:pPr marL="449580" indent="-447675"/>
            <a:r>
              <a:rPr lang="fr-FR" sz="2400" dirty="0">
                <a:ea typeface="Calibri"/>
                <a:cs typeface="Calibri"/>
              </a:rPr>
              <a:t>Collaboration: Encourage </a:t>
            </a:r>
            <a:r>
              <a:rPr lang="fr-FR" sz="2400" dirty="0" err="1">
                <a:ea typeface="Calibri"/>
                <a:cs typeface="Calibri"/>
              </a:rPr>
              <a:t>interdisciplinary</a:t>
            </a:r>
            <a:r>
              <a:rPr lang="fr-FR" sz="2400" dirty="0">
                <a:ea typeface="Calibri"/>
                <a:cs typeface="Calibri"/>
              </a:rPr>
              <a:t> collaboration and diverse perspectives.</a:t>
            </a:r>
            <a:endParaRPr lang="fr-FR" sz="2400" dirty="0"/>
          </a:p>
          <a:p>
            <a:pPr marL="449580" indent="-447675"/>
            <a:endParaRPr lang="fr-FR" sz="2200" dirty="0">
              <a:ea typeface="Calibri"/>
              <a:cs typeface="Calibri"/>
            </a:endParaRPr>
          </a:p>
          <a:p>
            <a:endParaRPr lang="fr-FR" sz="2200" dirty="0">
              <a:ea typeface="Calibri"/>
              <a:cs typeface="Calibri"/>
            </a:endParaRPr>
          </a:p>
        </p:txBody>
      </p:sp>
      <p:pic>
        <p:nvPicPr>
          <p:cNvPr id="39" name="Picture 4" descr="Light bulb on yellow background with sketched light beams and cord">
            <a:extLst>
              <a:ext uri="{FF2B5EF4-FFF2-40B4-BE49-F238E27FC236}">
                <a16:creationId xmlns:a16="http://schemas.microsoft.com/office/drawing/2014/main" id="{CC182F84-6FCA-8895-4E7B-8C8407981F1F}"/>
              </a:ext>
            </a:extLst>
          </p:cNvPr>
          <p:cNvPicPr>
            <a:picLocks noChangeAspect="1"/>
          </p:cNvPicPr>
          <p:nvPr/>
        </p:nvPicPr>
        <p:blipFill rotWithShape="1">
          <a:blip r:embed="rId2"/>
          <a:srcRect l="40835" r="-3" b="-3"/>
          <a:stretch/>
        </p:blipFill>
        <p:spPr>
          <a:xfrm>
            <a:off x="7675658" y="2093976"/>
            <a:ext cx="3941064" cy="4096512"/>
          </a:xfrm>
          <a:prstGeom prst="rect">
            <a:avLst/>
          </a:prstGeom>
        </p:spPr>
      </p:pic>
    </p:spTree>
    <p:extLst>
      <p:ext uri="{BB962C8B-B14F-4D97-AF65-F5344CB8AC3E}">
        <p14:creationId xmlns:p14="http://schemas.microsoft.com/office/powerpoint/2010/main" val="384912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C6B81E-C338-5CB0-872E-E21ACFF02DF0}"/>
              </a:ext>
            </a:extLst>
          </p:cNvPr>
          <p:cNvSpPr>
            <a:spLocks noGrp="1"/>
          </p:cNvSpPr>
          <p:nvPr>
            <p:ph type="title"/>
          </p:nvPr>
        </p:nvSpPr>
        <p:spPr>
          <a:xfrm>
            <a:off x="838200" y="459863"/>
            <a:ext cx="10515600" cy="1004594"/>
          </a:xfrm>
        </p:spPr>
        <p:txBody>
          <a:bodyPr>
            <a:normAutofit/>
          </a:bodyPr>
          <a:lstStyle/>
          <a:p>
            <a:pPr algn="ctr"/>
            <a:r>
              <a:rPr lang="fr-FR" b="1">
                <a:solidFill>
                  <a:srgbClr val="FFFFFF"/>
                </a:solidFill>
                <a:latin typeface="Calibri"/>
                <a:ea typeface="Calibri Light"/>
                <a:cs typeface="Calibri Light"/>
              </a:rPr>
              <a:t>Process</a:t>
            </a:r>
          </a:p>
        </p:txBody>
      </p:sp>
      <p:sp>
        <p:nvSpPr>
          <p:cNvPr id="69" name="Rectangle: Rounded Corners 3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Espace réservé du contenu 2">
            <a:extLst>
              <a:ext uri="{FF2B5EF4-FFF2-40B4-BE49-F238E27FC236}">
                <a16:creationId xmlns:a16="http://schemas.microsoft.com/office/drawing/2014/main" id="{9C0FFE9C-B15E-432F-65EB-552E8BBA1ECB}"/>
              </a:ext>
            </a:extLst>
          </p:cNvPr>
          <p:cNvGraphicFramePr>
            <a:graphicFrameLocks noGrp="1"/>
          </p:cNvGraphicFramePr>
          <p:nvPr>
            <p:ph idx="1"/>
            <p:extLst>
              <p:ext uri="{D42A27DB-BD31-4B8C-83A1-F6EECF244321}">
                <p14:modId xmlns:p14="http://schemas.microsoft.com/office/powerpoint/2010/main" val="1238300897"/>
              </p:ext>
            </p:extLst>
          </p:nvPr>
        </p:nvGraphicFramePr>
        <p:xfrm>
          <a:off x="666483" y="1650659"/>
          <a:ext cx="10687317" cy="4641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48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5D023-6E34-9604-3F5E-148E2BCF036A}"/>
              </a:ext>
            </a:extLst>
          </p:cNvPr>
          <p:cNvSpPr>
            <a:spLocks noGrp="1"/>
          </p:cNvSpPr>
          <p:nvPr>
            <p:ph type="title"/>
          </p:nvPr>
        </p:nvSpPr>
        <p:spPr/>
        <p:txBody>
          <a:bodyPr>
            <a:normAutofit/>
          </a:bodyPr>
          <a:lstStyle/>
          <a:p>
            <a:r>
              <a:rPr lang="en-US" b="1" dirty="0">
                <a:solidFill>
                  <a:srgbClr val="0F0F0F"/>
                </a:solidFill>
                <a:latin typeface="Calibri"/>
                <a:ea typeface="Calibri"/>
                <a:cs typeface="Calibri"/>
              </a:rPr>
              <a:t>Empathy and Human-Centered Design</a:t>
            </a:r>
            <a:endParaRPr lang="fr-FR" dirty="0"/>
          </a:p>
        </p:txBody>
      </p:sp>
      <p:sp>
        <p:nvSpPr>
          <p:cNvPr id="3" name="Espace réservé du contenu 2">
            <a:extLst>
              <a:ext uri="{FF2B5EF4-FFF2-40B4-BE49-F238E27FC236}">
                <a16:creationId xmlns:a16="http://schemas.microsoft.com/office/drawing/2014/main" id="{0BBA703F-C097-07DE-4D16-F290DA34A79B}"/>
              </a:ext>
            </a:extLst>
          </p:cNvPr>
          <p:cNvSpPr>
            <a:spLocks noGrp="1"/>
          </p:cNvSpPr>
          <p:nvPr>
            <p:ph idx="1"/>
          </p:nvPr>
        </p:nvSpPr>
        <p:spPr/>
        <p:txBody>
          <a:bodyPr vert="horz" lIns="91440" tIns="45720" rIns="91440" bIns="45720" rtlCol="0" anchor="t">
            <a:normAutofit/>
          </a:bodyPr>
          <a:lstStyle/>
          <a:p>
            <a:r>
              <a:rPr lang="fr-FR" dirty="0" err="1">
                <a:ea typeface="Calibri"/>
                <a:cs typeface="Calibri"/>
              </a:rPr>
              <a:t>Empathy</a:t>
            </a:r>
            <a:r>
              <a:rPr lang="fr-FR" dirty="0">
                <a:ea typeface="Calibri"/>
                <a:cs typeface="Calibri"/>
              </a:rPr>
              <a:t> </a:t>
            </a:r>
            <a:r>
              <a:rPr lang="fr-FR" dirty="0" err="1">
                <a:ea typeface="Calibri"/>
                <a:cs typeface="Calibri"/>
              </a:rPr>
              <a:t>is</a:t>
            </a:r>
            <a:r>
              <a:rPr lang="fr-FR" dirty="0">
                <a:ea typeface="Calibri"/>
                <a:cs typeface="Calibri"/>
              </a:rPr>
              <a:t> a </a:t>
            </a:r>
            <a:r>
              <a:rPr lang="fr-FR" dirty="0" err="1">
                <a:ea typeface="Calibri"/>
                <a:cs typeface="Calibri"/>
              </a:rPr>
              <a:t>fundamental</a:t>
            </a:r>
            <a:r>
              <a:rPr lang="fr-FR" dirty="0">
                <a:ea typeface="Calibri"/>
                <a:cs typeface="Calibri"/>
              </a:rPr>
              <a:t> aspect of Design </a:t>
            </a:r>
            <a:r>
              <a:rPr lang="fr-FR" dirty="0" err="1">
                <a:ea typeface="Calibri"/>
                <a:cs typeface="Calibri"/>
              </a:rPr>
              <a:t>Thinking</a:t>
            </a:r>
            <a:r>
              <a:rPr lang="fr-FR" dirty="0">
                <a:ea typeface="Calibri"/>
                <a:cs typeface="Calibri"/>
              </a:rPr>
              <a:t> and </a:t>
            </a:r>
            <a:r>
              <a:rPr lang="fr-FR" dirty="0" err="1">
                <a:ea typeface="Calibri"/>
                <a:cs typeface="Calibri"/>
              </a:rPr>
              <a:t>is</a:t>
            </a:r>
            <a:r>
              <a:rPr lang="fr-FR" dirty="0">
                <a:ea typeface="Calibri"/>
                <a:cs typeface="Calibri"/>
              </a:rPr>
              <a:t> </a:t>
            </a:r>
            <a:r>
              <a:rPr lang="fr-FR" dirty="0" err="1">
                <a:ea typeface="Calibri"/>
                <a:cs typeface="Calibri"/>
              </a:rPr>
              <a:t>closely</a:t>
            </a:r>
            <a:r>
              <a:rPr lang="fr-FR" dirty="0">
                <a:ea typeface="Calibri"/>
                <a:cs typeface="Calibri"/>
              </a:rPr>
              <a:t> </a:t>
            </a:r>
            <a:r>
              <a:rPr lang="fr-FR" dirty="0" err="1">
                <a:ea typeface="Calibri"/>
                <a:cs typeface="Calibri"/>
              </a:rPr>
              <a:t>tied</a:t>
            </a:r>
            <a:r>
              <a:rPr lang="fr-FR" dirty="0">
                <a:ea typeface="Calibri"/>
                <a:cs typeface="Calibri"/>
              </a:rPr>
              <a:t> to the concept of </a:t>
            </a:r>
            <a:r>
              <a:rPr lang="fr-FR" dirty="0" err="1">
                <a:ea typeface="Calibri"/>
                <a:cs typeface="Calibri"/>
              </a:rPr>
              <a:t>human-centered</a:t>
            </a:r>
            <a:r>
              <a:rPr lang="fr-FR" dirty="0">
                <a:ea typeface="Calibri"/>
                <a:cs typeface="Calibri"/>
              </a:rPr>
              <a:t> design.</a:t>
            </a:r>
          </a:p>
          <a:p>
            <a:r>
              <a:rPr lang="fr-FR" dirty="0">
                <a:ea typeface="Calibri"/>
                <a:cs typeface="Calibri"/>
              </a:rPr>
              <a:t> It </a:t>
            </a:r>
            <a:r>
              <a:rPr lang="fr-FR" dirty="0" err="1">
                <a:ea typeface="Calibri"/>
                <a:cs typeface="Calibri"/>
              </a:rPr>
              <a:t>involves</a:t>
            </a:r>
            <a:r>
              <a:rPr lang="fr-FR" dirty="0">
                <a:ea typeface="Calibri"/>
                <a:cs typeface="Calibri"/>
              </a:rPr>
              <a:t> </a:t>
            </a:r>
            <a:r>
              <a:rPr lang="fr-FR" dirty="0" err="1">
                <a:ea typeface="Calibri"/>
                <a:cs typeface="Calibri"/>
              </a:rPr>
              <a:t>understanding</a:t>
            </a:r>
            <a:r>
              <a:rPr lang="fr-FR" dirty="0">
                <a:ea typeface="Calibri"/>
                <a:cs typeface="Calibri"/>
              </a:rPr>
              <a:t> and </a:t>
            </a:r>
            <a:r>
              <a:rPr lang="fr-FR" dirty="0" err="1">
                <a:ea typeface="Calibri"/>
                <a:cs typeface="Calibri"/>
              </a:rPr>
              <a:t>connecting</a:t>
            </a:r>
            <a:r>
              <a:rPr lang="fr-FR" dirty="0">
                <a:ea typeface="Calibri"/>
                <a:cs typeface="Calibri"/>
              </a:rPr>
              <a:t> </a:t>
            </a:r>
            <a:r>
              <a:rPr lang="fr-FR" dirty="0" err="1">
                <a:ea typeface="Calibri"/>
                <a:cs typeface="Calibri"/>
              </a:rPr>
              <a:t>with</a:t>
            </a:r>
            <a:r>
              <a:rPr lang="fr-FR" dirty="0">
                <a:ea typeface="Calibri"/>
                <a:cs typeface="Calibri"/>
              </a:rPr>
              <a:t> the </a:t>
            </a:r>
            <a:r>
              <a:rPr lang="fr-FR" dirty="0" err="1">
                <a:ea typeface="Calibri"/>
                <a:cs typeface="Calibri"/>
              </a:rPr>
              <a:t>experiences</a:t>
            </a:r>
            <a:r>
              <a:rPr lang="fr-FR" dirty="0">
                <a:ea typeface="Calibri"/>
                <a:cs typeface="Calibri"/>
              </a:rPr>
              <a:t>, </a:t>
            </a:r>
            <a:r>
              <a:rPr lang="fr-FR" dirty="0" err="1">
                <a:ea typeface="Calibri"/>
                <a:cs typeface="Calibri"/>
              </a:rPr>
              <a:t>emotions</a:t>
            </a:r>
            <a:r>
              <a:rPr lang="fr-FR" dirty="0">
                <a:ea typeface="Calibri"/>
                <a:cs typeface="Calibri"/>
              </a:rPr>
              <a:t>, and </a:t>
            </a:r>
            <a:r>
              <a:rPr lang="fr-FR" dirty="0" err="1">
                <a:ea typeface="Calibri"/>
                <a:cs typeface="Calibri"/>
              </a:rPr>
              <a:t>needs</a:t>
            </a:r>
            <a:r>
              <a:rPr lang="fr-FR" dirty="0">
                <a:ea typeface="Calibri"/>
                <a:cs typeface="Calibri"/>
              </a:rPr>
              <a:t> of the people for </a:t>
            </a:r>
            <a:r>
              <a:rPr lang="fr-FR" dirty="0" err="1">
                <a:ea typeface="Calibri"/>
                <a:cs typeface="Calibri"/>
              </a:rPr>
              <a:t>whom</a:t>
            </a:r>
            <a:r>
              <a:rPr lang="fr-FR" dirty="0">
                <a:ea typeface="Calibri"/>
                <a:cs typeface="Calibri"/>
              </a:rPr>
              <a:t> a </a:t>
            </a:r>
            <a:r>
              <a:rPr lang="fr-FR" dirty="0" err="1">
                <a:ea typeface="Calibri"/>
                <a:cs typeface="Calibri"/>
              </a:rPr>
              <a:t>product</a:t>
            </a:r>
            <a:r>
              <a:rPr lang="fr-FR" dirty="0">
                <a:ea typeface="Calibri"/>
                <a:cs typeface="Calibri"/>
              </a:rPr>
              <a:t>, service, or solution </a:t>
            </a:r>
            <a:r>
              <a:rPr lang="fr-FR" dirty="0" err="1">
                <a:ea typeface="Calibri"/>
                <a:cs typeface="Calibri"/>
              </a:rPr>
              <a:t>is</a:t>
            </a:r>
            <a:r>
              <a:rPr lang="fr-FR" dirty="0">
                <a:ea typeface="Calibri"/>
                <a:cs typeface="Calibri"/>
              </a:rPr>
              <a:t> </a:t>
            </a:r>
            <a:r>
              <a:rPr lang="fr-FR" dirty="0" err="1">
                <a:ea typeface="Calibri"/>
                <a:cs typeface="Calibri"/>
              </a:rPr>
              <a:t>being</a:t>
            </a:r>
            <a:r>
              <a:rPr lang="fr-FR" dirty="0">
                <a:ea typeface="Calibri"/>
                <a:cs typeface="Calibri"/>
              </a:rPr>
              <a:t> </a:t>
            </a:r>
            <a:r>
              <a:rPr lang="fr-FR" dirty="0" err="1">
                <a:ea typeface="Calibri"/>
                <a:cs typeface="Calibri"/>
              </a:rPr>
              <a:t>designed</a:t>
            </a:r>
            <a:r>
              <a:rPr lang="fr-FR" dirty="0">
                <a:ea typeface="Calibri"/>
                <a:cs typeface="Calibri"/>
              </a:rPr>
              <a:t>. </a:t>
            </a:r>
          </a:p>
          <a:p>
            <a:r>
              <a:rPr lang="fr-FR" dirty="0" err="1">
                <a:ea typeface="Calibri"/>
                <a:cs typeface="Calibri"/>
              </a:rPr>
              <a:t>Empathy</a:t>
            </a:r>
            <a:r>
              <a:rPr lang="fr-FR" dirty="0">
                <a:ea typeface="Calibri"/>
                <a:cs typeface="Calibri"/>
              </a:rPr>
              <a:t> </a:t>
            </a:r>
            <a:r>
              <a:rPr lang="fr-FR" dirty="0" err="1">
                <a:ea typeface="Calibri"/>
                <a:cs typeface="Calibri"/>
              </a:rPr>
              <a:t>is</a:t>
            </a:r>
            <a:r>
              <a:rPr lang="fr-FR" dirty="0">
                <a:ea typeface="Calibri"/>
                <a:cs typeface="Calibri"/>
              </a:rPr>
              <a:t> crucial </a:t>
            </a:r>
            <a:r>
              <a:rPr lang="fr-FR" dirty="0" err="1">
                <a:ea typeface="Calibri"/>
                <a:cs typeface="Calibri"/>
              </a:rPr>
              <a:t>because</a:t>
            </a:r>
            <a:r>
              <a:rPr lang="fr-FR" dirty="0">
                <a:ea typeface="Calibri"/>
                <a:cs typeface="Calibri"/>
              </a:rPr>
              <a:t> </a:t>
            </a:r>
            <a:r>
              <a:rPr lang="fr-FR" dirty="0" err="1">
                <a:ea typeface="Calibri"/>
                <a:cs typeface="Calibri"/>
              </a:rPr>
              <a:t>it</a:t>
            </a:r>
            <a:r>
              <a:rPr lang="fr-FR" dirty="0">
                <a:ea typeface="Calibri"/>
                <a:cs typeface="Calibri"/>
              </a:rPr>
              <a:t> </a:t>
            </a:r>
            <a:r>
              <a:rPr lang="fr-FR" dirty="0" err="1">
                <a:ea typeface="Calibri"/>
                <a:cs typeface="Calibri"/>
              </a:rPr>
              <a:t>allows</a:t>
            </a:r>
            <a:r>
              <a:rPr lang="fr-FR" dirty="0">
                <a:ea typeface="Calibri"/>
                <a:cs typeface="Calibri"/>
              </a:rPr>
              <a:t> designers to gain </a:t>
            </a:r>
            <a:r>
              <a:rPr lang="fr-FR" dirty="0" err="1">
                <a:ea typeface="Calibri"/>
                <a:cs typeface="Calibri"/>
              </a:rPr>
              <a:t>deep</a:t>
            </a:r>
            <a:r>
              <a:rPr lang="fr-FR" dirty="0">
                <a:ea typeface="Calibri"/>
                <a:cs typeface="Calibri"/>
              </a:rPr>
              <a:t> insights </a:t>
            </a:r>
            <a:r>
              <a:rPr lang="fr-FR" dirty="0" err="1">
                <a:ea typeface="Calibri"/>
                <a:cs typeface="Calibri"/>
              </a:rPr>
              <a:t>into</a:t>
            </a:r>
            <a:r>
              <a:rPr lang="fr-FR" dirty="0">
                <a:ea typeface="Calibri"/>
                <a:cs typeface="Calibri"/>
              </a:rPr>
              <a:t> </a:t>
            </a:r>
            <a:r>
              <a:rPr lang="fr-FR" dirty="0" err="1">
                <a:ea typeface="Calibri"/>
                <a:cs typeface="Calibri"/>
              </a:rPr>
              <a:t>users</a:t>
            </a:r>
            <a:r>
              <a:rPr lang="fr-FR" dirty="0">
                <a:ea typeface="Calibri"/>
                <a:cs typeface="Calibri"/>
              </a:rPr>
              <a:t>' perspectives, motivations, and challenges, </a:t>
            </a:r>
            <a:r>
              <a:rPr lang="fr-FR" dirty="0" err="1">
                <a:ea typeface="Calibri"/>
                <a:cs typeface="Calibri"/>
              </a:rPr>
              <a:t>which</a:t>
            </a:r>
            <a:r>
              <a:rPr lang="fr-FR" dirty="0">
                <a:ea typeface="Calibri"/>
                <a:cs typeface="Calibri"/>
              </a:rPr>
              <a:t> in </a:t>
            </a:r>
            <a:r>
              <a:rPr lang="fr-FR" dirty="0" err="1">
                <a:ea typeface="Calibri"/>
                <a:cs typeface="Calibri"/>
              </a:rPr>
              <a:t>turn</a:t>
            </a:r>
            <a:r>
              <a:rPr lang="fr-FR" dirty="0">
                <a:ea typeface="Calibri"/>
                <a:cs typeface="Calibri"/>
              </a:rPr>
              <a:t> </a:t>
            </a:r>
            <a:r>
              <a:rPr lang="fr-FR" dirty="0" err="1">
                <a:ea typeface="Calibri"/>
                <a:cs typeface="Calibri"/>
              </a:rPr>
              <a:t>informs</a:t>
            </a:r>
            <a:r>
              <a:rPr lang="fr-FR" dirty="0">
                <a:ea typeface="Calibri"/>
                <a:cs typeface="Calibri"/>
              </a:rPr>
              <a:t> the </a:t>
            </a:r>
            <a:r>
              <a:rPr lang="fr-FR" dirty="0" err="1">
                <a:ea typeface="Calibri"/>
                <a:cs typeface="Calibri"/>
              </a:rPr>
              <a:t>entire</a:t>
            </a:r>
            <a:r>
              <a:rPr lang="fr-FR" dirty="0">
                <a:ea typeface="Calibri"/>
                <a:cs typeface="Calibri"/>
              </a:rPr>
              <a:t> design process</a:t>
            </a:r>
          </a:p>
        </p:txBody>
      </p:sp>
    </p:spTree>
    <p:extLst>
      <p:ext uri="{BB962C8B-B14F-4D97-AF65-F5344CB8AC3E}">
        <p14:creationId xmlns:p14="http://schemas.microsoft.com/office/powerpoint/2010/main" val="46048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D8B95-A2C5-3396-E8AC-3DD17267E52F}"/>
              </a:ext>
            </a:extLst>
          </p:cNvPr>
          <p:cNvSpPr>
            <a:spLocks noGrp="1"/>
          </p:cNvSpPr>
          <p:nvPr>
            <p:ph type="title"/>
          </p:nvPr>
        </p:nvSpPr>
        <p:spPr/>
        <p:txBody>
          <a:bodyPr>
            <a:normAutofit/>
          </a:bodyPr>
          <a:lstStyle/>
          <a:p>
            <a:r>
              <a:rPr lang="en-US" sz="4000" dirty="0">
                <a:solidFill>
                  <a:srgbClr val="0F0F0F"/>
                </a:solidFill>
                <a:latin typeface="Calibri"/>
                <a:ea typeface="Calibri"/>
                <a:cs typeface="Calibri"/>
              </a:rPr>
              <a:t>key aspects of empathy and human-centered design:</a:t>
            </a:r>
            <a:endParaRPr lang="fr-FR" sz="4000" dirty="0"/>
          </a:p>
        </p:txBody>
      </p:sp>
      <p:sp>
        <p:nvSpPr>
          <p:cNvPr id="3" name="Espace réservé du contenu 2">
            <a:extLst>
              <a:ext uri="{FF2B5EF4-FFF2-40B4-BE49-F238E27FC236}">
                <a16:creationId xmlns:a16="http://schemas.microsoft.com/office/drawing/2014/main" id="{F2F05760-4A7A-B480-432C-4FAB1A9E405C}"/>
              </a:ext>
            </a:extLst>
          </p:cNvPr>
          <p:cNvSpPr>
            <a:spLocks noGrp="1"/>
          </p:cNvSpPr>
          <p:nvPr>
            <p:ph idx="1"/>
          </p:nvPr>
        </p:nvSpPr>
        <p:spPr>
          <a:xfrm>
            <a:off x="838200" y="1496112"/>
            <a:ext cx="10865708" cy="5133932"/>
          </a:xfrm>
        </p:spPr>
        <p:txBody>
          <a:bodyPr vert="horz" lIns="91440" tIns="45720" rIns="91440" bIns="45720" rtlCol="0" anchor="t">
            <a:noAutofit/>
          </a:bodyPr>
          <a:lstStyle/>
          <a:p>
            <a:r>
              <a:rPr lang="en-US" sz="2000" b="1" dirty="0">
                <a:solidFill>
                  <a:srgbClr val="0F0F0F"/>
                </a:solidFill>
                <a:ea typeface="+mn-lt"/>
                <a:cs typeface="+mn-lt"/>
              </a:rPr>
              <a:t>User Research:</a:t>
            </a:r>
            <a:r>
              <a:rPr lang="en-US" sz="2000" dirty="0">
                <a:solidFill>
                  <a:srgbClr val="0F0F0F"/>
                </a:solidFill>
                <a:ea typeface="+mn-lt"/>
                <a:cs typeface="+mn-lt"/>
              </a:rPr>
              <a:t> designers engage in user research activities such as interviews, observations, and immersions. They seek to understand users' behaviors, needs, desires, and pain points within the context of the problem they are trying to solve. By directly interacting with users, designers can gather rich qualitative data and insights, </a:t>
            </a:r>
          </a:p>
          <a:p>
            <a:r>
              <a:rPr lang="en-US" sz="2000" b="1" dirty="0">
                <a:solidFill>
                  <a:srgbClr val="0F0F0F"/>
                </a:solidFill>
                <a:ea typeface="+mn-lt"/>
                <a:cs typeface="+mn-lt"/>
              </a:rPr>
              <a:t>Empathy Mapping:</a:t>
            </a:r>
            <a:r>
              <a:rPr lang="en-US" sz="2000" dirty="0">
                <a:solidFill>
                  <a:srgbClr val="0F0F0F"/>
                </a:solidFill>
                <a:ea typeface="+mn-lt"/>
                <a:cs typeface="+mn-lt"/>
              </a:rPr>
              <a:t> Empathy mapping is a tool used to synthesize and organize the insights gained from user research. It involves creating a visual representation of users' thoughts, feelings, actions, and motivations. Empathy maps help designers develop a more holistic understanding of users, enabling them to identify patterns, uncover hidden needs, and generate meaningful design solutions.</a:t>
            </a:r>
            <a:endParaRPr lang="fr-FR" sz="2000" dirty="0">
              <a:ea typeface="Calibri"/>
              <a:cs typeface="Calibri"/>
            </a:endParaRPr>
          </a:p>
          <a:p>
            <a:r>
              <a:rPr lang="en-US" sz="2000" b="1" dirty="0">
                <a:solidFill>
                  <a:srgbClr val="0F0F0F"/>
                </a:solidFill>
                <a:ea typeface="+mn-lt"/>
                <a:cs typeface="+mn-lt"/>
              </a:rPr>
              <a:t>Personas:</a:t>
            </a:r>
            <a:r>
              <a:rPr lang="en-US" sz="2000" dirty="0">
                <a:solidFill>
                  <a:srgbClr val="0F0F0F"/>
                </a:solidFill>
                <a:ea typeface="+mn-lt"/>
                <a:cs typeface="+mn-lt"/>
              </a:rPr>
              <a:t> Personas are fictional characters that represent different user archetypes. They are created based on the collected user research and serve as a tool to bring users to life throughout the design process. Personas help designers maintain a user-centered focus by reminding them of the diverse needs, goals, and behaviors of the target users.</a:t>
            </a:r>
            <a:endParaRPr lang="fr-FR" sz="2000" dirty="0">
              <a:ea typeface="Calibri"/>
              <a:cs typeface="Calibri"/>
            </a:endParaRPr>
          </a:p>
          <a:p>
            <a:r>
              <a:rPr lang="en-US" sz="2000" b="1" dirty="0">
                <a:solidFill>
                  <a:srgbClr val="0F0F0F"/>
                </a:solidFill>
                <a:ea typeface="+mn-lt"/>
                <a:cs typeface="+mn-lt"/>
              </a:rPr>
              <a:t>Iterative Feedback:</a:t>
            </a:r>
            <a:r>
              <a:rPr lang="en-US" sz="2000" dirty="0">
                <a:solidFill>
                  <a:srgbClr val="0F0F0F"/>
                </a:solidFill>
                <a:ea typeface="+mn-lt"/>
                <a:cs typeface="+mn-lt"/>
              </a:rPr>
              <a:t> Throughout the design process, empathy is maintained by continuously seeking feedback from users. Prototypes are shared and tested, and designers actively listen to users' reactions and suggestions. By incorporating user feedback into iterations, designers refine their solutions and ensure they align with users' expectations and preferences.</a:t>
            </a:r>
            <a:endParaRPr lang="fr-FR" sz="2000" dirty="0">
              <a:ea typeface="Calibri"/>
              <a:cs typeface="Calibri"/>
            </a:endParaRPr>
          </a:p>
          <a:p>
            <a:endParaRPr lang="fr-FR" dirty="0">
              <a:ea typeface="Calibri"/>
              <a:cs typeface="Calibri"/>
            </a:endParaRPr>
          </a:p>
        </p:txBody>
      </p:sp>
    </p:spTree>
    <p:extLst>
      <p:ext uri="{BB962C8B-B14F-4D97-AF65-F5344CB8AC3E}">
        <p14:creationId xmlns:p14="http://schemas.microsoft.com/office/powerpoint/2010/main" val="106469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07AC1-AD54-D193-5A96-5A869B00850E}"/>
              </a:ext>
            </a:extLst>
          </p:cNvPr>
          <p:cNvSpPr>
            <a:spLocks noGrp="1"/>
          </p:cNvSpPr>
          <p:nvPr>
            <p:ph type="title"/>
          </p:nvPr>
        </p:nvSpPr>
        <p:spPr/>
        <p:txBody>
          <a:bodyPr/>
          <a:lstStyle/>
          <a:p>
            <a:pPr marL="342900" lvl="1" indent="-342900">
              <a:buChar char="•"/>
            </a:pPr>
            <a:r>
              <a:rPr lang="en-US" sz="4000" b="1" dirty="0">
                <a:solidFill>
                  <a:srgbClr val="0F0F0F"/>
                </a:solidFill>
                <a:latin typeface="Calibri"/>
                <a:ea typeface="+mj-lt"/>
                <a:cs typeface="+mj-lt"/>
              </a:rPr>
              <a:t>Techniques for conducting user research and interviews</a:t>
            </a:r>
            <a:endParaRPr lang="fr-FR" sz="4000" dirty="0">
              <a:latin typeface="Calibri"/>
            </a:endParaRPr>
          </a:p>
        </p:txBody>
      </p:sp>
      <p:sp>
        <p:nvSpPr>
          <p:cNvPr id="3" name="Espace réservé du contenu 2">
            <a:extLst>
              <a:ext uri="{FF2B5EF4-FFF2-40B4-BE49-F238E27FC236}">
                <a16:creationId xmlns:a16="http://schemas.microsoft.com/office/drawing/2014/main" id="{99C2D1FA-A0D8-C31A-215B-C516C7D208BA}"/>
              </a:ext>
            </a:extLst>
          </p:cNvPr>
          <p:cNvSpPr>
            <a:spLocks noGrp="1"/>
          </p:cNvSpPr>
          <p:nvPr>
            <p:ph idx="1"/>
          </p:nvPr>
        </p:nvSpPr>
        <p:spPr>
          <a:xfrm>
            <a:off x="838200" y="1825625"/>
            <a:ext cx="10515600" cy="3609933"/>
          </a:xfrm>
        </p:spPr>
        <p:txBody>
          <a:bodyPr vert="horz" lIns="91440" tIns="45720" rIns="91440" bIns="45720" rtlCol="0" anchor="t">
            <a:normAutofit/>
          </a:bodyPr>
          <a:lstStyle/>
          <a:p>
            <a:r>
              <a:rPr lang="en-US" sz="2400" b="1" dirty="0">
                <a:solidFill>
                  <a:srgbClr val="0F0F0F"/>
                </a:solidFill>
                <a:ea typeface="+mn-lt"/>
                <a:cs typeface="+mn-lt"/>
              </a:rPr>
              <a:t>Contextual Inquiry</a:t>
            </a:r>
            <a:endParaRPr lang="en-US" sz="2400" dirty="0">
              <a:solidFill>
                <a:srgbClr val="0F0F0F"/>
              </a:solidFill>
              <a:ea typeface="+mn-lt"/>
              <a:cs typeface="+mn-lt"/>
            </a:endParaRPr>
          </a:p>
          <a:p>
            <a:r>
              <a:rPr lang="en-US" sz="2400" b="1" dirty="0">
                <a:solidFill>
                  <a:srgbClr val="0F0F0F"/>
                </a:solidFill>
                <a:ea typeface="+mn-lt"/>
                <a:cs typeface="+mn-lt"/>
              </a:rPr>
              <a:t>Surveys and Questionnaires</a:t>
            </a:r>
            <a:endParaRPr lang="fr-FR" sz="2400" dirty="0">
              <a:solidFill>
                <a:srgbClr val="000000"/>
              </a:solidFill>
              <a:ea typeface="+mn-lt"/>
              <a:cs typeface="+mn-lt"/>
            </a:endParaRPr>
          </a:p>
          <a:p>
            <a:r>
              <a:rPr lang="en-US" sz="2400" b="1" dirty="0">
                <a:solidFill>
                  <a:srgbClr val="0F0F0F"/>
                </a:solidFill>
                <a:ea typeface="+mn-lt"/>
                <a:cs typeface="+mn-lt"/>
              </a:rPr>
              <a:t>Diary Studies</a:t>
            </a:r>
            <a:endParaRPr lang="en-US" sz="2400" dirty="0">
              <a:solidFill>
                <a:srgbClr val="0F0F0F"/>
              </a:solidFill>
              <a:ea typeface="+mn-lt"/>
              <a:cs typeface="+mn-lt"/>
            </a:endParaRPr>
          </a:p>
          <a:p>
            <a:r>
              <a:rPr lang="en-US" sz="2400" b="1" dirty="0">
                <a:solidFill>
                  <a:srgbClr val="0F0F0F"/>
                </a:solidFill>
                <a:ea typeface="+mn-lt"/>
                <a:cs typeface="+mn-lt"/>
              </a:rPr>
              <a:t>Card Sorting</a:t>
            </a:r>
            <a:endParaRPr lang="fr-FR" sz="2400" dirty="0">
              <a:ea typeface="Calibri"/>
              <a:cs typeface="Calibri"/>
            </a:endParaRPr>
          </a:p>
          <a:p>
            <a:r>
              <a:rPr lang="en-US" sz="2400" b="1" dirty="0">
                <a:solidFill>
                  <a:srgbClr val="0F0F0F"/>
                </a:solidFill>
                <a:ea typeface="+mn-lt"/>
                <a:cs typeface="+mn-lt"/>
              </a:rPr>
              <a:t>Empathy Interviews</a:t>
            </a:r>
            <a:endParaRPr lang="en-US" sz="2400" dirty="0">
              <a:solidFill>
                <a:srgbClr val="0F0F0F"/>
              </a:solidFill>
              <a:ea typeface="+mn-lt"/>
              <a:cs typeface="+mn-lt"/>
            </a:endParaRPr>
          </a:p>
          <a:p>
            <a:r>
              <a:rPr lang="en-US" sz="2400" b="1" dirty="0">
                <a:solidFill>
                  <a:srgbClr val="0F0F0F"/>
                </a:solidFill>
                <a:ea typeface="+mn-lt"/>
                <a:cs typeface="+mn-lt"/>
              </a:rPr>
              <a:t>Co-Creation Workshops</a:t>
            </a:r>
            <a:endParaRPr lang="en-US" sz="2400" dirty="0">
              <a:solidFill>
                <a:srgbClr val="0F0F0F"/>
              </a:solidFill>
              <a:ea typeface="Calibri"/>
              <a:cs typeface="Calibri"/>
            </a:endParaRPr>
          </a:p>
          <a:p>
            <a:r>
              <a:rPr lang="en-US" sz="2400" b="1" dirty="0">
                <a:solidFill>
                  <a:srgbClr val="0F0F0F"/>
                </a:solidFill>
                <a:ea typeface="+mn-lt"/>
                <a:cs typeface="+mn-lt"/>
              </a:rPr>
              <a:t>Usability Testing</a:t>
            </a:r>
            <a:endParaRPr lang="en-US" sz="2400" dirty="0">
              <a:solidFill>
                <a:srgbClr val="0F0F0F"/>
              </a:solidFill>
              <a:ea typeface="Calibri"/>
              <a:cs typeface="Calibri"/>
            </a:endParaRPr>
          </a:p>
          <a:p>
            <a:pPr marL="0" indent="0">
              <a:buNone/>
            </a:pPr>
            <a:endParaRPr lang="fr-FR" dirty="0">
              <a:ea typeface="Calibri"/>
              <a:cs typeface="Calibri"/>
            </a:endParaRPr>
          </a:p>
        </p:txBody>
      </p:sp>
    </p:spTree>
    <p:extLst>
      <p:ext uri="{BB962C8B-B14F-4D97-AF65-F5344CB8AC3E}">
        <p14:creationId xmlns:p14="http://schemas.microsoft.com/office/powerpoint/2010/main" val="1718781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AB4D24-7DCB-4B07-EF5C-1022B8EC3C52}"/>
              </a:ext>
            </a:extLst>
          </p:cNvPr>
          <p:cNvSpPr>
            <a:spLocks noGrp="1"/>
          </p:cNvSpPr>
          <p:nvPr>
            <p:ph type="title"/>
          </p:nvPr>
        </p:nvSpPr>
        <p:spPr>
          <a:xfrm>
            <a:off x="742829" y="61769"/>
            <a:ext cx="4234393" cy="782122"/>
          </a:xfrm>
        </p:spPr>
        <p:txBody>
          <a:bodyPr vert="horz" lIns="91440" tIns="45720" rIns="91440" bIns="45720" rtlCol="0" anchor="b">
            <a:normAutofit/>
          </a:bodyPr>
          <a:lstStyle/>
          <a:p>
            <a:r>
              <a:rPr lang="en-US" sz="3200" b="1"/>
              <a:t>User personas </a:t>
            </a:r>
            <a:endParaRPr lang="en-US" sz="3200"/>
          </a:p>
        </p:txBody>
      </p:sp>
      <p:sp>
        <p:nvSpPr>
          <p:cNvPr id="5" name="ZoneTexte 4">
            <a:extLst>
              <a:ext uri="{FF2B5EF4-FFF2-40B4-BE49-F238E27FC236}">
                <a16:creationId xmlns:a16="http://schemas.microsoft.com/office/drawing/2014/main" id="{7EE636D8-03AB-EEA7-AC41-6C288BDAA37D}"/>
              </a:ext>
            </a:extLst>
          </p:cNvPr>
          <p:cNvSpPr txBox="1"/>
          <p:nvPr/>
        </p:nvSpPr>
        <p:spPr>
          <a:xfrm>
            <a:off x="567774" y="1081557"/>
            <a:ext cx="6036421" cy="57132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dirty="0"/>
              <a:t>a)     </a:t>
            </a:r>
            <a:r>
              <a:rPr lang="en-US" b="1" dirty="0"/>
              <a:t>Gather User Research</a:t>
            </a:r>
            <a:r>
              <a:rPr lang="en-US" dirty="0"/>
              <a:t>: Start by collecting data from user interviews, observations, surveys, or any other relevant sources. Identify common patterns, behaviors, and demographics among the users.</a:t>
            </a:r>
            <a:endParaRPr lang="en-US" dirty="0">
              <a:ea typeface="Calibri"/>
              <a:cs typeface="Calibri"/>
            </a:endParaRPr>
          </a:p>
          <a:p>
            <a:pPr indent="-228600">
              <a:lnSpc>
                <a:spcPct val="90000"/>
              </a:lnSpc>
              <a:spcAft>
                <a:spcPts val="600"/>
              </a:spcAft>
              <a:buFont typeface="Arial" panose="020B0604020202020204" pitchFamily="34" charset="0"/>
              <a:buChar char="•"/>
            </a:pPr>
            <a:r>
              <a:rPr lang="en-US" dirty="0"/>
              <a:t>b)     </a:t>
            </a:r>
            <a:r>
              <a:rPr lang="en-US" b="1" dirty="0"/>
              <a:t>Identify User Segments:</a:t>
            </a:r>
            <a:r>
              <a:rPr lang="en-US" dirty="0"/>
              <a:t> Group users into distinct segments based on similarities in their goals, behaviors, preferences, or other relevant criteria. Each segment will represent a different persona.</a:t>
            </a:r>
            <a:endParaRPr lang="en-US" dirty="0">
              <a:ea typeface="Calibri"/>
              <a:cs typeface="Calibri"/>
            </a:endParaRPr>
          </a:p>
          <a:p>
            <a:pPr indent="-228600">
              <a:lnSpc>
                <a:spcPct val="90000"/>
              </a:lnSpc>
              <a:spcAft>
                <a:spcPts val="600"/>
              </a:spcAft>
              <a:buFont typeface="Arial" panose="020B0604020202020204" pitchFamily="34" charset="0"/>
              <a:buChar char="•"/>
            </a:pPr>
            <a:r>
              <a:rPr lang="en-US" dirty="0"/>
              <a:t>c)     </a:t>
            </a:r>
            <a:r>
              <a:rPr lang="en-US" b="1" dirty="0"/>
              <a:t>Define Persona Attributes:</a:t>
            </a:r>
            <a:r>
              <a:rPr lang="en-US" dirty="0"/>
              <a:t> For each persona, define key attributes that describe their characteristics. This includes demographic information (age, gender, occupation), goals, motivations, challenges, preferences, and any other relevant details.</a:t>
            </a:r>
            <a:endParaRPr lang="en-US" dirty="0">
              <a:ea typeface="Calibri"/>
              <a:cs typeface="Calibri"/>
            </a:endParaRPr>
          </a:p>
          <a:p>
            <a:pPr indent="-228600">
              <a:lnSpc>
                <a:spcPct val="90000"/>
              </a:lnSpc>
              <a:spcAft>
                <a:spcPts val="600"/>
              </a:spcAft>
              <a:buFont typeface="Arial" panose="020B0604020202020204" pitchFamily="34" charset="0"/>
              <a:buChar char="•"/>
            </a:pPr>
            <a:r>
              <a:rPr lang="en-US" dirty="0"/>
              <a:t>d)     </a:t>
            </a:r>
            <a:r>
              <a:rPr lang="en-US" b="1" dirty="0"/>
              <a:t>Add Context and Narrative:</a:t>
            </a:r>
            <a:r>
              <a:rPr lang="en-US" dirty="0"/>
              <a:t> Bring the persona to life by adding context and creating a narrative around their experiences. </a:t>
            </a:r>
            <a:endParaRPr lang="en-US" dirty="0">
              <a:ea typeface="Calibri"/>
              <a:cs typeface="Calibri"/>
            </a:endParaRPr>
          </a:p>
          <a:p>
            <a:pPr indent="-228600">
              <a:lnSpc>
                <a:spcPct val="90000"/>
              </a:lnSpc>
              <a:spcAft>
                <a:spcPts val="600"/>
              </a:spcAft>
              <a:buFont typeface="Arial" panose="020B0604020202020204" pitchFamily="34" charset="0"/>
              <a:buChar char="•"/>
            </a:pPr>
            <a:r>
              <a:rPr lang="en-US" dirty="0"/>
              <a:t>e)     </a:t>
            </a:r>
            <a:r>
              <a:rPr lang="en-US" b="1" dirty="0"/>
              <a:t>Visualize the Persona:</a:t>
            </a:r>
            <a:r>
              <a:rPr lang="en-US" dirty="0"/>
              <a:t> Create a visual representation of the persona, including a name, picture, and key attributes. This helps make the persona more relatable and memorable for the design team.</a:t>
            </a:r>
            <a:endParaRPr lang="en-US" dirty="0">
              <a:ea typeface="Calibri"/>
              <a:cs typeface="Calibri"/>
            </a:endParaRPr>
          </a:p>
          <a:p>
            <a:pPr indent="-228600">
              <a:lnSpc>
                <a:spcPct val="90000"/>
              </a:lnSpc>
              <a:spcAft>
                <a:spcPts val="600"/>
              </a:spcAft>
              <a:buFont typeface="Arial" panose="020B0604020202020204" pitchFamily="34" charset="0"/>
              <a:buChar char="•"/>
            </a:pPr>
            <a:r>
              <a:rPr lang="en-US" dirty="0"/>
              <a:t>f)      </a:t>
            </a:r>
            <a:r>
              <a:rPr lang="en-US" b="1" dirty="0"/>
              <a:t>Validate and Refine:</a:t>
            </a:r>
            <a:endParaRPr lang="en-US" dirty="0"/>
          </a:p>
        </p:txBody>
      </p:sp>
      <p:pic>
        <p:nvPicPr>
          <p:cNvPr id="8" name="Image 7" descr="Une image contenant texte, Visage humain, personne, capture d’écran&#10;&#10;Description générée automatiquement">
            <a:extLst>
              <a:ext uri="{FF2B5EF4-FFF2-40B4-BE49-F238E27FC236}">
                <a16:creationId xmlns:a16="http://schemas.microsoft.com/office/drawing/2014/main" id="{0EAA742E-FA7A-75F7-3CA5-98333AAF87B3}"/>
              </a:ext>
            </a:extLst>
          </p:cNvPr>
          <p:cNvPicPr>
            <a:picLocks noChangeAspect="1"/>
          </p:cNvPicPr>
          <p:nvPr/>
        </p:nvPicPr>
        <p:blipFill rotWithShape="1">
          <a:blip r:embed="rId2"/>
          <a:srcRect r="1532" b="-2"/>
          <a:stretch/>
        </p:blipFill>
        <p:spPr>
          <a:xfrm>
            <a:off x="6874323" y="939198"/>
            <a:ext cx="5113734" cy="5551034"/>
          </a:xfrm>
          <a:prstGeom prst="rect">
            <a:avLst/>
          </a:prstGeom>
        </p:spPr>
      </p:pic>
      <p:grpSp>
        <p:nvGrpSpPr>
          <p:cNvPr id="23" name="Group 12">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584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AB8BF3-8A62-3AC6-BEB7-FF29663F1984}"/>
              </a:ext>
            </a:extLst>
          </p:cNvPr>
          <p:cNvSpPr>
            <a:spLocks noGrp="1"/>
          </p:cNvSpPr>
          <p:nvPr>
            <p:ph type="title"/>
          </p:nvPr>
        </p:nvSpPr>
        <p:spPr>
          <a:xfrm>
            <a:off x="572493" y="238539"/>
            <a:ext cx="11018520" cy="1434415"/>
          </a:xfrm>
        </p:spPr>
        <p:txBody>
          <a:bodyPr anchor="b">
            <a:normAutofit/>
          </a:bodyPr>
          <a:lstStyle/>
          <a:p>
            <a:r>
              <a:rPr lang="fr-FR" sz="5400">
                <a:latin typeface="Calibri"/>
                <a:ea typeface="Calibri Light"/>
                <a:cs typeface="Calibri Light"/>
              </a:rPr>
              <a:t>Empathy maps</a:t>
            </a:r>
            <a:endParaRPr lang="fr-FR" sz="5400">
              <a:latin typeface="Calibri"/>
              <a:ea typeface="Calibri"/>
              <a:cs typeface="Calibri"/>
            </a:endParaRPr>
          </a:p>
        </p:txBody>
      </p:sp>
      <p:sp>
        <p:nvSpPr>
          <p:cNvPr id="4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E642C44-F11D-6DAF-6ABD-0A5F9335AE7D}"/>
              </a:ext>
            </a:extLst>
          </p:cNvPr>
          <p:cNvSpPr>
            <a:spLocks noGrp="1"/>
          </p:cNvSpPr>
          <p:nvPr>
            <p:ph idx="1"/>
          </p:nvPr>
        </p:nvSpPr>
        <p:spPr>
          <a:xfrm>
            <a:off x="109116" y="1855073"/>
            <a:ext cx="7516740" cy="4850279"/>
          </a:xfrm>
        </p:spPr>
        <p:txBody>
          <a:bodyPr vert="horz" lIns="91440" tIns="45720" rIns="91440" bIns="45720" rtlCol="0" anchor="t">
            <a:noAutofit/>
          </a:bodyPr>
          <a:lstStyle/>
          <a:p>
            <a:r>
              <a:rPr lang="en-US" sz="1800" b="1" dirty="0">
                <a:ea typeface="+mn-lt"/>
                <a:cs typeface="+mn-lt"/>
              </a:rPr>
              <a:t>Define the User:</a:t>
            </a:r>
            <a:r>
              <a:rPr lang="en-US" sz="1800" dirty="0">
                <a:ea typeface="+mn-lt"/>
                <a:cs typeface="+mn-lt"/>
              </a:rPr>
              <a:t> Identify the user or user segment for whom the empathy map will be created. It should be based on the personas or specific user groups relevant to the design challenge.</a:t>
            </a:r>
            <a:endParaRPr lang="fr-FR" sz="1800" dirty="0">
              <a:ea typeface="Calibri" panose="020F0502020204030204"/>
              <a:cs typeface="Calibri" panose="020F0502020204030204"/>
            </a:endParaRPr>
          </a:p>
          <a:p>
            <a:r>
              <a:rPr lang="en-US" sz="1800" b="1" dirty="0">
                <a:ea typeface="+mn-lt"/>
                <a:cs typeface="+mn-lt"/>
              </a:rPr>
              <a:t>Divide the Map:</a:t>
            </a:r>
            <a:r>
              <a:rPr lang="en-US" sz="1800" dirty="0">
                <a:ea typeface="+mn-lt"/>
                <a:cs typeface="+mn-lt"/>
              </a:rPr>
              <a:t> Divide the empathy map into four quadrants: "Says," "Thinks," "Feels," and "Does." </a:t>
            </a:r>
            <a:r>
              <a:rPr lang="fr-FR" sz="1800" dirty="0" err="1">
                <a:ea typeface="+mn-lt"/>
                <a:cs typeface="+mn-lt"/>
              </a:rPr>
              <a:t>These</a:t>
            </a:r>
            <a:r>
              <a:rPr lang="fr-FR" sz="1800" dirty="0">
                <a:ea typeface="+mn-lt"/>
                <a:cs typeface="+mn-lt"/>
              </a:rPr>
              <a:t> </a:t>
            </a:r>
            <a:r>
              <a:rPr lang="fr-FR" sz="1800" dirty="0" err="1">
                <a:ea typeface="+mn-lt"/>
                <a:cs typeface="+mn-lt"/>
              </a:rPr>
              <a:t>represent</a:t>
            </a:r>
            <a:r>
              <a:rPr lang="fr-FR" sz="1800" dirty="0">
                <a:ea typeface="+mn-lt"/>
                <a:cs typeface="+mn-lt"/>
              </a:rPr>
              <a:t> </a:t>
            </a:r>
            <a:r>
              <a:rPr lang="fr-FR" sz="1800" dirty="0" err="1">
                <a:ea typeface="+mn-lt"/>
                <a:cs typeface="+mn-lt"/>
              </a:rPr>
              <a:t>different</a:t>
            </a:r>
            <a:r>
              <a:rPr lang="fr-FR" sz="1800" dirty="0">
                <a:ea typeface="+mn-lt"/>
                <a:cs typeface="+mn-lt"/>
              </a:rPr>
              <a:t> aspects of the </a:t>
            </a:r>
            <a:r>
              <a:rPr lang="fr-FR" sz="1800" dirty="0" err="1">
                <a:ea typeface="+mn-lt"/>
                <a:cs typeface="+mn-lt"/>
              </a:rPr>
              <a:t>user's</a:t>
            </a:r>
            <a:r>
              <a:rPr lang="fr-FR" sz="1800" dirty="0">
                <a:ea typeface="+mn-lt"/>
                <a:cs typeface="+mn-lt"/>
              </a:rPr>
              <a:t> </a:t>
            </a:r>
            <a:r>
              <a:rPr lang="fr-FR" sz="1800" dirty="0" err="1">
                <a:ea typeface="+mn-lt"/>
                <a:cs typeface="+mn-lt"/>
              </a:rPr>
              <a:t>experience</a:t>
            </a:r>
            <a:r>
              <a:rPr lang="fr-FR" sz="1800" dirty="0">
                <a:ea typeface="+mn-lt"/>
                <a:cs typeface="+mn-lt"/>
              </a:rPr>
              <a:t>.</a:t>
            </a:r>
            <a:endParaRPr lang="fr-FR" sz="1800" dirty="0">
              <a:ea typeface="Calibri"/>
              <a:cs typeface="Calibri"/>
            </a:endParaRPr>
          </a:p>
          <a:p>
            <a:r>
              <a:rPr lang="en-US" sz="1800" b="1" dirty="0">
                <a:ea typeface="+mn-lt"/>
                <a:cs typeface="+mn-lt"/>
              </a:rPr>
              <a:t>Gather Insights:</a:t>
            </a:r>
            <a:r>
              <a:rPr lang="en-US" sz="1800" dirty="0">
                <a:ea typeface="+mn-lt"/>
                <a:cs typeface="+mn-lt"/>
              </a:rPr>
              <a:t> Based on user research and observations, fill in each quadrant with the relevant insights. Focus on capturing specific statements, thoughts, emotions, and actions related to the user's experience.</a:t>
            </a:r>
            <a:endParaRPr lang="fr-FR" sz="1800" dirty="0">
              <a:ea typeface="Calibri"/>
              <a:cs typeface="Calibri"/>
            </a:endParaRPr>
          </a:p>
          <a:p>
            <a:r>
              <a:rPr lang="en-US" sz="1800" b="1" dirty="0">
                <a:ea typeface="+mn-lt"/>
                <a:cs typeface="+mn-lt"/>
              </a:rPr>
              <a:t>Identify Patterns:</a:t>
            </a:r>
            <a:r>
              <a:rPr lang="en-US" sz="1800" dirty="0">
                <a:ea typeface="+mn-lt"/>
                <a:cs typeface="+mn-lt"/>
              </a:rPr>
              <a:t> Look for patterns and connections between the insights. Identify recurring themes, pain points, motivations, …..</a:t>
            </a:r>
            <a:endParaRPr lang="en-US" sz="1800" dirty="0">
              <a:ea typeface="Calibri"/>
              <a:cs typeface="Calibri"/>
            </a:endParaRPr>
          </a:p>
          <a:p>
            <a:r>
              <a:rPr lang="en-US" sz="1800" b="1" dirty="0">
                <a:ea typeface="+mn-lt"/>
                <a:cs typeface="+mn-lt"/>
              </a:rPr>
              <a:t>Prioritize and Highlight:</a:t>
            </a:r>
            <a:r>
              <a:rPr lang="en-US" sz="1800" dirty="0">
                <a:ea typeface="+mn-lt"/>
                <a:cs typeface="+mn-lt"/>
              </a:rPr>
              <a:t> Highlight the most important or impactful insights within each quadrant. These are the key points that will guide the design process.</a:t>
            </a:r>
            <a:endParaRPr lang="fr-FR" sz="1800" dirty="0">
              <a:ea typeface="Calibri"/>
              <a:cs typeface="Calibri"/>
            </a:endParaRPr>
          </a:p>
          <a:p>
            <a:r>
              <a:rPr lang="en-US" sz="1800" b="1" dirty="0">
                <a:ea typeface="+mn-lt"/>
                <a:cs typeface="+mn-lt"/>
              </a:rPr>
              <a:t>Synthesize and Communicate:</a:t>
            </a:r>
            <a:r>
              <a:rPr lang="en-US" sz="1800" dirty="0">
                <a:ea typeface="+mn-lt"/>
                <a:cs typeface="+mn-lt"/>
              </a:rPr>
              <a:t> Summarize the insights from the empathy map in a concise and visually appealing format. Use visuals, keywords, or short phrases to communicate the user's experience effectively.</a:t>
            </a:r>
            <a:endParaRPr lang="fr-FR" sz="1800" dirty="0"/>
          </a:p>
        </p:txBody>
      </p:sp>
      <p:pic>
        <p:nvPicPr>
          <p:cNvPr id="4" name="Image 3" descr="Une image contenant texte, Post-it, capture d’écran, diagramme&#10;&#10;Description générée automatiquement">
            <a:extLst>
              <a:ext uri="{FF2B5EF4-FFF2-40B4-BE49-F238E27FC236}">
                <a16:creationId xmlns:a16="http://schemas.microsoft.com/office/drawing/2014/main" id="{7A92EC89-2B6B-D74F-5089-731F0862F053}"/>
              </a:ext>
            </a:extLst>
          </p:cNvPr>
          <p:cNvPicPr>
            <a:picLocks noChangeAspect="1"/>
          </p:cNvPicPr>
          <p:nvPr/>
        </p:nvPicPr>
        <p:blipFill rotWithShape="1">
          <a:blip r:embed="rId2"/>
          <a:srcRect l="6271" r="4021" b="4"/>
          <a:stretch/>
        </p:blipFill>
        <p:spPr>
          <a:xfrm>
            <a:off x="7675658" y="2093976"/>
            <a:ext cx="3941064" cy="4096512"/>
          </a:xfrm>
          <a:prstGeom prst="rect">
            <a:avLst/>
          </a:prstGeom>
        </p:spPr>
      </p:pic>
    </p:spTree>
    <p:extLst>
      <p:ext uri="{BB962C8B-B14F-4D97-AF65-F5344CB8AC3E}">
        <p14:creationId xmlns:p14="http://schemas.microsoft.com/office/powerpoint/2010/main" val="1902088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7068</TotalTime>
  <Words>2180</Words>
  <Application>Microsoft Office PowerPoint</Application>
  <PresentationFormat>Grand écran</PresentationFormat>
  <Paragraphs>89</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Office Theme</vt:lpstr>
      <vt:lpstr>Design thinking </vt:lpstr>
      <vt:lpstr>Introduction  </vt:lpstr>
      <vt:lpstr>The core of the design thinking</vt:lpstr>
      <vt:lpstr>Process</vt:lpstr>
      <vt:lpstr>Empathy and Human-Centered Design</vt:lpstr>
      <vt:lpstr>key aspects of empathy and human-centered design:</vt:lpstr>
      <vt:lpstr>Techniques for conducting user research and interviews</vt:lpstr>
      <vt:lpstr>User personas </vt:lpstr>
      <vt:lpstr>Empathy maps</vt:lpstr>
      <vt:lpstr>Problem Definition   </vt:lpstr>
      <vt:lpstr>Problem Definition   </vt:lpstr>
      <vt:lpstr>Ideation</vt:lpstr>
      <vt:lpstr>Ideation techniques</vt:lpstr>
      <vt:lpstr>Présentation PowerPoint</vt:lpstr>
      <vt:lpstr>Prototype</vt:lpstr>
      <vt:lpstr>Tests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abdesslem layeb</cp:lastModifiedBy>
  <cp:revision>285</cp:revision>
  <dcterms:created xsi:type="dcterms:W3CDTF">2024-02-20T08:41:03Z</dcterms:created>
  <dcterms:modified xsi:type="dcterms:W3CDTF">2024-02-25T15:39:36Z</dcterms:modified>
</cp:coreProperties>
</file>