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64" r:id="rId4"/>
    <p:sldId id="265" r:id="rId5"/>
    <p:sldId id="284" r:id="rId6"/>
    <p:sldId id="267" r:id="rId7"/>
    <p:sldId id="257" r:id="rId8"/>
    <p:sldId id="258" r:id="rId9"/>
    <p:sldId id="259" r:id="rId10"/>
    <p:sldId id="268" r:id="rId11"/>
    <p:sldId id="28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63"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4F565F-D3D7-1BDF-45A0-6340EF7E340D}" v="219" dt="2024-02-26T16:45:29.924"/>
    <p1510:client id="{D280A7F2-8C75-A103-E285-14C7D233762F}" v="597" dt="2024-02-26T13:36:42.16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094EA1-B6F3-4EC6-A4F6-06E03F9C85F8}" type="doc">
      <dgm:prSet loTypeId="urn:microsoft.com/office/officeart/2018/5/layout/CenteredIconLabelDescriptionList" loCatId="icon" qsTypeId="urn:microsoft.com/office/officeart/2005/8/quickstyle/simple1" qsCatId="simple" csTypeId="urn:microsoft.com/office/officeart/2005/8/colors/colorful2" csCatId="colorful" phldr="1"/>
      <dgm:spPr/>
      <dgm:t>
        <a:bodyPr/>
        <a:lstStyle/>
        <a:p>
          <a:endParaRPr lang="en-US"/>
        </a:p>
      </dgm:t>
    </dgm:pt>
    <dgm:pt modelId="{C5579375-F92C-4601-BF45-2E10C5B8C74A}">
      <dgm:prSet/>
      <dgm:spPr/>
      <dgm:t>
        <a:bodyPr/>
        <a:lstStyle/>
        <a:p>
          <a:pPr>
            <a:lnSpc>
              <a:spcPct val="100000"/>
            </a:lnSpc>
            <a:defRPr b="1"/>
          </a:pPr>
          <a:r>
            <a:rPr lang="fr-FR" b="1"/>
            <a:t>Exploration and Discovery:</a:t>
          </a:r>
          <a:endParaRPr lang="en-US"/>
        </a:p>
      </dgm:t>
    </dgm:pt>
    <dgm:pt modelId="{467F8BFC-B517-4FBB-AED9-FE52E9B77CC0}" type="parTrans" cxnId="{E0D1EE38-A9C9-4EAC-9FB8-C939985D7CB5}">
      <dgm:prSet/>
      <dgm:spPr/>
      <dgm:t>
        <a:bodyPr/>
        <a:lstStyle/>
        <a:p>
          <a:endParaRPr lang="en-US"/>
        </a:p>
      </dgm:t>
    </dgm:pt>
    <dgm:pt modelId="{BC7B2E09-3D83-4573-BF0C-C8C752C67B07}" type="sibTrans" cxnId="{E0D1EE38-A9C9-4EAC-9FB8-C939985D7CB5}">
      <dgm:prSet/>
      <dgm:spPr/>
      <dgm:t>
        <a:bodyPr/>
        <a:lstStyle/>
        <a:p>
          <a:endParaRPr lang="en-US"/>
        </a:p>
      </dgm:t>
    </dgm:pt>
    <dgm:pt modelId="{A72CF19B-1F05-4635-9AAB-C8F02086CBF9}">
      <dgm:prSet/>
      <dgm:spPr/>
      <dgm:t>
        <a:bodyPr/>
        <a:lstStyle/>
        <a:p>
          <a:pPr>
            <a:lnSpc>
              <a:spcPct val="100000"/>
            </a:lnSpc>
          </a:pPr>
          <a:r>
            <a:rPr lang="en-US"/>
            <a:t>It's an </a:t>
          </a:r>
          <a:r>
            <a:rPr lang="en-US" b="1"/>
            <a:t>exploratory phase</a:t>
          </a:r>
          <a:r>
            <a:rPr lang="en-US"/>
            <a:t> where you gather information through research, user interviews, observation, and other methods.</a:t>
          </a:r>
        </a:p>
      </dgm:t>
    </dgm:pt>
    <dgm:pt modelId="{51BAA81E-C8ED-4814-8520-3B9C816C2174}" type="parTrans" cxnId="{FBA38D79-913A-4866-A8C6-E48EC4314D29}">
      <dgm:prSet/>
      <dgm:spPr/>
      <dgm:t>
        <a:bodyPr/>
        <a:lstStyle/>
        <a:p>
          <a:endParaRPr lang="en-US"/>
        </a:p>
      </dgm:t>
    </dgm:pt>
    <dgm:pt modelId="{C981CFE0-DFB2-46AB-AA75-E7B740420A68}" type="sibTrans" cxnId="{FBA38D79-913A-4866-A8C6-E48EC4314D29}">
      <dgm:prSet/>
      <dgm:spPr/>
      <dgm:t>
        <a:bodyPr/>
        <a:lstStyle/>
        <a:p>
          <a:endParaRPr lang="en-US"/>
        </a:p>
      </dgm:t>
    </dgm:pt>
    <dgm:pt modelId="{C2F0B70F-0916-450D-87E4-7C76413FF74D}">
      <dgm:prSet/>
      <dgm:spPr/>
      <dgm:t>
        <a:bodyPr/>
        <a:lstStyle/>
        <a:p>
          <a:pPr>
            <a:lnSpc>
              <a:spcPct val="100000"/>
            </a:lnSpc>
          </a:pPr>
          <a:r>
            <a:rPr lang="en-US"/>
            <a:t>This phase involves </a:t>
          </a:r>
          <a:r>
            <a:rPr lang="en-US" b="1"/>
            <a:t>identifying different aspects of the problem</a:t>
          </a:r>
          <a:r>
            <a:rPr lang="en-US"/>
            <a:t>, considering the </a:t>
          </a:r>
          <a:r>
            <a:rPr lang="en-US" b="1"/>
            <a:t>context and background</a:t>
          </a:r>
          <a:r>
            <a:rPr lang="en-US"/>
            <a:t>, and exploring various </a:t>
          </a:r>
          <a:r>
            <a:rPr lang="en-US" b="1"/>
            <a:t>potential causes and contributing factors</a:t>
          </a:r>
          <a:r>
            <a:rPr lang="en-US"/>
            <a:t>.</a:t>
          </a:r>
        </a:p>
      </dgm:t>
    </dgm:pt>
    <dgm:pt modelId="{3385E20F-FB26-4356-8624-FFD12302903B}" type="parTrans" cxnId="{7FFF7135-3C01-486D-BB6B-D6051876F2A7}">
      <dgm:prSet/>
      <dgm:spPr/>
      <dgm:t>
        <a:bodyPr/>
        <a:lstStyle/>
        <a:p>
          <a:endParaRPr lang="en-US"/>
        </a:p>
      </dgm:t>
    </dgm:pt>
    <dgm:pt modelId="{EC8F7047-72D0-436E-9EE5-BEC718CC8348}" type="sibTrans" cxnId="{7FFF7135-3C01-486D-BB6B-D6051876F2A7}">
      <dgm:prSet/>
      <dgm:spPr/>
      <dgm:t>
        <a:bodyPr/>
        <a:lstStyle/>
        <a:p>
          <a:endParaRPr lang="en-US"/>
        </a:p>
      </dgm:t>
    </dgm:pt>
    <dgm:pt modelId="{5B218160-0AC6-411F-B8E9-63EB622AE92D}">
      <dgm:prSet/>
      <dgm:spPr/>
      <dgm:t>
        <a:bodyPr/>
        <a:lstStyle/>
        <a:p>
          <a:pPr>
            <a:lnSpc>
              <a:spcPct val="100000"/>
            </a:lnSpc>
            <a:defRPr b="1"/>
          </a:pPr>
          <a:r>
            <a:rPr lang="fr-FR" b="1"/>
            <a:t>Defining the Scope:</a:t>
          </a:r>
          <a:endParaRPr lang="en-US"/>
        </a:p>
      </dgm:t>
    </dgm:pt>
    <dgm:pt modelId="{290AE1FE-2982-42F6-8031-87DC5009F70F}" type="parTrans" cxnId="{5C132152-DDA6-44CA-8025-B8E7894DEC07}">
      <dgm:prSet/>
      <dgm:spPr/>
      <dgm:t>
        <a:bodyPr/>
        <a:lstStyle/>
        <a:p>
          <a:endParaRPr lang="en-US"/>
        </a:p>
      </dgm:t>
    </dgm:pt>
    <dgm:pt modelId="{EFC21C62-3B21-4E33-8B9E-466FE3267FBE}" type="sibTrans" cxnId="{5C132152-DDA6-44CA-8025-B8E7894DEC07}">
      <dgm:prSet/>
      <dgm:spPr/>
      <dgm:t>
        <a:bodyPr/>
        <a:lstStyle/>
        <a:p>
          <a:endParaRPr lang="en-US"/>
        </a:p>
      </dgm:t>
    </dgm:pt>
    <dgm:pt modelId="{F53E0C41-C7C2-4E95-92F2-F0A79FD61F70}">
      <dgm:prSet/>
      <dgm:spPr/>
      <dgm:t>
        <a:bodyPr/>
        <a:lstStyle/>
        <a:p>
          <a:pPr>
            <a:lnSpc>
              <a:spcPct val="100000"/>
            </a:lnSpc>
          </a:pPr>
          <a:r>
            <a:rPr lang="en-US"/>
            <a:t>Problem framing helps us </a:t>
          </a:r>
          <a:r>
            <a:rPr lang="en-US" b="1"/>
            <a:t>define the boundaries</a:t>
          </a:r>
          <a:r>
            <a:rPr lang="en-US"/>
            <a:t> of the problem, ensuring we are not addressing irrelevant aspects or trying to solve everything at once.</a:t>
          </a:r>
        </a:p>
      </dgm:t>
    </dgm:pt>
    <dgm:pt modelId="{9A729561-3F50-4CF0-B81D-9DEBB12353E5}" type="parTrans" cxnId="{8D15F8CC-A396-4C0C-B0AB-95D6018A320A}">
      <dgm:prSet/>
      <dgm:spPr/>
      <dgm:t>
        <a:bodyPr/>
        <a:lstStyle/>
        <a:p>
          <a:endParaRPr lang="en-US"/>
        </a:p>
      </dgm:t>
    </dgm:pt>
    <dgm:pt modelId="{9E60E82B-4D6A-4DB3-B749-DC331E97A2BF}" type="sibTrans" cxnId="{8D15F8CC-A396-4C0C-B0AB-95D6018A320A}">
      <dgm:prSet/>
      <dgm:spPr/>
      <dgm:t>
        <a:bodyPr/>
        <a:lstStyle/>
        <a:p>
          <a:endParaRPr lang="en-US"/>
        </a:p>
      </dgm:t>
    </dgm:pt>
    <dgm:pt modelId="{01364345-2F95-4FE6-82C2-20D79A37D707}">
      <dgm:prSet/>
      <dgm:spPr/>
      <dgm:t>
        <a:bodyPr/>
        <a:lstStyle/>
        <a:p>
          <a:pPr>
            <a:lnSpc>
              <a:spcPct val="100000"/>
            </a:lnSpc>
          </a:pPr>
          <a:r>
            <a:rPr lang="en-US"/>
            <a:t>By defining the scope, we can </a:t>
          </a:r>
          <a:r>
            <a:rPr lang="en-US" b="1"/>
            <a:t>focus your efforts</a:t>
          </a:r>
          <a:r>
            <a:rPr lang="en-US"/>
            <a:t> on the most critical aspects of the issue and develop more </a:t>
          </a:r>
          <a:r>
            <a:rPr lang="en-US" b="1"/>
            <a:t>targeted solutions</a:t>
          </a:r>
          <a:r>
            <a:rPr lang="en-US"/>
            <a:t>.</a:t>
          </a:r>
        </a:p>
      </dgm:t>
    </dgm:pt>
    <dgm:pt modelId="{87A1851D-74F5-456D-9D73-E1C69D7C2E1B}" type="parTrans" cxnId="{A1D4179B-E287-47A1-B3DB-1FC03D016066}">
      <dgm:prSet/>
      <dgm:spPr/>
      <dgm:t>
        <a:bodyPr/>
        <a:lstStyle/>
        <a:p>
          <a:endParaRPr lang="en-US"/>
        </a:p>
      </dgm:t>
    </dgm:pt>
    <dgm:pt modelId="{78D93F33-5E92-4012-8F5C-352F276159C9}" type="sibTrans" cxnId="{A1D4179B-E287-47A1-B3DB-1FC03D016066}">
      <dgm:prSet/>
      <dgm:spPr/>
      <dgm:t>
        <a:bodyPr/>
        <a:lstStyle/>
        <a:p>
          <a:endParaRPr lang="en-US"/>
        </a:p>
      </dgm:t>
    </dgm:pt>
    <dgm:pt modelId="{864FDE30-3385-4DAF-9114-9F0B577B8AC8}">
      <dgm:prSet/>
      <dgm:spPr/>
      <dgm:t>
        <a:bodyPr/>
        <a:lstStyle/>
        <a:p>
          <a:pPr>
            <a:lnSpc>
              <a:spcPct val="100000"/>
            </a:lnSpc>
            <a:defRPr b="1"/>
          </a:pPr>
          <a:r>
            <a:rPr lang="fr-FR" b="1"/>
            <a:t>Laying the Groundwork:</a:t>
          </a:r>
          <a:endParaRPr lang="en-US"/>
        </a:p>
      </dgm:t>
    </dgm:pt>
    <dgm:pt modelId="{4EFE2D4C-F771-48C7-90B1-22C6D53591F7}" type="parTrans" cxnId="{4CE89904-805B-4B2A-8E3F-314DF1BBFAD0}">
      <dgm:prSet/>
      <dgm:spPr/>
      <dgm:t>
        <a:bodyPr/>
        <a:lstStyle/>
        <a:p>
          <a:endParaRPr lang="en-US"/>
        </a:p>
      </dgm:t>
    </dgm:pt>
    <dgm:pt modelId="{20F2E69B-CDEC-4767-86B8-E433603278F7}" type="sibTrans" cxnId="{4CE89904-805B-4B2A-8E3F-314DF1BBFAD0}">
      <dgm:prSet/>
      <dgm:spPr/>
      <dgm:t>
        <a:bodyPr/>
        <a:lstStyle/>
        <a:p>
          <a:endParaRPr lang="en-US"/>
        </a:p>
      </dgm:t>
    </dgm:pt>
    <dgm:pt modelId="{3B902874-9206-4AA5-B7A4-5CDCD3EB5DB4}">
      <dgm:prSet/>
      <dgm:spPr/>
      <dgm:t>
        <a:bodyPr/>
        <a:lstStyle/>
        <a:p>
          <a:pPr>
            <a:lnSpc>
              <a:spcPct val="100000"/>
            </a:lnSpc>
          </a:pPr>
          <a:r>
            <a:rPr lang="en-US"/>
            <a:t>The outcome of problem framing is a </a:t>
          </a:r>
          <a:r>
            <a:rPr lang="en-US" b="1"/>
            <a:t>deeper understanding of the problem</a:t>
          </a:r>
          <a:r>
            <a:rPr lang="en-US"/>
            <a:t> and its various facets.</a:t>
          </a:r>
        </a:p>
      </dgm:t>
    </dgm:pt>
    <dgm:pt modelId="{DE6FD31D-C9D5-445A-85FF-D6EEE3C1095B}" type="parTrans" cxnId="{89275E08-7C42-45D0-8384-55EC163C27D7}">
      <dgm:prSet/>
      <dgm:spPr/>
      <dgm:t>
        <a:bodyPr/>
        <a:lstStyle/>
        <a:p>
          <a:endParaRPr lang="en-US"/>
        </a:p>
      </dgm:t>
    </dgm:pt>
    <dgm:pt modelId="{21C96EA6-6F6D-439F-971B-0AA6162B5BEE}" type="sibTrans" cxnId="{89275E08-7C42-45D0-8384-55EC163C27D7}">
      <dgm:prSet/>
      <dgm:spPr/>
      <dgm:t>
        <a:bodyPr/>
        <a:lstStyle/>
        <a:p>
          <a:endParaRPr lang="en-US"/>
        </a:p>
      </dgm:t>
    </dgm:pt>
    <dgm:pt modelId="{80847D16-5209-47A2-ADF4-BFEEA119F1FF}">
      <dgm:prSet/>
      <dgm:spPr/>
      <dgm:t>
        <a:bodyPr/>
        <a:lstStyle/>
        <a:p>
          <a:pPr>
            <a:lnSpc>
              <a:spcPct val="100000"/>
            </a:lnSpc>
          </a:pPr>
          <a:r>
            <a:rPr lang="en-US"/>
            <a:t>This understanding lays the groundwork for </a:t>
          </a:r>
          <a:r>
            <a:rPr lang="en-US" b="1"/>
            <a:t>creating a clear and concise problem definition</a:t>
          </a:r>
          <a:r>
            <a:rPr lang="en-US"/>
            <a:t>, which is a crucial step in guiding the design thinking process towards effective solutions.</a:t>
          </a:r>
        </a:p>
      </dgm:t>
    </dgm:pt>
    <dgm:pt modelId="{53003FAA-C308-4893-AB2C-70FFA6C644AD}" type="parTrans" cxnId="{2AEF384D-A221-4AF8-A821-C3787A459AD0}">
      <dgm:prSet/>
      <dgm:spPr/>
      <dgm:t>
        <a:bodyPr/>
        <a:lstStyle/>
        <a:p>
          <a:endParaRPr lang="en-US"/>
        </a:p>
      </dgm:t>
    </dgm:pt>
    <dgm:pt modelId="{CBA91611-7546-472A-8F9E-2A6D95C372B0}" type="sibTrans" cxnId="{2AEF384D-A221-4AF8-A821-C3787A459AD0}">
      <dgm:prSet/>
      <dgm:spPr/>
      <dgm:t>
        <a:bodyPr/>
        <a:lstStyle/>
        <a:p>
          <a:endParaRPr lang="en-US"/>
        </a:p>
      </dgm:t>
    </dgm:pt>
    <dgm:pt modelId="{F488C22B-D9F5-4E70-8F5B-5738986B5DA9}" type="pres">
      <dgm:prSet presAssocID="{17094EA1-B6F3-4EC6-A4F6-06E03F9C85F8}" presName="root" presStyleCnt="0">
        <dgm:presLayoutVars>
          <dgm:dir/>
          <dgm:resizeHandles val="exact"/>
        </dgm:presLayoutVars>
      </dgm:prSet>
      <dgm:spPr/>
    </dgm:pt>
    <dgm:pt modelId="{D2A0152B-0D42-49A6-9BDB-1105948C05C0}" type="pres">
      <dgm:prSet presAssocID="{C5579375-F92C-4601-BF45-2E10C5B8C74A}" presName="compNode" presStyleCnt="0"/>
      <dgm:spPr/>
    </dgm:pt>
    <dgm:pt modelId="{1816BB3E-57AD-4C3D-8C4F-188DC20A24CC}" type="pres">
      <dgm:prSet presAssocID="{C5579375-F92C-4601-BF45-2E10C5B8C7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élescope"/>
        </a:ext>
      </dgm:extLst>
    </dgm:pt>
    <dgm:pt modelId="{74FF020D-729B-4442-ADF6-5EA5230EDDD0}" type="pres">
      <dgm:prSet presAssocID="{C5579375-F92C-4601-BF45-2E10C5B8C74A}" presName="iconSpace" presStyleCnt="0"/>
      <dgm:spPr/>
    </dgm:pt>
    <dgm:pt modelId="{FE26467B-5243-4CFE-90F0-4492EB4BE11B}" type="pres">
      <dgm:prSet presAssocID="{C5579375-F92C-4601-BF45-2E10C5B8C74A}" presName="parTx" presStyleLbl="revTx" presStyleIdx="0" presStyleCnt="6">
        <dgm:presLayoutVars>
          <dgm:chMax val="0"/>
          <dgm:chPref val="0"/>
        </dgm:presLayoutVars>
      </dgm:prSet>
      <dgm:spPr/>
    </dgm:pt>
    <dgm:pt modelId="{EDF33750-8A75-4D32-9C89-DE8A35FCE16C}" type="pres">
      <dgm:prSet presAssocID="{C5579375-F92C-4601-BF45-2E10C5B8C74A}" presName="txSpace" presStyleCnt="0"/>
      <dgm:spPr/>
    </dgm:pt>
    <dgm:pt modelId="{36FB2800-13D0-4807-88C7-BF0497BE735C}" type="pres">
      <dgm:prSet presAssocID="{C5579375-F92C-4601-BF45-2E10C5B8C74A}" presName="desTx" presStyleLbl="revTx" presStyleIdx="1" presStyleCnt="6">
        <dgm:presLayoutVars/>
      </dgm:prSet>
      <dgm:spPr/>
    </dgm:pt>
    <dgm:pt modelId="{225B02D5-E768-4D46-A95C-0A4028A9A0F5}" type="pres">
      <dgm:prSet presAssocID="{BC7B2E09-3D83-4573-BF0C-C8C752C67B07}" presName="sibTrans" presStyleCnt="0"/>
      <dgm:spPr/>
    </dgm:pt>
    <dgm:pt modelId="{6D78ED21-BA46-4480-ADFF-7073ECDF4A59}" type="pres">
      <dgm:prSet presAssocID="{5B218160-0AC6-411F-B8E9-63EB622AE92D}" presName="compNode" presStyleCnt="0"/>
      <dgm:spPr/>
    </dgm:pt>
    <dgm:pt modelId="{53CFD554-782E-4694-B907-FA3B8C255194}" type="pres">
      <dgm:prSet presAssocID="{5B218160-0AC6-411F-B8E9-63EB622AE9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C060F42B-6F8F-4BE4-83DB-CCB9CA9BB2BA}" type="pres">
      <dgm:prSet presAssocID="{5B218160-0AC6-411F-B8E9-63EB622AE92D}" presName="iconSpace" presStyleCnt="0"/>
      <dgm:spPr/>
    </dgm:pt>
    <dgm:pt modelId="{454B1C62-90E7-4947-B7B9-98A4A1A24C6C}" type="pres">
      <dgm:prSet presAssocID="{5B218160-0AC6-411F-B8E9-63EB622AE92D}" presName="parTx" presStyleLbl="revTx" presStyleIdx="2" presStyleCnt="6">
        <dgm:presLayoutVars>
          <dgm:chMax val="0"/>
          <dgm:chPref val="0"/>
        </dgm:presLayoutVars>
      </dgm:prSet>
      <dgm:spPr/>
    </dgm:pt>
    <dgm:pt modelId="{2956FC13-808D-40AF-AFBB-F15B6B0D315F}" type="pres">
      <dgm:prSet presAssocID="{5B218160-0AC6-411F-B8E9-63EB622AE92D}" presName="txSpace" presStyleCnt="0"/>
      <dgm:spPr/>
    </dgm:pt>
    <dgm:pt modelId="{93A9C01F-5D4F-45B8-ABF9-1D1EBE8C05B0}" type="pres">
      <dgm:prSet presAssocID="{5B218160-0AC6-411F-B8E9-63EB622AE92D}" presName="desTx" presStyleLbl="revTx" presStyleIdx="3" presStyleCnt="6">
        <dgm:presLayoutVars/>
      </dgm:prSet>
      <dgm:spPr/>
    </dgm:pt>
    <dgm:pt modelId="{A4C32582-802C-4290-976D-84EE34ED09D4}" type="pres">
      <dgm:prSet presAssocID="{EFC21C62-3B21-4E33-8B9E-466FE3267FBE}" presName="sibTrans" presStyleCnt="0"/>
      <dgm:spPr/>
    </dgm:pt>
    <dgm:pt modelId="{4CFD7484-1EC3-4E73-87B3-E4454FB84691}" type="pres">
      <dgm:prSet presAssocID="{864FDE30-3385-4DAF-9114-9F0B577B8AC8}" presName="compNode" presStyleCnt="0"/>
      <dgm:spPr/>
    </dgm:pt>
    <dgm:pt modelId="{346868CD-E241-42C7-914E-E80B26076B42}" type="pres">
      <dgm:prSet presAssocID="{864FDE30-3385-4DAF-9114-9F0B577B8A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byrinthe"/>
        </a:ext>
      </dgm:extLst>
    </dgm:pt>
    <dgm:pt modelId="{CDEC88D9-C07D-4F6A-91A0-3421FD56B0BC}" type="pres">
      <dgm:prSet presAssocID="{864FDE30-3385-4DAF-9114-9F0B577B8AC8}" presName="iconSpace" presStyleCnt="0"/>
      <dgm:spPr/>
    </dgm:pt>
    <dgm:pt modelId="{97D2EE7D-8FC5-49FC-A252-AF73EA21B3B5}" type="pres">
      <dgm:prSet presAssocID="{864FDE30-3385-4DAF-9114-9F0B577B8AC8}" presName="parTx" presStyleLbl="revTx" presStyleIdx="4" presStyleCnt="6">
        <dgm:presLayoutVars>
          <dgm:chMax val="0"/>
          <dgm:chPref val="0"/>
        </dgm:presLayoutVars>
      </dgm:prSet>
      <dgm:spPr/>
    </dgm:pt>
    <dgm:pt modelId="{6F35C886-1680-42FC-9246-E35873BBD579}" type="pres">
      <dgm:prSet presAssocID="{864FDE30-3385-4DAF-9114-9F0B577B8AC8}" presName="txSpace" presStyleCnt="0"/>
      <dgm:spPr/>
    </dgm:pt>
    <dgm:pt modelId="{C1537D6B-BE25-44F4-855A-910CDF9627C4}" type="pres">
      <dgm:prSet presAssocID="{864FDE30-3385-4DAF-9114-9F0B577B8AC8}" presName="desTx" presStyleLbl="revTx" presStyleIdx="5" presStyleCnt="6">
        <dgm:presLayoutVars/>
      </dgm:prSet>
      <dgm:spPr/>
    </dgm:pt>
  </dgm:ptLst>
  <dgm:cxnLst>
    <dgm:cxn modelId="{4CE89904-805B-4B2A-8E3F-314DF1BBFAD0}" srcId="{17094EA1-B6F3-4EC6-A4F6-06E03F9C85F8}" destId="{864FDE30-3385-4DAF-9114-9F0B577B8AC8}" srcOrd="2" destOrd="0" parTransId="{4EFE2D4C-F771-48C7-90B1-22C6D53591F7}" sibTransId="{20F2E69B-CDEC-4767-86B8-E433603278F7}"/>
    <dgm:cxn modelId="{89275E08-7C42-45D0-8384-55EC163C27D7}" srcId="{864FDE30-3385-4DAF-9114-9F0B577B8AC8}" destId="{3B902874-9206-4AA5-B7A4-5CDCD3EB5DB4}" srcOrd="0" destOrd="0" parTransId="{DE6FD31D-C9D5-445A-85FF-D6EEE3C1095B}" sibTransId="{21C96EA6-6F6D-439F-971B-0AA6162B5BEE}"/>
    <dgm:cxn modelId="{10F53313-24B5-41E6-AF8C-57864D156C92}" type="presOf" srcId="{01364345-2F95-4FE6-82C2-20D79A37D707}" destId="{93A9C01F-5D4F-45B8-ABF9-1D1EBE8C05B0}" srcOrd="0" destOrd="1" presId="urn:microsoft.com/office/officeart/2018/5/layout/CenteredIconLabelDescriptionList"/>
    <dgm:cxn modelId="{7FFF7135-3C01-486D-BB6B-D6051876F2A7}" srcId="{C5579375-F92C-4601-BF45-2E10C5B8C74A}" destId="{C2F0B70F-0916-450D-87E4-7C76413FF74D}" srcOrd="1" destOrd="0" parTransId="{3385E20F-FB26-4356-8624-FFD12302903B}" sibTransId="{EC8F7047-72D0-436E-9EE5-BEC718CC8348}"/>
    <dgm:cxn modelId="{09B77C36-E6A8-4E59-819D-5B5E91415861}" type="presOf" srcId="{A72CF19B-1F05-4635-9AAB-C8F02086CBF9}" destId="{36FB2800-13D0-4807-88C7-BF0497BE735C}" srcOrd="0" destOrd="0" presId="urn:microsoft.com/office/officeart/2018/5/layout/CenteredIconLabelDescriptionList"/>
    <dgm:cxn modelId="{E0D1EE38-A9C9-4EAC-9FB8-C939985D7CB5}" srcId="{17094EA1-B6F3-4EC6-A4F6-06E03F9C85F8}" destId="{C5579375-F92C-4601-BF45-2E10C5B8C74A}" srcOrd="0" destOrd="0" parTransId="{467F8BFC-B517-4FBB-AED9-FE52E9B77CC0}" sibTransId="{BC7B2E09-3D83-4573-BF0C-C8C752C67B07}"/>
    <dgm:cxn modelId="{DD0B834B-A2EF-46D7-8530-2107C5DE2BD7}" type="presOf" srcId="{C5579375-F92C-4601-BF45-2E10C5B8C74A}" destId="{FE26467B-5243-4CFE-90F0-4492EB4BE11B}" srcOrd="0" destOrd="0" presId="urn:microsoft.com/office/officeart/2018/5/layout/CenteredIconLabelDescriptionList"/>
    <dgm:cxn modelId="{E0A2254C-E56A-4C00-9DBA-466E7786630B}" type="presOf" srcId="{3B902874-9206-4AA5-B7A4-5CDCD3EB5DB4}" destId="{C1537D6B-BE25-44F4-855A-910CDF9627C4}" srcOrd="0" destOrd="0" presId="urn:microsoft.com/office/officeart/2018/5/layout/CenteredIconLabelDescriptionList"/>
    <dgm:cxn modelId="{2AEF384D-A221-4AF8-A821-C3787A459AD0}" srcId="{864FDE30-3385-4DAF-9114-9F0B577B8AC8}" destId="{80847D16-5209-47A2-ADF4-BFEEA119F1FF}" srcOrd="1" destOrd="0" parTransId="{53003FAA-C308-4893-AB2C-70FFA6C644AD}" sibTransId="{CBA91611-7546-472A-8F9E-2A6D95C372B0}"/>
    <dgm:cxn modelId="{5F01AD6D-CB92-41F9-82ED-656DE82FA044}" type="presOf" srcId="{864FDE30-3385-4DAF-9114-9F0B577B8AC8}" destId="{97D2EE7D-8FC5-49FC-A252-AF73EA21B3B5}" srcOrd="0" destOrd="0" presId="urn:microsoft.com/office/officeart/2018/5/layout/CenteredIconLabelDescriptionList"/>
    <dgm:cxn modelId="{5C132152-DDA6-44CA-8025-B8E7894DEC07}" srcId="{17094EA1-B6F3-4EC6-A4F6-06E03F9C85F8}" destId="{5B218160-0AC6-411F-B8E9-63EB622AE92D}" srcOrd="1" destOrd="0" parTransId="{290AE1FE-2982-42F6-8031-87DC5009F70F}" sibTransId="{EFC21C62-3B21-4E33-8B9E-466FE3267FBE}"/>
    <dgm:cxn modelId="{FBA38D79-913A-4866-A8C6-E48EC4314D29}" srcId="{C5579375-F92C-4601-BF45-2E10C5B8C74A}" destId="{A72CF19B-1F05-4635-9AAB-C8F02086CBF9}" srcOrd="0" destOrd="0" parTransId="{51BAA81E-C8ED-4814-8520-3B9C816C2174}" sibTransId="{C981CFE0-DFB2-46AB-AA75-E7B740420A68}"/>
    <dgm:cxn modelId="{A1D4179B-E287-47A1-B3DB-1FC03D016066}" srcId="{5B218160-0AC6-411F-B8E9-63EB622AE92D}" destId="{01364345-2F95-4FE6-82C2-20D79A37D707}" srcOrd="1" destOrd="0" parTransId="{87A1851D-74F5-456D-9D73-E1C69D7C2E1B}" sibTransId="{78D93F33-5E92-4012-8F5C-352F276159C9}"/>
    <dgm:cxn modelId="{D7971EAC-7377-4CED-AEED-A3642ABAFFC0}" type="presOf" srcId="{80847D16-5209-47A2-ADF4-BFEEA119F1FF}" destId="{C1537D6B-BE25-44F4-855A-910CDF9627C4}" srcOrd="0" destOrd="1" presId="urn:microsoft.com/office/officeart/2018/5/layout/CenteredIconLabelDescriptionList"/>
    <dgm:cxn modelId="{4249D3AE-086E-4B2B-AE62-17DAB855344D}" type="presOf" srcId="{5B218160-0AC6-411F-B8E9-63EB622AE92D}" destId="{454B1C62-90E7-4947-B7B9-98A4A1A24C6C}" srcOrd="0" destOrd="0" presId="urn:microsoft.com/office/officeart/2018/5/layout/CenteredIconLabelDescriptionList"/>
    <dgm:cxn modelId="{0A65F5C5-81B2-4F63-9458-FEDEBFE1FD23}" type="presOf" srcId="{F53E0C41-C7C2-4E95-92F2-F0A79FD61F70}" destId="{93A9C01F-5D4F-45B8-ABF9-1D1EBE8C05B0}" srcOrd="0" destOrd="0" presId="urn:microsoft.com/office/officeart/2018/5/layout/CenteredIconLabelDescriptionList"/>
    <dgm:cxn modelId="{8D15F8CC-A396-4C0C-B0AB-95D6018A320A}" srcId="{5B218160-0AC6-411F-B8E9-63EB622AE92D}" destId="{F53E0C41-C7C2-4E95-92F2-F0A79FD61F70}" srcOrd="0" destOrd="0" parTransId="{9A729561-3F50-4CF0-B81D-9DEBB12353E5}" sibTransId="{9E60E82B-4D6A-4DB3-B749-DC331E97A2BF}"/>
    <dgm:cxn modelId="{50CC61DF-92B3-4759-A954-9DF4830F20B2}" type="presOf" srcId="{17094EA1-B6F3-4EC6-A4F6-06E03F9C85F8}" destId="{F488C22B-D9F5-4E70-8F5B-5738986B5DA9}" srcOrd="0" destOrd="0" presId="urn:microsoft.com/office/officeart/2018/5/layout/CenteredIconLabelDescriptionList"/>
    <dgm:cxn modelId="{32B85BE0-4A86-4CD3-8D47-EC18EE4D0B2E}" type="presOf" srcId="{C2F0B70F-0916-450D-87E4-7C76413FF74D}" destId="{36FB2800-13D0-4807-88C7-BF0497BE735C}" srcOrd="0" destOrd="1" presId="urn:microsoft.com/office/officeart/2018/5/layout/CenteredIconLabelDescriptionList"/>
    <dgm:cxn modelId="{CCF13645-6989-4616-9094-D664CD0C7675}" type="presParOf" srcId="{F488C22B-D9F5-4E70-8F5B-5738986B5DA9}" destId="{D2A0152B-0D42-49A6-9BDB-1105948C05C0}" srcOrd="0" destOrd="0" presId="urn:microsoft.com/office/officeart/2018/5/layout/CenteredIconLabelDescriptionList"/>
    <dgm:cxn modelId="{AA775912-1822-4E6D-B747-25BFD042E973}" type="presParOf" srcId="{D2A0152B-0D42-49A6-9BDB-1105948C05C0}" destId="{1816BB3E-57AD-4C3D-8C4F-188DC20A24CC}" srcOrd="0" destOrd="0" presId="urn:microsoft.com/office/officeart/2018/5/layout/CenteredIconLabelDescriptionList"/>
    <dgm:cxn modelId="{70E538D7-E3DC-4848-B32C-DD324FFE3DDB}" type="presParOf" srcId="{D2A0152B-0D42-49A6-9BDB-1105948C05C0}" destId="{74FF020D-729B-4442-ADF6-5EA5230EDDD0}" srcOrd="1" destOrd="0" presId="urn:microsoft.com/office/officeart/2018/5/layout/CenteredIconLabelDescriptionList"/>
    <dgm:cxn modelId="{EBC59EF2-64B5-4539-8941-B982B986476F}" type="presParOf" srcId="{D2A0152B-0D42-49A6-9BDB-1105948C05C0}" destId="{FE26467B-5243-4CFE-90F0-4492EB4BE11B}" srcOrd="2" destOrd="0" presId="urn:microsoft.com/office/officeart/2018/5/layout/CenteredIconLabelDescriptionList"/>
    <dgm:cxn modelId="{B73C140D-F4F3-45A3-AE01-064A6078E4F0}" type="presParOf" srcId="{D2A0152B-0D42-49A6-9BDB-1105948C05C0}" destId="{EDF33750-8A75-4D32-9C89-DE8A35FCE16C}" srcOrd="3" destOrd="0" presId="urn:microsoft.com/office/officeart/2018/5/layout/CenteredIconLabelDescriptionList"/>
    <dgm:cxn modelId="{16C8F5B7-A18D-40EF-B984-23A7C2343B0F}" type="presParOf" srcId="{D2A0152B-0D42-49A6-9BDB-1105948C05C0}" destId="{36FB2800-13D0-4807-88C7-BF0497BE735C}" srcOrd="4" destOrd="0" presId="urn:microsoft.com/office/officeart/2018/5/layout/CenteredIconLabelDescriptionList"/>
    <dgm:cxn modelId="{47E91713-CBBE-40BF-87BF-AB9CB809745A}" type="presParOf" srcId="{F488C22B-D9F5-4E70-8F5B-5738986B5DA9}" destId="{225B02D5-E768-4D46-A95C-0A4028A9A0F5}" srcOrd="1" destOrd="0" presId="urn:microsoft.com/office/officeart/2018/5/layout/CenteredIconLabelDescriptionList"/>
    <dgm:cxn modelId="{DAD96111-1334-443E-A7FB-8576FAAAC295}" type="presParOf" srcId="{F488C22B-D9F5-4E70-8F5B-5738986B5DA9}" destId="{6D78ED21-BA46-4480-ADFF-7073ECDF4A59}" srcOrd="2" destOrd="0" presId="urn:microsoft.com/office/officeart/2018/5/layout/CenteredIconLabelDescriptionList"/>
    <dgm:cxn modelId="{52017968-A4DA-4770-9892-9DA4D12B0FDD}" type="presParOf" srcId="{6D78ED21-BA46-4480-ADFF-7073ECDF4A59}" destId="{53CFD554-782E-4694-B907-FA3B8C255194}" srcOrd="0" destOrd="0" presId="urn:microsoft.com/office/officeart/2018/5/layout/CenteredIconLabelDescriptionList"/>
    <dgm:cxn modelId="{2A8F6D67-7D4A-44A8-B635-F7900FED85C9}" type="presParOf" srcId="{6D78ED21-BA46-4480-ADFF-7073ECDF4A59}" destId="{C060F42B-6F8F-4BE4-83DB-CCB9CA9BB2BA}" srcOrd="1" destOrd="0" presId="urn:microsoft.com/office/officeart/2018/5/layout/CenteredIconLabelDescriptionList"/>
    <dgm:cxn modelId="{BD9CF771-875F-4349-A95F-339EBE59CDA7}" type="presParOf" srcId="{6D78ED21-BA46-4480-ADFF-7073ECDF4A59}" destId="{454B1C62-90E7-4947-B7B9-98A4A1A24C6C}" srcOrd="2" destOrd="0" presId="urn:microsoft.com/office/officeart/2018/5/layout/CenteredIconLabelDescriptionList"/>
    <dgm:cxn modelId="{FF2E25D0-5F7A-40D7-85DC-B0FF3903835B}" type="presParOf" srcId="{6D78ED21-BA46-4480-ADFF-7073ECDF4A59}" destId="{2956FC13-808D-40AF-AFBB-F15B6B0D315F}" srcOrd="3" destOrd="0" presId="urn:microsoft.com/office/officeart/2018/5/layout/CenteredIconLabelDescriptionList"/>
    <dgm:cxn modelId="{B34CBAFD-6429-47E5-B6C3-AB50A1EEA50F}" type="presParOf" srcId="{6D78ED21-BA46-4480-ADFF-7073ECDF4A59}" destId="{93A9C01F-5D4F-45B8-ABF9-1D1EBE8C05B0}" srcOrd="4" destOrd="0" presId="urn:microsoft.com/office/officeart/2018/5/layout/CenteredIconLabelDescriptionList"/>
    <dgm:cxn modelId="{88C9FCD6-3E4C-459D-A832-EFF3A5607565}" type="presParOf" srcId="{F488C22B-D9F5-4E70-8F5B-5738986B5DA9}" destId="{A4C32582-802C-4290-976D-84EE34ED09D4}" srcOrd="3" destOrd="0" presId="urn:microsoft.com/office/officeart/2018/5/layout/CenteredIconLabelDescriptionList"/>
    <dgm:cxn modelId="{011C9DD1-D2B6-4462-BD4D-34E1AB60F797}" type="presParOf" srcId="{F488C22B-D9F5-4E70-8F5B-5738986B5DA9}" destId="{4CFD7484-1EC3-4E73-87B3-E4454FB84691}" srcOrd="4" destOrd="0" presId="urn:microsoft.com/office/officeart/2018/5/layout/CenteredIconLabelDescriptionList"/>
    <dgm:cxn modelId="{D1F93C90-961F-435B-9E24-AFCEB114197E}" type="presParOf" srcId="{4CFD7484-1EC3-4E73-87B3-E4454FB84691}" destId="{346868CD-E241-42C7-914E-E80B26076B42}" srcOrd="0" destOrd="0" presId="urn:microsoft.com/office/officeart/2018/5/layout/CenteredIconLabelDescriptionList"/>
    <dgm:cxn modelId="{23D65443-28B1-4EAC-8FF6-72D7EE434D51}" type="presParOf" srcId="{4CFD7484-1EC3-4E73-87B3-E4454FB84691}" destId="{CDEC88D9-C07D-4F6A-91A0-3421FD56B0BC}" srcOrd="1" destOrd="0" presId="urn:microsoft.com/office/officeart/2018/5/layout/CenteredIconLabelDescriptionList"/>
    <dgm:cxn modelId="{F780B5DC-127E-448D-9E9E-2AFAEB362E17}" type="presParOf" srcId="{4CFD7484-1EC3-4E73-87B3-E4454FB84691}" destId="{97D2EE7D-8FC5-49FC-A252-AF73EA21B3B5}" srcOrd="2" destOrd="0" presId="urn:microsoft.com/office/officeart/2018/5/layout/CenteredIconLabelDescriptionList"/>
    <dgm:cxn modelId="{006E8D53-8DF2-44D9-B810-BD4C105431DB}" type="presParOf" srcId="{4CFD7484-1EC3-4E73-87B3-E4454FB84691}" destId="{6F35C886-1680-42FC-9246-E35873BBD579}" srcOrd="3" destOrd="0" presId="urn:microsoft.com/office/officeart/2018/5/layout/CenteredIconLabelDescriptionList"/>
    <dgm:cxn modelId="{BC1E0B6A-B64B-48F3-876F-7EDAB84808D7}" type="presParOf" srcId="{4CFD7484-1EC3-4E73-87B3-E4454FB84691}" destId="{C1537D6B-BE25-44F4-855A-910CDF9627C4}"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D29206-9101-4C30-905F-BF67512BEAB7}"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A2E123AD-C80F-4019-90BE-20F10AFA3DB5}">
      <dgm:prSet/>
      <dgm:spPr/>
      <dgm:t>
        <a:bodyPr/>
        <a:lstStyle/>
        <a:p>
          <a:r>
            <a:rPr lang="en-US" b="1"/>
            <a:t>Initial problem:</a:t>
          </a:r>
          <a:r>
            <a:rPr lang="en-US"/>
            <a:t> Students struggle to find reliable and engaging learning resources online, leading to frustration and decreased motivation.</a:t>
          </a:r>
        </a:p>
      </dgm:t>
    </dgm:pt>
    <dgm:pt modelId="{150665DC-B47E-4930-A3F3-CC64119BCD85}" type="parTrans" cxnId="{AB38EA5B-94B7-4715-B271-0ACD311ACDB7}">
      <dgm:prSet/>
      <dgm:spPr/>
      <dgm:t>
        <a:bodyPr/>
        <a:lstStyle/>
        <a:p>
          <a:endParaRPr lang="en-US"/>
        </a:p>
      </dgm:t>
    </dgm:pt>
    <dgm:pt modelId="{A96E31AD-08F0-4187-A8A1-E8CA735F2D10}" type="sibTrans" cxnId="{AB38EA5B-94B7-4715-B271-0ACD311ACDB7}">
      <dgm:prSet/>
      <dgm:spPr/>
      <dgm:t>
        <a:bodyPr/>
        <a:lstStyle/>
        <a:p>
          <a:endParaRPr lang="en-US"/>
        </a:p>
      </dgm:t>
    </dgm:pt>
    <dgm:pt modelId="{D3E043FB-9177-4284-9BA8-6192098A27D0}">
      <dgm:prSet/>
      <dgm:spPr/>
      <dgm:t>
        <a:bodyPr/>
        <a:lstStyle/>
        <a:p>
          <a:r>
            <a:rPr lang="en-US" b="1"/>
            <a:t>Reframed problem:</a:t>
          </a:r>
          <a:r>
            <a:rPr lang="en-US"/>
            <a:t> How might we create a </a:t>
          </a:r>
          <a:r>
            <a:rPr lang="en-US" b="1"/>
            <a:t>learning experience</a:t>
          </a:r>
          <a:r>
            <a:rPr lang="en-US"/>
            <a:t> that is </a:t>
          </a:r>
          <a:r>
            <a:rPr lang="en-US" b="1"/>
            <a:t>personalized, interactive, and enjoyable</a:t>
          </a:r>
          <a:r>
            <a:rPr lang="en-US"/>
            <a:t>, motivating students to actively engage with the material and </a:t>
          </a:r>
          <a:r>
            <a:rPr lang="en-US" b="1"/>
            <a:t>take ownership of their learning journey</a:t>
          </a:r>
          <a:r>
            <a:rPr lang="en-US"/>
            <a:t>?</a:t>
          </a:r>
        </a:p>
      </dgm:t>
    </dgm:pt>
    <dgm:pt modelId="{54E29CA3-A80B-463C-AD52-106EF5EC22BA}" type="parTrans" cxnId="{5FA2467A-18F5-4162-A1DF-3848583FB141}">
      <dgm:prSet/>
      <dgm:spPr/>
      <dgm:t>
        <a:bodyPr/>
        <a:lstStyle/>
        <a:p>
          <a:endParaRPr lang="en-US"/>
        </a:p>
      </dgm:t>
    </dgm:pt>
    <dgm:pt modelId="{764584DF-B2B1-45B4-905F-E3C57181703B}" type="sibTrans" cxnId="{5FA2467A-18F5-4162-A1DF-3848583FB141}">
      <dgm:prSet/>
      <dgm:spPr/>
      <dgm:t>
        <a:bodyPr/>
        <a:lstStyle/>
        <a:p>
          <a:endParaRPr lang="en-US"/>
        </a:p>
      </dgm:t>
    </dgm:pt>
    <dgm:pt modelId="{9F9947F5-C2B1-4ABF-B859-508E4FDB08E5}">
      <dgm:prSet/>
      <dgm:spPr/>
      <dgm:t>
        <a:bodyPr/>
        <a:lstStyle/>
        <a:p>
          <a:r>
            <a:rPr lang="en-US"/>
            <a:t>By reframing the problem, the focus shifts from simply finding resources to </a:t>
          </a:r>
          <a:r>
            <a:rPr lang="en-US" b="1"/>
            <a:t>creating a holistic learning experience</a:t>
          </a:r>
          <a:r>
            <a:rPr lang="en-US"/>
            <a:t> that addresses the underlying causes of student frustration and disengagement. This opens up possibilities for solutions beyond traditional online resource platforms.</a:t>
          </a:r>
        </a:p>
      </dgm:t>
    </dgm:pt>
    <dgm:pt modelId="{1195BD64-1B4E-4631-9FCD-2A9FE7443279}" type="parTrans" cxnId="{02D34248-6ADC-4CB4-9202-0EB456CDF789}">
      <dgm:prSet/>
      <dgm:spPr/>
      <dgm:t>
        <a:bodyPr/>
        <a:lstStyle/>
        <a:p>
          <a:endParaRPr lang="en-US"/>
        </a:p>
      </dgm:t>
    </dgm:pt>
    <dgm:pt modelId="{F6956609-950E-448B-A4FC-6E6C775E1BE8}" type="sibTrans" cxnId="{02D34248-6ADC-4CB4-9202-0EB456CDF789}">
      <dgm:prSet/>
      <dgm:spPr/>
      <dgm:t>
        <a:bodyPr/>
        <a:lstStyle/>
        <a:p>
          <a:endParaRPr lang="en-US"/>
        </a:p>
      </dgm:t>
    </dgm:pt>
    <dgm:pt modelId="{1D2DFFDD-E783-45F8-94E5-7D9943665B7F}">
      <dgm:prSet/>
      <dgm:spPr/>
      <dgm:t>
        <a:bodyPr/>
        <a:lstStyle/>
        <a:p>
          <a:r>
            <a:rPr lang="en-US" b="1"/>
            <a:t>Remember:</a:t>
          </a:r>
          <a:r>
            <a:rPr lang="en-US"/>
            <a:t> Reframing is an iterative process. Experiment with different techniques and encourage diverse perspectives to </a:t>
          </a:r>
          <a:r>
            <a:rPr lang="en-US" b="1"/>
            <a:t>maximize the potential for uncovering innovative and impactful solutions</a:t>
          </a:r>
          <a:r>
            <a:rPr lang="en-US"/>
            <a:t>.</a:t>
          </a:r>
        </a:p>
      </dgm:t>
    </dgm:pt>
    <dgm:pt modelId="{8E9448D6-937F-46C2-852E-A8732EBFD9C1}" type="parTrans" cxnId="{EFA5E0B4-B52F-4394-AC4F-E696501EA238}">
      <dgm:prSet/>
      <dgm:spPr/>
      <dgm:t>
        <a:bodyPr/>
        <a:lstStyle/>
        <a:p>
          <a:endParaRPr lang="en-US"/>
        </a:p>
      </dgm:t>
    </dgm:pt>
    <dgm:pt modelId="{B00C9B8F-1E4F-42EC-B098-C3C65A09E907}" type="sibTrans" cxnId="{EFA5E0B4-B52F-4394-AC4F-E696501EA238}">
      <dgm:prSet/>
      <dgm:spPr/>
      <dgm:t>
        <a:bodyPr/>
        <a:lstStyle/>
        <a:p>
          <a:endParaRPr lang="en-US"/>
        </a:p>
      </dgm:t>
    </dgm:pt>
    <dgm:pt modelId="{BDADC734-74C7-49BD-B7F3-22D3DE198D1A}" type="pres">
      <dgm:prSet presAssocID="{C5D29206-9101-4C30-905F-BF67512BEAB7}" presName="root" presStyleCnt="0">
        <dgm:presLayoutVars>
          <dgm:dir/>
          <dgm:resizeHandles val="exact"/>
        </dgm:presLayoutVars>
      </dgm:prSet>
      <dgm:spPr/>
    </dgm:pt>
    <dgm:pt modelId="{2C3F9A53-2462-4BBE-829D-9FB5C1A1D9C5}" type="pres">
      <dgm:prSet presAssocID="{C5D29206-9101-4C30-905F-BF67512BEAB7}" presName="container" presStyleCnt="0">
        <dgm:presLayoutVars>
          <dgm:dir/>
          <dgm:resizeHandles val="exact"/>
        </dgm:presLayoutVars>
      </dgm:prSet>
      <dgm:spPr/>
    </dgm:pt>
    <dgm:pt modelId="{3F2E5092-BD98-4603-BCD0-6A941A4923B1}" type="pres">
      <dgm:prSet presAssocID="{A2E123AD-C80F-4019-90BE-20F10AFA3DB5}" presName="compNode" presStyleCnt="0"/>
      <dgm:spPr/>
    </dgm:pt>
    <dgm:pt modelId="{CA3C920B-5622-4057-B767-EF8CD652BC62}" type="pres">
      <dgm:prSet presAssocID="{A2E123AD-C80F-4019-90BE-20F10AFA3DB5}" presName="iconBgRect" presStyleLbl="bgShp" presStyleIdx="0" presStyleCnt="4"/>
      <dgm:spPr/>
    </dgm:pt>
    <dgm:pt modelId="{B7D74F6E-5F20-4290-9DBC-8005B135A8CE}" type="pres">
      <dgm:prSet presAssocID="{A2E123AD-C80F-4019-90BE-20F10AFA3D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e"/>
        </a:ext>
      </dgm:extLst>
    </dgm:pt>
    <dgm:pt modelId="{F2DAB241-A7C9-4CC4-A08A-C1060914916A}" type="pres">
      <dgm:prSet presAssocID="{A2E123AD-C80F-4019-90BE-20F10AFA3DB5}" presName="spaceRect" presStyleCnt="0"/>
      <dgm:spPr/>
    </dgm:pt>
    <dgm:pt modelId="{57AB1AA7-32F3-4CF8-8978-C6CA0AC125B7}" type="pres">
      <dgm:prSet presAssocID="{A2E123AD-C80F-4019-90BE-20F10AFA3DB5}" presName="textRect" presStyleLbl="revTx" presStyleIdx="0" presStyleCnt="4">
        <dgm:presLayoutVars>
          <dgm:chMax val="1"/>
          <dgm:chPref val="1"/>
        </dgm:presLayoutVars>
      </dgm:prSet>
      <dgm:spPr/>
    </dgm:pt>
    <dgm:pt modelId="{4676A5D7-2B08-4373-A086-7A89255EB237}" type="pres">
      <dgm:prSet presAssocID="{A96E31AD-08F0-4187-A8A1-E8CA735F2D10}" presName="sibTrans" presStyleLbl="sibTrans2D1" presStyleIdx="0" presStyleCnt="0"/>
      <dgm:spPr/>
    </dgm:pt>
    <dgm:pt modelId="{AEA14E47-BBAF-4C35-94C3-461E35989D2D}" type="pres">
      <dgm:prSet presAssocID="{D3E043FB-9177-4284-9BA8-6192098A27D0}" presName="compNode" presStyleCnt="0"/>
      <dgm:spPr/>
    </dgm:pt>
    <dgm:pt modelId="{AB3B921C-5665-4E31-8539-73FF63F3C0F2}" type="pres">
      <dgm:prSet presAssocID="{D3E043FB-9177-4284-9BA8-6192098A27D0}" presName="iconBgRect" presStyleLbl="bgShp" presStyleIdx="1" presStyleCnt="4"/>
      <dgm:spPr/>
    </dgm:pt>
    <dgm:pt modelId="{9EE1B8AC-6CA4-4B2C-AB4F-573C1F4D7B5A}" type="pres">
      <dgm:prSet presAssocID="{D3E043FB-9177-4284-9BA8-6192098A27D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Brainstorm"/>
        </a:ext>
      </dgm:extLst>
    </dgm:pt>
    <dgm:pt modelId="{6C14F016-4046-4521-B86D-A7CB6BC9E40C}" type="pres">
      <dgm:prSet presAssocID="{D3E043FB-9177-4284-9BA8-6192098A27D0}" presName="spaceRect" presStyleCnt="0"/>
      <dgm:spPr/>
    </dgm:pt>
    <dgm:pt modelId="{F43CE95C-858E-451C-A498-26288A5FBED7}" type="pres">
      <dgm:prSet presAssocID="{D3E043FB-9177-4284-9BA8-6192098A27D0}" presName="textRect" presStyleLbl="revTx" presStyleIdx="1" presStyleCnt="4">
        <dgm:presLayoutVars>
          <dgm:chMax val="1"/>
          <dgm:chPref val="1"/>
        </dgm:presLayoutVars>
      </dgm:prSet>
      <dgm:spPr/>
    </dgm:pt>
    <dgm:pt modelId="{CAF89E96-0947-46E9-A01E-AE6DFD46054F}" type="pres">
      <dgm:prSet presAssocID="{764584DF-B2B1-45B4-905F-E3C57181703B}" presName="sibTrans" presStyleLbl="sibTrans2D1" presStyleIdx="0" presStyleCnt="0"/>
      <dgm:spPr/>
    </dgm:pt>
    <dgm:pt modelId="{0B268564-9100-4E45-A5CF-F9F6FE0235FB}" type="pres">
      <dgm:prSet presAssocID="{9F9947F5-C2B1-4ABF-B859-508E4FDB08E5}" presName="compNode" presStyleCnt="0"/>
      <dgm:spPr/>
    </dgm:pt>
    <dgm:pt modelId="{E7DF7323-CB88-4421-A260-C5BF3ACD0A47}" type="pres">
      <dgm:prSet presAssocID="{9F9947F5-C2B1-4ABF-B859-508E4FDB08E5}" presName="iconBgRect" presStyleLbl="bgShp" presStyleIdx="2" presStyleCnt="4"/>
      <dgm:spPr/>
    </dgm:pt>
    <dgm:pt modelId="{4EE334ED-E2EF-4515-9A4C-74173BFB8A81}" type="pres">
      <dgm:prSet presAssocID="{9F9947F5-C2B1-4ABF-B859-508E4FDB08E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1FE3803D-830F-46FB-9E34-B44B02EDB189}" type="pres">
      <dgm:prSet presAssocID="{9F9947F5-C2B1-4ABF-B859-508E4FDB08E5}" presName="spaceRect" presStyleCnt="0"/>
      <dgm:spPr/>
    </dgm:pt>
    <dgm:pt modelId="{620C117F-CBDC-42E6-AE24-F6B4BC47CFB4}" type="pres">
      <dgm:prSet presAssocID="{9F9947F5-C2B1-4ABF-B859-508E4FDB08E5}" presName="textRect" presStyleLbl="revTx" presStyleIdx="2" presStyleCnt="4">
        <dgm:presLayoutVars>
          <dgm:chMax val="1"/>
          <dgm:chPref val="1"/>
        </dgm:presLayoutVars>
      </dgm:prSet>
      <dgm:spPr/>
    </dgm:pt>
    <dgm:pt modelId="{D95770E7-0600-4D87-A099-05D8CBEE1108}" type="pres">
      <dgm:prSet presAssocID="{F6956609-950E-448B-A4FC-6E6C775E1BE8}" presName="sibTrans" presStyleLbl="sibTrans2D1" presStyleIdx="0" presStyleCnt="0"/>
      <dgm:spPr/>
    </dgm:pt>
    <dgm:pt modelId="{53925C25-D15D-4319-9D71-72FCC128F395}" type="pres">
      <dgm:prSet presAssocID="{1D2DFFDD-E783-45F8-94E5-7D9943665B7F}" presName="compNode" presStyleCnt="0"/>
      <dgm:spPr/>
    </dgm:pt>
    <dgm:pt modelId="{C1E7ABD4-7569-438C-A5BC-980147924ACE}" type="pres">
      <dgm:prSet presAssocID="{1D2DFFDD-E783-45F8-94E5-7D9943665B7F}" presName="iconBgRect" presStyleLbl="bgShp" presStyleIdx="3" presStyleCnt="4"/>
      <dgm:spPr/>
    </dgm:pt>
    <dgm:pt modelId="{76B5979B-560E-49AF-8A9B-9E272496C6EF}" type="pres">
      <dgm:prSet presAssocID="{1D2DFFDD-E783-45F8-94E5-7D9943665B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A9FD8C23-33CE-4AC6-AD6D-ABDAA96A42CC}" type="pres">
      <dgm:prSet presAssocID="{1D2DFFDD-E783-45F8-94E5-7D9943665B7F}" presName="spaceRect" presStyleCnt="0"/>
      <dgm:spPr/>
    </dgm:pt>
    <dgm:pt modelId="{A6EF7443-4330-44AE-9CB0-1AD6DBC2A663}" type="pres">
      <dgm:prSet presAssocID="{1D2DFFDD-E783-45F8-94E5-7D9943665B7F}" presName="textRect" presStyleLbl="revTx" presStyleIdx="3" presStyleCnt="4">
        <dgm:presLayoutVars>
          <dgm:chMax val="1"/>
          <dgm:chPref val="1"/>
        </dgm:presLayoutVars>
      </dgm:prSet>
      <dgm:spPr/>
    </dgm:pt>
  </dgm:ptLst>
  <dgm:cxnLst>
    <dgm:cxn modelId="{00FF1A01-B9F7-480E-9C4F-A884C479485A}" type="presOf" srcId="{D3E043FB-9177-4284-9BA8-6192098A27D0}" destId="{F43CE95C-858E-451C-A498-26288A5FBED7}" srcOrd="0" destOrd="0" presId="urn:microsoft.com/office/officeart/2018/2/layout/IconCircleList"/>
    <dgm:cxn modelId="{E2E08D16-2B1F-4C34-8CAE-134E9EA40F33}" type="presOf" srcId="{F6956609-950E-448B-A4FC-6E6C775E1BE8}" destId="{D95770E7-0600-4D87-A099-05D8CBEE1108}" srcOrd="0" destOrd="0" presId="urn:microsoft.com/office/officeart/2018/2/layout/IconCircleList"/>
    <dgm:cxn modelId="{BA456639-3BE6-46C4-A4F4-3353BD6A6FFE}" type="presOf" srcId="{9F9947F5-C2B1-4ABF-B859-508E4FDB08E5}" destId="{620C117F-CBDC-42E6-AE24-F6B4BC47CFB4}" srcOrd="0" destOrd="0" presId="urn:microsoft.com/office/officeart/2018/2/layout/IconCircleList"/>
    <dgm:cxn modelId="{AB38EA5B-94B7-4715-B271-0ACD311ACDB7}" srcId="{C5D29206-9101-4C30-905F-BF67512BEAB7}" destId="{A2E123AD-C80F-4019-90BE-20F10AFA3DB5}" srcOrd="0" destOrd="0" parTransId="{150665DC-B47E-4930-A3F3-CC64119BCD85}" sibTransId="{A96E31AD-08F0-4187-A8A1-E8CA735F2D10}"/>
    <dgm:cxn modelId="{02D34248-6ADC-4CB4-9202-0EB456CDF789}" srcId="{C5D29206-9101-4C30-905F-BF67512BEAB7}" destId="{9F9947F5-C2B1-4ABF-B859-508E4FDB08E5}" srcOrd="2" destOrd="0" parTransId="{1195BD64-1B4E-4631-9FCD-2A9FE7443279}" sibTransId="{F6956609-950E-448B-A4FC-6E6C775E1BE8}"/>
    <dgm:cxn modelId="{5FA2467A-18F5-4162-A1DF-3848583FB141}" srcId="{C5D29206-9101-4C30-905F-BF67512BEAB7}" destId="{D3E043FB-9177-4284-9BA8-6192098A27D0}" srcOrd="1" destOrd="0" parTransId="{54E29CA3-A80B-463C-AD52-106EF5EC22BA}" sibTransId="{764584DF-B2B1-45B4-905F-E3C57181703B}"/>
    <dgm:cxn modelId="{5984DF82-3B48-4AE7-8C70-DDAFD4BBAF94}" type="presOf" srcId="{A96E31AD-08F0-4187-A8A1-E8CA735F2D10}" destId="{4676A5D7-2B08-4373-A086-7A89255EB237}" srcOrd="0" destOrd="0" presId="urn:microsoft.com/office/officeart/2018/2/layout/IconCircleList"/>
    <dgm:cxn modelId="{7CA12CA8-C3F9-4533-8E9F-40D6769D20F9}" type="presOf" srcId="{764584DF-B2B1-45B4-905F-E3C57181703B}" destId="{CAF89E96-0947-46E9-A01E-AE6DFD46054F}" srcOrd="0" destOrd="0" presId="urn:microsoft.com/office/officeart/2018/2/layout/IconCircleList"/>
    <dgm:cxn modelId="{E8D224B1-A33B-401E-A8CE-9F3F092CE038}" type="presOf" srcId="{C5D29206-9101-4C30-905F-BF67512BEAB7}" destId="{BDADC734-74C7-49BD-B7F3-22D3DE198D1A}" srcOrd="0" destOrd="0" presId="urn:microsoft.com/office/officeart/2018/2/layout/IconCircleList"/>
    <dgm:cxn modelId="{EFA5E0B4-B52F-4394-AC4F-E696501EA238}" srcId="{C5D29206-9101-4C30-905F-BF67512BEAB7}" destId="{1D2DFFDD-E783-45F8-94E5-7D9943665B7F}" srcOrd="3" destOrd="0" parTransId="{8E9448D6-937F-46C2-852E-A8732EBFD9C1}" sibTransId="{B00C9B8F-1E4F-42EC-B098-C3C65A09E907}"/>
    <dgm:cxn modelId="{BAFBC8FC-973A-4701-9213-B2C8AB3799CA}" type="presOf" srcId="{A2E123AD-C80F-4019-90BE-20F10AFA3DB5}" destId="{57AB1AA7-32F3-4CF8-8978-C6CA0AC125B7}" srcOrd="0" destOrd="0" presId="urn:microsoft.com/office/officeart/2018/2/layout/IconCircleList"/>
    <dgm:cxn modelId="{E9B1E9FC-38CA-4A2F-BDD5-A456BBC1131D}" type="presOf" srcId="{1D2DFFDD-E783-45F8-94E5-7D9943665B7F}" destId="{A6EF7443-4330-44AE-9CB0-1AD6DBC2A663}" srcOrd="0" destOrd="0" presId="urn:microsoft.com/office/officeart/2018/2/layout/IconCircleList"/>
    <dgm:cxn modelId="{B5ABE7AA-FD65-48A6-8568-135E32EC03F1}" type="presParOf" srcId="{BDADC734-74C7-49BD-B7F3-22D3DE198D1A}" destId="{2C3F9A53-2462-4BBE-829D-9FB5C1A1D9C5}" srcOrd="0" destOrd="0" presId="urn:microsoft.com/office/officeart/2018/2/layout/IconCircleList"/>
    <dgm:cxn modelId="{FB97DFAB-A733-4C76-8C10-833A036DAB47}" type="presParOf" srcId="{2C3F9A53-2462-4BBE-829D-9FB5C1A1D9C5}" destId="{3F2E5092-BD98-4603-BCD0-6A941A4923B1}" srcOrd="0" destOrd="0" presId="urn:microsoft.com/office/officeart/2018/2/layout/IconCircleList"/>
    <dgm:cxn modelId="{E2C49F13-2D7D-4454-A36C-D6EC7AB1E807}" type="presParOf" srcId="{3F2E5092-BD98-4603-BCD0-6A941A4923B1}" destId="{CA3C920B-5622-4057-B767-EF8CD652BC62}" srcOrd="0" destOrd="0" presId="urn:microsoft.com/office/officeart/2018/2/layout/IconCircleList"/>
    <dgm:cxn modelId="{327AA278-3A94-49EF-B581-9BD178ACC6B7}" type="presParOf" srcId="{3F2E5092-BD98-4603-BCD0-6A941A4923B1}" destId="{B7D74F6E-5F20-4290-9DBC-8005B135A8CE}" srcOrd="1" destOrd="0" presId="urn:microsoft.com/office/officeart/2018/2/layout/IconCircleList"/>
    <dgm:cxn modelId="{79E38F08-0497-47DD-B070-4C9593A0D5F3}" type="presParOf" srcId="{3F2E5092-BD98-4603-BCD0-6A941A4923B1}" destId="{F2DAB241-A7C9-4CC4-A08A-C1060914916A}" srcOrd="2" destOrd="0" presId="urn:microsoft.com/office/officeart/2018/2/layout/IconCircleList"/>
    <dgm:cxn modelId="{1F124B1D-2808-46E9-B22A-2BB6EE354162}" type="presParOf" srcId="{3F2E5092-BD98-4603-BCD0-6A941A4923B1}" destId="{57AB1AA7-32F3-4CF8-8978-C6CA0AC125B7}" srcOrd="3" destOrd="0" presId="urn:microsoft.com/office/officeart/2018/2/layout/IconCircleList"/>
    <dgm:cxn modelId="{E1B27877-B70E-4132-8662-6F6C23A1107A}" type="presParOf" srcId="{2C3F9A53-2462-4BBE-829D-9FB5C1A1D9C5}" destId="{4676A5D7-2B08-4373-A086-7A89255EB237}" srcOrd="1" destOrd="0" presId="urn:microsoft.com/office/officeart/2018/2/layout/IconCircleList"/>
    <dgm:cxn modelId="{57E727AE-44BE-4066-B87D-DC9E75FAADC9}" type="presParOf" srcId="{2C3F9A53-2462-4BBE-829D-9FB5C1A1D9C5}" destId="{AEA14E47-BBAF-4C35-94C3-461E35989D2D}" srcOrd="2" destOrd="0" presId="urn:microsoft.com/office/officeart/2018/2/layout/IconCircleList"/>
    <dgm:cxn modelId="{13100450-F2AE-4504-A83C-1A8881655C49}" type="presParOf" srcId="{AEA14E47-BBAF-4C35-94C3-461E35989D2D}" destId="{AB3B921C-5665-4E31-8539-73FF63F3C0F2}" srcOrd="0" destOrd="0" presId="urn:microsoft.com/office/officeart/2018/2/layout/IconCircleList"/>
    <dgm:cxn modelId="{68B07D96-808C-4C13-AA58-2665E3DB888E}" type="presParOf" srcId="{AEA14E47-BBAF-4C35-94C3-461E35989D2D}" destId="{9EE1B8AC-6CA4-4B2C-AB4F-573C1F4D7B5A}" srcOrd="1" destOrd="0" presId="urn:microsoft.com/office/officeart/2018/2/layout/IconCircleList"/>
    <dgm:cxn modelId="{B9F81663-2EDE-482A-9B34-0B0FAD194CCB}" type="presParOf" srcId="{AEA14E47-BBAF-4C35-94C3-461E35989D2D}" destId="{6C14F016-4046-4521-B86D-A7CB6BC9E40C}" srcOrd="2" destOrd="0" presId="urn:microsoft.com/office/officeart/2018/2/layout/IconCircleList"/>
    <dgm:cxn modelId="{F10D9DFF-D69B-4602-AB24-47CA663D8E5F}" type="presParOf" srcId="{AEA14E47-BBAF-4C35-94C3-461E35989D2D}" destId="{F43CE95C-858E-451C-A498-26288A5FBED7}" srcOrd="3" destOrd="0" presId="urn:microsoft.com/office/officeart/2018/2/layout/IconCircleList"/>
    <dgm:cxn modelId="{A8801230-5645-4A7D-91B8-0C0DC06E506A}" type="presParOf" srcId="{2C3F9A53-2462-4BBE-829D-9FB5C1A1D9C5}" destId="{CAF89E96-0947-46E9-A01E-AE6DFD46054F}" srcOrd="3" destOrd="0" presId="urn:microsoft.com/office/officeart/2018/2/layout/IconCircleList"/>
    <dgm:cxn modelId="{B0DB050F-94B8-45B6-8D37-7DE304E8880B}" type="presParOf" srcId="{2C3F9A53-2462-4BBE-829D-9FB5C1A1D9C5}" destId="{0B268564-9100-4E45-A5CF-F9F6FE0235FB}" srcOrd="4" destOrd="0" presId="urn:microsoft.com/office/officeart/2018/2/layout/IconCircleList"/>
    <dgm:cxn modelId="{D20C05F0-E17A-4810-8983-CCF8C536ECEF}" type="presParOf" srcId="{0B268564-9100-4E45-A5CF-F9F6FE0235FB}" destId="{E7DF7323-CB88-4421-A260-C5BF3ACD0A47}" srcOrd="0" destOrd="0" presId="urn:microsoft.com/office/officeart/2018/2/layout/IconCircleList"/>
    <dgm:cxn modelId="{24B8BC67-8E14-4749-8A36-88955E9E7046}" type="presParOf" srcId="{0B268564-9100-4E45-A5CF-F9F6FE0235FB}" destId="{4EE334ED-E2EF-4515-9A4C-74173BFB8A81}" srcOrd="1" destOrd="0" presId="urn:microsoft.com/office/officeart/2018/2/layout/IconCircleList"/>
    <dgm:cxn modelId="{F30DEAEB-B83E-43EE-ACA7-6800E633394F}" type="presParOf" srcId="{0B268564-9100-4E45-A5CF-F9F6FE0235FB}" destId="{1FE3803D-830F-46FB-9E34-B44B02EDB189}" srcOrd="2" destOrd="0" presId="urn:microsoft.com/office/officeart/2018/2/layout/IconCircleList"/>
    <dgm:cxn modelId="{BBE7521B-AA0F-4318-A9B9-501D62B05E71}" type="presParOf" srcId="{0B268564-9100-4E45-A5CF-F9F6FE0235FB}" destId="{620C117F-CBDC-42E6-AE24-F6B4BC47CFB4}" srcOrd="3" destOrd="0" presId="urn:microsoft.com/office/officeart/2018/2/layout/IconCircleList"/>
    <dgm:cxn modelId="{9700D2F2-5892-48DC-9CAE-B4F52495C92C}" type="presParOf" srcId="{2C3F9A53-2462-4BBE-829D-9FB5C1A1D9C5}" destId="{D95770E7-0600-4D87-A099-05D8CBEE1108}" srcOrd="5" destOrd="0" presId="urn:microsoft.com/office/officeart/2018/2/layout/IconCircleList"/>
    <dgm:cxn modelId="{94CBA954-E01B-4175-853B-C68F92D4FDAB}" type="presParOf" srcId="{2C3F9A53-2462-4BBE-829D-9FB5C1A1D9C5}" destId="{53925C25-D15D-4319-9D71-72FCC128F395}" srcOrd="6" destOrd="0" presId="urn:microsoft.com/office/officeart/2018/2/layout/IconCircleList"/>
    <dgm:cxn modelId="{044DACD9-0D5C-4094-AE71-A62FFD828678}" type="presParOf" srcId="{53925C25-D15D-4319-9D71-72FCC128F395}" destId="{C1E7ABD4-7569-438C-A5BC-980147924ACE}" srcOrd="0" destOrd="0" presId="urn:microsoft.com/office/officeart/2018/2/layout/IconCircleList"/>
    <dgm:cxn modelId="{6BC1F356-3591-4720-9A87-5C9FEC9CBD39}" type="presParOf" srcId="{53925C25-D15D-4319-9D71-72FCC128F395}" destId="{76B5979B-560E-49AF-8A9B-9E272496C6EF}" srcOrd="1" destOrd="0" presId="urn:microsoft.com/office/officeart/2018/2/layout/IconCircleList"/>
    <dgm:cxn modelId="{FF4DFC90-869D-4D97-8986-865F94D48EF9}" type="presParOf" srcId="{53925C25-D15D-4319-9D71-72FCC128F395}" destId="{A9FD8C23-33CE-4AC6-AD6D-ABDAA96A42CC}" srcOrd="2" destOrd="0" presId="urn:microsoft.com/office/officeart/2018/2/layout/IconCircleList"/>
    <dgm:cxn modelId="{FD0BA7EB-E1F9-471F-B81E-E2CE579C1249}" type="presParOf" srcId="{53925C25-D15D-4319-9D71-72FCC128F395}" destId="{A6EF7443-4330-44AE-9CB0-1AD6DBC2A66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6BB3E-57AD-4C3D-8C4F-188DC20A24CC}">
      <dsp:nvSpPr>
        <dsp:cNvPr id="0" name=""/>
        <dsp:cNvSpPr/>
      </dsp:nvSpPr>
      <dsp:spPr>
        <a:xfrm>
          <a:off x="1024625" y="0"/>
          <a:ext cx="1097489" cy="1023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26467B-5243-4CFE-90F0-4492EB4BE11B}">
      <dsp:nvSpPr>
        <dsp:cNvPr id="0" name=""/>
        <dsp:cNvSpPr/>
      </dsp:nvSpPr>
      <dsp:spPr>
        <a:xfrm>
          <a:off x="5527" y="1198222"/>
          <a:ext cx="3135684" cy="43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fr-FR" sz="2200" b="1" kern="1200"/>
            <a:t>Exploration and Discovery:</a:t>
          </a:r>
          <a:endParaRPr lang="en-US" sz="2200" kern="1200"/>
        </a:p>
      </dsp:txBody>
      <dsp:txXfrm>
        <a:off x="5527" y="1198222"/>
        <a:ext cx="3135684" cy="438726"/>
      </dsp:txXfrm>
    </dsp:sp>
    <dsp:sp modelId="{36FB2800-13D0-4807-88C7-BF0497BE735C}">
      <dsp:nvSpPr>
        <dsp:cNvPr id="0" name=""/>
        <dsp:cNvSpPr/>
      </dsp:nvSpPr>
      <dsp:spPr>
        <a:xfrm>
          <a:off x="5527" y="1718124"/>
          <a:ext cx="3135684" cy="2633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It's an </a:t>
          </a:r>
          <a:r>
            <a:rPr lang="en-US" sz="1600" b="1" kern="1200"/>
            <a:t>exploratory phase</a:t>
          </a:r>
          <a:r>
            <a:rPr lang="en-US" sz="1600" kern="1200"/>
            <a:t> where you gather information through research, user interviews, observation, and other methods.</a:t>
          </a:r>
        </a:p>
        <a:p>
          <a:pPr marL="0" lvl="0" indent="0" algn="ctr" defTabSz="711200">
            <a:lnSpc>
              <a:spcPct val="100000"/>
            </a:lnSpc>
            <a:spcBef>
              <a:spcPct val="0"/>
            </a:spcBef>
            <a:spcAft>
              <a:spcPct val="35000"/>
            </a:spcAft>
            <a:buNone/>
          </a:pPr>
          <a:r>
            <a:rPr lang="en-US" sz="1600" kern="1200"/>
            <a:t>This phase involves </a:t>
          </a:r>
          <a:r>
            <a:rPr lang="en-US" sz="1600" b="1" kern="1200"/>
            <a:t>identifying different aspects of the problem</a:t>
          </a:r>
          <a:r>
            <a:rPr lang="en-US" sz="1600" kern="1200"/>
            <a:t>, considering the </a:t>
          </a:r>
          <a:r>
            <a:rPr lang="en-US" sz="1600" b="1" kern="1200"/>
            <a:t>context and background</a:t>
          </a:r>
          <a:r>
            <a:rPr lang="en-US" sz="1600" kern="1200"/>
            <a:t>, and exploring various </a:t>
          </a:r>
          <a:r>
            <a:rPr lang="en-US" sz="1600" b="1" kern="1200"/>
            <a:t>potential causes and contributing factors</a:t>
          </a:r>
          <a:r>
            <a:rPr lang="en-US" sz="1600" kern="1200"/>
            <a:t>.</a:t>
          </a:r>
        </a:p>
      </dsp:txBody>
      <dsp:txXfrm>
        <a:off x="5527" y="1718124"/>
        <a:ext cx="3135684" cy="2633213"/>
      </dsp:txXfrm>
    </dsp:sp>
    <dsp:sp modelId="{53CFD554-782E-4694-B907-FA3B8C255194}">
      <dsp:nvSpPr>
        <dsp:cNvPr id="0" name=""/>
        <dsp:cNvSpPr/>
      </dsp:nvSpPr>
      <dsp:spPr>
        <a:xfrm>
          <a:off x="4709055" y="0"/>
          <a:ext cx="1097489" cy="1023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4B1C62-90E7-4947-B7B9-98A4A1A24C6C}">
      <dsp:nvSpPr>
        <dsp:cNvPr id="0" name=""/>
        <dsp:cNvSpPr/>
      </dsp:nvSpPr>
      <dsp:spPr>
        <a:xfrm>
          <a:off x="3689957" y="1198222"/>
          <a:ext cx="3135684" cy="43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fr-FR" sz="2200" b="1" kern="1200"/>
            <a:t>Defining the Scope:</a:t>
          </a:r>
          <a:endParaRPr lang="en-US" sz="2200" kern="1200"/>
        </a:p>
      </dsp:txBody>
      <dsp:txXfrm>
        <a:off x="3689957" y="1198222"/>
        <a:ext cx="3135684" cy="438726"/>
      </dsp:txXfrm>
    </dsp:sp>
    <dsp:sp modelId="{93A9C01F-5D4F-45B8-ABF9-1D1EBE8C05B0}">
      <dsp:nvSpPr>
        <dsp:cNvPr id="0" name=""/>
        <dsp:cNvSpPr/>
      </dsp:nvSpPr>
      <dsp:spPr>
        <a:xfrm>
          <a:off x="3689957" y="1718124"/>
          <a:ext cx="3135684" cy="2633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Problem framing helps us </a:t>
          </a:r>
          <a:r>
            <a:rPr lang="en-US" sz="1600" b="1" kern="1200"/>
            <a:t>define the boundaries</a:t>
          </a:r>
          <a:r>
            <a:rPr lang="en-US" sz="1600" kern="1200"/>
            <a:t> of the problem, ensuring we are not addressing irrelevant aspects or trying to solve everything at once.</a:t>
          </a:r>
        </a:p>
        <a:p>
          <a:pPr marL="0" lvl="0" indent="0" algn="ctr" defTabSz="711200">
            <a:lnSpc>
              <a:spcPct val="100000"/>
            </a:lnSpc>
            <a:spcBef>
              <a:spcPct val="0"/>
            </a:spcBef>
            <a:spcAft>
              <a:spcPct val="35000"/>
            </a:spcAft>
            <a:buNone/>
          </a:pPr>
          <a:r>
            <a:rPr lang="en-US" sz="1600" kern="1200"/>
            <a:t>By defining the scope, we can </a:t>
          </a:r>
          <a:r>
            <a:rPr lang="en-US" sz="1600" b="1" kern="1200"/>
            <a:t>focus your efforts</a:t>
          </a:r>
          <a:r>
            <a:rPr lang="en-US" sz="1600" kern="1200"/>
            <a:t> on the most critical aspects of the issue and develop more </a:t>
          </a:r>
          <a:r>
            <a:rPr lang="en-US" sz="1600" b="1" kern="1200"/>
            <a:t>targeted solutions</a:t>
          </a:r>
          <a:r>
            <a:rPr lang="en-US" sz="1600" kern="1200"/>
            <a:t>.</a:t>
          </a:r>
        </a:p>
      </dsp:txBody>
      <dsp:txXfrm>
        <a:off x="3689957" y="1718124"/>
        <a:ext cx="3135684" cy="2633213"/>
      </dsp:txXfrm>
    </dsp:sp>
    <dsp:sp modelId="{346868CD-E241-42C7-914E-E80B26076B42}">
      <dsp:nvSpPr>
        <dsp:cNvPr id="0" name=""/>
        <dsp:cNvSpPr/>
      </dsp:nvSpPr>
      <dsp:spPr>
        <a:xfrm>
          <a:off x="8393484" y="0"/>
          <a:ext cx="1097489" cy="1023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D2EE7D-8FC5-49FC-A252-AF73EA21B3B5}">
      <dsp:nvSpPr>
        <dsp:cNvPr id="0" name=""/>
        <dsp:cNvSpPr/>
      </dsp:nvSpPr>
      <dsp:spPr>
        <a:xfrm>
          <a:off x="7374387" y="1198222"/>
          <a:ext cx="3135684" cy="438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fr-FR" sz="2200" b="1" kern="1200"/>
            <a:t>Laying the Groundwork:</a:t>
          </a:r>
          <a:endParaRPr lang="en-US" sz="2200" kern="1200"/>
        </a:p>
      </dsp:txBody>
      <dsp:txXfrm>
        <a:off x="7374387" y="1198222"/>
        <a:ext cx="3135684" cy="438726"/>
      </dsp:txXfrm>
    </dsp:sp>
    <dsp:sp modelId="{C1537D6B-BE25-44F4-855A-910CDF9627C4}">
      <dsp:nvSpPr>
        <dsp:cNvPr id="0" name=""/>
        <dsp:cNvSpPr/>
      </dsp:nvSpPr>
      <dsp:spPr>
        <a:xfrm>
          <a:off x="7374387" y="1718124"/>
          <a:ext cx="3135684" cy="2633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The outcome of problem framing is a </a:t>
          </a:r>
          <a:r>
            <a:rPr lang="en-US" sz="1600" b="1" kern="1200"/>
            <a:t>deeper understanding of the problem</a:t>
          </a:r>
          <a:r>
            <a:rPr lang="en-US" sz="1600" kern="1200"/>
            <a:t> and its various facets.</a:t>
          </a:r>
        </a:p>
        <a:p>
          <a:pPr marL="0" lvl="0" indent="0" algn="ctr" defTabSz="711200">
            <a:lnSpc>
              <a:spcPct val="100000"/>
            </a:lnSpc>
            <a:spcBef>
              <a:spcPct val="0"/>
            </a:spcBef>
            <a:spcAft>
              <a:spcPct val="35000"/>
            </a:spcAft>
            <a:buNone/>
          </a:pPr>
          <a:r>
            <a:rPr lang="en-US" sz="1600" kern="1200"/>
            <a:t>This understanding lays the groundwork for </a:t>
          </a:r>
          <a:r>
            <a:rPr lang="en-US" sz="1600" b="1" kern="1200"/>
            <a:t>creating a clear and concise problem definition</a:t>
          </a:r>
          <a:r>
            <a:rPr lang="en-US" sz="1600" kern="1200"/>
            <a:t>, which is a crucial step in guiding the design thinking process towards effective solutions.</a:t>
          </a:r>
        </a:p>
      </dsp:txBody>
      <dsp:txXfrm>
        <a:off x="7374387" y="1718124"/>
        <a:ext cx="3135684" cy="26332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3C920B-5622-4057-B767-EF8CD652BC62}">
      <dsp:nvSpPr>
        <dsp:cNvPr id="0" name=""/>
        <dsp:cNvSpPr/>
      </dsp:nvSpPr>
      <dsp:spPr>
        <a:xfrm>
          <a:off x="6562" y="840110"/>
          <a:ext cx="1458640" cy="14586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D74F6E-5F20-4290-9DBC-8005B135A8CE}">
      <dsp:nvSpPr>
        <dsp:cNvPr id="0" name=""/>
        <dsp:cNvSpPr/>
      </dsp:nvSpPr>
      <dsp:spPr>
        <a:xfrm>
          <a:off x="312876" y="1146425"/>
          <a:ext cx="846011" cy="8460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AB1AA7-32F3-4CF8-8978-C6CA0AC125B7}">
      <dsp:nvSpPr>
        <dsp:cNvPr id="0" name=""/>
        <dsp:cNvSpPr/>
      </dsp:nvSpPr>
      <dsp:spPr>
        <a:xfrm>
          <a:off x="1777768" y="840110"/>
          <a:ext cx="3438224" cy="145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Initial problem:</a:t>
          </a:r>
          <a:r>
            <a:rPr lang="en-US" sz="1400" kern="1200"/>
            <a:t> Students struggle to find reliable and engaging learning resources online, leading to frustration and decreased motivation.</a:t>
          </a:r>
        </a:p>
      </dsp:txBody>
      <dsp:txXfrm>
        <a:off x="1777768" y="840110"/>
        <a:ext cx="3438224" cy="1458640"/>
      </dsp:txXfrm>
    </dsp:sp>
    <dsp:sp modelId="{AB3B921C-5665-4E31-8539-73FF63F3C0F2}">
      <dsp:nvSpPr>
        <dsp:cNvPr id="0" name=""/>
        <dsp:cNvSpPr/>
      </dsp:nvSpPr>
      <dsp:spPr>
        <a:xfrm>
          <a:off x="5815077" y="840110"/>
          <a:ext cx="1458640" cy="14586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1B8AC-6CA4-4B2C-AB4F-573C1F4D7B5A}">
      <dsp:nvSpPr>
        <dsp:cNvPr id="0" name=""/>
        <dsp:cNvSpPr/>
      </dsp:nvSpPr>
      <dsp:spPr>
        <a:xfrm>
          <a:off x="6121391" y="1146425"/>
          <a:ext cx="846011" cy="8460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3CE95C-858E-451C-A498-26288A5FBED7}">
      <dsp:nvSpPr>
        <dsp:cNvPr id="0" name=""/>
        <dsp:cNvSpPr/>
      </dsp:nvSpPr>
      <dsp:spPr>
        <a:xfrm>
          <a:off x="7586283" y="840110"/>
          <a:ext cx="3438224" cy="145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Reframed problem:</a:t>
          </a:r>
          <a:r>
            <a:rPr lang="en-US" sz="1400" kern="1200"/>
            <a:t> How might we create a </a:t>
          </a:r>
          <a:r>
            <a:rPr lang="en-US" sz="1400" b="1" kern="1200"/>
            <a:t>learning experience</a:t>
          </a:r>
          <a:r>
            <a:rPr lang="en-US" sz="1400" kern="1200"/>
            <a:t> that is </a:t>
          </a:r>
          <a:r>
            <a:rPr lang="en-US" sz="1400" b="1" kern="1200"/>
            <a:t>personalized, interactive, and enjoyable</a:t>
          </a:r>
          <a:r>
            <a:rPr lang="en-US" sz="1400" kern="1200"/>
            <a:t>, motivating students to actively engage with the material and </a:t>
          </a:r>
          <a:r>
            <a:rPr lang="en-US" sz="1400" b="1" kern="1200"/>
            <a:t>take ownership of their learning journey</a:t>
          </a:r>
          <a:r>
            <a:rPr lang="en-US" sz="1400" kern="1200"/>
            <a:t>?</a:t>
          </a:r>
        </a:p>
      </dsp:txBody>
      <dsp:txXfrm>
        <a:off x="7586283" y="840110"/>
        <a:ext cx="3438224" cy="1458640"/>
      </dsp:txXfrm>
    </dsp:sp>
    <dsp:sp modelId="{E7DF7323-CB88-4421-A260-C5BF3ACD0A47}">
      <dsp:nvSpPr>
        <dsp:cNvPr id="0" name=""/>
        <dsp:cNvSpPr/>
      </dsp:nvSpPr>
      <dsp:spPr>
        <a:xfrm>
          <a:off x="6562" y="3240408"/>
          <a:ext cx="1458640" cy="14586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E334ED-E2EF-4515-9A4C-74173BFB8A81}">
      <dsp:nvSpPr>
        <dsp:cNvPr id="0" name=""/>
        <dsp:cNvSpPr/>
      </dsp:nvSpPr>
      <dsp:spPr>
        <a:xfrm>
          <a:off x="312876" y="3546723"/>
          <a:ext cx="846011" cy="8460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0C117F-CBDC-42E6-AE24-F6B4BC47CFB4}">
      <dsp:nvSpPr>
        <dsp:cNvPr id="0" name=""/>
        <dsp:cNvSpPr/>
      </dsp:nvSpPr>
      <dsp:spPr>
        <a:xfrm>
          <a:off x="1777768" y="3240408"/>
          <a:ext cx="3438224" cy="145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By reframing the problem, the focus shifts from simply finding resources to </a:t>
          </a:r>
          <a:r>
            <a:rPr lang="en-US" sz="1400" b="1" kern="1200"/>
            <a:t>creating a holistic learning experience</a:t>
          </a:r>
          <a:r>
            <a:rPr lang="en-US" sz="1400" kern="1200"/>
            <a:t> that addresses the underlying causes of student frustration and disengagement. This opens up possibilities for solutions beyond traditional online resource platforms.</a:t>
          </a:r>
        </a:p>
      </dsp:txBody>
      <dsp:txXfrm>
        <a:off x="1777768" y="3240408"/>
        <a:ext cx="3438224" cy="1458640"/>
      </dsp:txXfrm>
    </dsp:sp>
    <dsp:sp modelId="{C1E7ABD4-7569-438C-A5BC-980147924ACE}">
      <dsp:nvSpPr>
        <dsp:cNvPr id="0" name=""/>
        <dsp:cNvSpPr/>
      </dsp:nvSpPr>
      <dsp:spPr>
        <a:xfrm>
          <a:off x="5815077" y="3240408"/>
          <a:ext cx="1458640" cy="145864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5979B-560E-49AF-8A9B-9E272496C6EF}">
      <dsp:nvSpPr>
        <dsp:cNvPr id="0" name=""/>
        <dsp:cNvSpPr/>
      </dsp:nvSpPr>
      <dsp:spPr>
        <a:xfrm>
          <a:off x="6121391" y="3546723"/>
          <a:ext cx="846011" cy="84601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EF7443-4330-44AE-9CB0-1AD6DBC2A663}">
      <dsp:nvSpPr>
        <dsp:cNvPr id="0" name=""/>
        <dsp:cNvSpPr/>
      </dsp:nvSpPr>
      <dsp:spPr>
        <a:xfrm>
          <a:off x="7586283" y="3240408"/>
          <a:ext cx="3438224" cy="145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b="1" kern="1200"/>
            <a:t>Remember:</a:t>
          </a:r>
          <a:r>
            <a:rPr lang="en-US" sz="1400" kern="1200"/>
            <a:t> Reframing is an iterative process. Experiment with different techniques and encourage diverse perspectives to </a:t>
          </a:r>
          <a:r>
            <a:rPr lang="en-US" sz="1400" b="1" kern="1200"/>
            <a:t>maximize the potential for uncovering innovative and impactful solutions</a:t>
          </a:r>
          <a:r>
            <a:rPr lang="en-US" sz="1400" kern="1200"/>
            <a:t>.</a:t>
          </a:r>
        </a:p>
      </dsp:txBody>
      <dsp:txXfrm>
        <a:off x="7586283" y="3240408"/>
        <a:ext cx="3438224" cy="1458640"/>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27/02/2024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27/02/2024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27/02/2024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27/02/2024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27/02/2024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27/02/2024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27/02/2024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8941B0-F4D5-4460-BCAD-F7E2B41A8257}" type="datetimeFigureOut">
              <a:rPr lang="fr-FR" smtClean="0"/>
              <a:t>27/02/2024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5297762" y="640080"/>
            <a:ext cx="6251110" cy="3566160"/>
          </a:xfrm>
        </p:spPr>
        <p:txBody>
          <a:bodyPr anchor="b">
            <a:normAutofit/>
          </a:bodyPr>
          <a:lstStyle/>
          <a:p>
            <a:pPr algn="l"/>
            <a:r>
              <a:rPr lang="fr-FR" sz="5400" b="1">
                <a:ea typeface="+mj-lt"/>
                <a:cs typeface="+mj-lt"/>
              </a:rPr>
              <a:t>problem  framing and  definition</a:t>
            </a:r>
            <a:endParaRPr lang="fr-FR" sz="5400" b="1"/>
          </a:p>
        </p:txBody>
      </p:sp>
      <p:sp>
        <p:nvSpPr>
          <p:cNvPr id="3" name="Sous-titre 2"/>
          <p:cNvSpPr>
            <a:spLocks noGrp="1"/>
          </p:cNvSpPr>
          <p:nvPr>
            <p:ph type="subTitle" idx="1"/>
          </p:nvPr>
        </p:nvSpPr>
        <p:spPr>
          <a:xfrm>
            <a:off x="5297760" y="4636008"/>
            <a:ext cx="6251111" cy="1572768"/>
          </a:xfrm>
        </p:spPr>
        <p:txBody>
          <a:bodyPr vert="horz" lIns="91440" tIns="45720" rIns="91440" bIns="45720" rtlCol="0">
            <a:normAutofit/>
          </a:bodyPr>
          <a:lstStyle/>
          <a:p>
            <a:pPr algn="l"/>
            <a:r>
              <a:rPr lang="fr-FR" b="1" dirty="0">
                <a:ea typeface="Calibri"/>
                <a:cs typeface="Calibri"/>
              </a:rPr>
              <a:t>Master 1 SDIA</a:t>
            </a:r>
            <a:endParaRPr lang="fr-FR" b="1">
              <a:ea typeface="Calibri"/>
              <a:cs typeface="Calibri"/>
            </a:endParaRPr>
          </a:p>
          <a:p>
            <a:pPr algn="l"/>
            <a:r>
              <a:rPr lang="fr-FR" b="1" dirty="0">
                <a:ea typeface="Calibri"/>
                <a:cs typeface="Calibri"/>
              </a:rPr>
              <a:t>Prof LAYEB </a:t>
            </a:r>
            <a:r>
              <a:rPr lang="fr-FR" b="1" err="1">
                <a:ea typeface="Calibri"/>
                <a:cs typeface="Calibri"/>
              </a:rPr>
              <a:t>Abdesslem</a:t>
            </a:r>
            <a:endParaRPr lang="fr-FR" b="1">
              <a:ea typeface="Calibri"/>
              <a:cs typeface="Calibri"/>
            </a:endParaRPr>
          </a:p>
          <a:p>
            <a:pPr algn="l"/>
            <a:r>
              <a:rPr lang="fr-FR" b="1" err="1">
                <a:ea typeface="Calibri"/>
                <a:cs typeface="Calibri"/>
              </a:rPr>
              <a:t>University</a:t>
            </a:r>
            <a:r>
              <a:rPr lang="fr-FR" b="1" dirty="0">
                <a:ea typeface="Calibri"/>
                <a:cs typeface="Calibri"/>
              </a:rPr>
              <a:t> of Constantine 2, Algeria</a:t>
            </a:r>
            <a:endParaRPr lang="fr-FR" b="1">
              <a:ea typeface="Calibri"/>
              <a:cs typeface="Calibri"/>
            </a:endParaRPr>
          </a:p>
        </p:txBody>
      </p:sp>
      <p:pic>
        <p:nvPicPr>
          <p:cNvPr id="18" name="Picture 4">
            <a:extLst>
              <a:ext uri="{FF2B5EF4-FFF2-40B4-BE49-F238E27FC236}">
                <a16:creationId xmlns:a16="http://schemas.microsoft.com/office/drawing/2014/main" id="{21644603-2707-3F2D-0FD5-BD0C4B9691A6}"/>
              </a:ext>
            </a:extLst>
          </p:cNvPr>
          <p:cNvPicPr>
            <a:picLocks noChangeAspect="1"/>
          </p:cNvPicPr>
          <p:nvPr/>
        </p:nvPicPr>
        <p:blipFill rotWithShape="1">
          <a:blip r:embed="rId2"/>
          <a:srcRect l="48547" r="522"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40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10CAF40-DE86-454C-C649-30070159684E}"/>
              </a:ext>
            </a:extLst>
          </p:cNvPr>
          <p:cNvSpPr>
            <a:spLocks noGrp="1"/>
          </p:cNvSpPr>
          <p:nvPr>
            <p:ph type="title"/>
          </p:nvPr>
        </p:nvSpPr>
        <p:spPr>
          <a:xfrm>
            <a:off x="740395" y="2375199"/>
            <a:ext cx="3600860" cy="1789625"/>
          </a:xfrm>
        </p:spPr>
        <p:txBody>
          <a:bodyPr>
            <a:normAutofit/>
          </a:bodyPr>
          <a:lstStyle/>
          <a:p>
            <a:pPr algn="ctr"/>
            <a:r>
              <a:rPr lang="en-US" sz="3000" b="1" dirty="0">
                <a:cs typeface="Calibri Light"/>
              </a:rPr>
              <a:t>Problem framing  </a:t>
            </a:r>
            <a:br>
              <a:rPr lang="en-US" sz="3000" b="1" dirty="0">
                <a:cs typeface="Calibri Light"/>
              </a:rPr>
            </a:br>
            <a:r>
              <a:rPr lang="en-US" sz="3000" b="1" dirty="0">
                <a:cs typeface="Calibri Light"/>
              </a:rPr>
              <a:t>VS  </a:t>
            </a:r>
            <a:br>
              <a:rPr lang="en-US" sz="3000" b="1" dirty="0">
                <a:cs typeface="Calibri Light"/>
              </a:rPr>
            </a:br>
            <a:r>
              <a:rPr lang="en-US" sz="3000" b="1" dirty="0">
                <a:cs typeface="Calibri Light"/>
              </a:rPr>
              <a:t>Problem definition</a:t>
            </a:r>
            <a:endParaRPr lang="fr-FR" sz="3000" b="1" dirty="0">
              <a:ea typeface="Calibri Light" panose="020F0302020204030204"/>
              <a:cs typeface="Calibri Light"/>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077793E3-1A74-52F1-89BE-B24C626F8DF7}"/>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endParaRPr lang="en-US" sz="2200" b="1">
              <a:ea typeface="+mn-lt"/>
              <a:cs typeface="+mn-lt"/>
            </a:endParaRPr>
          </a:p>
          <a:p>
            <a:r>
              <a:rPr lang="en-US" sz="2200" b="1">
                <a:ea typeface="+mn-lt"/>
                <a:cs typeface="+mn-lt"/>
              </a:rPr>
              <a:t>Problem framing</a:t>
            </a:r>
            <a:r>
              <a:rPr lang="en-US" sz="2200">
                <a:ea typeface="+mn-lt"/>
                <a:cs typeface="+mn-lt"/>
              </a:rPr>
              <a:t> like exploring a new city. You wander the streets, gather information, and get a general sense of layout and different districts.</a:t>
            </a:r>
            <a:endParaRPr lang="en-US" sz="2200" b="1">
              <a:ea typeface="+mn-lt"/>
              <a:cs typeface="+mn-lt"/>
            </a:endParaRPr>
          </a:p>
          <a:p>
            <a:r>
              <a:rPr lang="en-US" sz="2200" b="1">
                <a:ea typeface="+mn-lt"/>
                <a:cs typeface="+mn-lt"/>
              </a:rPr>
              <a:t>Problem definition</a:t>
            </a:r>
            <a:r>
              <a:rPr lang="en-US" sz="2200">
                <a:ea typeface="+mn-lt"/>
                <a:cs typeface="+mn-lt"/>
              </a:rPr>
              <a:t> is like choosing a specific destination in that city. You've narrowed down our focus and know exactly where we want to go, making it easier to plan our route and navigate towards our goal.</a:t>
            </a:r>
            <a:endParaRPr lang="en-US" sz="2200"/>
          </a:p>
          <a:p>
            <a:pPr marL="0" indent="0">
              <a:buNone/>
            </a:pPr>
            <a:endParaRPr lang="en-US" sz="2200" b="1">
              <a:ea typeface="+mn-lt"/>
              <a:cs typeface="+mn-lt"/>
            </a:endParaRPr>
          </a:p>
          <a:p>
            <a:r>
              <a:rPr lang="en-US" sz="2200" b="1">
                <a:ea typeface="+mn-lt"/>
                <a:cs typeface="+mn-lt"/>
              </a:rPr>
              <a:t>Problem framing</a:t>
            </a:r>
            <a:r>
              <a:rPr lang="en-US" sz="2200">
                <a:ea typeface="+mn-lt"/>
                <a:cs typeface="+mn-lt"/>
              </a:rPr>
              <a:t>: </a:t>
            </a:r>
            <a:r>
              <a:rPr lang="en-US" sz="2200" b="1">
                <a:ea typeface="+mn-lt"/>
                <a:cs typeface="+mn-lt"/>
              </a:rPr>
              <a:t>Exploration and understanding</a:t>
            </a:r>
            <a:r>
              <a:rPr lang="en-US" sz="2200">
                <a:ea typeface="+mn-lt"/>
                <a:cs typeface="+mn-lt"/>
              </a:rPr>
              <a:t> the problem in its entirety.</a:t>
            </a:r>
            <a:endParaRPr lang="fr-FR" sz="2200">
              <a:ea typeface="+mn-lt"/>
              <a:cs typeface="+mn-lt"/>
            </a:endParaRPr>
          </a:p>
          <a:p>
            <a:r>
              <a:rPr lang="en-US" sz="2200" b="1">
                <a:ea typeface="+mn-lt"/>
                <a:cs typeface="+mn-lt"/>
              </a:rPr>
              <a:t>Problem definition</a:t>
            </a:r>
            <a:r>
              <a:rPr lang="en-US" sz="2200">
                <a:ea typeface="+mn-lt"/>
                <a:cs typeface="+mn-lt"/>
              </a:rPr>
              <a:t>: </a:t>
            </a:r>
            <a:r>
              <a:rPr lang="en-US" sz="2200" b="1">
                <a:ea typeface="+mn-lt"/>
                <a:cs typeface="+mn-lt"/>
              </a:rPr>
              <a:t>Clear and concise statement</a:t>
            </a:r>
            <a:r>
              <a:rPr lang="en-US" sz="2200">
                <a:ea typeface="+mn-lt"/>
                <a:cs typeface="+mn-lt"/>
              </a:rPr>
              <a:t> outlining the core issue to be addressed.</a:t>
            </a:r>
            <a:endParaRPr lang="fr-FR" sz="2200">
              <a:ea typeface="+mn-lt"/>
              <a:cs typeface="+mn-lt"/>
            </a:endParaRPr>
          </a:p>
        </p:txBody>
      </p:sp>
    </p:spTree>
    <p:extLst>
      <p:ext uri="{BB962C8B-B14F-4D97-AF65-F5344CB8AC3E}">
        <p14:creationId xmlns:p14="http://schemas.microsoft.com/office/powerpoint/2010/main" val="173511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6295575-B790-35AC-1D05-7F8BFDA275C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600" b="1" kern="1200">
                <a:solidFill>
                  <a:schemeClr val="tx1"/>
                </a:solidFill>
                <a:latin typeface="+mj-lt"/>
                <a:ea typeface="+mj-ea"/>
                <a:cs typeface="+mj-cs"/>
              </a:rPr>
              <a:t>Problem framing    VS     Problem definition</a:t>
            </a:r>
            <a:endParaRPr lang="en-US" sz="26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92714857-D5B1-39A1-85C4-60FACAB11147}"/>
              </a:ext>
            </a:extLst>
          </p:cNvPr>
          <p:cNvSpPr txBox="1"/>
          <p:nvPr/>
        </p:nvSpPr>
        <p:spPr>
          <a:xfrm>
            <a:off x="641374" y="2807208"/>
            <a:ext cx="3752589"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200" dirty="0">
                <a:highlight>
                  <a:srgbClr val="FFFFFF"/>
                </a:highlight>
              </a:rPr>
              <a:t>The </a:t>
            </a:r>
            <a:r>
              <a:rPr lang="en-US" sz="2200" b="1" dirty="0">
                <a:highlight>
                  <a:srgbClr val="FFFFFF"/>
                </a:highlight>
              </a:rPr>
              <a:t>purpose of problem framing</a:t>
            </a:r>
            <a:r>
              <a:rPr lang="en-US" sz="2200" dirty="0">
                <a:highlight>
                  <a:srgbClr val="FFFFFF"/>
                </a:highlight>
              </a:rPr>
              <a:t> is, often, </a:t>
            </a:r>
            <a:r>
              <a:rPr lang="en-US" sz="2200" b="1" dirty="0">
                <a:highlight>
                  <a:srgbClr val="FFFFFF"/>
                </a:highlight>
              </a:rPr>
              <a:t>to produce a problem statement</a:t>
            </a:r>
            <a:r>
              <a:rPr lang="en-US" sz="2200" dirty="0">
                <a:highlight>
                  <a:srgbClr val="FFFFFF"/>
                </a:highlight>
              </a:rPr>
              <a:t>. A problem statement is a concise statement that </a:t>
            </a:r>
            <a:r>
              <a:rPr lang="en-US" sz="2200" err="1">
                <a:highlight>
                  <a:srgbClr val="FFFFFF"/>
                </a:highlight>
              </a:rPr>
              <a:t>summarises</a:t>
            </a:r>
            <a:r>
              <a:rPr lang="en-US" sz="2200" dirty="0">
                <a:highlight>
                  <a:srgbClr val="FFFFFF"/>
                </a:highlight>
              </a:rPr>
              <a:t> the current state (problem), the ideal state (goal), and the gap between them.</a:t>
            </a:r>
            <a:endParaRPr lang="en-US" sz="2200" dirty="0"/>
          </a:p>
        </p:txBody>
      </p:sp>
      <p:pic>
        <p:nvPicPr>
          <p:cNvPr id="4" name="Espace réservé du contenu 3" descr="Problem Statement">
            <a:extLst>
              <a:ext uri="{FF2B5EF4-FFF2-40B4-BE49-F238E27FC236}">
                <a16:creationId xmlns:a16="http://schemas.microsoft.com/office/drawing/2014/main" id="{0D91E88B-712C-0F27-FFCE-0D9B43A6B3DA}"/>
              </a:ext>
            </a:extLst>
          </p:cNvPr>
          <p:cNvPicPr>
            <a:picLocks noGrp="1" noChangeAspect="1"/>
          </p:cNvPicPr>
          <p:nvPr>
            <p:ph idx="1"/>
          </p:nvPr>
        </p:nvPicPr>
        <p:blipFill rotWithShape="1">
          <a:blip r:embed="rId2"/>
          <a:srcRect r="-134" b="14026"/>
          <a:stretch/>
        </p:blipFill>
        <p:spPr>
          <a:xfrm>
            <a:off x="4654296" y="1450710"/>
            <a:ext cx="6903720" cy="3956580"/>
          </a:xfrm>
          <a:prstGeom prst="rect">
            <a:avLst/>
          </a:prstGeom>
        </p:spPr>
      </p:pic>
    </p:spTree>
    <p:extLst>
      <p:ext uri="{BB962C8B-B14F-4D97-AF65-F5344CB8AC3E}">
        <p14:creationId xmlns:p14="http://schemas.microsoft.com/office/powerpoint/2010/main" val="3249118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White bulbs with a yellow one standing out">
            <a:extLst>
              <a:ext uri="{FF2B5EF4-FFF2-40B4-BE49-F238E27FC236}">
                <a16:creationId xmlns:a16="http://schemas.microsoft.com/office/drawing/2014/main" id="{C04F70F4-E4FC-8C03-4348-DAF4D3BA212F}"/>
              </a:ext>
            </a:extLst>
          </p:cNvPr>
          <p:cNvPicPr>
            <a:picLocks noChangeAspect="1"/>
          </p:cNvPicPr>
          <p:nvPr/>
        </p:nvPicPr>
        <p:blipFill>
          <a:blip r:embed="rId2"/>
          <a:stretch>
            <a:fillRect/>
          </a:stretch>
        </p:blipFill>
        <p:spPr>
          <a:xfrm>
            <a:off x="7069760" y="3444008"/>
            <a:ext cx="5122239" cy="3413992"/>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9ABB44C-AD16-2C59-57F7-3AF2FAB000BA}"/>
              </a:ext>
            </a:extLst>
          </p:cNvPr>
          <p:cNvSpPr>
            <a:spLocks noGrp="1"/>
          </p:cNvSpPr>
          <p:nvPr>
            <p:ph type="title"/>
          </p:nvPr>
        </p:nvSpPr>
        <p:spPr>
          <a:xfrm>
            <a:off x="838200" y="365125"/>
            <a:ext cx="10515599" cy="1325563"/>
          </a:xfrm>
        </p:spPr>
        <p:txBody>
          <a:bodyPr>
            <a:normAutofit/>
          </a:bodyPr>
          <a:lstStyle/>
          <a:p>
            <a:r>
              <a:rPr lang="en-US" b="1" dirty="0">
                <a:ea typeface="+mj-lt"/>
                <a:cs typeface="+mj-lt"/>
              </a:rPr>
              <a:t>Framing the Problem in design thinking</a:t>
            </a:r>
            <a:endParaRPr lang="fr-FR" dirty="0">
              <a:ea typeface="Calibri Light" panose="020F0302020204030204"/>
              <a:cs typeface="Calibri Light" panose="020F0302020204030204"/>
            </a:endParaRPr>
          </a:p>
        </p:txBody>
      </p:sp>
      <p:sp>
        <p:nvSpPr>
          <p:cNvPr id="3" name="Espace réservé du contenu 2">
            <a:extLst>
              <a:ext uri="{FF2B5EF4-FFF2-40B4-BE49-F238E27FC236}">
                <a16:creationId xmlns:a16="http://schemas.microsoft.com/office/drawing/2014/main" id="{6842E1E0-47F0-8E89-8020-1B7AA6645F9D}"/>
              </a:ext>
            </a:extLst>
          </p:cNvPr>
          <p:cNvSpPr>
            <a:spLocks noGrp="1"/>
          </p:cNvSpPr>
          <p:nvPr>
            <p:ph idx="1"/>
          </p:nvPr>
        </p:nvSpPr>
        <p:spPr>
          <a:xfrm>
            <a:off x="703729" y="1254125"/>
            <a:ext cx="5796772" cy="5404690"/>
          </a:xfrm>
        </p:spPr>
        <p:txBody>
          <a:bodyPr vert="horz" lIns="91440" tIns="45720" rIns="91440" bIns="45720" rtlCol="0" anchor="t">
            <a:normAutofit lnSpcReduction="10000"/>
          </a:bodyPr>
          <a:lstStyle/>
          <a:p>
            <a:pPr marL="0" indent="0">
              <a:buNone/>
            </a:pPr>
            <a:r>
              <a:rPr lang="en-US" sz="2000" dirty="0">
                <a:ea typeface="+mn-lt"/>
                <a:cs typeface="+mn-lt"/>
              </a:rPr>
              <a:t>Reframing the problem is a crucial step in design thinking, allowing us to </a:t>
            </a:r>
            <a:r>
              <a:rPr lang="en-US" sz="2000" b="1" dirty="0">
                <a:ea typeface="+mn-lt"/>
                <a:cs typeface="+mn-lt"/>
              </a:rPr>
              <a:t>approach the challenge from new perspectives</a:t>
            </a:r>
            <a:r>
              <a:rPr lang="en-US" sz="2000" dirty="0">
                <a:ea typeface="+mn-lt"/>
                <a:cs typeface="+mn-lt"/>
              </a:rPr>
              <a:t> and </a:t>
            </a:r>
            <a:r>
              <a:rPr lang="en-US" sz="2000" b="1" dirty="0">
                <a:ea typeface="+mn-lt"/>
                <a:cs typeface="+mn-lt"/>
              </a:rPr>
              <a:t>unlock innovative solutions</a:t>
            </a:r>
            <a:r>
              <a:rPr lang="en-US" sz="2000" dirty="0">
                <a:ea typeface="+mn-lt"/>
                <a:cs typeface="+mn-lt"/>
              </a:rPr>
              <a:t>. </a:t>
            </a:r>
            <a:endParaRPr lang="fr-FR" sz="2000">
              <a:ea typeface="+mn-lt"/>
              <a:cs typeface="+mn-lt"/>
            </a:endParaRPr>
          </a:p>
          <a:p>
            <a:pPr marL="0" indent="0">
              <a:buNone/>
            </a:pPr>
            <a:r>
              <a:rPr lang="en-US" sz="2000" dirty="0">
                <a:ea typeface="+mn-lt"/>
                <a:cs typeface="+mn-lt"/>
              </a:rPr>
              <a:t>It involves </a:t>
            </a:r>
            <a:r>
              <a:rPr lang="en-US" sz="2000" b="1" dirty="0">
                <a:ea typeface="+mn-lt"/>
                <a:cs typeface="+mn-lt"/>
              </a:rPr>
              <a:t>shifting our eyes </a:t>
            </a:r>
            <a:r>
              <a:rPr lang="en-US" sz="2000" dirty="0">
                <a:ea typeface="+mn-lt"/>
                <a:cs typeface="+mn-lt"/>
              </a:rPr>
              <a:t>to see the problem in a different light</a:t>
            </a:r>
          </a:p>
          <a:p>
            <a:pPr marL="457200" indent="-457200"/>
            <a:r>
              <a:rPr lang="en-US" sz="2000" b="1" dirty="0">
                <a:ea typeface="+mn-lt"/>
                <a:cs typeface="+mn-lt"/>
              </a:rPr>
              <a:t>Rise creativity:</a:t>
            </a:r>
            <a:r>
              <a:rPr lang="en-US" sz="2000" dirty="0">
                <a:ea typeface="+mn-lt"/>
                <a:cs typeface="+mn-lt"/>
              </a:rPr>
              <a:t> By challenging assumptions and exploring different viewpoints, we can generate </a:t>
            </a:r>
            <a:r>
              <a:rPr lang="en-US" sz="2000" b="1" dirty="0">
                <a:ea typeface="+mn-lt"/>
                <a:cs typeface="+mn-lt"/>
              </a:rPr>
              <a:t>new ideas and solutions</a:t>
            </a:r>
            <a:r>
              <a:rPr lang="en-US" sz="2000" dirty="0">
                <a:ea typeface="+mn-lt"/>
                <a:cs typeface="+mn-lt"/>
              </a:rPr>
              <a:t> that may not have been considered initially.</a:t>
            </a:r>
            <a:endParaRPr lang="fr-FR" sz="2000" dirty="0">
              <a:ea typeface="Calibri"/>
              <a:cs typeface="Calibri"/>
            </a:endParaRPr>
          </a:p>
          <a:p>
            <a:pPr marL="457200" indent="-457200"/>
            <a:r>
              <a:rPr lang="en-US" sz="2000" b="1" dirty="0">
                <a:ea typeface="+mn-lt"/>
                <a:cs typeface="+mn-lt"/>
              </a:rPr>
              <a:t>Uncovers hidden insights:</a:t>
            </a:r>
            <a:r>
              <a:rPr lang="en-US" sz="2000" dirty="0">
                <a:ea typeface="+mn-lt"/>
                <a:cs typeface="+mn-lt"/>
              </a:rPr>
              <a:t> Reframing can help we </a:t>
            </a:r>
            <a:r>
              <a:rPr lang="en-US" sz="2000" b="1" dirty="0">
                <a:ea typeface="+mn-lt"/>
                <a:cs typeface="+mn-lt"/>
              </a:rPr>
              <a:t>identify underlying causes</a:t>
            </a:r>
            <a:r>
              <a:rPr lang="en-US" sz="2000" dirty="0">
                <a:ea typeface="+mn-lt"/>
                <a:cs typeface="+mn-lt"/>
              </a:rPr>
              <a:t> and </a:t>
            </a:r>
            <a:r>
              <a:rPr lang="en-US" sz="2000" b="1" dirty="0">
                <a:ea typeface="+mn-lt"/>
                <a:cs typeface="+mn-lt"/>
              </a:rPr>
              <a:t>deeper complexities</a:t>
            </a:r>
            <a:r>
              <a:rPr lang="en-US" sz="2000" dirty="0">
                <a:ea typeface="+mn-lt"/>
                <a:cs typeface="+mn-lt"/>
              </a:rPr>
              <a:t> of the problem, leading to more effective solutions.</a:t>
            </a:r>
            <a:endParaRPr lang="fr-FR" sz="2000" dirty="0">
              <a:ea typeface="Calibri" panose="020F0502020204030204"/>
              <a:cs typeface="Calibri" panose="020F0502020204030204"/>
            </a:endParaRPr>
          </a:p>
          <a:p>
            <a:pPr marL="457200" indent="-457200">
              <a:buFont typeface="Arial"/>
            </a:pPr>
            <a:r>
              <a:rPr lang="en-US" sz="2000" b="1" dirty="0">
                <a:ea typeface="+mn-lt"/>
                <a:cs typeface="+mn-lt"/>
              </a:rPr>
              <a:t>Expands the scope of possibilities:</a:t>
            </a:r>
            <a:r>
              <a:rPr lang="en-US" sz="2000" dirty="0">
                <a:ea typeface="+mn-lt"/>
                <a:cs typeface="+mn-lt"/>
              </a:rPr>
              <a:t> By considering alternative perspectives, we may </a:t>
            </a:r>
            <a:r>
              <a:rPr lang="en-US" sz="2000" b="1" dirty="0">
                <a:ea typeface="+mn-lt"/>
                <a:cs typeface="+mn-lt"/>
              </a:rPr>
              <a:t>discover entirely new directions</a:t>
            </a:r>
            <a:r>
              <a:rPr lang="en-US" sz="2000" dirty="0">
                <a:ea typeface="+mn-lt"/>
                <a:cs typeface="+mn-lt"/>
              </a:rPr>
              <a:t> for addressing the problem, potentially leading to more impactful solutions.</a:t>
            </a:r>
            <a:endParaRPr lang="fr-FR" sz="2000" dirty="0">
              <a:ea typeface="Calibri"/>
              <a:cs typeface="Calibri"/>
            </a:endParaRPr>
          </a:p>
          <a:p>
            <a:endParaRPr lang="fr-FR" sz="1500">
              <a:ea typeface="Calibri"/>
              <a:cs typeface="Calibri"/>
            </a:endParaRPr>
          </a:p>
        </p:txBody>
      </p:sp>
      <p:sp>
        <p:nvSpPr>
          <p:cNvPr id="13"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5083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75AA733-68AF-14A9-6EEF-4898A6D10B35}"/>
              </a:ext>
            </a:extLst>
          </p:cNvPr>
          <p:cNvSpPr>
            <a:spLocks noGrp="1"/>
          </p:cNvSpPr>
          <p:nvPr>
            <p:ph type="title"/>
          </p:nvPr>
        </p:nvSpPr>
        <p:spPr>
          <a:xfrm>
            <a:off x="466722" y="586855"/>
            <a:ext cx="3201366" cy="3387497"/>
          </a:xfrm>
        </p:spPr>
        <p:txBody>
          <a:bodyPr anchor="b">
            <a:normAutofit/>
          </a:bodyPr>
          <a:lstStyle/>
          <a:p>
            <a:pPr lvl="1" algn="r"/>
            <a:r>
              <a:rPr lang="en-US" sz="4000" b="1" kern="1200">
                <a:solidFill>
                  <a:srgbClr val="FFFFFF"/>
                </a:solidFill>
                <a:latin typeface="+mj-lt"/>
                <a:ea typeface="+mj-lt"/>
                <a:cs typeface="+mj-lt"/>
              </a:rPr>
              <a:t>Effective Techniques for Reframing</a:t>
            </a:r>
            <a:endParaRPr lang="fr-FR" sz="4000" b="1" kern="1200">
              <a:solidFill>
                <a:srgbClr val="FFFFFF"/>
              </a:solidFill>
              <a:latin typeface="+mj-lt"/>
              <a:ea typeface="+mj-lt"/>
              <a:cs typeface="+mj-lt"/>
            </a:endParaRPr>
          </a:p>
        </p:txBody>
      </p:sp>
      <p:sp>
        <p:nvSpPr>
          <p:cNvPr id="26" name="Espace réservé du contenu 2">
            <a:extLst>
              <a:ext uri="{FF2B5EF4-FFF2-40B4-BE49-F238E27FC236}">
                <a16:creationId xmlns:a16="http://schemas.microsoft.com/office/drawing/2014/main" id="{B44CC52F-EF2F-F0AE-62FE-8C6D1228EFE3}"/>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400" b="1" dirty="0">
                <a:ea typeface="+mn-lt"/>
                <a:cs typeface="+mn-lt"/>
              </a:rPr>
              <a:t>Ask "why" questions:</a:t>
            </a:r>
            <a:r>
              <a:rPr lang="en-US" sz="2400" dirty="0">
                <a:ea typeface="+mn-lt"/>
                <a:cs typeface="+mn-lt"/>
              </a:rPr>
              <a:t> Drill down to the </a:t>
            </a:r>
            <a:r>
              <a:rPr lang="en-US" sz="2400" b="1" dirty="0">
                <a:ea typeface="+mn-lt"/>
                <a:cs typeface="+mn-lt"/>
              </a:rPr>
              <a:t>root cause</a:t>
            </a:r>
            <a:r>
              <a:rPr lang="en-US" sz="2400" dirty="0">
                <a:ea typeface="+mn-lt"/>
                <a:cs typeface="+mn-lt"/>
              </a:rPr>
              <a:t> of the problem by repeatedly asking "why" this happens.</a:t>
            </a:r>
            <a:endParaRPr lang="fr-FR" sz="2400" dirty="0">
              <a:ea typeface="Calibri" panose="020F0502020204030204"/>
              <a:cs typeface="Calibri" panose="020F0502020204030204"/>
            </a:endParaRPr>
          </a:p>
          <a:p>
            <a:r>
              <a:rPr lang="en-US" sz="2400" b="1" dirty="0">
                <a:ea typeface="+mn-lt"/>
                <a:cs typeface="+mn-lt"/>
              </a:rPr>
              <a:t>Challenge assumptions:</a:t>
            </a:r>
            <a:r>
              <a:rPr lang="en-US" sz="2400" dirty="0">
                <a:ea typeface="+mn-lt"/>
                <a:cs typeface="+mn-lt"/>
              </a:rPr>
              <a:t> Question the </a:t>
            </a:r>
            <a:r>
              <a:rPr lang="en-US" sz="2400" b="1" dirty="0">
                <a:ea typeface="+mn-lt"/>
                <a:cs typeface="+mn-lt"/>
              </a:rPr>
              <a:t>underlying beliefs and limitations</a:t>
            </a:r>
            <a:r>
              <a:rPr lang="en-US" sz="2400" dirty="0">
                <a:ea typeface="+mn-lt"/>
                <a:cs typeface="+mn-lt"/>
              </a:rPr>
              <a:t> associated with the problem.</a:t>
            </a:r>
            <a:endParaRPr lang="fr-FR" sz="2400" dirty="0">
              <a:ea typeface="Calibri"/>
              <a:cs typeface="Calibri"/>
            </a:endParaRPr>
          </a:p>
          <a:p>
            <a:r>
              <a:rPr lang="en-US" sz="2400" b="1" dirty="0">
                <a:ea typeface="+mn-lt"/>
                <a:cs typeface="+mn-lt"/>
              </a:rPr>
              <a:t>Consider alternative perspectives:</a:t>
            </a:r>
            <a:r>
              <a:rPr lang="en-US" sz="2400" dirty="0">
                <a:ea typeface="+mn-lt"/>
                <a:cs typeface="+mn-lt"/>
              </a:rPr>
              <a:t> Look at the problem from the </a:t>
            </a:r>
            <a:r>
              <a:rPr lang="en-US" sz="2400" b="1" dirty="0">
                <a:ea typeface="+mn-lt"/>
                <a:cs typeface="+mn-lt"/>
              </a:rPr>
              <a:t>viewpoint of different stakeholders</a:t>
            </a:r>
            <a:r>
              <a:rPr lang="en-US" sz="2400" dirty="0">
                <a:ea typeface="+mn-lt"/>
                <a:cs typeface="+mn-lt"/>
              </a:rPr>
              <a:t> or through </a:t>
            </a:r>
            <a:r>
              <a:rPr lang="en-US" sz="2400" b="1" dirty="0">
                <a:ea typeface="+mn-lt"/>
                <a:cs typeface="+mn-lt"/>
              </a:rPr>
              <a:t>unconventional lenses</a:t>
            </a:r>
            <a:r>
              <a:rPr lang="en-US" sz="2400" dirty="0">
                <a:ea typeface="+mn-lt"/>
                <a:cs typeface="+mn-lt"/>
              </a:rPr>
              <a:t>.</a:t>
            </a:r>
            <a:endParaRPr lang="fr-FR" sz="2400" dirty="0">
              <a:ea typeface="Calibri"/>
              <a:cs typeface="Calibri"/>
            </a:endParaRPr>
          </a:p>
          <a:p>
            <a:r>
              <a:rPr lang="en-US" sz="2400" b="1" dirty="0">
                <a:ea typeface="+mn-lt"/>
                <a:cs typeface="+mn-lt"/>
              </a:rPr>
              <a:t>Explore analogies and metaphors:</a:t>
            </a:r>
            <a:r>
              <a:rPr lang="en-US" sz="2400" dirty="0">
                <a:ea typeface="+mn-lt"/>
                <a:cs typeface="+mn-lt"/>
              </a:rPr>
              <a:t> Draw inspiration from </a:t>
            </a:r>
            <a:r>
              <a:rPr lang="en-US" sz="2400" b="1" dirty="0">
                <a:ea typeface="+mn-lt"/>
                <a:cs typeface="+mn-lt"/>
              </a:rPr>
              <a:t>similar situations or unrelated fields</a:t>
            </a:r>
            <a:r>
              <a:rPr lang="en-US" sz="2400" dirty="0">
                <a:ea typeface="+mn-lt"/>
                <a:cs typeface="+mn-lt"/>
              </a:rPr>
              <a:t> to spark new ideas.</a:t>
            </a:r>
            <a:endParaRPr lang="fr-FR" sz="2400" dirty="0">
              <a:ea typeface="Calibri"/>
              <a:cs typeface="Calibri"/>
            </a:endParaRPr>
          </a:p>
          <a:p>
            <a:r>
              <a:rPr lang="en-US" sz="2400" b="1" dirty="0">
                <a:ea typeface="+mn-lt"/>
                <a:cs typeface="+mn-lt"/>
              </a:rPr>
              <a:t>Reverse the problem:</a:t>
            </a:r>
            <a:r>
              <a:rPr lang="en-US" sz="2400" dirty="0">
                <a:ea typeface="+mn-lt"/>
                <a:cs typeface="+mn-lt"/>
              </a:rPr>
              <a:t> Flip the problem on its head and consider the </a:t>
            </a:r>
            <a:r>
              <a:rPr lang="en-US" sz="2400" b="1" dirty="0">
                <a:ea typeface="+mn-lt"/>
                <a:cs typeface="+mn-lt"/>
              </a:rPr>
              <a:t>opposite scenario</a:t>
            </a:r>
            <a:r>
              <a:rPr lang="en-US" sz="2400" dirty="0">
                <a:ea typeface="+mn-lt"/>
                <a:cs typeface="+mn-lt"/>
              </a:rPr>
              <a:t> to gain a fresh perspective.</a:t>
            </a:r>
            <a:endParaRPr lang="fr-FR" sz="2400" dirty="0"/>
          </a:p>
          <a:p>
            <a:endParaRPr lang="fr-FR" sz="2000">
              <a:ea typeface="Calibri"/>
              <a:cs typeface="Calibri"/>
            </a:endParaRPr>
          </a:p>
        </p:txBody>
      </p:sp>
    </p:spTree>
    <p:extLst>
      <p:ext uri="{BB962C8B-B14F-4D97-AF65-F5344CB8AC3E}">
        <p14:creationId xmlns:p14="http://schemas.microsoft.com/office/powerpoint/2010/main" val="1013955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3C301F1C-0BD1-81CC-B218-2731E6146518}"/>
              </a:ext>
            </a:extLst>
          </p:cNvPr>
          <p:cNvSpPr>
            <a:spLocks noGrp="1"/>
          </p:cNvSpPr>
          <p:nvPr>
            <p:ph type="title"/>
          </p:nvPr>
        </p:nvSpPr>
        <p:spPr>
          <a:xfrm>
            <a:off x="838200" y="365125"/>
            <a:ext cx="10515600" cy="1325563"/>
          </a:xfrm>
        </p:spPr>
        <p:txBody>
          <a:bodyPr>
            <a:normAutofit/>
          </a:bodyPr>
          <a:lstStyle/>
          <a:p>
            <a:r>
              <a:rPr lang="en-US" b="1" dirty="0">
                <a:ea typeface="+mj-lt"/>
                <a:cs typeface="+mj-lt"/>
              </a:rPr>
              <a:t>Example of Framing the problem</a:t>
            </a:r>
            <a:endParaRPr lang="fr-FR" dirty="0">
              <a:ea typeface="+mj-lt"/>
              <a:cs typeface="+mj-lt"/>
            </a:endParaRPr>
          </a:p>
        </p:txBody>
      </p:sp>
      <p:graphicFrame>
        <p:nvGraphicFramePr>
          <p:cNvPr id="5" name="Espace réservé du contenu 2">
            <a:extLst>
              <a:ext uri="{FF2B5EF4-FFF2-40B4-BE49-F238E27FC236}">
                <a16:creationId xmlns:a16="http://schemas.microsoft.com/office/drawing/2014/main" id="{344B5606-B124-EF1F-4469-01ECFEFAF4C3}"/>
              </a:ext>
            </a:extLst>
          </p:cNvPr>
          <p:cNvGraphicFramePr>
            <a:graphicFrameLocks noGrp="1"/>
          </p:cNvGraphicFramePr>
          <p:nvPr>
            <p:ph idx="1"/>
            <p:extLst>
              <p:ext uri="{D42A27DB-BD31-4B8C-83A1-F6EECF244321}">
                <p14:modId xmlns:p14="http://schemas.microsoft.com/office/powerpoint/2010/main" val="491585201"/>
              </p:ext>
            </p:extLst>
          </p:nvPr>
        </p:nvGraphicFramePr>
        <p:xfrm>
          <a:off x="838200" y="1231714"/>
          <a:ext cx="11031070" cy="553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970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479AD72-A5B0-A358-6493-96466FE552E9}"/>
              </a:ext>
            </a:extLst>
          </p:cNvPr>
          <p:cNvSpPr>
            <a:spLocks noGrp="1"/>
          </p:cNvSpPr>
          <p:nvPr>
            <p:ph type="title"/>
          </p:nvPr>
        </p:nvSpPr>
        <p:spPr>
          <a:xfrm>
            <a:off x="841248" y="548640"/>
            <a:ext cx="3600860" cy="5431536"/>
          </a:xfrm>
        </p:spPr>
        <p:txBody>
          <a:bodyPr>
            <a:normAutofit/>
          </a:bodyPr>
          <a:lstStyle/>
          <a:p>
            <a:pPr lvl="1"/>
            <a:r>
              <a:rPr lang="en-US" sz="5400" b="1" kern="1200" dirty="0">
                <a:latin typeface="+mj-lt"/>
                <a:ea typeface="+mj-lt"/>
                <a:cs typeface="+mj-lt"/>
              </a:rPr>
              <a:t>Framing Techniques for Innovative Solutions</a:t>
            </a:r>
            <a:endParaRPr lang="fr-FR" sz="5400" b="1" kern="1200" dirty="0">
              <a:latin typeface="+mj-lt"/>
              <a:ea typeface="+mj-lt"/>
              <a:cs typeface="+mj-lt"/>
            </a:endParaRP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space réservé du contenu 2">
            <a:extLst>
              <a:ext uri="{FF2B5EF4-FFF2-40B4-BE49-F238E27FC236}">
                <a16:creationId xmlns:a16="http://schemas.microsoft.com/office/drawing/2014/main" id="{01F39BCE-851F-9DC4-CC09-B36F2286719B}"/>
              </a:ext>
            </a:extLst>
          </p:cNvPr>
          <p:cNvSpPr>
            <a:spLocks noGrp="1"/>
          </p:cNvSpPr>
          <p:nvPr>
            <p:ph idx="1"/>
          </p:nvPr>
        </p:nvSpPr>
        <p:spPr>
          <a:xfrm>
            <a:off x="5070389" y="1033944"/>
            <a:ext cx="6896687" cy="5577212"/>
          </a:xfrm>
        </p:spPr>
        <p:txBody>
          <a:bodyPr vert="horz" lIns="91440" tIns="45720" rIns="91440" bIns="45720" rtlCol="0" anchor="ctr">
            <a:normAutofit/>
          </a:bodyPr>
          <a:lstStyle/>
          <a:p>
            <a:r>
              <a:rPr lang="fr-FR" b="1" dirty="0">
                <a:ea typeface="+mn-lt"/>
                <a:cs typeface="+mn-lt"/>
              </a:rPr>
              <a:t>The Power of "</a:t>
            </a:r>
            <a:r>
              <a:rPr lang="fr-FR" b="1" err="1">
                <a:ea typeface="+mn-lt"/>
                <a:cs typeface="+mn-lt"/>
              </a:rPr>
              <a:t>Why</a:t>
            </a:r>
            <a:r>
              <a:rPr lang="fr-FR" b="1" dirty="0">
                <a:ea typeface="+mn-lt"/>
                <a:cs typeface="+mn-lt"/>
              </a:rPr>
              <a:t>":</a:t>
            </a:r>
            <a:endParaRPr lang="fr-FR" dirty="0">
              <a:ea typeface="Calibri" panose="020F0502020204030204"/>
              <a:cs typeface="Calibri" panose="020F0502020204030204"/>
            </a:endParaRPr>
          </a:p>
          <a:p>
            <a:r>
              <a:rPr lang="en-US" sz="1900" b="1" dirty="0">
                <a:ea typeface="+mn-lt"/>
                <a:cs typeface="+mn-lt"/>
              </a:rPr>
              <a:t>Ask "why" repeatedly:</a:t>
            </a:r>
            <a:r>
              <a:rPr lang="en-US" sz="1900" dirty="0">
                <a:ea typeface="+mn-lt"/>
                <a:cs typeface="+mn-lt"/>
              </a:rPr>
              <a:t> This simple yet powerful technique helps we </a:t>
            </a:r>
            <a:r>
              <a:rPr lang="en-US" sz="1900" b="1" dirty="0">
                <a:ea typeface="+mn-lt"/>
                <a:cs typeface="+mn-lt"/>
              </a:rPr>
              <a:t>drill down to the root cause</a:t>
            </a:r>
            <a:r>
              <a:rPr lang="en-US" sz="1900" dirty="0">
                <a:ea typeface="+mn-lt"/>
                <a:cs typeface="+mn-lt"/>
              </a:rPr>
              <a:t> of the problem. Don't settle for the initial answer; keep asking "why" until we reach the fundamental reason behind the issue.</a:t>
            </a:r>
            <a:endParaRPr lang="fr-FR" sz="1900" dirty="0"/>
          </a:p>
          <a:p>
            <a:r>
              <a:rPr lang="fr-FR" sz="1900" b="1" dirty="0">
                <a:ea typeface="+mn-lt"/>
                <a:cs typeface="+mn-lt"/>
              </a:rPr>
              <a:t>Example:</a:t>
            </a:r>
            <a:endParaRPr lang="fr-FR" sz="1900" dirty="0"/>
          </a:p>
          <a:p>
            <a:pPr lvl="1"/>
            <a:r>
              <a:rPr lang="en-US" sz="1900" b="1" dirty="0">
                <a:ea typeface="+mn-lt"/>
                <a:cs typeface="+mn-lt"/>
              </a:rPr>
              <a:t>Initial problem:</a:t>
            </a:r>
            <a:r>
              <a:rPr lang="en-US" sz="1900" dirty="0">
                <a:ea typeface="+mn-lt"/>
                <a:cs typeface="+mn-lt"/>
              </a:rPr>
              <a:t> People are not using our public transportation system.</a:t>
            </a:r>
            <a:endParaRPr lang="fr-FR" sz="1900" dirty="0"/>
          </a:p>
          <a:p>
            <a:pPr lvl="1"/>
            <a:r>
              <a:rPr lang="en-US" sz="1900" b="1" dirty="0">
                <a:ea typeface="+mn-lt"/>
                <a:cs typeface="+mn-lt"/>
              </a:rPr>
              <a:t>Why?</a:t>
            </a:r>
            <a:r>
              <a:rPr lang="en-US" sz="1900" dirty="0">
                <a:ea typeface="+mn-lt"/>
                <a:cs typeface="+mn-lt"/>
              </a:rPr>
              <a:t> Because it's slow and inconvenient.</a:t>
            </a:r>
            <a:endParaRPr lang="fr-FR" sz="1900" dirty="0"/>
          </a:p>
          <a:p>
            <a:pPr lvl="1"/>
            <a:r>
              <a:rPr lang="en-US" sz="1900" b="1" dirty="0">
                <a:ea typeface="+mn-lt"/>
                <a:cs typeface="+mn-lt"/>
              </a:rPr>
              <a:t>Why is it slow and inconvenient?</a:t>
            </a:r>
            <a:r>
              <a:rPr lang="en-US" sz="1900" dirty="0">
                <a:ea typeface="+mn-lt"/>
                <a:cs typeface="+mn-lt"/>
              </a:rPr>
              <a:t> Because there are long wait times and unreliable schedules.</a:t>
            </a:r>
            <a:endParaRPr lang="fr-FR" sz="1900" dirty="0"/>
          </a:p>
          <a:p>
            <a:pPr lvl="1"/>
            <a:r>
              <a:rPr lang="en-US" sz="1900" b="1" dirty="0">
                <a:ea typeface="+mn-lt"/>
                <a:cs typeface="+mn-lt"/>
              </a:rPr>
              <a:t>Why are there long wait times and unreliable schedules?</a:t>
            </a:r>
            <a:r>
              <a:rPr lang="en-US" sz="1900" dirty="0">
                <a:ea typeface="+mn-lt"/>
                <a:cs typeface="+mn-lt"/>
              </a:rPr>
              <a:t> Because there aren't enough buses and the infrastructure needs improvement.</a:t>
            </a:r>
            <a:endParaRPr lang="fr-FR" sz="1900" dirty="0"/>
          </a:p>
          <a:p>
            <a:pPr lvl="1"/>
            <a:r>
              <a:rPr lang="en-US" sz="1900" dirty="0">
                <a:ea typeface="+mn-lt"/>
                <a:cs typeface="+mn-lt"/>
              </a:rPr>
              <a:t>By asking "why" repeatedly, we uncover the </a:t>
            </a:r>
            <a:r>
              <a:rPr lang="en-US" sz="1900" b="1" dirty="0">
                <a:ea typeface="+mn-lt"/>
                <a:cs typeface="+mn-lt"/>
              </a:rPr>
              <a:t>underlying factors</a:t>
            </a:r>
            <a:r>
              <a:rPr lang="en-US" sz="1900" dirty="0">
                <a:ea typeface="+mn-lt"/>
                <a:cs typeface="+mn-lt"/>
              </a:rPr>
              <a:t> contributing to the problem, allowing we to address them more effectively.</a:t>
            </a:r>
            <a:endParaRPr lang="fr-FR" sz="1900" dirty="0"/>
          </a:p>
          <a:p>
            <a:endParaRPr lang="fr-FR" sz="1900">
              <a:ea typeface="Calibri"/>
              <a:cs typeface="Calibri"/>
            </a:endParaRPr>
          </a:p>
        </p:txBody>
      </p:sp>
    </p:spTree>
    <p:extLst>
      <p:ext uri="{BB962C8B-B14F-4D97-AF65-F5344CB8AC3E}">
        <p14:creationId xmlns:p14="http://schemas.microsoft.com/office/powerpoint/2010/main" val="3164153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F7A35E2-EF91-E3C2-652F-51463D8A0427}"/>
              </a:ext>
            </a:extLst>
          </p:cNvPr>
          <p:cNvSpPr>
            <a:spLocks noGrp="1"/>
          </p:cNvSpPr>
          <p:nvPr>
            <p:ph type="title"/>
          </p:nvPr>
        </p:nvSpPr>
        <p:spPr>
          <a:xfrm>
            <a:off x="466722" y="586855"/>
            <a:ext cx="3201366" cy="3387497"/>
          </a:xfrm>
        </p:spPr>
        <p:txBody>
          <a:bodyPr anchor="b">
            <a:normAutofit/>
          </a:bodyPr>
          <a:lstStyle/>
          <a:p>
            <a:pPr algn="r"/>
            <a:r>
              <a:rPr lang="en-US" sz="2800" b="1">
                <a:solidFill>
                  <a:srgbClr val="FFFFFF"/>
                </a:solidFill>
                <a:ea typeface="Calibri Light"/>
                <a:cs typeface="Calibri Light"/>
              </a:rPr>
              <a:t>Reframing Techniques for Innovative Solutions</a:t>
            </a:r>
            <a:endParaRPr lang="fr-FR" sz="2800">
              <a:solidFill>
                <a:srgbClr val="FFFFFF"/>
              </a:solidFill>
              <a:ea typeface="Calibri Light"/>
              <a:cs typeface="Calibri Light"/>
            </a:endParaRPr>
          </a:p>
        </p:txBody>
      </p:sp>
      <p:sp>
        <p:nvSpPr>
          <p:cNvPr id="3" name="Espace réservé du contenu 2">
            <a:extLst>
              <a:ext uri="{FF2B5EF4-FFF2-40B4-BE49-F238E27FC236}">
                <a16:creationId xmlns:a16="http://schemas.microsoft.com/office/drawing/2014/main" id="{CB980EB1-1F12-8B7E-D6C3-11FD565D0995}"/>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fr-FR" sz="2400" b="1" dirty="0" err="1">
                <a:ea typeface="+mn-lt"/>
                <a:cs typeface="+mn-lt"/>
              </a:rPr>
              <a:t>Exploring</a:t>
            </a:r>
            <a:r>
              <a:rPr lang="fr-FR" sz="2400" b="1" dirty="0">
                <a:ea typeface="+mn-lt"/>
                <a:cs typeface="+mn-lt"/>
              </a:rPr>
              <a:t> Diverse Perspectives:</a:t>
            </a:r>
            <a:endParaRPr lang="fr-FR" sz="2400" dirty="0">
              <a:ea typeface="Calibri" panose="020F0502020204030204"/>
              <a:cs typeface="Calibri" panose="020F0502020204030204"/>
            </a:endParaRPr>
          </a:p>
          <a:p>
            <a:r>
              <a:rPr lang="en-US" sz="2000" b="1" dirty="0">
                <a:ea typeface="+mn-lt"/>
                <a:cs typeface="+mn-lt"/>
              </a:rPr>
              <a:t>Step outside our shoes:</a:t>
            </a:r>
            <a:r>
              <a:rPr lang="en-US" sz="2000" dirty="0">
                <a:ea typeface="+mn-lt"/>
                <a:cs typeface="+mn-lt"/>
              </a:rPr>
              <a:t> Look at the problem from the </a:t>
            </a:r>
            <a:r>
              <a:rPr lang="en-US" sz="2000" b="1" dirty="0">
                <a:ea typeface="+mn-lt"/>
                <a:cs typeface="+mn-lt"/>
              </a:rPr>
              <a:t>viewpoint of different stakeholders</a:t>
            </a:r>
            <a:r>
              <a:rPr lang="en-US" sz="2000" dirty="0">
                <a:ea typeface="+mn-lt"/>
                <a:cs typeface="+mn-lt"/>
              </a:rPr>
              <a:t> involved. Consider the perspectives of users, employees, competitors, or even seemingly unrelated parties.</a:t>
            </a:r>
            <a:endParaRPr lang="fr-FR" sz="2000" dirty="0"/>
          </a:p>
          <a:p>
            <a:r>
              <a:rPr lang="fr-FR" sz="2000" b="1" dirty="0">
                <a:ea typeface="+mn-lt"/>
                <a:cs typeface="+mn-lt"/>
              </a:rPr>
              <a:t>Example:</a:t>
            </a:r>
            <a:endParaRPr lang="fr-FR" sz="2000" dirty="0"/>
          </a:p>
          <a:p>
            <a:pPr lvl="1"/>
            <a:r>
              <a:rPr lang="en-US" sz="2000" b="1" dirty="0">
                <a:ea typeface="+mn-lt"/>
                <a:cs typeface="+mn-lt"/>
              </a:rPr>
              <a:t>Problem:</a:t>
            </a:r>
            <a:r>
              <a:rPr lang="en-US" sz="2000" dirty="0">
                <a:ea typeface="+mn-lt"/>
                <a:cs typeface="+mn-lt"/>
              </a:rPr>
              <a:t> Students struggle to stay engaged in online lectures.</a:t>
            </a:r>
            <a:endParaRPr lang="fr-FR" sz="2000" dirty="0"/>
          </a:p>
          <a:p>
            <a:pPr lvl="1"/>
            <a:r>
              <a:rPr lang="en-US" sz="2000" b="1" dirty="0">
                <a:ea typeface="+mn-lt"/>
                <a:cs typeface="+mn-lt"/>
              </a:rPr>
              <a:t>Teacher's perspective:</a:t>
            </a:r>
            <a:r>
              <a:rPr lang="en-US" sz="2000" dirty="0">
                <a:ea typeface="+mn-lt"/>
                <a:cs typeface="+mn-lt"/>
              </a:rPr>
              <a:t> Lectures are well-structured and informative.</a:t>
            </a:r>
            <a:endParaRPr lang="fr-FR" sz="2000" dirty="0"/>
          </a:p>
          <a:p>
            <a:pPr lvl="1"/>
            <a:r>
              <a:rPr lang="en-US" sz="2000" b="1" dirty="0">
                <a:ea typeface="+mn-lt"/>
                <a:cs typeface="+mn-lt"/>
              </a:rPr>
              <a:t>Student's perspective:</a:t>
            </a:r>
            <a:r>
              <a:rPr lang="en-US" sz="2000" dirty="0">
                <a:ea typeface="+mn-lt"/>
                <a:cs typeface="+mn-lt"/>
              </a:rPr>
              <a:t> Lectures are long and monotonous, lacking interactivity.</a:t>
            </a:r>
            <a:endParaRPr lang="fr-FR" sz="2000" dirty="0"/>
          </a:p>
          <a:p>
            <a:pPr lvl="1"/>
            <a:r>
              <a:rPr lang="en-US" sz="2000" b="1" dirty="0">
                <a:ea typeface="+mn-lt"/>
                <a:cs typeface="+mn-lt"/>
              </a:rPr>
              <a:t>Technical support:</a:t>
            </a:r>
            <a:r>
              <a:rPr lang="en-US" sz="2000" dirty="0">
                <a:ea typeface="+mn-lt"/>
                <a:cs typeface="+mn-lt"/>
              </a:rPr>
              <a:t> The online platform might have usability issues.</a:t>
            </a:r>
            <a:endParaRPr lang="fr-FR" sz="2000" dirty="0"/>
          </a:p>
          <a:p>
            <a:endParaRPr lang="fr-FR" sz="2000">
              <a:ea typeface="Calibri"/>
              <a:cs typeface="Calibri"/>
            </a:endParaRPr>
          </a:p>
        </p:txBody>
      </p:sp>
    </p:spTree>
    <p:extLst>
      <p:ext uri="{BB962C8B-B14F-4D97-AF65-F5344CB8AC3E}">
        <p14:creationId xmlns:p14="http://schemas.microsoft.com/office/powerpoint/2010/main" val="413169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A6EE9F8-8770-6BE4-9238-FE61EE3ED203}"/>
              </a:ext>
            </a:extLst>
          </p:cNvPr>
          <p:cNvSpPr>
            <a:spLocks noGrp="1"/>
          </p:cNvSpPr>
          <p:nvPr>
            <p:ph type="title"/>
          </p:nvPr>
        </p:nvSpPr>
        <p:spPr>
          <a:xfrm>
            <a:off x="466722" y="586855"/>
            <a:ext cx="3201366" cy="3387497"/>
          </a:xfrm>
        </p:spPr>
        <p:txBody>
          <a:bodyPr anchor="b">
            <a:normAutofit/>
          </a:bodyPr>
          <a:lstStyle/>
          <a:p>
            <a:pPr algn="r"/>
            <a:r>
              <a:rPr lang="en-US" sz="2800" b="1">
                <a:solidFill>
                  <a:srgbClr val="FFFFFF"/>
                </a:solidFill>
                <a:ea typeface="Calibri Light"/>
                <a:cs typeface="Calibri Light"/>
              </a:rPr>
              <a:t>Framing Techniques for Innovative Solutions</a:t>
            </a:r>
            <a:endParaRPr lang="fr-FR" sz="2800">
              <a:solidFill>
                <a:srgbClr val="FFFFFF"/>
              </a:solidFill>
              <a:ea typeface="Calibri Light"/>
              <a:cs typeface="Calibri Light"/>
            </a:endParaRPr>
          </a:p>
        </p:txBody>
      </p:sp>
      <p:sp>
        <p:nvSpPr>
          <p:cNvPr id="3" name="Espace réservé du contenu 2">
            <a:extLst>
              <a:ext uri="{FF2B5EF4-FFF2-40B4-BE49-F238E27FC236}">
                <a16:creationId xmlns:a16="http://schemas.microsoft.com/office/drawing/2014/main" id="{C0D0E709-97C3-E7BD-BFE0-AC1A6971E2BE}"/>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fr-FR" b="1" dirty="0">
                <a:ea typeface="+mn-lt"/>
                <a:cs typeface="+mn-lt"/>
              </a:rPr>
              <a:t> </a:t>
            </a:r>
            <a:r>
              <a:rPr lang="fr-FR" b="1" dirty="0" err="1">
                <a:ea typeface="+mn-lt"/>
                <a:cs typeface="+mn-lt"/>
              </a:rPr>
              <a:t>Identifying</a:t>
            </a:r>
            <a:r>
              <a:rPr lang="fr-FR" b="1" dirty="0">
                <a:ea typeface="+mn-lt"/>
                <a:cs typeface="+mn-lt"/>
              </a:rPr>
              <a:t> the Root Cause:</a:t>
            </a:r>
            <a:endParaRPr lang="fr-FR" dirty="0">
              <a:ea typeface="Calibri" panose="020F0502020204030204"/>
              <a:cs typeface="Calibri" panose="020F0502020204030204"/>
            </a:endParaRPr>
          </a:p>
          <a:p>
            <a:r>
              <a:rPr lang="en-US" sz="2000" b="1" dirty="0">
                <a:ea typeface="+mn-lt"/>
                <a:cs typeface="+mn-lt"/>
              </a:rPr>
              <a:t>Go beyond the symptoms:</a:t>
            </a:r>
            <a:r>
              <a:rPr lang="en-US" sz="2000" dirty="0">
                <a:ea typeface="+mn-lt"/>
                <a:cs typeface="+mn-lt"/>
              </a:rPr>
              <a:t> Don't just focus on the </a:t>
            </a:r>
            <a:r>
              <a:rPr lang="en-US" sz="2000" b="1" dirty="0">
                <a:ea typeface="+mn-lt"/>
                <a:cs typeface="+mn-lt"/>
              </a:rPr>
              <a:t>surface-level manifestations</a:t>
            </a:r>
            <a:r>
              <a:rPr lang="en-US" sz="2000" dirty="0">
                <a:ea typeface="+mn-lt"/>
                <a:cs typeface="+mn-lt"/>
              </a:rPr>
              <a:t> of the problem. Dig deeper to identify the </a:t>
            </a:r>
            <a:r>
              <a:rPr lang="en-US" sz="2000" b="1" dirty="0">
                <a:ea typeface="+mn-lt"/>
                <a:cs typeface="+mn-lt"/>
              </a:rPr>
              <a:t>fundamental cause</a:t>
            </a:r>
            <a:r>
              <a:rPr lang="en-US" sz="2000" dirty="0">
                <a:ea typeface="+mn-lt"/>
                <a:cs typeface="+mn-lt"/>
              </a:rPr>
              <a:t> that's driving the issue.</a:t>
            </a:r>
            <a:endParaRPr lang="fr-FR" sz="2000" dirty="0"/>
          </a:p>
          <a:p>
            <a:r>
              <a:rPr lang="fr-FR" sz="2000" b="1" dirty="0">
                <a:ea typeface="+mn-lt"/>
                <a:cs typeface="+mn-lt"/>
              </a:rPr>
              <a:t>Example:</a:t>
            </a:r>
            <a:endParaRPr lang="fr-FR" sz="2000" dirty="0"/>
          </a:p>
          <a:p>
            <a:pPr lvl="1"/>
            <a:r>
              <a:rPr lang="en-US" sz="2000" b="1" dirty="0">
                <a:ea typeface="+mn-lt"/>
                <a:cs typeface="+mn-lt"/>
              </a:rPr>
              <a:t>Problem:</a:t>
            </a:r>
            <a:r>
              <a:rPr lang="en-US" sz="2000" dirty="0">
                <a:ea typeface="+mn-lt"/>
                <a:cs typeface="+mn-lt"/>
              </a:rPr>
              <a:t> Customers are canceling their subscriptions to our service.</a:t>
            </a:r>
            <a:endParaRPr lang="fr-FR" sz="2000" dirty="0"/>
          </a:p>
          <a:p>
            <a:pPr lvl="1"/>
            <a:r>
              <a:rPr lang="en-US" sz="2000" b="1" dirty="0">
                <a:ea typeface="+mn-lt"/>
                <a:cs typeface="+mn-lt"/>
              </a:rPr>
              <a:t>Root cause:</a:t>
            </a:r>
            <a:r>
              <a:rPr lang="en-US" sz="2000" dirty="0">
                <a:ea typeface="+mn-lt"/>
                <a:cs typeface="+mn-lt"/>
              </a:rPr>
              <a:t> Customers feel the service is overpriced and doesn't offer enough value compared to competitors.</a:t>
            </a:r>
            <a:endParaRPr lang="fr-FR" sz="2000" dirty="0">
              <a:ea typeface="+mn-lt"/>
              <a:cs typeface="+mn-lt"/>
            </a:endParaRPr>
          </a:p>
          <a:p>
            <a:pPr marL="457200" lvl="1" indent="0">
              <a:buNone/>
            </a:pPr>
            <a:r>
              <a:rPr lang="en-US" sz="2000" dirty="0">
                <a:ea typeface="+mn-lt"/>
                <a:cs typeface="+mn-lt"/>
              </a:rPr>
              <a:t>By identifying the root cause, we can address the problem at its core, leading to </a:t>
            </a:r>
            <a:r>
              <a:rPr lang="en-US" sz="2000" b="1" dirty="0">
                <a:ea typeface="+mn-lt"/>
                <a:cs typeface="+mn-lt"/>
              </a:rPr>
              <a:t>more sustainable and impactful solutions</a:t>
            </a:r>
            <a:r>
              <a:rPr lang="en-US" sz="2000" dirty="0">
                <a:ea typeface="+mn-lt"/>
                <a:cs typeface="+mn-lt"/>
              </a:rPr>
              <a:t>.</a:t>
            </a:r>
            <a:endParaRPr lang="fr-FR" sz="2000" dirty="0">
              <a:ea typeface="Calibri"/>
              <a:cs typeface="Calibri"/>
            </a:endParaRPr>
          </a:p>
          <a:p>
            <a:endParaRPr lang="fr-FR" sz="2000">
              <a:ea typeface="Calibri"/>
              <a:cs typeface="Calibri"/>
            </a:endParaRPr>
          </a:p>
        </p:txBody>
      </p:sp>
    </p:spTree>
    <p:extLst>
      <p:ext uri="{BB962C8B-B14F-4D97-AF65-F5344CB8AC3E}">
        <p14:creationId xmlns:p14="http://schemas.microsoft.com/office/powerpoint/2010/main" val="366070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Desk with stethoscope and computer keyboard">
            <a:extLst>
              <a:ext uri="{FF2B5EF4-FFF2-40B4-BE49-F238E27FC236}">
                <a16:creationId xmlns:a16="http://schemas.microsoft.com/office/drawing/2014/main" id="{1D646B82-420C-3DC0-D994-B075723DEEE9}"/>
              </a:ext>
            </a:extLst>
          </p:cNvPr>
          <p:cNvPicPr>
            <a:picLocks noChangeAspect="1"/>
          </p:cNvPicPr>
          <p:nvPr/>
        </p:nvPicPr>
        <p:blipFill>
          <a:blip r:embed="rId2"/>
          <a:stretch>
            <a:fillRect/>
          </a:stretch>
        </p:blipFill>
        <p:spPr>
          <a:xfrm>
            <a:off x="7069760" y="3439006"/>
            <a:ext cx="5122239" cy="3418994"/>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4A56EA6F-863F-123D-4F28-89FC4789D500}"/>
              </a:ext>
            </a:extLst>
          </p:cNvPr>
          <p:cNvSpPr>
            <a:spLocks noGrp="1"/>
          </p:cNvSpPr>
          <p:nvPr>
            <p:ph type="title"/>
          </p:nvPr>
        </p:nvSpPr>
        <p:spPr>
          <a:xfrm>
            <a:off x="838200" y="365125"/>
            <a:ext cx="10515599" cy="1325563"/>
          </a:xfrm>
        </p:spPr>
        <p:txBody>
          <a:bodyPr>
            <a:normAutofit/>
          </a:bodyPr>
          <a:lstStyle/>
          <a:p>
            <a:pPr>
              <a:spcBef>
                <a:spcPts val="1000"/>
              </a:spcBef>
            </a:pPr>
            <a:r>
              <a:rPr lang="en-US" b="1">
                <a:ea typeface="+mj-lt"/>
                <a:cs typeface="+mj-lt"/>
              </a:rPr>
              <a:t>Case study : Triage system for emergency department </a:t>
            </a:r>
            <a:endParaRPr lang="fr-FR">
              <a:ea typeface="+mj-lt"/>
              <a:cs typeface="+mj-lt"/>
            </a:endParaRPr>
          </a:p>
        </p:txBody>
      </p:sp>
      <p:sp>
        <p:nvSpPr>
          <p:cNvPr id="3" name="Espace réservé du contenu 2">
            <a:extLst>
              <a:ext uri="{FF2B5EF4-FFF2-40B4-BE49-F238E27FC236}">
                <a16:creationId xmlns:a16="http://schemas.microsoft.com/office/drawing/2014/main" id="{650E9BEE-51CC-49B5-2F5D-BCEA436A111B}"/>
              </a:ext>
            </a:extLst>
          </p:cNvPr>
          <p:cNvSpPr>
            <a:spLocks noGrp="1"/>
          </p:cNvSpPr>
          <p:nvPr>
            <p:ph idx="1"/>
          </p:nvPr>
        </p:nvSpPr>
        <p:spPr>
          <a:xfrm>
            <a:off x="838200" y="1825625"/>
            <a:ext cx="5393361" cy="4351338"/>
          </a:xfrm>
        </p:spPr>
        <p:txBody>
          <a:bodyPr vert="horz" lIns="91440" tIns="45720" rIns="91440" bIns="45720" rtlCol="0">
            <a:normAutofit/>
          </a:bodyPr>
          <a:lstStyle/>
          <a:p>
            <a:r>
              <a:rPr lang="en-US" sz="2200" b="1">
                <a:ea typeface="+mn-lt"/>
                <a:cs typeface="+mn-lt"/>
              </a:rPr>
              <a:t>Initial problem:</a:t>
            </a:r>
            <a:r>
              <a:rPr lang="en-US" sz="2200">
                <a:ea typeface="+mn-lt"/>
                <a:cs typeface="+mn-lt"/>
              </a:rPr>
              <a:t> Long wait times, crowded waiting rooms, and high levels of stress for patients and staff in emergency rooms.</a:t>
            </a:r>
            <a:endParaRPr lang="fr-FR" sz="2200"/>
          </a:p>
          <a:p>
            <a:r>
              <a:rPr lang="en-US" sz="2200" b="1">
                <a:ea typeface="+mn-lt"/>
                <a:cs typeface="+mn-lt"/>
              </a:rPr>
              <a:t>Reframing:</a:t>
            </a:r>
            <a:r>
              <a:rPr lang="en-US" sz="2200">
                <a:ea typeface="+mn-lt"/>
                <a:cs typeface="+mn-lt"/>
              </a:rPr>
              <a:t> The project reframed the problem as designing a system that improves patient flow, reduces stress, and fosters communication between patients and healthcare providers.</a:t>
            </a:r>
            <a:endParaRPr lang="fr-FR" sz="2200"/>
          </a:p>
          <a:p>
            <a:r>
              <a:rPr lang="en-US" sz="2200" b="1">
                <a:ea typeface="+mn-lt"/>
                <a:cs typeface="+mn-lt"/>
              </a:rPr>
              <a:t>Solution:</a:t>
            </a:r>
            <a:r>
              <a:rPr lang="en-US" sz="2200">
                <a:ea typeface="+mn-lt"/>
                <a:cs typeface="+mn-lt"/>
              </a:rPr>
              <a:t> Implementing a triage system to categorize patients based on urgency, providing real-time updates on wait times, and creating designated waiting areas for different patient needs.</a:t>
            </a:r>
            <a:endParaRPr lang="fr-FR" sz="2200"/>
          </a:p>
          <a:p>
            <a:endParaRPr lang="fr-FR" sz="2200">
              <a:ea typeface="Calibri"/>
              <a:cs typeface="Calibri"/>
            </a:endParaRPr>
          </a:p>
        </p:txBody>
      </p:sp>
      <p:sp>
        <p:nvSpPr>
          <p:cNvPr id="13"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242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B6E2F43-29E9-49D9-91FC-E5FEFAAA7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People working on ideas">
            <a:extLst>
              <a:ext uri="{FF2B5EF4-FFF2-40B4-BE49-F238E27FC236}">
                <a16:creationId xmlns:a16="http://schemas.microsoft.com/office/drawing/2014/main" id="{7C1280E5-EDA9-21B5-BCD2-4E9A3EF0F9E5}"/>
              </a:ext>
            </a:extLst>
          </p:cNvPr>
          <p:cNvPicPr>
            <a:picLocks noChangeAspect="1"/>
          </p:cNvPicPr>
          <p:nvPr/>
        </p:nvPicPr>
        <p:blipFill>
          <a:blip r:embed="rId2"/>
          <a:stretch>
            <a:fillRect/>
          </a:stretch>
        </p:blipFill>
        <p:spPr>
          <a:xfrm>
            <a:off x="7069760" y="3506536"/>
            <a:ext cx="5122239" cy="3351464"/>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11" name="Arc 10">
            <a:extLst>
              <a:ext uri="{FF2B5EF4-FFF2-40B4-BE49-F238E27FC236}">
                <a16:creationId xmlns:a16="http://schemas.microsoft.com/office/drawing/2014/main" id="{3BA62E19-CD42-4C09-B825-844B4943D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E2DB59A3-83A9-9867-C417-87E8A4DBA739}"/>
              </a:ext>
            </a:extLst>
          </p:cNvPr>
          <p:cNvSpPr>
            <a:spLocks noGrp="1"/>
          </p:cNvSpPr>
          <p:nvPr>
            <p:ph type="title"/>
          </p:nvPr>
        </p:nvSpPr>
        <p:spPr>
          <a:xfrm>
            <a:off x="838200" y="365125"/>
            <a:ext cx="10515599" cy="1325563"/>
          </a:xfrm>
        </p:spPr>
        <p:txBody>
          <a:bodyPr>
            <a:normAutofit/>
          </a:bodyPr>
          <a:lstStyle/>
          <a:p>
            <a:r>
              <a:rPr lang="fr-FR" b="1"/>
              <a:t>Techniques for </a:t>
            </a:r>
            <a:r>
              <a:rPr lang="fr-FR" b="1" err="1"/>
              <a:t>Identifying</a:t>
            </a:r>
            <a:r>
              <a:rPr lang="fr-FR" b="1"/>
              <a:t> </a:t>
            </a:r>
            <a:r>
              <a:rPr lang="fr-FR" b="1" err="1"/>
              <a:t>Problem</a:t>
            </a:r>
            <a:r>
              <a:rPr lang="fr-FR" b="1"/>
              <a:t> </a:t>
            </a:r>
            <a:r>
              <a:rPr lang="fr-FR" b="1" err="1"/>
              <a:t>Statements</a:t>
            </a:r>
            <a:r>
              <a:rPr lang="fr-FR" b="1"/>
              <a:t>:</a:t>
            </a:r>
            <a:endParaRPr lang="fr-FR"/>
          </a:p>
        </p:txBody>
      </p:sp>
      <p:sp>
        <p:nvSpPr>
          <p:cNvPr id="3" name="Espace réservé du contenu 2">
            <a:extLst>
              <a:ext uri="{FF2B5EF4-FFF2-40B4-BE49-F238E27FC236}">
                <a16:creationId xmlns:a16="http://schemas.microsoft.com/office/drawing/2014/main" id="{5E97C767-7510-A0DB-FB9D-C5155774EB5A}"/>
              </a:ext>
            </a:extLst>
          </p:cNvPr>
          <p:cNvSpPr>
            <a:spLocks noGrp="1"/>
          </p:cNvSpPr>
          <p:nvPr>
            <p:ph idx="1"/>
          </p:nvPr>
        </p:nvSpPr>
        <p:spPr>
          <a:xfrm>
            <a:off x="838200" y="1825625"/>
            <a:ext cx="5393361" cy="4351338"/>
          </a:xfrm>
        </p:spPr>
        <p:txBody>
          <a:bodyPr vert="horz" lIns="91440" tIns="45720" rIns="91440" bIns="45720" rtlCol="0">
            <a:normAutofit/>
          </a:bodyPr>
          <a:lstStyle/>
          <a:p>
            <a:r>
              <a:rPr lang="en-US" sz="2000" b="1">
                <a:ea typeface="+mn-lt"/>
                <a:cs typeface="+mn-lt"/>
              </a:rPr>
              <a:t>Diverge and Converge Brainstorming:</a:t>
            </a:r>
            <a:endParaRPr lang="fr-FR" sz="2000">
              <a:ea typeface="Calibri" panose="020F0502020204030204"/>
              <a:cs typeface="Calibri" panose="020F0502020204030204"/>
            </a:endParaRPr>
          </a:p>
          <a:p>
            <a:r>
              <a:rPr lang="en-US" sz="2000" b="1">
                <a:ea typeface="+mn-lt"/>
                <a:cs typeface="+mn-lt"/>
              </a:rPr>
              <a:t>Diverge:</a:t>
            </a:r>
            <a:r>
              <a:rPr lang="en-US" sz="2000">
                <a:ea typeface="+mn-lt"/>
                <a:cs typeface="+mn-lt"/>
              </a:rPr>
              <a:t> Individually or as a group, brainstorm all the potential problems, challenges, or pain points we observe. Write down everything without judgment or censorship.</a:t>
            </a:r>
            <a:endParaRPr lang="fr-FR" sz="2000"/>
          </a:p>
          <a:p>
            <a:r>
              <a:rPr lang="en-US" sz="2000" b="1">
                <a:ea typeface="+mn-lt"/>
                <a:cs typeface="+mn-lt"/>
              </a:rPr>
              <a:t>Converge:</a:t>
            </a:r>
            <a:r>
              <a:rPr lang="en-US" sz="2000">
                <a:ea typeface="+mn-lt"/>
                <a:cs typeface="+mn-lt"/>
              </a:rPr>
              <a:t> Once we have a comprehensive list, come together to discuss, analyze, and categorize the identified issues. Look for patterns, recurring themes, and connections between different problems. Gradually refine the scope and identify the most pressing or impactful issue to focus on.</a:t>
            </a:r>
            <a:endParaRPr lang="fr-FR" sz="2000"/>
          </a:p>
          <a:p>
            <a:endParaRPr lang="fr-FR" sz="2000">
              <a:ea typeface="Calibri"/>
              <a:cs typeface="Calibri"/>
            </a:endParaRPr>
          </a:p>
        </p:txBody>
      </p:sp>
      <p:sp>
        <p:nvSpPr>
          <p:cNvPr id="13" name="Oval 12">
            <a:extLst>
              <a:ext uri="{FF2B5EF4-FFF2-40B4-BE49-F238E27FC236}">
                <a16:creationId xmlns:a16="http://schemas.microsoft.com/office/drawing/2014/main" id="{8E63CC27-1C86-4653-8866-79C24C5C5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2163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709FEE38-8557-B50A-FC4C-7CCF3BEBF65B}"/>
              </a:ext>
            </a:extLst>
          </p:cNvPr>
          <p:cNvPicPr>
            <a:picLocks noChangeAspect="1"/>
          </p:cNvPicPr>
          <p:nvPr/>
        </p:nvPicPr>
        <p:blipFill rotWithShape="1">
          <a:blip r:embed="rId2"/>
          <a:srcRect l="25275" t="9091" r="4019" b="-2"/>
          <a:stretch/>
        </p:blipFill>
        <p:spPr>
          <a:xfrm>
            <a:off x="3522468" y="10"/>
            <a:ext cx="8669532" cy="6857990"/>
          </a:xfrm>
          <a:prstGeom prst="rect">
            <a:avLst/>
          </a:prstGeom>
        </p:spPr>
      </p:pic>
      <p:sp>
        <p:nvSpPr>
          <p:cNvPr id="11" name="Rectangle 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D1A31F85-68BC-F16F-2E03-A906F966780D}"/>
              </a:ext>
            </a:extLst>
          </p:cNvPr>
          <p:cNvSpPr>
            <a:spLocks noGrp="1"/>
          </p:cNvSpPr>
          <p:nvPr>
            <p:ph type="title"/>
          </p:nvPr>
        </p:nvSpPr>
        <p:spPr>
          <a:xfrm>
            <a:off x="371094" y="1161288"/>
            <a:ext cx="3438144" cy="1124712"/>
          </a:xfrm>
        </p:spPr>
        <p:txBody>
          <a:bodyPr anchor="b">
            <a:normAutofit/>
          </a:bodyPr>
          <a:lstStyle/>
          <a:p>
            <a:endParaRPr lang="fr-FR" sz="2800">
              <a:solidFill>
                <a:schemeClr val="bg1"/>
              </a:solidFill>
            </a:endParaRPr>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5DBE0CCF-43B5-A533-7EBC-D3EC7DCD51AB}"/>
              </a:ext>
            </a:extLst>
          </p:cNvPr>
          <p:cNvSpPr>
            <a:spLocks noGrp="1"/>
          </p:cNvSpPr>
          <p:nvPr>
            <p:ph idx="1"/>
          </p:nvPr>
        </p:nvSpPr>
        <p:spPr>
          <a:xfrm>
            <a:off x="371094" y="2718054"/>
            <a:ext cx="3438906" cy="3207258"/>
          </a:xfrm>
        </p:spPr>
        <p:txBody>
          <a:bodyPr vert="horz" lIns="91440" tIns="45720" rIns="91440" bIns="45720" rtlCol="0" anchor="t">
            <a:normAutofit fontScale="92500" lnSpcReduction="10000"/>
          </a:bodyPr>
          <a:lstStyle/>
          <a:p>
            <a:r>
              <a:rPr lang="fr-FR" b="1" dirty="0">
                <a:solidFill>
                  <a:schemeClr val="bg1"/>
                </a:solidFill>
                <a:ea typeface="+mn-lt"/>
                <a:cs typeface="+mn-lt"/>
              </a:rPr>
              <a:t>”If I </a:t>
            </a:r>
            <a:r>
              <a:rPr lang="fr-FR" b="1" dirty="0" err="1">
                <a:solidFill>
                  <a:schemeClr val="bg1"/>
                </a:solidFill>
                <a:ea typeface="+mn-lt"/>
                <a:cs typeface="+mn-lt"/>
              </a:rPr>
              <a:t>had</a:t>
            </a:r>
            <a:r>
              <a:rPr lang="fr-FR" b="1" dirty="0">
                <a:solidFill>
                  <a:schemeClr val="bg1"/>
                </a:solidFill>
                <a:ea typeface="+mn-lt"/>
                <a:cs typeface="+mn-lt"/>
              </a:rPr>
              <a:t> an </a:t>
            </a:r>
            <a:r>
              <a:rPr lang="fr-FR" b="1" dirty="0" err="1">
                <a:solidFill>
                  <a:schemeClr val="bg1"/>
                </a:solidFill>
                <a:ea typeface="+mn-lt"/>
                <a:cs typeface="+mn-lt"/>
              </a:rPr>
              <a:t>hour</a:t>
            </a:r>
            <a:r>
              <a:rPr lang="fr-FR" b="1" dirty="0">
                <a:solidFill>
                  <a:schemeClr val="bg1"/>
                </a:solidFill>
                <a:ea typeface="+mn-lt"/>
                <a:cs typeface="+mn-lt"/>
              </a:rPr>
              <a:t> to solve a </a:t>
            </a:r>
            <a:r>
              <a:rPr lang="fr-FR" b="1" dirty="0" err="1">
                <a:solidFill>
                  <a:schemeClr val="bg1"/>
                </a:solidFill>
                <a:ea typeface="+mn-lt"/>
                <a:cs typeface="+mn-lt"/>
              </a:rPr>
              <a:t>problem</a:t>
            </a:r>
            <a:r>
              <a:rPr lang="fr-FR" b="1" dirty="0">
                <a:solidFill>
                  <a:schemeClr val="bg1"/>
                </a:solidFill>
                <a:ea typeface="+mn-lt"/>
                <a:cs typeface="+mn-lt"/>
              </a:rPr>
              <a:t>, </a:t>
            </a:r>
            <a:r>
              <a:rPr lang="fr-FR" b="1" dirty="0" err="1">
                <a:solidFill>
                  <a:schemeClr val="bg1"/>
                </a:solidFill>
                <a:ea typeface="+mn-lt"/>
                <a:cs typeface="+mn-lt"/>
              </a:rPr>
              <a:t>I’d</a:t>
            </a:r>
            <a:r>
              <a:rPr lang="fr-FR" b="1" dirty="0">
                <a:solidFill>
                  <a:schemeClr val="bg1"/>
                </a:solidFill>
                <a:ea typeface="+mn-lt"/>
                <a:cs typeface="+mn-lt"/>
              </a:rPr>
              <a:t> </a:t>
            </a:r>
            <a:r>
              <a:rPr lang="fr-FR" b="1" dirty="0" err="1">
                <a:solidFill>
                  <a:schemeClr val="bg1"/>
                </a:solidFill>
                <a:ea typeface="+mn-lt"/>
                <a:cs typeface="+mn-lt"/>
              </a:rPr>
              <a:t>spend</a:t>
            </a:r>
            <a:r>
              <a:rPr lang="fr-FR" b="1" dirty="0">
                <a:solidFill>
                  <a:schemeClr val="bg1"/>
                </a:solidFill>
                <a:ea typeface="+mn-lt"/>
                <a:cs typeface="+mn-lt"/>
              </a:rPr>
              <a:t> 55 minutes </a:t>
            </a:r>
            <a:r>
              <a:rPr lang="fr-FR" b="1" dirty="0" err="1">
                <a:solidFill>
                  <a:schemeClr val="bg1"/>
                </a:solidFill>
                <a:ea typeface="+mn-lt"/>
                <a:cs typeface="+mn-lt"/>
              </a:rPr>
              <a:t>thinking</a:t>
            </a:r>
            <a:r>
              <a:rPr lang="fr-FR" b="1" dirty="0">
                <a:solidFill>
                  <a:schemeClr val="bg1"/>
                </a:solidFill>
                <a:ea typeface="+mn-lt"/>
                <a:cs typeface="+mn-lt"/>
              </a:rPr>
              <a:t> about the </a:t>
            </a:r>
            <a:r>
              <a:rPr lang="fr-FR" b="1" dirty="0" err="1">
                <a:solidFill>
                  <a:schemeClr val="bg1"/>
                </a:solidFill>
                <a:ea typeface="+mn-lt"/>
                <a:cs typeface="+mn-lt"/>
              </a:rPr>
              <a:t>problem</a:t>
            </a:r>
            <a:r>
              <a:rPr lang="fr-FR" b="1" dirty="0">
                <a:solidFill>
                  <a:schemeClr val="bg1"/>
                </a:solidFill>
                <a:ea typeface="+mn-lt"/>
                <a:cs typeface="+mn-lt"/>
              </a:rPr>
              <a:t> and 5 minutes </a:t>
            </a:r>
            <a:r>
              <a:rPr lang="fr-FR" b="1" dirty="0" err="1">
                <a:solidFill>
                  <a:schemeClr val="bg1"/>
                </a:solidFill>
                <a:ea typeface="+mn-lt"/>
                <a:cs typeface="+mn-lt"/>
              </a:rPr>
              <a:t>thinkingabout</a:t>
            </a:r>
            <a:r>
              <a:rPr lang="fr-FR" b="1" dirty="0">
                <a:solidFill>
                  <a:schemeClr val="bg1"/>
                </a:solidFill>
                <a:ea typeface="+mn-lt"/>
                <a:cs typeface="+mn-lt"/>
              </a:rPr>
              <a:t> solutions.”</a:t>
            </a:r>
            <a:endParaRPr lang="fr-FR">
              <a:solidFill>
                <a:schemeClr val="bg1"/>
              </a:solidFill>
              <a:ea typeface="Calibri" panose="020F0502020204030204"/>
              <a:cs typeface="Calibri" panose="020F0502020204030204"/>
            </a:endParaRPr>
          </a:p>
          <a:p>
            <a:pPr marL="0" indent="0">
              <a:buNone/>
            </a:pPr>
            <a:r>
              <a:rPr lang="fr-FR" sz="2400" b="1" dirty="0">
                <a:solidFill>
                  <a:schemeClr val="bg1"/>
                </a:solidFill>
                <a:ea typeface="+mn-lt"/>
                <a:cs typeface="+mn-lt"/>
              </a:rPr>
              <a:t>Albert Einstein</a:t>
            </a:r>
            <a:endParaRPr lang="fr-FR" sz="2400" dirty="0">
              <a:solidFill>
                <a:schemeClr val="bg1"/>
              </a:solidFill>
              <a:ea typeface="Calibri" panose="020F0502020204030204"/>
              <a:cs typeface="Calibri" panose="020F0502020204030204"/>
            </a:endParaRPr>
          </a:p>
        </p:txBody>
      </p:sp>
    </p:spTree>
    <p:extLst>
      <p:ext uri="{BB962C8B-B14F-4D97-AF65-F5344CB8AC3E}">
        <p14:creationId xmlns:p14="http://schemas.microsoft.com/office/powerpoint/2010/main" val="613255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91BE8B9-84CA-08F2-6511-3F2025EAC9D7}"/>
              </a:ext>
            </a:extLst>
          </p:cNvPr>
          <p:cNvSpPr>
            <a:spLocks noGrp="1"/>
          </p:cNvSpPr>
          <p:nvPr>
            <p:ph type="title"/>
          </p:nvPr>
        </p:nvSpPr>
        <p:spPr>
          <a:xfrm>
            <a:off x="2019300" y="538956"/>
            <a:ext cx="8985250" cy="1118394"/>
          </a:xfrm>
        </p:spPr>
        <p:txBody>
          <a:bodyPr anchor="t">
            <a:normAutofit/>
          </a:bodyPr>
          <a:lstStyle/>
          <a:p>
            <a:r>
              <a:rPr lang="fr-FR" sz="3700" b="1">
                <a:ea typeface="Calibri Light"/>
                <a:cs typeface="Calibri Light"/>
              </a:rPr>
              <a:t>Techniques for Identifying Problem Statements:</a:t>
            </a:r>
            <a:endParaRPr lang="fr-FR" sz="3700"/>
          </a:p>
        </p:txBody>
      </p:sp>
      <p:pic>
        <p:nvPicPr>
          <p:cNvPr id="7" name="Graphic 6" descr="Chevalet">
            <a:extLst>
              <a:ext uri="{FF2B5EF4-FFF2-40B4-BE49-F238E27FC236}">
                <a16:creationId xmlns:a16="http://schemas.microsoft.com/office/drawing/2014/main" id="{877DC3F5-C80A-F07E-DC4C-FC1FD4C37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Espace réservé du contenu 2">
            <a:extLst>
              <a:ext uri="{FF2B5EF4-FFF2-40B4-BE49-F238E27FC236}">
                <a16:creationId xmlns:a16="http://schemas.microsoft.com/office/drawing/2014/main" id="{8F3FEAE8-111A-2D1F-26C4-2568E7AE148C}"/>
              </a:ext>
            </a:extLst>
          </p:cNvPr>
          <p:cNvSpPr>
            <a:spLocks noGrp="1"/>
          </p:cNvSpPr>
          <p:nvPr>
            <p:ph idx="1"/>
          </p:nvPr>
        </p:nvSpPr>
        <p:spPr>
          <a:xfrm>
            <a:off x="1009650" y="1847849"/>
            <a:ext cx="9994900" cy="4254501"/>
          </a:xfrm>
        </p:spPr>
        <p:txBody>
          <a:bodyPr vert="horz" lIns="91440" tIns="45720" rIns="91440" bIns="45720" rtlCol="0">
            <a:normAutofit/>
          </a:bodyPr>
          <a:lstStyle/>
          <a:p>
            <a:pPr marL="0" indent="0">
              <a:buNone/>
            </a:pPr>
            <a:r>
              <a:rPr lang="fr-FR" sz="2000" b="1">
                <a:ea typeface="+mn-lt"/>
                <a:cs typeface="+mn-lt"/>
              </a:rPr>
              <a:t>5W Problem Framing Canvas:</a:t>
            </a:r>
            <a:endParaRPr lang="fr-FR" sz="2000">
              <a:ea typeface="Calibri" panose="020F0502020204030204"/>
              <a:cs typeface="Calibri" panose="020F0502020204030204"/>
            </a:endParaRPr>
          </a:p>
          <a:p>
            <a:r>
              <a:rPr lang="en-US" sz="2000">
                <a:ea typeface="+mn-lt"/>
                <a:cs typeface="+mn-lt"/>
              </a:rPr>
              <a:t>This method uses a visual framework to explore the problem from different angles. Create a canvas divided into sections for </a:t>
            </a:r>
            <a:r>
              <a:rPr lang="en-US" sz="2000" b="1">
                <a:ea typeface="+mn-lt"/>
                <a:cs typeface="+mn-lt"/>
              </a:rPr>
              <a:t>Who</a:t>
            </a:r>
            <a:r>
              <a:rPr lang="en-US" sz="2000">
                <a:ea typeface="+mn-lt"/>
                <a:cs typeface="+mn-lt"/>
              </a:rPr>
              <a:t>, </a:t>
            </a:r>
            <a:r>
              <a:rPr lang="en-US" sz="2000" b="1">
                <a:ea typeface="+mn-lt"/>
                <a:cs typeface="+mn-lt"/>
              </a:rPr>
              <a:t>What</a:t>
            </a:r>
            <a:r>
              <a:rPr lang="en-US" sz="2000">
                <a:ea typeface="+mn-lt"/>
                <a:cs typeface="+mn-lt"/>
              </a:rPr>
              <a:t>, </a:t>
            </a:r>
            <a:r>
              <a:rPr lang="en-US" sz="2000" b="1">
                <a:ea typeface="+mn-lt"/>
                <a:cs typeface="+mn-lt"/>
              </a:rPr>
              <a:t>When</a:t>
            </a:r>
            <a:r>
              <a:rPr lang="en-US" sz="2000">
                <a:ea typeface="+mn-lt"/>
                <a:cs typeface="+mn-lt"/>
              </a:rPr>
              <a:t>, </a:t>
            </a:r>
            <a:r>
              <a:rPr lang="en-US" sz="2000" b="1">
                <a:ea typeface="+mn-lt"/>
                <a:cs typeface="+mn-lt"/>
              </a:rPr>
              <a:t>Where</a:t>
            </a:r>
            <a:r>
              <a:rPr lang="en-US" sz="2000">
                <a:ea typeface="+mn-lt"/>
                <a:cs typeface="+mn-lt"/>
              </a:rPr>
              <a:t>, and </a:t>
            </a:r>
            <a:r>
              <a:rPr lang="en-US" sz="2000" b="1">
                <a:ea typeface="+mn-lt"/>
                <a:cs typeface="+mn-lt"/>
              </a:rPr>
              <a:t>Why</a:t>
            </a:r>
            <a:r>
              <a:rPr lang="en-US" sz="2000">
                <a:ea typeface="+mn-lt"/>
                <a:cs typeface="+mn-lt"/>
              </a:rPr>
              <a:t>.</a:t>
            </a:r>
            <a:endParaRPr lang="fr-FR" sz="2000"/>
          </a:p>
          <a:p>
            <a:r>
              <a:rPr lang="en-US" sz="2000">
                <a:ea typeface="+mn-lt"/>
                <a:cs typeface="+mn-lt"/>
              </a:rPr>
              <a:t>Fill each section with information related to the problem:</a:t>
            </a:r>
            <a:endParaRPr lang="fr-FR" sz="2000"/>
          </a:p>
          <a:p>
            <a:pPr lvl="1"/>
            <a:r>
              <a:rPr lang="en-US" sz="2000" b="1">
                <a:ea typeface="+mn-lt"/>
                <a:cs typeface="+mn-lt"/>
              </a:rPr>
              <a:t>Who:</a:t>
            </a:r>
            <a:r>
              <a:rPr lang="en-US" sz="2000">
                <a:ea typeface="+mn-lt"/>
                <a:cs typeface="+mn-lt"/>
              </a:rPr>
              <a:t> Who is affected by the problem?</a:t>
            </a:r>
            <a:endParaRPr lang="fr-FR" sz="2000"/>
          </a:p>
          <a:p>
            <a:pPr lvl="1"/>
            <a:r>
              <a:rPr lang="en-US" sz="2000" b="1">
                <a:ea typeface="+mn-lt"/>
                <a:cs typeface="+mn-lt"/>
              </a:rPr>
              <a:t>What:</a:t>
            </a:r>
            <a:r>
              <a:rPr lang="en-US" sz="2000">
                <a:ea typeface="+mn-lt"/>
                <a:cs typeface="+mn-lt"/>
              </a:rPr>
              <a:t> What specifically is the problem?</a:t>
            </a:r>
            <a:endParaRPr lang="fr-FR" sz="2000"/>
          </a:p>
          <a:p>
            <a:pPr lvl="1"/>
            <a:r>
              <a:rPr lang="en-US" sz="2000" b="1">
                <a:ea typeface="+mn-lt"/>
                <a:cs typeface="+mn-lt"/>
              </a:rPr>
              <a:t>When:</a:t>
            </a:r>
            <a:r>
              <a:rPr lang="en-US" sz="2000">
                <a:ea typeface="+mn-lt"/>
                <a:cs typeface="+mn-lt"/>
              </a:rPr>
              <a:t> When and how often does the problem occur?</a:t>
            </a:r>
            <a:endParaRPr lang="fr-FR" sz="2000"/>
          </a:p>
          <a:p>
            <a:pPr lvl="1"/>
            <a:r>
              <a:rPr lang="en-US" sz="2000" b="1">
                <a:ea typeface="+mn-lt"/>
                <a:cs typeface="+mn-lt"/>
              </a:rPr>
              <a:t>Where:</a:t>
            </a:r>
            <a:r>
              <a:rPr lang="en-US" sz="2000">
                <a:ea typeface="+mn-lt"/>
                <a:cs typeface="+mn-lt"/>
              </a:rPr>
              <a:t> Where does the problem occur?</a:t>
            </a:r>
            <a:endParaRPr lang="fr-FR" sz="2000"/>
          </a:p>
          <a:p>
            <a:pPr lvl="1"/>
            <a:r>
              <a:rPr lang="en-US" sz="2000" b="1">
                <a:ea typeface="+mn-lt"/>
                <a:cs typeface="+mn-lt"/>
              </a:rPr>
              <a:t>Why:</a:t>
            </a:r>
            <a:r>
              <a:rPr lang="en-US" sz="2000">
                <a:ea typeface="+mn-lt"/>
                <a:cs typeface="+mn-lt"/>
              </a:rPr>
              <a:t> Why is this a problem? </a:t>
            </a:r>
            <a:r>
              <a:rPr lang="fr-FR" sz="2000">
                <a:ea typeface="+mn-lt"/>
                <a:cs typeface="+mn-lt"/>
              </a:rPr>
              <a:t>What are the consequences?</a:t>
            </a:r>
            <a:endParaRPr lang="fr-FR" sz="2000"/>
          </a:p>
          <a:p>
            <a:r>
              <a:rPr lang="en-US" sz="2000">
                <a:ea typeface="+mn-lt"/>
                <a:cs typeface="+mn-lt"/>
              </a:rPr>
              <a:t>By systematically addressing these questions, we gain a deeper understanding of the problem and its context, facilitating a more informed framing of the statement.</a:t>
            </a:r>
            <a:endParaRPr lang="fr-FR" sz="2000"/>
          </a:p>
          <a:p>
            <a:endParaRPr lang="fr-FR" sz="2000">
              <a:ea typeface="Calibri"/>
              <a:cs typeface="Calibri"/>
            </a:endParaRPr>
          </a:p>
        </p:txBody>
      </p:sp>
    </p:spTree>
    <p:extLst>
      <p:ext uri="{BB962C8B-B14F-4D97-AF65-F5344CB8AC3E}">
        <p14:creationId xmlns:p14="http://schemas.microsoft.com/office/powerpoint/2010/main" val="301745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831EA-9E62-A0E0-C7C3-D2311AD6696A}"/>
              </a:ext>
            </a:extLst>
          </p:cNvPr>
          <p:cNvSpPr>
            <a:spLocks noGrp="1"/>
          </p:cNvSpPr>
          <p:nvPr>
            <p:ph type="title"/>
          </p:nvPr>
        </p:nvSpPr>
        <p:spPr>
          <a:xfrm>
            <a:off x="879953" y="-135916"/>
            <a:ext cx="10515600" cy="1325563"/>
          </a:xfrm>
        </p:spPr>
        <p:txBody>
          <a:bodyPr/>
          <a:lstStyle/>
          <a:p>
            <a:r>
              <a:rPr lang="fr-FR" dirty="0">
                <a:solidFill>
                  <a:schemeClr val="accent1"/>
                </a:solidFill>
                <a:ea typeface="Calibri Light"/>
                <a:cs typeface="Calibri Light"/>
              </a:rPr>
              <a:t>Example</a:t>
            </a:r>
            <a:endParaRPr lang="fr-FR">
              <a:solidFill>
                <a:schemeClr val="accent1"/>
              </a:solidFill>
              <a:ea typeface="Calibri Light"/>
              <a:cs typeface="Calibri Light"/>
            </a:endParaRPr>
          </a:p>
        </p:txBody>
      </p:sp>
      <p:graphicFrame>
        <p:nvGraphicFramePr>
          <p:cNvPr id="5" name="Espace réservé du contenu 4">
            <a:extLst>
              <a:ext uri="{FF2B5EF4-FFF2-40B4-BE49-F238E27FC236}">
                <a16:creationId xmlns:a16="http://schemas.microsoft.com/office/drawing/2014/main" id="{FCD712D3-EF3A-3E16-70A2-C0F171FAD78D}"/>
              </a:ext>
            </a:extLst>
          </p:cNvPr>
          <p:cNvGraphicFramePr>
            <a:graphicFrameLocks noGrp="1"/>
          </p:cNvGraphicFramePr>
          <p:nvPr>
            <p:ph idx="1"/>
            <p:extLst>
              <p:ext uri="{D42A27DB-BD31-4B8C-83A1-F6EECF244321}">
                <p14:modId xmlns:p14="http://schemas.microsoft.com/office/powerpoint/2010/main" val="3241568099"/>
              </p:ext>
            </p:extLst>
          </p:nvPr>
        </p:nvGraphicFramePr>
        <p:xfrm>
          <a:off x="681625" y="792228"/>
          <a:ext cx="10515600" cy="5486400"/>
        </p:xfrm>
        <a:graphic>
          <a:graphicData uri="http://schemas.openxmlformats.org/drawingml/2006/table">
            <a:tbl>
              <a:tblPr firstRow="1" firstCol="1" bandRow="1">
                <a:tableStyleId>{5C22544A-7EE6-4342-B048-85BDC9FD1C3A}</a:tableStyleId>
              </a:tblPr>
              <a:tblGrid>
                <a:gridCol w="10515600">
                  <a:extLst>
                    <a:ext uri="{9D8B030D-6E8A-4147-A177-3AD203B41FA5}">
                      <a16:colId xmlns:a16="http://schemas.microsoft.com/office/drawing/2014/main" val="3587609139"/>
                    </a:ext>
                  </a:extLst>
                </a:gridCol>
              </a:tblGrid>
              <a:tr h="0">
                <a:tc>
                  <a:txBody>
                    <a:bodyPr/>
                    <a:lstStyle/>
                    <a:p>
                      <a:r>
                        <a:rPr lang="fr-FR" b="1" dirty="0">
                          <a:solidFill>
                            <a:schemeClr val="tx1"/>
                          </a:solidFill>
                          <a:effectLst/>
                        </a:rPr>
                        <a:t>1. </a:t>
                      </a:r>
                      <a:r>
                        <a:rPr lang="fr-FR" b="1" dirty="0" err="1">
                          <a:solidFill>
                            <a:schemeClr val="tx1"/>
                          </a:solidFill>
                          <a:effectLst/>
                        </a:rPr>
                        <a:t>What</a:t>
                      </a:r>
                      <a:r>
                        <a:rPr lang="fr-FR" b="1" dirty="0">
                          <a:solidFill>
                            <a:schemeClr val="tx1"/>
                          </a:solidFill>
                          <a:effectLst/>
                        </a:rPr>
                        <a:t>:</a:t>
                      </a:r>
                      <a:endParaRPr lang="fr-FR" dirty="0">
                        <a:solidFill>
                          <a:schemeClr val="tx1"/>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1103953"/>
                  </a:ext>
                </a:extLst>
              </a:tr>
              <a:tr h="0">
                <a:tc>
                  <a:txBody>
                    <a:bodyPr/>
                    <a:lstStyle/>
                    <a:p>
                      <a:pPr marL="342900" lvl="0" indent="-342900">
                        <a:buFont typeface="Arial" panose="020B0604020202020204" pitchFamily="34" charset="0"/>
                        <a:buChar char="•"/>
                        <a:tabLst>
                          <a:tab pos="457200" algn="l"/>
                        </a:tabLst>
                      </a:pPr>
                      <a:r>
                        <a:rPr lang="en-US" b="1" dirty="0">
                          <a:solidFill>
                            <a:schemeClr val="tx1"/>
                          </a:solidFill>
                          <a:effectLst/>
                        </a:rPr>
                        <a:t>Problem Statement:</a:t>
                      </a:r>
                      <a:r>
                        <a:rPr lang="en-US" dirty="0">
                          <a:solidFill>
                            <a:schemeClr val="tx1"/>
                          </a:solidFill>
                          <a:effectLst/>
                        </a:rPr>
                        <a:t> Prolonged patient waiting times in the emergency department triage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270847"/>
                  </a:ext>
                </a:extLst>
              </a:tr>
              <a:tr h="0">
                <a:tc>
                  <a:txBody>
                    <a:bodyPr/>
                    <a:lstStyle/>
                    <a:p>
                      <a:r>
                        <a:rPr lang="fr-FR" b="1" dirty="0">
                          <a:solidFill>
                            <a:schemeClr val="tx1"/>
                          </a:solidFill>
                          <a:effectLst/>
                        </a:rPr>
                        <a:t>2. </a:t>
                      </a:r>
                      <a:r>
                        <a:rPr lang="fr-FR" b="1" err="1">
                          <a:solidFill>
                            <a:schemeClr val="tx1"/>
                          </a:solidFill>
                          <a:effectLst/>
                        </a:rPr>
                        <a:t>Why</a:t>
                      </a:r>
                      <a:r>
                        <a:rPr lang="fr-FR" b="1" dirty="0">
                          <a:solidFill>
                            <a:schemeClr val="tx1"/>
                          </a:solidFill>
                          <a:effectLst/>
                        </a:rPr>
                        <a:t>:</a:t>
                      </a:r>
                      <a:endParaRPr lang="fr-FR" dirty="0">
                        <a:solidFill>
                          <a:schemeClr val="tx1"/>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347512"/>
                  </a:ext>
                </a:extLst>
              </a:tr>
              <a:tr h="0">
                <a:tc>
                  <a:txBody>
                    <a:bodyPr/>
                    <a:lstStyle/>
                    <a:p>
                      <a:pPr marL="342900" lvl="0" indent="-342900">
                        <a:buFont typeface="Arial" panose="020B0604020202020204" pitchFamily="34" charset="0"/>
                        <a:buChar char="•"/>
                        <a:tabLst>
                          <a:tab pos="457200" algn="l"/>
                        </a:tabLst>
                      </a:pPr>
                      <a:r>
                        <a:rPr lang="fr-FR" b="1" dirty="0">
                          <a:solidFill>
                            <a:schemeClr val="tx1"/>
                          </a:solidFill>
                          <a:effectLst/>
                        </a:rPr>
                        <a:t>Root Causes:</a:t>
                      </a:r>
                      <a:endParaRPr lang="fr-FR" dirty="0">
                        <a:solidFill>
                          <a:schemeClr val="tx1"/>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0460720"/>
                  </a:ext>
                </a:extLst>
              </a:tr>
              <a:tr h="524510">
                <a:tc>
                  <a:txBody>
                    <a:bodyPr/>
                    <a:lstStyle/>
                    <a:p>
                      <a:pPr marL="285750" indent="-285750">
                        <a:buFont typeface="Arial"/>
                        <a:buChar char="•"/>
                        <a:tabLst>
                          <a:tab pos="914400" algn="l"/>
                        </a:tabLst>
                      </a:pPr>
                      <a:r>
                        <a:rPr lang="fr-FR" dirty="0" err="1">
                          <a:solidFill>
                            <a:schemeClr val="tx1"/>
                          </a:solidFill>
                          <a:effectLst/>
                        </a:rPr>
                        <a:t>Insufficient</a:t>
                      </a:r>
                      <a:r>
                        <a:rPr lang="fr-FR" dirty="0">
                          <a:solidFill>
                            <a:schemeClr val="tx1"/>
                          </a:solidFill>
                          <a:effectLst/>
                        </a:rPr>
                        <a:t> </a:t>
                      </a:r>
                      <a:r>
                        <a:rPr lang="fr-FR" dirty="0" err="1">
                          <a:solidFill>
                            <a:schemeClr val="tx1"/>
                          </a:solidFill>
                          <a:effectLst/>
                        </a:rPr>
                        <a:t>staffing</a:t>
                      </a:r>
                      <a:r>
                        <a:rPr lang="fr-FR" dirty="0">
                          <a:solidFill>
                            <a:schemeClr val="tx1"/>
                          </a:solidFill>
                          <a:effectLst/>
                        </a:rPr>
                        <a:t> </a:t>
                      </a:r>
                      <a:r>
                        <a:rPr lang="fr-FR" dirty="0" err="1">
                          <a:solidFill>
                            <a:schemeClr val="tx1"/>
                          </a:solidFill>
                          <a:effectLst/>
                        </a:rPr>
                        <a:t>during</a:t>
                      </a:r>
                      <a:r>
                        <a:rPr lang="fr-FR" dirty="0">
                          <a:solidFill>
                            <a:schemeClr val="tx1"/>
                          </a:solidFill>
                          <a:effectLst/>
                        </a:rPr>
                        <a:t> </a:t>
                      </a:r>
                      <a:r>
                        <a:rPr lang="fr-FR" dirty="0" err="1">
                          <a:solidFill>
                            <a:schemeClr val="tx1"/>
                          </a:solidFill>
                          <a:effectLst/>
                        </a:rPr>
                        <a:t>peak</a:t>
                      </a:r>
                      <a:r>
                        <a:rPr lang="fr-FR" dirty="0">
                          <a:solidFill>
                            <a:schemeClr val="tx1"/>
                          </a:solidFill>
                          <a:effectLst/>
                        </a:rPr>
                        <a:t> </a:t>
                      </a:r>
                      <a:r>
                        <a:rPr lang="fr-FR" dirty="0" err="1">
                          <a:solidFill>
                            <a:schemeClr val="tx1"/>
                          </a:solidFill>
                          <a:effectLst/>
                        </a:rPr>
                        <a:t>hours</a:t>
                      </a:r>
                      <a:r>
                        <a:rPr lang="fr-FR" dirty="0">
                          <a:solidFill>
                            <a:schemeClr val="tx1"/>
                          </a:solidFill>
                          <a:effectLst/>
                        </a:rPr>
                        <a:t>.</a:t>
                      </a:r>
                    </a:p>
                    <a:p>
                      <a:pPr marL="742950" lvl="1" indent="-285750">
                        <a:buFont typeface="Arial" panose="020B0604020202020204" pitchFamily="34" charset="0"/>
                        <a:buChar char="•"/>
                        <a:tabLst>
                          <a:tab pos="914400" algn="l"/>
                        </a:tabLst>
                      </a:pPr>
                      <a:r>
                        <a:rPr lang="fr-FR" dirty="0">
                          <a:solidFill>
                            <a:schemeClr val="tx1"/>
                          </a:solidFill>
                          <a:effectLst/>
                        </a:rPr>
                        <a:t>Inefficient triage </a:t>
                      </a:r>
                      <a:r>
                        <a:rPr lang="fr-FR" err="1">
                          <a:solidFill>
                            <a:schemeClr val="tx1"/>
                          </a:solidFill>
                          <a:effectLst/>
                        </a:rPr>
                        <a:t>processes</a:t>
                      </a:r>
                      <a:r>
                        <a:rPr lang="fr-FR" dirty="0">
                          <a:solidFill>
                            <a:schemeClr val="tx1"/>
                          </a:solidFill>
                          <a:effectLst/>
                        </a:rPr>
                        <a:t> </a:t>
                      </a:r>
                      <a:r>
                        <a:rPr lang="fr-FR" err="1">
                          <a:solidFill>
                            <a:schemeClr val="tx1"/>
                          </a:solidFill>
                          <a:effectLst/>
                        </a:rPr>
                        <a:t>leading</a:t>
                      </a:r>
                      <a:r>
                        <a:rPr lang="fr-FR" dirty="0">
                          <a:solidFill>
                            <a:schemeClr val="tx1"/>
                          </a:solidFill>
                          <a:effectLst/>
                        </a:rPr>
                        <a:t> to </a:t>
                      </a:r>
                      <a:r>
                        <a:rPr lang="fr-FR" err="1">
                          <a:solidFill>
                            <a:schemeClr val="tx1"/>
                          </a:solidFill>
                          <a:effectLst/>
                        </a:rPr>
                        <a:t>delays</a:t>
                      </a:r>
                      <a:r>
                        <a:rPr lang="fr-FR" dirty="0">
                          <a:solidFill>
                            <a:schemeClr val="tx1"/>
                          </a:solidFill>
                          <a:effectLst/>
                        </a:rPr>
                        <a:t> in </a:t>
                      </a:r>
                      <a:r>
                        <a:rPr lang="fr-FR" err="1">
                          <a:solidFill>
                            <a:schemeClr val="tx1"/>
                          </a:solidFill>
                          <a:effectLst/>
                        </a:rPr>
                        <a:t>assessment</a:t>
                      </a:r>
                      <a:r>
                        <a:rPr lang="fr-FR" dirty="0">
                          <a:solidFill>
                            <a:schemeClr val="tx1"/>
                          </a:solidFill>
                          <a:effectLst/>
                        </a:rPr>
                        <a:t>.</a:t>
                      </a:r>
                    </a:p>
                    <a:p>
                      <a:pPr marL="742950" lvl="1" indent="-285750">
                        <a:buFont typeface="Arial" panose="020B0604020202020204" pitchFamily="34" charset="0"/>
                        <a:buChar char="•"/>
                        <a:tabLst>
                          <a:tab pos="914400" algn="l"/>
                        </a:tabLst>
                      </a:pPr>
                      <a:r>
                        <a:rPr lang="fr-FR" dirty="0">
                          <a:solidFill>
                            <a:schemeClr val="tx1"/>
                          </a:solidFill>
                          <a:effectLst/>
                        </a:rPr>
                        <a:t>Limited use of </a:t>
                      </a:r>
                      <a:r>
                        <a:rPr lang="fr-FR" err="1">
                          <a:solidFill>
                            <a:schemeClr val="tx1"/>
                          </a:solidFill>
                          <a:effectLst/>
                        </a:rPr>
                        <a:t>technology</a:t>
                      </a:r>
                      <a:r>
                        <a:rPr lang="fr-FR" dirty="0">
                          <a:solidFill>
                            <a:schemeClr val="tx1"/>
                          </a:solidFill>
                          <a:effectLst/>
                        </a:rPr>
                        <a:t> for </a:t>
                      </a:r>
                      <a:r>
                        <a:rPr lang="fr-FR" err="1">
                          <a:solidFill>
                            <a:schemeClr val="tx1"/>
                          </a:solidFill>
                          <a:effectLst/>
                        </a:rPr>
                        <a:t>streamlined</a:t>
                      </a:r>
                      <a:r>
                        <a:rPr lang="fr-FR" dirty="0">
                          <a:solidFill>
                            <a:schemeClr val="tx1"/>
                          </a:solidFill>
                          <a:effectLst/>
                        </a:rPr>
                        <a:t> data entry and </a:t>
                      </a:r>
                      <a:r>
                        <a:rPr lang="fr-FR" err="1">
                          <a:solidFill>
                            <a:schemeClr val="tx1"/>
                          </a:solidFill>
                          <a:effectLst/>
                        </a:rPr>
                        <a:t>retrieval</a:t>
                      </a:r>
                      <a:r>
                        <a:rPr lang="fr-FR" dirty="0">
                          <a:solidFill>
                            <a:schemeClr val="tx1"/>
                          </a:solidFill>
                          <a:effectLst/>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1717176"/>
                  </a:ext>
                </a:extLst>
              </a:tr>
              <a:tr h="0">
                <a:tc>
                  <a:txBody>
                    <a:bodyPr/>
                    <a:lstStyle/>
                    <a:p>
                      <a:r>
                        <a:rPr lang="fr-FR" b="1" dirty="0">
                          <a:solidFill>
                            <a:schemeClr val="tx1"/>
                          </a:solidFill>
                          <a:effectLst/>
                        </a:rPr>
                        <a:t>3. </a:t>
                      </a:r>
                      <a:r>
                        <a:rPr lang="fr-FR" b="1" err="1">
                          <a:solidFill>
                            <a:schemeClr val="tx1"/>
                          </a:solidFill>
                          <a:effectLst/>
                        </a:rPr>
                        <a:t>Where</a:t>
                      </a:r>
                      <a:r>
                        <a:rPr lang="fr-FR" b="1" dirty="0">
                          <a:solidFill>
                            <a:schemeClr val="tx1"/>
                          </a:solidFill>
                          <a:effectLst/>
                        </a:rPr>
                        <a:t>:</a:t>
                      </a:r>
                      <a:endParaRPr lang="fr-FR" dirty="0">
                        <a:solidFill>
                          <a:schemeClr val="tx1"/>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9572748"/>
                  </a:ext>
                </a:extLst>
              </a:tr>
              <a:tr h="0">
                <a:tc>
                  <a:txBody>
                    <a:bodyPr/>
                    <a:lstStyle/>
                    <a:p>
                      <a:pPr marL="342900" lvl="0" indent="-342900">
                        <a:buFont typeface="Arial" panose="020B0604020202020204" pitchFamily="34" charset="0"/>
                        <a:buChar char="•"/>
                        <a:tabLst>
                          <a:tab pos="457200" algn="l"/>
                        </a:tabLst>
                      </a:pPr>
                      <a:r>
                        <a:rPr lang="fr-FR" b="1" dirty="0">
                          <a:solidFill>
                            <a:schemeClr val="tx1"/>
                          </a:solidFill>
                          <a:effectLst/>
                        </a:rPr>
                        <a:t>Scope and </a:t>
                      </a:r>
                      <a:r>
                        <a:rPr lang="fr-FR" b="1" err="1">
                          <a:solidFill>
                            <a:schemeClr val="tx1"/>
                          </a:solidFill>
                          <a:effectLst/>
                        </a:rPr>
                        <a:t>Context</a:t>
                      </a:r>
                      <a:r>
                        <a:rPr lang="fr-FR" b="1" dirty="0">
                          <a:solidFill>
                            <a:schemeClr val="tx1"/>
                          </a:solidFill>
                          <a:effectLst/>
                        </a:rPr>
                        <a:t>:</a:t>
                      </a:r>
                      <a:endParaRPr lang="fr-FR" dirty="0">
                        <a:solidFill>
                          <a:schemeClr val="tx1"/>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8793916"/>
                  </a:ext>
                </a:extLst>
              </a:tr>
              <a:tr h="347345">
                <a:tc>
                  <a:txBody>
                    <a:bodyPr/>
                    <a:lstStyle/>
                    <a:p>
                      <a:pPr marL="742950" lvl="1" indent="-285750">
                        <a:buFont typeface="Arial"/>
                        <a:buChar char="•"/>
                        <a:tabLst>
                          <a:tab pos="914400" algn="l"/>
                        </a:tabLst>
                      </a:pPr>
                      <a:r>
                        <a:rPr lang="fr-FR" err="1">
                          <a:solidFill>
                            <a:schemeClr val="tx1"/>
                          </a:solidFill>
                          <a:effectLst/>
                        </a:rPr>
                        <a:t>Occurs</a:t>
                      </a:r>
                      <a:r>
                        <a:rPr lang="fr-FR" dirty="0">
                          <a:solidFill>
                            <a:schemeClr val="tx1"/>
                          </a:solidFill>
                          <a:effectLst/>
                        </a:rPr>
                        <a:t> </a:t>
                      </a:r>
                      <a:r>
                        <a:rPr lang="fr-FR" err="1">
                          <a:solidFill>
                            <a:schemeClr val="tx1"/>
                          </a:solidFill>
                          <a:effectLst/>
                        </a:rPr>
                        <a:t>within</a:t>
                      </a:r>
                      <a:r>
                        <a:rPr lang="fr-FR" dirty="0">
                          <a:solidFill>
                            <a:schemeClr val="tx1"/>
                          </a:solidFill>
                          <a:effectLst/>
                        </a:rPr>
                        <a:t> the emergency </a:t>
                      </a:r>
                      <a:r>
                        <a:rPr lang="fr-FR" err="1">
                          <a:solidFill>
                            <a:schemeClr val="tx1"/>
                          </a:solidFill>
                          <a:effectLst/>
                        </a:rPr>
                        <a:t>department</a:t>
                      </a:r>
                      <a:r>
                        <a:rPr lang="fr-FR" dirty="0">
                          <a:solidFill>
                            <a:schemeClr val="tx1"/>
                          </a:solidFill>
                          <a:effectLst/>
                        </a:rPr>
                        <a:t> triage area.</a:t>
                      </a:r>
                    </a:p>
                    <a:p>
                      <a:pPr marL="742950" lvl="1" indent="-285750">
                        <a:buFont typeface="Arial" panose="020B0604020202020204" pitchFamily="34" charset="0"/>
                        <a:buChar char="•"/>
                        <a:tabLst>
                          <a:tab pos="914400" algn="l"/>
                        </a:tabLst>
                      </a:pPr>
                      <a:r>
                        <a:rPr lang="fr-FR" dirty="0">
                          <a:solidFill>
                            <a:schemeClr val="tx1"/>
                          </a:solidFill>
                          <a:effectLst/>
                        </a:rPr>
                        <a:t>Impacts patients </a:t>
                      </a:r>
                      <a:r>
                        <a:rPr lang="fr-FR" err="1">
                          <a:solidFill>
                            <a:schemeClr val="tx1"/>
                          </a:solidFill>
                          <a:effectLst/>
                        </a:rPr>
                        <a:t>seeking</a:t>
                      </a:r>
                      <a:r>
                        <a:rPr lang="fr-FR" dirty="0">
                          <a:solidFill>
                            <a:schemeClr val="tx1"/>
                          </a:solidFill>
                          <a:effectLst/>
                        </a:rPr>
                        <a:t> urgent </a:t>
                      </a:r>
                      <a:r>
                        <a:rPr lang="fr-FR" err="1">
                          <a:solidFill>
                            <a:schemeClr val="tx1"/>
                          </a:solidFill>
                          <a:effectLst/>
                        </a:rPr>
                        <a:t>medical</a:t>
                      </a:r>
                      <a:r>
                        <a:rPr lang="fr-FR" dirty="0">
                          <a:solidFill>
                            <a:schemeClr val="tx1"/>
                          </a:solidFill>
                          <a:effectLst/>
                        </a:rPr>
                        <a:t> attention.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5491630"/>
                  </a:ext>
                </a:extLst>
              </a:tr>
              <a:tr h="0">
                <a:tc>
                  <a:txBody>
                    <a:bodyPr/>
                    <a:lstStyle/>
                    <a:p>
                      <a:r>
                        <a:rPr lang="fr-FR" b="1" dirty="0">
                          <a:solidFill>
                            <a:schemeClr val="tx1"/>
                          </a:solidFill>
                          <a:effectLst/>
                        </a:rPr>
                        <a:t>4. </a:t>
                      </a:r>
                      <a:r>
                        <a:rPr lang="fr-FR" b="1" err="1">
                          <a:solidFill>
                            <a:schemeClr val="tx1"/>
                          </a:solidFill>
                          <a:effectLst/>
                        </a:rPr>
                        <a:t>When</a:t>
                      </a:r>
                      <a:r>
                        <a:rPr lang="fr-FR" b="1" dirty="0">
                          <a:solidFill>
                            <a:schemeClr val="tx1"/>
                          </a:solidFill>
                          <a:effectLst/>
                        </a:rPr>
                        <a:t>:</a:t>
                      </a:r>
                      <a:endParaRPr lang="fr-FR" dirty="0">
                        <a:solidFill>
                          <a:schemeClr val="tx1"/>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1891222"/>
                  </a:ext>
                </a:extLst>
              </a:tr>
              <a:tr h="0">
                <a:tc>
                  <a:txBody>
                    <a:bodyPr/>
                    <a:lstStyle/>
                    <a:p>
                      <a:pPr marL="342900" lvl="0" indent="-342900">
                        <a:buFont typeface="Arial" panose="020B0604020202020204" pitchFamily="34" charset="0"/>
                        <a:buChar char="•"/>
                        <a:tabLst>
                          <a:tab pos="457200" algn="l"/>
                        </a:tabLst>
                      </a:pPr>
                      <a:r>
                        <a:rPr lang="fr-FR" b="1" dirty="0">
                          <a:solidFill>
                            <a:schemeClr val="tx1"/>
                          </a:solidFill>
                          <a:effectLst/>
                        </a:rPr>
                        <a:t>Timeline and Occurrence:</a:t>
                      </a:r>
                      <a:endParaRPr lang="fr-FR" dirty="0">
                        <a:solidFill>
                          <a:schemeClr val="tx1"/>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1643455"/>
                  </a:ext>
                </a:extLst>
              </a:tr>
              <a:tr h="347345">
                <a:tc>
                  <a:txBody>
                    <a:bodyPr/>
                    <a:lstStyle/>
                    <a:p>
                      <a:pPr marL="742950" lvl="1" indent="-285750">
                        <a:buFont typeface="Arial"/>
                        <a:buChar char="•"/>
                        <a:tabLst>
                          <a:tab pos="914400" algn="l"/>
                        </a:tabLst>
                      </a:pPr>
                      <a:r>
                        <a:rPr lang="fr-FR">
                          <a:solidFill>
                            <a:schemeClr val="tx1"/>
                          </a:solidFill>
                          <a:effectLst/>
                        </a:rPr>
                        <a:t>Peak times </a:t>
                      </a:r>
                      <a:r>
                        <a:rPr lang="fr-FR" err="1">
                          <a:solidFill>
                            <a:schemeClr val="tx1"/>
                          </a:solidFill>
                          <a:effectLst/>
                        </a:rPr>
                        <a:t>during</a:t>
                      </a:r>
                      <a:r>
                        <a:rPr lang="fr-FR" dirty="0">
                          <a:solidFill>
                            <a:schemeClr val="tx1"/>
                          </a:solidFill>
                          <a:effectLst/>
                        </a:rPr>
                        <a:t> </a:t>
                      </a:r>
                      <a:r>
                        <a:rPr lang="fr-FR" err="1">
                          <a:solidFill>
                            <a:schemeClr val="tx1"/>
                          </a:solidFill>
                          <a:effectLst/>
                        </a:rPr>
                        <a:t>evenings</a:t>
                      </a:r>
                      <a:r>
                        <a:rPr lang="fr-FR" dirty="0">
                          <a:solidFill>
                            <a:schemeClr val="tx1"/>
                          </a:solidFill>
                          <a:effectLst/>
                        </a:rPr>
                        <a:t> and weekends.</a:t>
                      </a:r>
                    </a:p>
                    <a:p>
                      <a:pPr marL="742950" lvl="1" indent="-285750">
                        <a:buFont typeface="Arial" panose="020B0604020202020204" pitchFamily="34" charset="0"/>
                        <a:buChar char="•"/>
                        <a:tabLst>
                          <a:tab pos="914400" algn="l"/>
                        </a:tabLst>
                      </a:pPr>
                      <a:r>
                        <a:rPr lang="fr-FR" dirty="0">
                          <a:solidFill>
                            <a:schemeClr val="tx1"/>
                          </a:solidFill>
                          <a:effectLst/>
                        </a:rPr>
                        <a:t>Consistent occurrence </a:t>
                      </a:r>
                      <a:r>
                        <a:rPr lang="fr-FR" err="1">
                          <a:solidFill>
                            <a:schemeClr val="tx1"/>
                          </a:solidFill>
                          <a:effectLst/>
                        </a:rPr>
                        <a:t>leading</a:t>
                      </a:r>
                      <a:r>
                        <a:rPr lang="fr-FR" dirty="0">
                          <a:solidFill>
                            <a:schemeClr val="tx1"/>
                          </a:solidFill>
                          <a:effectLst/>
                        </a:rPr>
                        <a:t> to patient dissatisfaction.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9839150"/>
                  </a:ext>
                </a:extLst>
              </a:tr>
              <a:tr h="0">
                <a:tc>
                  <a:txBody>
                    <a:bodyPr/>
                    <a:lstStyle/>
                    <a:p>
                      <a:r>
                        <a:rPr lang="fr-FR" b="1" dirty="0">
                          <a:solidFill>
                            <a:schemeClr val="tx1"/>
                          </a:solidFill>
                          <a:effectLst/>
                        </a:rPr>
                        <a:t>5. </a:t>
                      </a:r>
                      <a:r>
                        <a:rPr lang="fr-FR" b="1" err="1">
                          <a:solidFill>
                            <a:schemeClr val="tx1"/>
                          </a:solidFill>
                          <a:effectLst/>
                        </a:rPr>
                        <a:t>Who</a:t>
                      </a:r>
                      <a:r>
                        <a:rPr lang="fr-FR" b="1" dirty="0">
                          <a:solidFill>
                            <a:schemeClr val="tx1"/>
                          </a:solidFill>
                          <a:effectLst/>
                        </a:rPr>
                        <a:t>:</a:t>
                      </a:r>
                      <a:endParaRPr lang="fr-FR" dirty="0">
                        <a:solidFill>
                          <a:schemeClr val="tx1"/>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1549024"/>
                  </a:ext>
                </a:extLst>
              </a:tr>
              <a:tr h="0">
                <a:tc>
                  <a:txBody>
                    <a:bodyPr/>
                    <a:lstStyle/>
                    <a:p>
                      <a:pPr marL="342900" lvl="0" indent="-342900">
                        <a:buFont typeface="Arial" panose="020B0604020202020204" pitchFamily="34" charset="0"/>
                        <a:buChar char="•"/>
                        <a:tabLst>
                          <a:tab pos="457200" algn="l"/>
                        </a:tabLst>
                      </a:pPr>
                      <a:r>
                        <a:rPr lang="fr-FR" b="1" dirty="0">
                          <a:solidFill>
                            <a:schemeClr val="tx1"/>
                          </a:solidFill>
                          <a:effectLst/>
                        </a:rPr>
                        <a:t>Stakeholders and Impact:</a:t>
                      </a:r>
                      <a:endParaRPr lang="fr-FR" dirty="0">
                        <a:solidFill>
                          <a:schemeClr val="tx1"/>
                        </a:solidFill>
                        <a:effectLst/>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0402899"/>
                  </a:ext>
                </a:extLst>
              </a:tr>
              <a:tr h="694690">
                <a:tc>
                  <a:txBody>
                    <a:bodyPr/>
                    <a:lstStyle/>
                    <a:p>
                      <a:pPr marL="742950" lvl="1" indent="-285750">
                        <a:buFont typeface="Arial"/>
                        <a:buChar char="•"/>
                        <a:tabLst>
                          <a:tab pos="914400" algn="l"/>
                        </a:tabLst>
                      </a:pPr>
                      <a:r>
                        <a:rPr lang="fr-FR" dirty="0" err="1">
                          <a:solidFill>
                            <a:schemeClr val="tx1"/>
                          </a:solidFill>
                          <a:effectLst/>
                        </a:rPr>
                        <a:t>Directly</a:t>
                      </a:r>
                      <a:r>
                        <a:rPr lang="fr-FR" dirty="0">
                          <a:solidFill>
                            <a:schemeClr val="tx1"/>
                          </a:solidFill>
                          <a:effectLst/>
                        </a:rPr>
                        <a:t> impacts patients in </a:t>
                      </a:r>
                      <a:r>
                        <a:rPr lang="fr-FR" dirty="0" err="1">
                          <a:solidFill>
                            <a:schemeClr val="tx1"/>
                          </a:solidFill>
                          <a:effectLst/>
                        </a:rPr>
                        <a:t>need</a:t>
                      </a:r>
                      <a:r>
                        <a:rPr lang="fr-FR" dirty="0">
                          <a:solidFill>
                            <a:schemeClr val="tx1"/>
                          </a:solidFill>
                          <a:effectLst/>
                        </a:rPr>
                        <a:t> of urgent care.</a:t>
                      </a:r>
                    </a:p>
                    <a:p>
                      <a:pPr marL="742950" lvl="1" indent="-285750">
                        <a:buFont typeface="Arial" panose="020B0604020202020204" pitchFamily="34" charset="0"/>
                        <a:buChar char="•"/>
                        <a:tabLst>
                          <a:tab pos="914400" algn="l"/>
                        </a:tabLst>
                      </a:pPr>
                      <a:r>
                        <a:rPr lang="fr-FR" dirty="0">
                          <a:solidFill>
                            <a:schemeClr val="tx1"/>
                          </a:solidFill>
                          <a:effectLst/>
                        </a:rPr>
                        <a:t>Staff </a:t>
                      </a:r>
                      <a:r>
                        <a:rPr lang="fr-FR" dirty="0" err="1">
                          <a:solidFill>
                            <a:schemeClr val="tx1"/>
                          </a:solidFill>
                          <a:effectLst/>
                        </a:rPr>
                        <a:t>members</a:t>
                      </a:r>
                      <a:r>
                        <a:rPr lang="fr-FR" dirty="0">
                          <a:solidFill>
                            <a:schemeClr val="tx1"/>
                          </a:solidFill>
                          <a:effectLst/>
                        </a:rPr>
                        <a:t> </a:t>
                      </a:r>
                      <a:r>
                        <a:rPr lang="fr-FR" dirty="0" err="1">
                          <a:solidFill>
                            <a:schemeClr val="tx1"/>
                          </a:solidFill>
                          <a:effectLst/>
                        </a:rPr>
                        <a:t>dealing</a:t>
                      </a:r>
                      <a:r>
                        <a:rPr lang="fr-FR" dirty="0">
                          <a:solidFill>
                            <a:schemeClr val="tx1"/>
                          </a:solidFill>
                          <a:effectLst/>
                        </a:rPr>
                        <a:t> </a:t>
                      </a:r>
                      <a:r>
                        <a:rPr lang="fr-FR" dirty="0" err="1">
                          <a:solidFill>
                            <a:schemeClr val="tx1"/>
                          </a:solidFill>
                          <a:effectLst/>
                        </a:rPr>
                        <a:t>with</a:t>
                      </a:r>
                      <a:r>
                        <a:rPr lang="fr-FR" dirty="0">
                          <a:solidFill>
                            <a:schemeClr val="tx1"/>
                          </a:solidFill>
                          <a:effectLst/>
                        </a:rPr>
                        <a:t> </a:t>
                      </a:r>
                      <a:r>
                        <a:rPr lang="fr-FR" dirty="0" err="1">
                          <a:solidFill>
                            <a:schemeClr val="tx1"/>
                          </a:solidFill>
                          <a:effectLst/>
                        </a:rPr>
                        <a:t>increased</a:t>
                      </a:r>
                      <a:r>
                        <a:rPr lang="fr-FR" dirty="0">
                          <a:solidFill>
                            <a:schemeClr val="tx1"/>
                          </a:solidFill>
                          <a:effectLst/>
                        </a:rPr>
                        <a:t> </a:t>
                      </a:r>
                      <a:r>
                        <a:rPr lang="fr-FR" dirty="0" err="1">
                          <a:solidFill>
                            <a:schemeClr val="tx1"/>
                          </a:solidFill>
                          <a:effectLst/>
                        </a:rPr>
                        <a:t>workload</a:t>
                      </a:r>
                      <a:r>
                        <a:rPr lang="fr-FR" dirty="0">
                          <a:solidFill>
                            <a:schemeClr val="tx1"/>
                          </a:solidFill>
                          <a:effectLst/>
                        </a:rPr>
                        <a:t> and stress.</a:t>
                      </a:r>
                    </a:p>
                    <a:p>
                      <a:pPr marL="742950" lvl="1" indent="-285750">
                        <a:buFont typeface="Arial" panose="020B0604020202020204" pitchFamily="34" charset="0"/>
                        <a:buChar char="•"/>
                        <a:tabLst>
                          <a:tab pos="914400" algn="l"/>
                        </a:tabLst>
                      </a:pPr>
                      <a:r>
                        <a:rPr lang="fr-FR" dirty="0">
                          <a:solidFill>
                            <a:schemeClr val="tx1"/>
                          </a:solidFill>
                          <a:effectLst/>
                        </a:rPr>
                        <a:t>Hospital administration </a:t>
                      </a:r>
                      <a:r>
                        <a:rPr lang="fr-FR" dirty="0" err="1">
                          <a:solidFill>
                            <a:schemeClr val="tx1"/>
                          </a:solidFill>
                          <a:effectLst/>
                        </a:rPr>
                        <a:t>concerned</a:t>
                      </a:r>
                      <a:r>
                        <a:rPr lang="fr-FR" dirty="0">
                          <a:solidFill>
                            <a:schemeClr val="tx1"/>
                          </a:solidFill>
                          <a:effectLst/>
                        </a:rPr>
                        <a:t> </a:t>
                      </a:r>
                      <a:r>
                        <a:rPr lang="fr-FR" dirty="0" err="1">
                          <a:solidFill>
                            <a:schemeClr val="tx1"/>
                          </a:solidFill>
                          <a:effectLst/>
                        </a:rPr>
                        <a:t>with</a:t>
                      </a:r>
                      <a:r>
                        <a:rPr lang="fr-FR" dirty="0">
                          <a:solidFill>
                            <a:schemeClr val="tx1"/>
                          </a:solidFill>
                          <a:effectLst/>
                        </a:rPr>
                        <a:t> patient satisfaction and </a:t>
                      </a:r>
                      <a:r>
                        <a:rPr lang="fr-FR" dirty="0" err="1">
                          <a:solidFill>
                            <a:schemeClr val="tx1"/>
                          </a:solidFill>
                          <a:effectLst/>
                        </a:rPr>
                        <a:t>quality</a:t>
                      </a:r>
                      <a:r>
                        <a:rPr lang="fr-FR" dirty="0">
                          <a:solidFill>
                            <a:schemeClr val="tx1"/>
                          </a:solidFill>
                          <a:effectLst/>
                        </a:rPr>
                        <a:t> of care.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8877218"/>
                  </a:ext>
                </a:extLst>
              </a:tr>
            </a:tbl>
          </a:graphicData>
        </a:graphic>
      </p:graphicFrame>
    </p:spTree>
    <p:extLst>
      <p:ext uri="{BB962C8B-B14F-4D97-AF65-F5344CB8AC3E}">
        <p14:creationId xmlns:p14="http://schemas.microsoft.com/office/powerpoint/2010/main" val="96207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932ECD3-FE5A-153D-7C2E-912EE6716DF0}"/>
              </a:ext>
            </a:extLst>
          </p:cNvPr>
          <p:cNvSpPr>
            <a:spLocks noGrp="1"/>
          </p:cNvSpPr>
          <p:nvPr>
            <p:ph type="title"/>
          </p:nvPr>
        </p:nvSpPr>
        <p:spPr>
          <a:xfrm>
            <a:off x="4654296" y="329184"/>
            <a:ext cx="6894576" cy="1783080"/>
          </a:xfrm>
        </p:spPr>
        <p:txBody>
          <a:bodyPr anchor="b">
            <a:normAutofit/>
          </a:bodyPr>
          <a:lstStyle/>
          <a:p>
            <a:r>
              <a:rPr lang="fr-FR" sz="3400" b="1">
                <a:ea typeface="+mj-lt"/>
                <a:cs typeface="+mj-lt"/>
              </a:rPr>
              <a:t>Techniques for Identifying Problem Statements:</a:t>
            </a:r>
          </a:p>
        </p:txBody>
      </p:sp>
      <p:pic>
        <p:nvPicPr>
          <p:cNvPr id="5" name="Picture 4" descr="Aerial view of robots sitting on blue chairs">
            <a:extLst>
              <a:ext uri="{FF2B5EF4-FFF2-40B4-BE49-F238E27FC236}">
                <a16:creationId xmlns:a16="http://schemas.microsoft.com/office/drawing/2014/main" id="{8982AFB3-0199-DC23-57B6-58997CFF7834}"/>
              </a:ext>
            </a:extLst>
          </p:cNvPr>
          <p:cNvPicPr>
            <a:picLocks noChangeAspect="1"/>
          </p:cNvPicPr>
          <p:nvPr/>
        </p:nvPicPr>
        <p:blipFill rotWithShape="1">
          <a:blip r:embed="rId2"/>
          <a:srcRect l="52109" r="14651"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10AD6F3A-3E86-DA55-1B73-9625A0CAE552}"/>
              </a:ext>
            </a:extLst>
          </p:cNvPr>
          <p:cNvSpPr>
            <a:spLocks noGrp="1"/>
          </p:cNvSpPr>
          <p:nvPr>
            <p:ph idx="1"/>
          </p:nvPr>
        </p:nvSpPr>
        <p:spPr>
          <a:xfrm>
            <a:off x="4654296" y="2706624"/>
            <a:ext cx="6894576" cy="3483864"/>
          </a:xfrm>
        </p:spPr>
        <p:txBody>
          <a:bodyPr vert="horz" lIns="91440" tIns="45720" rIns="91440" bIns="45720" rtlCol="0" anchor="t">
            <a:normAutofit lnSpcReduction="10000"/>
          </a:bodyPr>
          <a:lstStyle/>
          <a:p>
            <a:pPr marL="0" indent="0">
              <a:buNone/>
            </a:pPr>
            <a:r>
              <a:rPr lang="fr-FR" b="1" err="1">
                <a:latin typeface="Calibri Light"/>
                <a:ea typeface="Calibri Light"/>
                <a:cs typeface="Calibri Light"/>
              </a:rPr>
              <a:t>Empathy</a:t>
            </a:r>
            <a:r>
              <a:rPr lang="fr-FR" b="1" dirty="0">
                <a:latin typeface="Calibri Light"/>
                <a:ea typeface="Calibri Light"/>
                <a:cs typeface="Calibri Light"/>
              </a:rPr>
              <a:t> Mapping:</a:t>
            </a:r>
            <a:endParaRPr lang="en-US" dirty="0">
              <a:latin typeface="Calibri Light"/>
              <a:ea typeface="Calibri Light"/>
              <a:cs typeface="Calibri Light"/>
            </a:endParaRPr>
          </a:p>
          <a:p>
            <a:r>
              <a:rPr lang="en-US" sz="2000" dirty="0">
                <a:ea typeface="+mn-lt"/>
                <a:cs typeface="+mn-lt"/>
              </a:rPr>
              <a:t>This technique helps we step into the shoes of our target users and understand their experiences, frustrations, and needs related to the problem.</a:t>
            </a:r>
            <a:endParaRPr lang="fr-FR" sz="2000" dirty="0">
              <a:ea typeface="Calibri" panose="020F0502020204030204"/>
              <a:cs typeface="Calibri" panose="020F0502020204030204"/>
            </a:endParaRPr>
          </a:p>
          <a:p>
            <a:r>
              <a:rPr lang="en-US" sz="2000" dirty="0">
                <a:ea typeface="+mn-lt"/>
                <a:cs typeface="+mn-lt"/>
              </a:rPr>
              <a:t>Create a canvas divided into sections like </a:t>
            </a:r>
            <a:r>
              <a:rPr lang="en-US" sz="2000" b="1" dirty="0">
                <a:ea typeface="+mn-lt"/>
                <a:cs typeface="+mn-lt"/>
              </a:rPr>
              <a:t>Says</a:t>
            </a:r>
            <a:r>
              <a:rPr lang="en-US" sz="2000" dirty="0">
                <a:ea typeface="+mn-lt"/>
                <a:cs typeface="+mn-lt"/>
              </a:rPr>
              <a:t>, </a:t>
            </a:r>
            <a:r>
              <a:rPr lang="en-US" sz="2000" b="1" dirty="0">
                <a:ea typeface="+mn-lt"/>
                <a:cs typeface="+mn-lt"/>
              </a:rPr>
              <a:t>Does</a:t>
            </a:r>
            <a:r>
              <a:rPr lang="en-US" sz="2000" dirty="0">
                <a:ea typeface="+mn-lt"/>
                <a:cs typeface="+mn-lt"/>
              </a:rPr>
              <a:t>, </a:t>
            </a:r>
            <a:r>
              <a:rPr lang="en-US" sz="2000" b="1" dirty="0">
                <a:ea typeface="+mn-lt"/>
                <a:cs typeface="+mn-lt"/>
              </a:rPr>
              <a:t>Thinks &amp; Feels</a:t>
            </a:r>
            <a:r>
              <a:rPr lang="en-US" sz="2000" dirty="0">
                <a:ea typeface="+mn-lt"/>
                <a:cs typeface="+mn-lt"/>
              </a:rPr>
              <a:t>, and </a:t>
            </a:r>
            <a:r>
              <a:rPr lang="en-US" sz="2000" b="1" dirty="0">
                <a:ea typeface="+mn-lt"/>
                <a:cs typeface="+mn-lt"/>
              </a:rPr>
              <a:t>Pain Points</a:t>
            </a:r>
            <a:r>
              <a:rPr lang="en-US" sz="2000" dirty="0">
                <a:ea typeface="+mn-lt"/>
                <a:cs typeface="+mn-lt"/>
              </a:rPr>
              <a:t>.</a:t>
            </a:r>
            <a:endParaRPr lang="fr-FR" sz="2000" dirty="0">
              <a:ea typeface="Calibri"/>
              <a:cs typeface="Calibri"/>
            </a:endParaRPr>
          </a:p>
          <a:p>
            <a:r>
              <a:rPr lang="en-US" sz="2000" dirty="0">
                <a:ea typeface="+mn-lt"/>
                <a:cs typeface="+mn-lt"/>
              </a:rPr>
              <a:t>Gather information through user research, interviews, and observations to populate each section.</a:t>
            </a:r>
            <a:endParaRPr lang="fr-FR" sz="2000" dirty="0">
              <a:ea typeface="Calibri"/>
              <a:cs typeface="Calibri"/>
            </a:endParaRPr>
          </a:p>
          <a:p>
            <a:r>
              <a:rPr lang="en-US" sz="2000" dirty="0">
                <a:ea typeface="+mn-lt"/>
                <a:cs typeface="+mn-lt"/>
              </a:rPr>
              <a:t>By understanding the user's perspective, we can frame the problem statement in a way that resonates with their needs and challenges.</a:t>
            </a:r>
            <a:endParaRPr lang="fr-FR" sz="2000" dirty="0"/>
          </a:p>
          <a:p>
            <a:endParaRPr lang="fr-FR" sz="1700">
              <a:ea typeface="Calibri"/>
              <a:cs typeface="Calibri"/>
            </a:endParaRPr>
          </a:p>
        </p:txBody>
      </p:sp>
    </p:spTree>
    <p:extLst>
      <p:ext uri="{BB962C8B-B14F-4D97-AF65-F5344CB8AC3E}">
        <p14:creationId xmlns:p14="http://schemas.microsoft.com/office/powerpoint/2010/main" val="3160991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Question mark on green pastel background">
            <a:extLst>
              <a:ext uri="{FF2B5EF4-FFF2-40B4-BE49-F238E27FC236}">
                <a16:creationId xmlns:a16="http://schemas.microsoft.com/office/drawing/2014/main" id="{430F6199-C7AD-AE74-29E2-8109966F2CA2}"/>
              </a:ext>
            </a:extLst>
          </p:cNvPr>
          <p:cNvPicPr>
            <a:picLocks noChangeAspect="1"/>
          </p:cNvPicPr>
          <p:nvPr/>
        </p:nvPicPr>
        <p:blipFill rotWithShape="1">
          <a:blip r:embed="rId2"/>
          <a:srcRect l="43629" r="3272" b="4"/>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5FB2C1E9-5AB1-C059-D63A-4D69481B3276}"/>
              </a:ext>
            </a:extLst>
          </p:cNvPr>
          <p:cNvSpPr>
            <a:spLocks noGrp="1"/>
          </p:cNvSpPr>
          <p:nvPr>
            <p:ph type="title"/>
          </p:nvPr>
        </p:nvSpPr>
        <p:spPr>
          <a:xfrm>
            <a:off x="5827048" y="407987"/>
            <a:ext cx="6180925" cy="1303152"/>
          </a:xfrm>
        </p:spPr>
        <p:txBody>
          <a:bodyPr>
            <a:normAutofit/>
          </a:bodyPr>
          <a:lstStyle/>
          <a:p>
            <a:r>
              <a:rPr lang="fr-FR" sz="2400" b="1">
                <a:latin typeface="Calibri Light"/>
                <a:ea typeface="Calibri Light"/>
                <a:cs typeface="Calibri Light"/>
              </a:rPr>
              <a:t>Techniques for </a:t>
            </a:r>
            <a:r>
              <a:rPr lang="fr-FR" sz="2400" b="1" err="1">
                <a:latin typeface="Calibri Light"/>
                <a:ea typeface="Calibri Light"/>
                <a:cs typeface="Calibri Light"/>
              </a:rPr>
              <a:t>Identifying</a:t>
            </a:r>
            <a:r>
              <a:rPr lang="fr-FR" sz="2400" b="1">
                <a:latin typeface="Calibri Light"/>
                <a:ea typeface="Calibri Light"/>
                <a:cs typeface="Calibri Light"/>
              </a:rPr>
              <a:t> </a:t>
            </a:r>
            <a:r>
              <a:rPr lang="fr-FR" sz="2400" b="1" err="1">
                <a:latin typeface="Calibri Light"/>
                <a:ea typeface="Calibri Light"/>
                <a:cs typeface="Calibri Light"/>
              </a:rPr>
              <a:t>Problem</a:t>
            </a:r>
            <a:r>
              <a:rPr lang="fr-FR" sz="2400" b="1">
                <a:latin typeface="Calibri Light"/>
                <a:ea typeface="Calibri Light"/>
                <a:cs typeface="Calibri Light"/>
              </a:rPr>
              <a:t> </a:t>
            </a:r>
            <a:r>
              <a:rPr lang="fr-FR" sz="2400" b="1" err="1">
                <a:latin typeface="Calibri Light"/>
                <a:ea typeface="Calibri Light"/>
                <a:cs typeface="Calibri Light"/>
              </a:rPr>
              <a:t>Statement</a:t>
            </a:r>
          </a:p>
        </p:txBody>
      </p:sp>
      <p:sp>
        <p:nvSpPr>
          <p:cNvPr id="3" name="Espace réservé du contenu 2">
            <a:extLst>
              <a:ext uri="{FF2B5EF4-FFF2-40B4-BE49-F238E27FC236}">
                <a16:creationId xmlns:a16="http://schemas.microsoft.com/office/drawing/2014/main" id="{EA2C5ED7-DFA7-6F44-0430-E15A89AB7A5D}"/>
              </a:ext>
            </a:extLst>
          </p:cNvPr>
          <p:cNvSpPr>
            <a:spLocks noGrp="1"/>
          </p:cNvSpPr>
          <p:nvPr>
            <p:ph idx="1"/>
          </p:nvPr>
        </p:nvSpPr>
        <p:spPr>
          <a:xfrm>
            <a:off x="5827048" y="1868487"/>
            <a:ext cx="5721484" cy="4351338"/>
          </a:xfrm>
        </p:spPr>
        <p:txBody>
          <a:bodyPr vert="horz" lIns="91440" tIns="45720" rIns="91440" bIns="45720" rtlCol="0" anchor="t">
            <a:normAutofit/>
          </a:bodyPr>
          <a:lstStyle/>
          <a:p>
            <a:pPr marL="0" indent="0">
              <a:buNone/>
            </a:pPr>
            <a:r>
              <a:rPr lang="fr-FR" b="1" dirty="0">
                <a:ea typeface="+mn-lt"/>
                <a:cs typeface="+mn-lt"/>
              </a:rPr>
              <a:t>The 5 </a:t>
            </a:r>
            <a:r>
              <a:rPr lang="fr-FR" b="1" dirty="0" err="1">
                <a:ea typeface="+mn-lt"/>
                <a:cs typeface="+mn-lt"/>
              </a:rPr>
              <a:t>Whys</a:t>
            </a:r>
            <a:r>
              <a:rPr lang="fr-FR" b="1" dirty="0">
                <a:ea typeface="+mn-lt"/>
                <a:cs typeface="+mn-lt"/>
              </a:rPr>
              <a:t>:</a:t>
            </a:r>
          </a:p>
          <a:p>
            <a:r>
              <a:rPr lang="en-US" sz="2200" dirty="0">
                <a:ea typeface="+mn-lt"/>
                <a:cs typeface="+mn-lt"/>
              </a:rPr>
              <a:t>This technique involves repeatedly asking "why" to uncover the root cause of the problem.</a:t>
            </a:r>
            <a:endParaRPr lang="fr-FR" sz="2200" dirty="0">
              <a:ea typeface="+mn-lt"/>
              <a:cs typeface="+mn-lt"/>
            </a:endParaRPr>
          </a:p>
          <a:p>
            <a:r>
              <a:rPr lang="en-US" sz="2200" dirty="0">
                <a:ea typeface="+mn-lt"/>
                <a:cs typeface="+mn-lt"/>
              </a:rPr>
              <a:t>Start with the initial problem statement and ask "why" does this happen?</a:t>
            </a:r>
            <a:endParaRPr lang="fr-FR" sz="2200" dirty="0">
              <a:ea typeface="+mn-lt"/>
              <a:cs typeface="+mn-lt"/>
            </a:endParaRPr>
          </a:p>
          <a:p>
            <a:r>
              <a:rPr lang="en-US" sz="2200" dirty="0">
                <a:ea typeface="+mn-lt"/>
                <a:cs typeface="+mn-lt"/>
              </a:rPr>
              <a:t>Continue asking "why" to each subsequent answer, drilling down deeper into the underlying factors.</a:t>
            </a:r>
            <a:endParaRPr lang="fr-FR" sz="2200" dirty="0">
              <a:ea typeface="+mn-lt"/>
              <a:cs typeface="+mn-lt"/>
            </a:endParaRPr>
          </a:p>
          <a:p>
            <a:r>
              <a:rPr lang="en-US" sz="2200" dirty="0">
                <a:ea typeface="+mn-lt"/>
                <a:cs typeface="+mn-lt"/>
              </a:rPr>
              <a:t>By identifying the root cause, we can frame the problem statement more precisely and address its core issue.</a:t>
            </a:r>
            <a:endParaRPr lang="fr-FR" sz="2200" dirty="0">
              <a:ea typeface="+mn-lt"/>
              <a:cs typeface="+mn-lt"/>
            </a:endParaRPr>
          </a:p>
          <a:p>
            <a:endParaRPr lang="fr-FR" sz="2200">
              <a:ea typeface="Calibri"/>
              <a:cs typeface="Calibri"/>
            </a:endParaRPr>
          </a:p>
        </p:txBody>
      </p:sp>
    </p:spTree>
    <p:extLst>
      <p:ext uri="{BB962C8B-B14F-4D97-AF65-F5344CB8AC3E}">
        <p14:creationId xmlns:p14="http://schemas.microsoft.com/office/powerpoint/2010/main" val="1895285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4">
            <a:extLst>
              <a:ext uri="{FF2B5EF4-FFF2-40B4-BE49-F238E27FC236}">
                <a16:creationId xmlns:a16="http://schemas.microsoft.com/office/drawing/2014/main" id="{C77907D8-3E86-67FC-693E-EA0562807D6A}"/>
              </a:ext>
            </a:extLst>
          </p:cNvPr>
          <p:cNvGraphicFramePr>
            <a:graphicFrameLocks noGrp="1"/>
          </p:cNvGraphicFramePr>
          <p:nvPr>
            <p:ph idx="1"/>
            <p:extLst>
              <p:ext uri="{D42A27DB-BD31-4B8C-83A1-F6EECF244321}">
                <p14:modId xmlns:p14="http://schemas.microsoft.com/office/powerpoint/2010/main" val="526247402"/>
              </p:ext>
            </p:extLst>
          </p:nvPr>
        </p:nvGraphicFramePr>
        <p:xfrm>
          <a:off x="638735" y="448235"/>
          <a:ext cx="10905066" cy="6138178"/>
        </p:xfrm>
        <a:graphic>
          <a:graphicData uri="http://schemas.openxmlformats.org/drawingml/2006/table">
            <a:tbl>
              <a:tblPr firstRow="1" firstCol="1" bandRow="1">
                <a:noFill/>
                <a:tableStyleId>{5C22544A-7EE6-4342-B048-85BDC9FD1C3A}</a:tableStyleId>
              </a:tblPr>
              <a:tblGrid>
                <a:gridCol w="10905066">
                  <a:extLst>
                    <a:ext uri="{9D8B030D-6E8A-4147-A177-3AD203B41FA5}">
                      <a16:colId xmlns:a16="http://schemas.microsoft.com/office/drawing/2014/main" val="325224963"/>
                    </a:ext>
                  </a:extLst>
                </a:gridCol>
              </a:tblGrid>
              <a:tr h="1064558">
                <a:tc>
                  <a:txBody>
                    <a:bodyPr/>
                    <a:lstStyle/>
                    <a:p>
                      <a:pPr algn="ctr"/>
                      <a:r>
                        <a:rPr lang="en-US" sz="2400" b="1" cap="all" spc="60" dirty="0">
                          <a:solidFill>
                            <a:schemeClr val="tx1"/>
                          </a:solidFill>
                          <a:effectLst/>
                        </a:rPr>
                        <a:t>Example 5 why </a:t>
                      </a:r>
                      <a:endParaRPr lang="fr-FR" dirty="0"/>
                    </a:p>
                    <a:p>
                      <a:pPr lvl="0">
                        <a:buNone/>
                      </a:pPr>
                      <a:r>
                        <a:rPr lang="en-US" sz="1800" b="1" cap="all" spc="60" dirty="0">
                          <a:solidFill>
                            <a:schemeClr val="tx1"/>
                          </a:solidFill>
                          <a:effectLst/>
                        </a:rPr>
                        <a:t>Problem: A significant increase in the number of abandoned shopping carts on an e-commerce website.</a:t>
                      </a:r>
                    </a:p>
                  </a:txBody>
                  <a:tcPr marL="86542" marR="86542" marT="115389" marB="115389" anchor="b">
                    <a:lnL w="12700" cmpd="sng">
                      <a:noFill/>
                    </a:lnL>
                    <a:lnR w="12700" cmpd="sng">
                      <a:noFill/>
                    </a:lnR>
                    <a:lnT w="12700" cmpd="sng">
                      <a:noFill/>
                    </a:lnT>
                    <a:lnB w="38100" cmpd="sng">
                      <a:noFill/>
                    </a:lnB>
                    <a:noFill/>
                  </a:tcPr>
                </a:tc>
                <a:extLst>
                  <a:ext uri="{0D108BD9-81ED-4DB2-BD59-A6C34878D82A}">
                    <a16:rowId xmlns:a16="http://schemas.microsoft.com/office/drawing/2014/main" val="4085738433"/>
                  </a:ext>
                </a:extLst>
              </a:tr>
              <a:tr h="448473">
                <a:tc>
                  <a:txBody>
                    <a:bodyPr/>
                    <a:lstStyle/>
                    <a:p>
                      <a:r>
                        <a:rPr lang="en-US" sz="1800" b="1" cap="none" spc="0" dirty="0">
                          <a:solidFill>
                            <a:schemeClr val="tx1"/>
                          </a:solidFill>
                          <a:effectLst/>
                        </a:rPr>
                        <a:t>1. Why did the number of abandoned shopping carts increase?</a:t>
                      </a:r>
                    </a:p>
                  </a:txBody>
                  <a:tcPr marL="86542" marR="86542" marT="0" marB="115389">
                    <a:lnL w="12700" cap="flat" cmpd="sng" algn="ctr">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410970518"/>
                  </a:ext>
                </a:extLst>
              </a:tr>
              <a:tr h="448473">
                <a:tc>
                  <a:txBody>
                    <a:bodyPr/>
                    <a:lstStyle/>
                    <a:p>
                      <a:pPr marL="342900" lvl="0" indent="-342900" rtl="0">
                        <a:tabLst>
                          <a:tab pos="457200" algn="l"/>
                          <a:tab pos="685800" algn="l"/>
                        </a:tabLst>
                      </a:pPr>
                      <a:r>
                        <a:rPr lang="en-US" sz="1800" b="1" cap="none" spc="0" dirty="0">
                          <a:solidFill>
                            <a:schemeClr val="tx1"/>
                          </a:solidFill>
                          <a:effectLst/>
                        </a:rPr>
                        <a:t>Answer: Users are reaching the checkout page but not completing the purchase.</a:t>
                      </a:r>
                    </a:p>
                  </a:txBody>
                  <a:tcPr marL="86542" marR="86542" marT="0" marB="11538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603624089"/>
                  </a:ext>
                </a:extLst>
              </a:tr>
              <a:tr h="448473">
                <a:tc>
                  <a:txBody>
                    <a:bodyPr/>
                    <a:lstStyle/>
                    <a:p>
                      <a:r>
                        <a:rPr lang="en-US" sz="1800" b="1" cap="none" spc="0" dirty="0">
                          <a:solidFill>
                            <a:schemeClr val="tx1"/>
                          </a:solidFill>
                          <a:effectLst/>
                        </a:rPr>
                        <a:t>2. Why are users not completing the purchase on the checkout page?</a:t>
                      </a:r>
                    </a:p>
                  </a:txBody>
                  <a:tcPr marL="86542" marR="86542" marT="0" marB="115389">
                    <a:lnL w="12700" cap="flat" cmpd="sng" algn="ctr">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37973849"/>
                  </a:ext>
                </a:extLst>
              </a:tr>
              <a:tr h="448473">
                <a:tc>
                  <a:txBody>
                    <a:bodyPr/>
                    <a:lstStyle/>
                    <a:p>
                      <a:pPr marL="342900" lvl="0" indent="-342900" rtl="0">
                        <a:tabLst>
                          <a:tab pos="457200" algn="l"/>
                          <a:tab pos="685800" algn="l"/>
                        </a:tabLst>
                      </a:pPr>
                      <a:r>
                        <a:rPr lang="en-US" sz="1800" b="1" cap="none" spc="0" dirty="0">
                          <a:solidFill>
                            <a:schemeClr val="tx1"/>
                          </a:solidFill>
                          <a:effectLst/>
                        </a:rPr>
                        <a:t>Answer: Users are encountering unexpected shipping costs during the checkout process.</a:t>
                      </a:r>
                    </a:p>
                  </a:txBody>
                  <a:tcPr marL="86542" marR="86542" marT="0" marB="11538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845721662"/>
                  </a:ext>
                </a:extLst>
              </a:tr>
              <a:tr h="448473">
                <a:tc>
                  <a:txBody>
                    <a:bodyPr/>
                    <a:lstStyle/>
                    <a:p>
                      <a:r>
                        <a:rPr lang="en-US" sz="1800" b="1" cap="none" spc="0" dirty="0">
                          <a:solidFill>
                            <a:schemeClr val="tx1"/>
                          </a:solidFill>
                          <a:effectLst/>
                        </a:rPr>
                        <a:t>3. Why are there unexpected shipping costs during the checkout process?</a:t>
                      </a:r>
                    </a:p>
                  </a:txBody>
                  <a:tcPr marL="86542" marR="86542" marT="0" marB="115389">
                    <a:lnL w="12700" cap="flat" cmpd="sng" algn="ctr">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20356036"/>
                  </a:ext>
                </a:extLst>
              </a:tr>
              <a:tr h="448473">
                <a:tc>
                  <a:txBody>
                    <a:bodyPr/>
                    <a:lstStyle/>
                    <a:p>
                      <a:pPr marL="342900" lvl="0" indent="-342900" rtl="0">
                        <a:tabLst>
                          <a:tab pos="457200" algn="l"/>
                          <a:tab pos="685800" algn="l"/>
                        </a:tabLst>
                      </a:pPr>
                      <a:r>
                        <a:rPr lang="en-US" sz="1800" b="1" cap="none" spc="0" dirty="0">
                          <a:solidFill>
                            <a:schemeClr val="tx1"/>
                          </a:solidFill>
                          <a:effectLst/>
                        </a:rPr>
                        <a:t>Answer: The e-commerce website recently implemented a new shipping fee policy for certain regions.</a:t>
                      </a:r>
                    </a:p>
                  </a:txBody>
                  <a:tcPr marL="86542" marR="86542" marT="0" marB="11538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282479878"/>
                  </a:ext>
                </a:extLst>
              </a:tr>
              <a:tr h="448473">
                <a:tc>
                  <a:txBody>
                    <a:bodyPr/>
                    <a:lstStyle/>
                    <a:p>
                      <a:r>
                        <a:rPr lang="en-US" sz="1800" b="1" cap="none" spc="0" dirty="0">
                          <a:solidFill>
                            <a:schemeClr val="tx1"/>
                          </a:solidFill>
                          <a:effectLst/>
                        </a:rPr>
                        <a:t>4. Why was a new shipping fee policy implemented without proper communication?</a:t>
                      </a:r>
                    </a:p>
                  </a:txBody>
                  <a:tcPr marL="86542" marR="86542" marT="0" marB="115389">
                    <a:lnL w="12700" cap="flat" cmpd="sng" algn="ctr">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3128033"/>
                  </a:ext>
                </a:extLst>
              </a:tr>
              <a:tr h="702608">
                <a:tc>
                  <a:txBody>
                    <a:bodyPr/>
                    <a:lstStyle/>
                    <a:p>
                      <a:pPr marL="342900" lvl="0" indent="-342900" rtl="0">
                        <a:tabLst>
                          <a:tab pos="457200" algn="l"/>
                          <a:tab pos="685800" algn="l"/>
                        </a:tabLst>
                      </a:pPr>
                      <a:r>
                        <a:rPr lang="en-US" sz="1800" b="1" cap="none" spc="0" dirty="0">
                          <a:solidFill>
                            <a:schemeClr val="tx1"/>
                          </a:solidFill>
                          <a:effectLst/>
                        </a:rPr>
                        <a:t>Answer: The decision to implement the new policy was made by the finance team to address increased shipping costs, but there was no communication plan to inform users about the changes.</a:t>
                      </a:r>
                    </a:p>
                  </a:txBody>
                  <a:tcPr marL="86542" marR="86542" marT="0" marB="11538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128664994"/>
                  </a:ext>
                </a:extLst>
              </a:tr>
              <a:tr h="448473">
                <a:tc>
                  <a:txBody>
                    <a:bodyPr/>
                    <a:lstStyle/>
                    <a:p>
                      <a:r>
                        <a:rPr lang="en-US" sz="1800" b="1" cap="none" spc="0" dirty="0">
                          <a:solidFill>
                            <a:schemeClr val="tx1"/>
                          </a:solidFill>
                          <a:effectLst/>
                        </a:rPr>
                        <a:t>5. Why was there no communication plan to inform users about the new shipping fee policy?</a:t>
                      </a:r>
                    </a:p>
                  </a:txBody>
                  <a:tcPr marL="86542" marR="86542" marT="0" marB="115389">
                    <a:lnL w="12700" cap="flat" cmpd="sng" algn="ctr">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66155996"/>
                  </a:ext>
                </a:extLst>
              </a:tr>
              <a:tr h="702608">
                <a:tc>
                  <a:txBody>
                    <a:bodyPr/>
                    <a:lstStyle/>
                    <a:p>
                      <a:pPr marL="342900" lvl="0" indent="-342900" rtl="0">
                        <a:tabLst>
                          <a:tab pos="457200" algn="l"/>
                          <a:tab pos="685800" algn="l"/>
                        </a:tabLst>
                      </a:pPr>
                      <a:r>
                        <a:rPr lang="en-US" sz="1800" b="1" cap="none" spc="0" dirty="0">
                          <a:solidFill>
                            <a:schemeClr val="tx1"/>
                          </a:solidFill>
                          <a:effectLst/>
                        </a:rPr>
                        <a:t>Answer: The finance team did not collaborate with the marketing and communication teams when implementing the new policy, leading to a lack of coordination in communicating the changes to users.</a:t>
                      </a:r>
                    </a:p>
                  </a:txBody>
                  <a:tcPr marL="86542" marR="86542" marT="0" marB="115389">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52387782"/>
                  </a:ext>
                </a:extLst>
              </a:tr>
            </a:tbl>
          </a:graphicData>
        </a:graphic>
      </p:graphicFrame>
    </p:spTree>
    <p:extLst>
      <p:ext uri="{BB962C8B-B14F-4D97-AF65-F5344CB8AC3E}">
        <p14:creationId xmlns:p14="http://schemas.microsoft.com/office/powerpoint/2010/main" val="1616775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167EBE-0597-9C8F-BFE3-092A3E3F8F97}"/>
              </a:ext>
            </a:extLst>
          </p:cNvPr>
          <p:cNvSpPr>
            <a:spLocks noGrp="1"/>
          </p:cNvSpPr>
          <p:nvPr>
            <p:ph type="title"/>
          </p:nvPr>
        </p:nvSpPr>
        <p:spPr/>
        <p:txBody>
          <a:bodyPr/>
          <a:lstStyle/>
          <a:p>
            <a:r>
              <a:rPr lang="fr-FR" b="1" dirty="0">
                <a:solidFill>
                  <a:schemeClr val="accent1"/>
                </a:solidFill>
                <a:ea typeface="+mj-lt"/>
                <a:cs typeface="+mj-lt"/>
              </a:rPr>
              <a:t>Techniques for </a:t>
            </a:r>
            <a:r>
              <a:rPr lang="fr-FR" b="1" dirty="0" err="1">
                <a:solidFill>
                  <a:schemeClr val="accent1"/>
                </a:solidFill>
                <a:ea typeface="+mj-lt"/>
                <a:cs typeface="+mj-lt"/>
              </a:rPr>
              <a:t>Identifying</a:t>
            </a:r>
            <a:r>
              <a:rPr lang="fr-FR" b="1" dirty="0">
                <a:solidFill>
                  <a:schemeClr val="accent1"/>
                </a:solidFill>
                <a:ea typeface="+mj-lt"/>
                <a:cs typeface="+mj-lt"/>
              </a:rPr>
              <a:t> </a:t>
            </a:r>
            <a:r>
              <a:rPr lang="fr-FR" b="1" dirty="0" err="1">
                <a:solidFill>
                  <a:schemeClr val="accent1"/>
                </a:solidFill>
                <a:ea typeface="+mj-lt"/>
                <a:cs typeface="+mj-lt"/>
              </a:rPr>
              <a:t>Problem</a:t>
            </a:r>
            <a:r>
              <a:rPr lang="fr-FR" b="1" dirty="0">
                <a:solidFill>
                  <a:schemeClr val="accent1"/>
                </a:solidFill>
                <a:ea typeface="+mj-lt"/>
                <a:cs typeface="+mj-lt"/>
              </a:rPr>
              <a:t> </a:t>
            </a:r>
            <a:r>
              <a:rPr lang="fr-FR" b="1" dirty="0" err="1">
                <a:solidFill>
                  <a:schemeClr val="accent1"/>
                </a:solidFill>
                <a:ea typeface="+mj-lt"/>
                <a:cs typeface="+mj-lt"/>
              </a:rPr>
              <a:t>Statement</a:t>
            </a:r>
            <a:endParaRPr lang="en-US" dirty="0" err="1">
              <a:solidFill>
                <a:schemeClr val="accent1"/>
              </a:solidFill>
              <a:ea typeface="+mj-lt"/>
              <a:cs typeface="+mj-lt"/>
            </a:endParaRPr>
          </a:p>
        </p:txBody>
      </p:sp>
      <p:sp>
        <p:nvSpPr>
          <p:cNvPr id="3" name="Espace réservé du contenu 2">
            <a:extLst>
              <a:ext uri="{FF2B5EF4-FFF2-40B4-BE49-F238E27FC236}">
                <a16:creationId xmlns:a16="http://schemas.microsoft.com/office/drawing/2014/main" id="{AD47A9AD-D8FD-4C2E-2B79-3FF28C67449D}"/>
              </a:ext>
            </a:extLst>
          </p:cNvPr>
          <p:cNvSpPr>
            <a:spLocks noGrp="1"/>
          </p:cNvSpPr>
          <p:nvPr>
            <p:ph idx="1"/>
          </p:nvPr>
        </p:nvSpPr>
        <p:spPr>
          <a:xfrm>
            <a:off x="838200" y="1502036"/>
            <a:ext cx="10515600" cy="4674927"/>
          </a:xfrm>
        </p:spPr>
        <p:txBody>
          <a:bodyPr vert="horz" lIns="91440" tIns="45720" rIns="91440" bIns="45720" rtlCol="0" anchor="t">
            <a:normAutofit/>
          </a:bodyPr>
          <a:lstStyle/>
          <a:p>
            <a:pPr marL="0" indent="0">
              <a:buNone/>
            </a:pPr>
            <a:r>
              <a:rPr lang="en-US" sz="4400" b="1" dirty="0">
                <a:latin typeface="Calibri Light"/>
                <a:ea typeface="Calibri Light"/>
                <a:cs typeface="Calibri Light"/>
              </a:rPr>
              <a:t>How Might We..." (HMW) Brainstorming:</a:t>
            </a:r>
            <a:endParaRPr lang="en-US" dirty="0">
              <a:ea typeface="+mn-lt"/>
              <a:cs typeface="+mn-lt"/>
            </a:endParaRPr>
          </a:p>
          <a:p>
            <a:r>
              <a:rPr lang="en-US">
                <a:ea typeface="+mn-lt"/>
                <a:cs typeface="+mn-lt"/>
              </a:rPr>
              <a:t>This technique encourages creative problem-solving by reframing the </a:t>
            </a:r>
            <a:r>
              <a:rPr lang="en-US" dirty="0">
                <a:ea typeface="+mn-lt"/>
                <a:cs typeface="+mn-lt"/>
              </a:rPr>
              <a:t>problem into actionable questions.</a:t>
            </a:r>
            <a:endParaRPr lang="fr-FR">
              <a:ea typeface="Calibri" panose="020F0502020204030204"/>
              <a:cs typeface="Calibri" panose="020F0502020204030204"/>
            </a:endParaRPr>
          </a:p>
          <a:p>
            <a:r>
              <a:rPr lang="en-US" dirty="0">
                <a:ea typeface="+mn-lt"/>
                <a:cs typeface="+mn-lt"/>
              </a:rPr>
              <a:t>Start with the problem statement and rephrase it as a question beginning with "How might we..." followed by a verb that describes the desired outcome.</a:t>
            </a:r>
            <a:endParaRPr lang="fr-FR" dirty="0"/>
          </a:p>
          <a:p>
            <a:r>
              <a:rPr lang="en-US" dirty="0">
                <a:ea typeface="+mn-lt"/>
                <a:cs typeface="+mn-lt"/>
              </a:rPr>
              <a:t>Brainstorm as many "HMW" questions as possible, exploring different approaches and solutions.</a:t>
            </a:r>
            <a:endParaRPr lang="fr-FR" dirty="0"/>
          </a:p>
          <a:p>
            <a:r>
              <a:rPr lang="en-US" dirty="0">
                <a:ea typeface="+mn-lt"/>
                <a:cs typeface="+mn-lt"/>
              </a:rPr>
              <a:t>This process helps generate diverse perspectives and spark innovative ideas for addressing the problem.</a:t>
            </a:r>
            <a:endParaRPr lang="fr-FR" dirty="0"/>
          </a:p>
          <a:p>
            <a:endParaRPr lang="fr-FR" dirty="0">
              <a:ea typeface="Calibri"/>
              <a:cs typeface="Calibri"/>
            </a:endParaRPr>
          </a:p>
        </p:txBody>
      </p:sp>
    </p:spTree>
    <p:extLst>
      <p:ext uri="{BB962C8B-B14F-4D97-AF65-F5344CB8AC3E}">
        <p14:creationId xmlns:p14="http://schemas.microsoft.com/office/powerpoint/2010/main" val="1459019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5EFC20-59E4-93A2-7EB3-8B95DC9059EC}"/>
              </a:ext>
            </a:extLst>
          </p:cNvPr>
          <p:cNvSpPr>
            <a:spLocks noGrp="1"/>
          </p:cNvSpPr>
          <p:nvPr>
            <p:ph type="title"/>
          </p:nvPr>
        </p:nvSpPr>
        <p:spPr>
          <a:xfrm>
            <a:off x="694765" y="280145"/>
            <a:ext cx="5334000" cy="1708246"/>
          </a:xfrm>
        </p:spPr>
        <p:txBody>
          <a:bodyPr anchor="ctr">
            <a:normAutofit fontScale="90000"/>
          </a:bodyPr>
          <a:lstStyle/>
          <a:p>
            <a:r>
              <a:rPr lang="en-US" sz="4000" b="1" dirty="0">
                <a:ea typeface="+mj-lt"/>
                <a:cs typeface="+mj-lt"/>
              </a:rPr>
              <a:t>Example of "How Might We..." (HMW): Emergency Dept.,</a:t>
            </a:r>
            <a:endParaRPr lang="fr-FR" sz="4000" dirty="0"/>
          </a:p>
        </p:txBody>
      </p:sp>
      <p:sp>
        <p:nvSpPr>
          <p:cNvPr id="37" name="Espace réservé du contenu 2">
            <a:extLst>
              <a:ext uri="{FF2B5EF4-FFF2-40B4-BE49-F238E27FC236}">
                <a16:creationId xmlns:a16="http://schemas.microsoft.com/office/drawing/2014/main" id="{84B12260-6927-B3EA-C505-F9C1A9BC5878}"/>
              </a:ext>
            </a:extLst>
          </p:cNvPr>
          <p:cNvSpPr>
            <a:spLocks noGrp="1"/>
          </p:cNvSpPr>
          <p:nvPr>
            <p:ph idx="1"/>
          </p:nvPr>
        </p:nvSpPr>
        <p:spPr>
          <a:xfrm>
            <a:off x="201700" y="2302157"/>
            <a:ext cx="7082123" cy="4274099"/>
          </a:xfrm>
        </p:spPr>
        <p:txBody>
          <a:bodyPr vert="horz" lIns="91440" tIns="45720" rIns="91440" bIns="45720" rtlCol="0" anchor="ctr">
            <a:noAutofit/>
          </a:bodyPr>
          <a:lstStyle/>
          <a:p>
            <a:r>
              <a:rPr lang="en-US" sz="2000" b="1" dirty="0">
                <a:ea typeface="+mn-lt"/>
                <a:cs typeface="+mn-lt"/>
              </a:rPr>
              <a:t>Problem Statement:</a:t>
            </a:r>
            <a:endParaRPr lang="fr-FR" sz="2000" dirty="0">
              <a:ea typeface="Calibri" panose="020F0502020204030204"/>
              <a:cs typeface="Calibri" panose="020F0502020204030204"/>
            </a:endParaRPr>
          </a:p>
          <a:p>
            <a:r>
              <a:rPr lang="en-US" sz="2000" dirty="0">
                <a:ea typeface="+mn-lt"/>
                <a:cs typeface="+mn-lt"/>
              </a:rPr>
              <a:t>Long waiting times in the emergency department triage system.</a:t>
            </a:r>
            <a:endParaRPr lang="fr-FR" sz="2000" dirty="0">
              <a:ea typeface="Calibri"/>
              <a:cs typeface="Calibri"/>
            </a:endParaRPr>
          </a:p>
          <a:p>
            <a:r>
              <a:rPr lang="fr-FR" sz="2000" b="1" dirty="0">
                <a:ea typeface="+mn-lt"/>
                <a:cs typeface="+mn-lt"/>
              </a:rPr>
              <a:t>"How </a:t>
            </a:r>
            <a:r>
              <a:rPr lang="fr-FR" sz="2000" b="1" err="1">
                <a:ea typeface="+mn-lt"/>
                <a:cs typeface="+mn-lt"/>
              </a:rPr>
              <a:t>Might</a:t>
            </a:r>
            <a:r>
              <a:rPr lang="fr-FR" sz="2000" b="1" dirty="0">
                <a:ea typeface="+mn-lt"/>
                <a:cs typeface="+mn-lt"/>
              </a:rPr>
              <a:t> </a:t>
            </a:r>
            <a:r>
              <a:rPr lang="fr-FR" sz="2000" b="1" err="1">
                <a:ea typeface="+mn-lt"/>
                <a:cs typeface="+mn-lt"/>
              </a:rPr>
              <a:t>We</a:t>
            </a:r>
            <a:r>
              <a:rPr lang="fr-FR" sz="2000" b="1" dirty="0">
                <a:ea typeface="+mn-lt"/>
                <a:cs typeface="+mn-lt"/>
              </a:rPr>
              <a:t>..." Questions:</a:t>
            </a:r>
            <a:endParaRPr lang="fr-FR" sz="2000" dirty="0">
              <a:ea typeface="Calibri"/>
              <a:cs typeface="Calibri"/>
            </a:endParaRPr>
          </a:p>
          <a:p>
            <a:r>
              <a:rPr lang="en-US" sz="2000" dirty="0">
                <a:ea typeface="+mn-lt"/>
                <a:cs typeface="+mn-lt"/>
              </a:rPr>
              <a:t>How might we reduce waiting times for patients in the emergency department?</a:t>
            </a:r>
            <a:endParaRPr lang="fr-FR" sz="2000" dirty="0">
              <a:ea typeface="Calibri"/>
              <a:cs typeface="Calibri"/>
            </a:endParaRPr>
          </a:p>
          <a:p>
            <a:r>
              <a:rPr lang="en-US" sz="2000" dirty="0">
                <a:ea typeface="+mn-lt"/>
                <a:cs typeface="+mn-lt"/>
              </a:rPr>
              <a:t>How might we improve the efficiency of the triage process during peak hours?</a:t>
            </a:r>
            <a:endParaRPr lang="fr-FR" sz="2000" dirty="0">
              <a:ea typeface="Calibri"/>
              <a:cs typeface="Calibri"/>
            </a:endParaRPr>
          </a:p>
          <a:p>
            <a:r>
              <a:rPr lang="en-US" sz="2000" dirty="0">
                <a:ea typeface="+mn-lt"/>
                <a:cs typeface="+mn-lt"/>
              </a:rPr>
              <a:t>How might we leverage technology to streamline patient assessments in the triage system?</a:t>
            </a:r>
            <a:endParaRPr lang="fr-FR" sz="2000" dirty="0">
              <a:ea typeface="Calibri"/>
              <a:cs typeface="Calibri"/>
            </a:endParaRPr>
          </a:p>
          <a:p>
            <a:r>
              <a:rPr lang="en-US" sz="2000" dirty="0">
                <a:ea typeface="+mn-lt"/>
                <a:cs typeface="+mn-lt"/>
              </a:rPr>
              <a:t>How might we enhance communication and coordination between triage staff and other departments?</a:t>
            </a:r>
            <a:endParaRPr lang="fr-FR" sz="2000" dirty="0">
              <a:ea typeface="Calibri"/>
              <a:cs typeface="Calibri"/>
            </a:endParaRPr>
          </a:p>
          <a:p>
            <a:r>
              <a:rPr lang="en-US" sz="2000" dirty="0">
                <a:ea typeface="+mn-lt"/>
                <a:cs typeface="+mn-lt"/>
              </a:rPr>
              <a:t>How might we provide a more comfortable and informative experience for patients during the triage process?</a:t>
            </a:r>
            <a:endParaRPr lang="fr-FR" sz="2000" dirty="0"/>
          </a:p>
          <a:p>
            <a:endParaRPr lang="fr-FR" sz="1400">
              <a:ea typeface="Calibri"/>
              <a:cs typeface="Calibri"/>
            </a:endParaRPr>
          </a:p>
        </p:txBody>
      </p:sp>
      <p:sp>
        <p:nvSpPr>
          <p:cNvPr id="38" name="Rectangle 37">
            <a:extLst>
              <a:ext uri="{FF2B5EF4-FFF2-40B4-BE49-F238E27FC236}">
                <a16:creationId xmlns:a16="http://schemas.microsoft.com/office/drawing/2014/main" id="{0D05C9B4-B5C9-2D4D-23C9-CEE72646F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1800" y="-1"/>
            <a:ext cx="5410200" cy="6858001"/>
          </a:xfrm>
          <a:prstGeom prst="rect">
            <a:avLst/>
          </a:prstGeom>
          <a:solidFill>
            <a:srgbClr val="FFFFFF"/>
          </a:solidFill>
          <a:ln>
            <a:noFill/>
          </a:ln>
          <a:effectLst>
            <a:outerShdw blurRad="266700" dist="215900" dir="858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Graphic 6" descr="Ambulance">
            <a:extLst>
              <a:ext uri="{FF2B5EF4-FFF2-40B4-BE49-F238E27FC236}">
                <a16:creationId xmlns:a16="http://schemas.microsoft.com/office/drawing/2014/main" id="{575FCF31-A2F4-849F-E29E-12A1D1C9B8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7878" y="1548705"/>
            <a:ext cx="3758045" cy="3758045"/>
          </a:xfrm>
          <a:prstGeom prst="rect">
            <a:avLst/>
          </a:prstGeom>
        </p:spPr>
      </p:pic>
    </p:spTree>
    <p:extLst>
      <p:ext uri="{BB962C8B-B14F-4D97-AF65-F5344CB8AC3E}">
        <p14:creationId xmlns:p14="http://schemas.microsoft.com/office/powerpoint/2010/main" val="1776307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696406-7E79-0194-3540-0447000B4E1A}"/>
              </a:ext>
            </a:extLst>
          </p:cNvPr>
          <p:cNvSpPr>
            <a:spLocks noGrp="1"/>
          </p:cNvSpPr>
          <p:nvPr>
            <p:ph type="title"/>
          </p:nvPr>
        </p:nvSpPr>
        <p:spPr>
          <a:xfrm>
            <a:off x="692524" y="-94316"/>
            <a:ext cx="10515600" cy="1325563"/>
          </a:xfrm>
        </p:spPr>
        <p:txBody>
          <a:bodyPr>
            <a:normAutofit/>
          </a:bodyPr>
          <a:lstStyle/>
          <a:p>
            <a:r>
              <a:rPr lang="en-US" b="1" dirty="0">
                <a:solidFill>
                  <a:schemeClr val="accent1"/>
                </a:solidFill>
                <a:ea typeface="+mj-lt"/>
                <a:cs typeface="+mj-lt"/>
              </a:rPr>
              <a:t>Elaborating Effective Problem Statements</a:t>
            </a:r>
            <a:endParaRPr lang="fr-FR">
              <a:solidFill>
                <a:schemeClr val="accent1"/>
              </a:solidFill>
              <a:ea typeface="+mj-lt"/>
              <a:cs typeface="+mj-lt"/>
            </a:endParaRPr>
          </a:p>
        </p:txBody>
      </p:sp>
      <p:sp>
        <p:nvSpPr>
          <p:cNvPr id="3" name="Espace réservé du contenu 2">
            <a:extLst>
              <a:ext uri="{FF2B5EF4-FFF2-40B4-BE49-F238E27FC236}">
                <a16:creationId xmlns:a16="http://schemas.microsoft.com/office/drawing/2014/main" id="{3D102610-9A72-B3BC-A9F5-ED68D57F602C}"/>
              </a:ext>
            </a:extLst>
          </p:cNvPr>
          <p:cNvSpPr>
            <a:spLocks noGrp="1"/>
          </p:cNvSpPr>
          <p:nvPr>
            <p:ph idx="1"/>
          </p:nvPr>
        </p:nvSpPr>
        <p:spPr>
          <a:xfrm>
            <a:off x="614083" y="817096"/>
            <a:ext cx="11580157" cy="5438308"/>
          </a:xfrm>
        </p:spPr>
        <p:txBody>
          <a:bodyPr vert="horz" lIns="91440" tIns="45720" rIns="91440" bIns="45720" rtlCol="0" anchor="t">
            <a:normAutofit fontScale="70000" lnSpcReduction="20000"/>
          </a:bodyPr>
          <a:lstStyle/>
          <a:p>
            <a:pPr marL="0" indent="0" algn="just">
              <a:buNone/>
            </a:pPr>
            <a:endParaRPr lang="en-US" dirty="0">
              <a:solidFill>
                <a:srgbClr val="1F1F1F"/>
              </a:solidFill>
              <a:ea typeface="Calibri" panose="020F0502020204030204"/>
              <a:cs typeface="Calibri" panose="020F0502020204030204"/>
            </a:endParaRPr>
          </a:p>
          <a:p>
            <a:r>
              <a:rPr lang="fr-FR" b="1" dirty="0">
                <a:solidFill>
                  <a:srgbClr val="1F1F1F"/>
                </a:solidFill>
                <a:ea typeface="+mn-lt"/>
                <a:cs typeface="+mn-lt"/>
              </a:rPr>
              <a:t>1. User-</a:t>
            </a:r>
            <a:r>
              <a:rPr lang="fr-FR" b="1" dirty="0" err="1">
                <a:solidFill>
                  <a:srgbClr val="1F1F1F"/>
                </a:solidFill>
                <a:ea typeface="+mn-lt"/>
                <a:cs typeface="+mn-lt"/>
              </a:rPr>
              <a:t>Centricity</a:t>
            </a:r>
            <a:r>
              <a:rPr lang="fr-FR" b="1" dirty="0">
                <a:solidFill>
                  <a:srgbClr val="1F1F1F"/>
                </a:solidFill>
                <a:ea typeface="+mn-lt"/>
                <a:cs typeface="+mn-lt"/>
              </a:rPr>
              <a:t>:</a:t>
            </a:r>
            <a:endParaRPr lang="fr-FR" dirty="0"/>
          </a:p>
          <a:p>
            <a:pPr lvl="1">
              <a:buFont typeface="Courier New" panose="020B0604020202020204" pitchFamily="34" charset="0"/>
              <a:buChar char="o"/>
            </a:pPr>
            <a:r>
              <a:rPr lang="en-US" b="1" dirty="0">
                <a:solidFill>
                  <a:srgbClr val="1F1F1F"/>
                </a:solidFill>
                <a:ea typeface="+mn-lt"/>
                <a:cs typeface="+mn-lt"/>
              </a:rPr>
              <a:t>Focus on the user:</a:t>
            </a:r>
            <a:r>
              <a:rPr lang="en-US" dirty="0">
                <a:solidFill>
                  <a:srgbClr val="1F1F1F"/>
                </a:solidFill>
                <a:ea typeface="+mn-lt"/>
                <a:cs typeface="+mn-lt"/>
              </a:rPr>
              <a:t> The problem statement should revolve around the </a:t>
            </a:r>
            <a:r>
              <a:rPr lang="en-US" b="1" dirty="0">
                <a:solidFill>
                  <a:srgbClr val="1F1F1F"/>
                </a:solidFill>
                <a:ea typeface="+mn-lt"/>
                <a:cs typeface="+mn-lt"/>
              </a:rPr>
              <a:t>needs, challenges, and frustrations</a:t>
            </a:r>
            <a:r>
              <a:rPr lang="en-US" dirty="0">
                <a:solidFill>
                  <a:srgbClr val="1F1F1F"/>
                </a:solidFill>
                <a:ea typeface="+mn-lt"/>
                <a:cs typeface="+mn-lt"/>
              </a:rPr>
              <a:t> faced by our target users.</a:t>
            </a:r>
            <a:endParaRPr lang="fr-FR">
              <a:ea typeface="Calibri"/>
              <a:cs typeface="Calibri"/>
            </a:endParaRPr>
          </a:p>
          <a:p>
            <a:pPr lvl="1">
              <a:buFont typeface="Courier New" panose="020B0604020202020204" pitchFamily="34" charset="0"/>
              <a:buChar char="o"/>
            </a:pPr>
            <a:r>
              <a:rPr lang="en-US" b="1" dirty="0">
                <a:solidFill>
                  <a:srgbClr val="1F1F1F"/>
                </a:solidFill>
                <a:ea typeface="+mn-lt"/>
                <a:cs typeface="+mn-lt"/>
              </a:rPr>
              <a:t>Emphasize user impact:</a:t>
            </a:r>
            <a:r>
              <a:rPr lang="en-US" dirty="0">
                <a:solidFill>
                  <a:srgbClr val="1F1F1F"/>
                </a:solidFill>
                <a:ea typeface="+mn-lt"/>
                <a:cs typeface="+mn-lt"/>
              </a:rPr>
              <a:t> Clearly articulate the </a:t>
            </a:r>
            <a:r>
              <a:rPr lang="en-US" b="1" dirty="0">
                <a:solidFill>
                  <a:srgbClr val="1F1F1F"/>
                </a:solidFill>
                <a:ea typeface="+mn-lt"/>
                <a:cs typeface="+mn-lt"/>
              </a:rPr>
              <a:t>negative consequences</a:t>
            </a:r>
            <a:r>
              <a:rPr lang="en-US" dirty="0">
                <a:solidFill>
                  <a:srgbClr val="1F1F1F"/>
                </a:solidFill>
                <a:ea typeface="+mn-lt"/>
                <a:cs typeface="+mn-lt"/>
              </a:rPr>
              <a:t> users experience due to the problem, highlighting its significance.</a:t>
            </a:r>
            <a:endParaRPr lang="fr-FR">
              <a:ea typeface="Calibri"/>
              <a:cs typeface="Calibri"/>
            </a:endParaRPr>
          </a:p>
          <a:p>
            <a:r>
              <a:rPr lang="fr-FR" b="1" dirty="0">
                <a:solidFill>
                  <a:srgbClr val="1F1F1F"/>
                </a:solidFill>
                <a:ea typeface="+mn-lt"/>
                <a:cs typeface="+mn-lt"/>
              </a:rPr>
              <a:t>2. Clarity and </a:t>
            </a:r>
            <a:r>
              <a:rPr lang="fr-FR" b="1" dirty="0" err="1">
                <a:solidFill>
                  <a:srgbClr val="1F1F1F"/>
                </a:solidFill>
                <a:ea typeface="+mn-lt"/>
                <a:cs typeface="+mn-lt"/>
              </a:rPr>
              <a:t>Specificity</a:t>
            </a:r>
            <a:r>
              <a:rPr lang="fr-FR" b="1" dirty="0">
                <a:solidFill>
                  <a:srgbClr val="1F1F1F"/>
                </a:solidFill>
                <a:ea typeface="+mn-lt"/>
                <a:cs typeface="+mn-lt"/>
              </a:rPr>
              <a:t>:</a:t>
            </a:r>
            <a:endParaRPr lang="fr-FR" dirty="0"/>
          </a:p>
          <a:p>
            <a:pPr lvl="1">
              <a:buFont typeface="Courier New" panose="020B0604020202020204" pitchFamily="34" charset="0"/>
              <a:buChar char="o"/>
            </a:pPr>
            <a:r>
              <a:rPr lang="en-US" b="1" dirty="0">
                <a:solidFill>
                  <a:srgbClr val="1F1F1F"/>
                </a:solidFill>
                <a:ea typeface="+mn-lt"/>
                <a:cs typeface="+mn-lt"/>
              </a:rPr>
              <a:t>Avoid ambiguity:</a:t>
            </a:r>
            <a:r>
              <a:rPr lang="en-US" dirty="0">
                <a:solidFill>
                  <a:srgbClr val="1F1F1F"/>
                </a:solidFill>
                <a:ea typeface="+mn-lt"/>
                <a:cs typeface="+mn-lt"/>
              </a:rPr>
              <a:t> Use clear and concise language that </a:t>
            </a:r>
            <a:r>
              <a:rPr lang="en-US" b="1" dirty="0">
                <a:solidFill>
                  <a:srgbClr val="1F1F1F"/>
                </a:solidFill>
                <a:ea typeface="+mn-lt"/>
                <a:cs typeface="+mn-lt"/>
              </a:rPr>
              <a:t>unambiguously defines the issue</a:t>
            </a:r>
            <a:r>
              <a:rPr lang="en-US" dirty="0">
                <a:solidFill>
                  <a:srgbClr val="1F1F1F"/>
                </a:solidFill>
                <a:ea typeface="+mn-lt"/>
                <a:cs typeface="+mn-lt"/>
              </a:rPr>
              <a:t>.</a:t>
            </a:r>
            <a:endParaRPr lang="fr-FR">
              <a:ea typeface="Calibri"/>
              <a:cs typeface="Calibri"/>
            </a:endParaRPr>
          </a:p>
          <a:p>
            <a:pPr lvl="1">
              <a:buFont typeface="Courier New" panose="020B0604020202020204" pitchFamily="34" charset="0"/>
              <a:buChar char="o"/>
            </a:pPr>
            <a:r>
              <a:rPr lang="en-US" b="1" dirty="0">
                <a:solidFill>
                  <a:srgbClr val="1F1F1F"/>
                </a:solidFill>
                <a:ea typeface="+mn-lt"/>
                <a:cs typeface="+mn-lt"/>
              </a:rPr>
              <a:t>Define the scope:</a:t>
            </a:r>
            <a:r>
              <a:rPr lang="en-US" dirty="0">
                <a:solidFill>
                  <a:srgbClr val="1F1F1F"/>
                </a:solidFill>
                <a:ea typeface="+mn-lt"/>
                <a:cs typeface="+mn-lt"/>
              </a:rPr>
              <a:t> Clearly outline the </a:t>
            </a:r>
            <a:r>
              <a:rPr lang="en-US" b="1" dirty="0">
                <a:solidFill>
                  <a:srgbClr val="1F1F1F"/>
                </a:solidFill>
                <a:ea typeface="+mn-lt"/>
                <a:cs typeface="+mn-lt"/>
              </a:rPr>
              <a:t>boundaries</a:t>
            </a:r>
            <a:r>
              <a:rPr lang="en-US" dirty="0">
                <a:solidFill>
                  <a:srgbClr val="1F1F1F"/>
                </a:solidFill>
                <a:ea typeface="+mn-lt"/>
                <a:cs typeface="+mn-lt"/>
              </a:rPr>
              <a:t> of the problem to avoid addressing irrelevant aspects.</a:t>
            </a:r>
            <a:endParaRPr lang="fr-FR">
              <a:ea typeface="Calibri"/>
              <a:cs typeface="Calibri"/>
            </a:endParaRPr>
          </a:p>
          <a:p>
            <a:pPr lvl="1">
              <a:buFont typeface="Courier New" panose="020B0604020202020204" pitchFamily="34" charset="0"/>
              <a:buChar char="o"/>
            </a:pPr>
            <a:r>
              <a:rPr lang="en-US" b="1" dirty="0">
                <a:solidFill>
                  <a:srgbClr val="1F1F1F"/>
                </a:solidFill>
                <a:ea typeface="+mn-lt"/>
                <a:cs typeface="+mn-lt"/>
              </a:rPr>
              <a:t>Quantify when possible:</a:t>
            </a:r>
            <a:r>
              <a:rPr lang="en-US" dirty="0">
                <a:solidFill>
                  <a:srgbClr val="1F1F1F"/>
                </a:solidFill>
                <a:ea typeface="+mn-lt"/>
                <a:cs typeface="+mn-lt"/>
              </a:rPr>
              <a:t> If applicable, use </a:t>
            </a:r>
            <a:r>
              <a:rPr lang="en-US" b="1" dirty="0">
                <a:solidFill>
                  <a:srgbClr val="1F1F1F"/>
                </a:solidFill>
                <a:ea typeface="+mn-lt"/>
                <a:cs typeface="+mn-lt"/>
              </a:rPr>
              <a:t>data or metrics</a:t>
            </a:r>
            <a:r>
              <a:rPr lang="en-US" dirty="0">
                <a:solidFill>
                  <a:srgbClr val="1F1F1F"/>
                </a:solidFill>
                <a:ea typeface="+mn-lt"/>
                <a:cs typeface="+mn-lt"/>
              </a:rPr>
              <a:t> to quantify the extent of the problem and its impact.</a:t>
            </a:r>
            <a:endParaRPr lang="fr-FR">
              <a:ea typeface="Calibri"/>
              <a:cs typeface="Calibri"/>
            </a:endParaRPr>
          </a:p>
          <a:p>
            <a:r>
              <a:rPr lang="fr-FR" b="1" dirty="0">
                <a:solidFill>
                  <a:srgbClr val="1F1F1F"/>
                </a:solidFill>
                <a:ea typeface="+mn-lt"/>
                <a:cs typeface="+mn-lt"/>
              </a:rPr>
              <a:t>3. </a:t>
            </a:r>
            <a:r>
              <a:rPr lang="fr-FR" b="1" dirty="0" err="1">
                <a:solidFill>
                  <a:srgbClr val="1F1F1F"/>
                </a:solidFill>
                <a:ea typeface="+mn-lt"/>
                <a:cs typeface="+mn-lt"/>
              </a:rPr>
              <a:t>Actionable</a:t>
            </a:r>
            <a:r>
              <a:rPr lang="fr-FR" b="1" dirty="0">
                <a:solidFill>
                  <a:srgbClr val="1F1F1F"/>
                </a:solidFill>
                <a:ea typeface="+mn-lt"/>
                <a:cs typeface="+mn-lt"/>
              </a:rPr>
              <a:t> Framing:</a:t>
            </a:r>
            <a:endParaRPr lang="fr-FR" dirty="0"/>
          </a:p>
          <a:p>
            <a:pPr lvl="1">
              <a:buFont typeface="Courier New" panose="020B0604020202020204" pitchFamily="34" charset="0"/>
              <a:buChar char="o"/>
            </a:pPr>
            <a:r>
              <a:rPr lang="en-US" b="1" dirty="0">
                <a:solidFill>
                  <a:srgbClr val="1F1F1F"/>
                </a:solidFill>
                <a:ea typeface="+mn-lt"/>
                <a:cs typeface="+mn-lt"/>
              </a:rPr>
              <a:t>Focus on the "</a:t>
            </a:r>
            <a:r>
              <a:rPr lang="en-US" b="1" dirty="0" err="1">
                <a:solidFill>
                  <a:srgbClr val="1F1F1F"/>
                </a:solidFill>
                <a:ea typeface="+mn-lt"/>
                <a:cs typeface="+mn-lt"/>
              </a:rPr>
              <a:t>how":</a:t>
            </a:r>
            <a:r>
              <a:rPr lang="en-US" dirty="0" err="1">
                <a:solidFill>
                  <a:srgbClr val="1F1F1F"/>
                </a:solidFill>
                <a:ea typeface="+mn-lt"/>
                <a:cs typeface="+mn-lt"/>
              </a:rPr>
              <a:t>phrase</a:t>
            </a:r>
            <a:r>
              <a:rPr lang="en-US" dirty="0">
                <a:solidFill>
                  <a:srgbClr val="1F1F1F"/>
                </a:solidFill>
                <a:ea typeface="+mn-lt"/>
                <a:cs typeface="+mn-lt"/>
              </a:rPr>
              <a:t> it as a </a:t>
            </a:r>
            <a:r>
              <a:rPr lang="en-US" b="1" dirty="0">
                <a:solidFill>
                  <a:srgbClr val="1F1F1F"/>
                </a:solidFill>
                <a:ea typeface="+mn-lt"/>
                <a:cs typeface="+mn-lt"/>
              </a:rPr>
              <a:t>question</a:t>
            </a:r>
            <a:r>
              <a:rPr lang="en-US" dirty="0">
                <a:solidFill>
                  <a:srgbClr val="1F1F1F"/>
                </a:solidFill>
                <a:ea typeface="+mn-lt"/>
                <a:cs typeface="+mn-lt"/>
              </a:rPr>
              <a:t> that begins with "</a:t>
            </a:r>
            <a:r>
              <a:rPr lang="en-US" b="1" dirty="0">
                <a:solidFill>
                  <a:srgbClr val="1F1F1F"/>
                </a:solidFill>
                <a:ea typeface="+mn-lt"/>
                <a:cs typeface="+mn-lt"/>
              </a:rPr>
              <a:t>How might we...</a:t>
            </a:r>
            <a:r>
              <a:rPr lang="en-US" dirty="0">
                <a:solidFill>
                  <a:srgbClr val="1F1F1F"/>
                </a:solidFill>
                <a:ea typeface="+mn-lt"/>
                <a:cs typeface="+mn-lt"/>
              </a:rPr>
              <a:t>" followed by a desired outcome.</a:t>
            </a:r>
            <a:endParaRPr lang="fr-FR">
              <a:ea typeface="Calibri"/>
              <a:cs typeface="Calibri"/>
            </a:endParaRPr>
          </a:p>
          <a:p>
            <a:pPr lvl="1">
              <a:buFont typeface="Courier New" panose="020B0604020202020204" pitchFamily="34" charset="0"/>
              <a:buChar char="o"/>
            </a:pPr>
            <a:r>
              <a:rPr lang="en-US" b="1" dirty="0">
                <a:solidFill>
                  <a:srgbClr val="1F1F1F"/>
                </a:solidFill>
                <a:ea typeface="+mn-lt"/>
                <a:cs typeface="+mn-lt"/>
              </a:rPr>
              <a:t>Spark creativity:</a:t>
            </a:r>
            <a:r>
              <a:rPr lang="en-US" dirty="0">
                <a:solidFill>
                  <a:srgbClr val="1F1F1F"/>
                </a:solidFill>
                <a:ea typeface="+mn-lt"/>
                <a:cs typeface="+mn-lt"/>
              </a:rPr>
              <a:t> This format encourages </a:t>
            </a:r>
            <a:r>
              <a:rPr lang="en-US" b="1" dirty="0">
                <a:solidFill>
                  <a:srgbClr val="1F1F1F"/>
                </a:solidFill>
                <a:ea typeface="+mn-lt"/>
                <a:cs typeface="+mn-lt"/>
              </a:rPr>
              <a:t>exploring different solutions</a:t>
            </a:r>
            <a:r>
              <a:rPr lang="en-US" dirty="0">
                <a:solidFill>
                  <a:srgbClr val="1F1F1F"/>
                </a:solidFill>
                <a:ea typeface="+mn-lt"/>
                <a:cs typeface="+mn-lt"/>
              </a:rPr>
              <a:t> and fostering innovative thinking.</a:t>
            </a:r>
            <a:endParaRPr lang="fr-FR">
              <a:ea typeface="Calibri"/>
              <a:cs typeface="Calibri"/>
            </a:endParaRPr>
          </a:p>
          <a:p>
            <a:r>
              <a:rPr lang="fr-FR" b="1" dirty="0">
                <a:solidFill>
                  <a:srgbClr val="1F1F1F"/>
                </a:solidFill>
                <a:ea typeface="+mn-lt"/>
                <a:cs typeface="+mn-lt"/>
              </a:rPr>
              <a:t>4. Evidence and Data:</a:t>
            </a:r>
            <a:endParaRPr lang="fr-FR" dirty="0"/>
          </a:p>
          <a:p>
            <a:pPr lvl="1">
              <a:buFont typeface="Courier New" panose="020B0604020202020204" pitchFamily="34" charset="0"/>
              <a:buChar char="o"/>
            </a:pPr>
            <a:r>
              <a:rPr lang="en-US" b="1" dirty="0">
                <a:solidFill>
                  <a:srgbClr val="1F1F1F"/>
                </a:solidFill>
                <a:ea typeface="+mn-lt"/>
                <a:cs typeface="+mn-lt"/>
              </a:rPr>
              <a:t>Support our claims:</a:t>
            </a:r>
            <a:r>
              <a:rPr lang="en-US" dirty="0">
                <a:solidFill>
                  <a:srgbClr val="1F1F1F"/>
                </a:solidFill>
                <a:ea typeface="+mn-lt"/>
                <a:cs typeface="+mn-lt"/>
              </a:rPr>
              <a:t> Back up our problem statement with </a:t>
            </a:r>
            <a:r>
              <a:rPr lang="en-US" b="1" dirty="0">
                <a:solidFill>
                  <a:srgbClr val="1F1F1F"/>
                </a:solidFill>
                <a:ea typeface="+mn-lt"/>
                <a:cs typeface="+mn-lt"/>
              </a:rPr>
              <a:t>data, research findings, or user quotes</a:t>
            </a:r>
            <a:r>
              <a:rPr lang="en-US" dirty="0">
                <a:solidFill>
                  <a:srgbClr val="1F1F1F"/>
                </a:solidFill>
                <a:ea typeface="+mn-lt"/>
                <a:cs typeface="+mn-lt"/>
              </a:rPr>
              <a:t> to strengthen its credibility.</a:t>
            </a:r>
            <a:endParaRPr lang="fr-FR">
              <a:ea typeface="Calibri"/>
              <a:cs typeface="Calibri"/>
            </a:endParaRPr>
          </a:p>
          <a:p>
            <a:pPr lvl="1">
              <a:buFont typeface="Courier New" panose="020B0604020202020204" pitchFamily="34" charset="0"/>
              <a:buChar char="o"/>
            </a:pPr>
            <a:r>
              <a:rPr lang="en-US" b="1" dirty="0">
                <a:solidFill>
                  <a:srgbClr val="1F1F1F"/>
                </a:solidFill>
                <a:ea typeface="+mn-lt"/>
                <a:cs typeface="+mn-lt"/>
              </a:rPr>
              <a:t>Demonstrate the need:</a:t>
            </a:r>
            <a:r>
              <a:rPr lang="en-US" dirty="0">
                <a:solidFill>
                  <a:srgbClr val="1F1F1F"/>
                </a:solidFill>
                <a:ea typeface="+mn-lt"/>
                <a:cs typeface="+mn-lt"/>
              </a:rPr>
              <a:t>  show the </a:t>
            </a:r>
            <a:r>
              <a:rPr lang="en-US" b="1" dirty="0">
                <a:solidFill>
                  <a:srgbClr val="1F1F1F"/>
                </a:solidFill>
                <a:ea typeface="+mn-lt"/>
                <a:cs typeface="+mn-lt"/>
              </a:rPr>
              <a:t>importance of addressing the problem</a:t>
            </a:r>
            <a:r>
              <a:rPr lang="en-US" dirty="0">
                <a:solidFill>
                  <a:srgbClr val="1F1F1F"/>
                </a:solidFill>
                <a:ea typeface="+mn-lt"/>
                <a:cs typeface="+mn-lt"/>
              </a:rPr>
              <a:t> and the potential benefits of finding solutions.</a:t>
            </a:r>
            <a:endParaRPr lang="fr-FR">
              <a:ea typeface="Calibri"/>
              <a:cs typeface="Calibri"/>
            </a:endParaRPr>
          </a:p>
          <a:p>
            <a:r>
              <a:rPr lang="fr-FR" b="1" dirty="0">
                <a:solidFill>
                  <a:srgbClr val="1F1F1F"/>
                </a:solidFill>
                <a:ea typeface="+mn-lt"/>
                <a:cs typeface="+mn-lt"/>
              </a:rPr>
              <a:t>5. </a:t>
            </a:r>
            <a:r>
              <a:rPr lang="fr-FR" b="1" dirty="0" err="1">
                <a:solidFill>
                  <a:srgbClr val="1F1F1F"/>
                </a:solidFill>
                <a:ea typeface="+mn-lt"/>
                <a:cs typeface="+mn-lt"/>
              </a:rPr>
              <a:t>Iteration</a:t>
            </a:r>
            <a:r>
              <a:rPr lang="fr-FR" b="1" dirty="0">
                <a:solidFill>
                  <a:srgbClr val="1F1F1F"/>
                </a:solidFill>
                <a:ea typeface="+mn-lt"/>
                <a:cs typeface="+mn-lt"/>
              </a:rPr>
              <a:t> and </a:t>
            </a:r>
            <a:r>
              <a:rPr lang="fr-FR" b="1" dirty="0" err="1">
                <a:solidFill>
                  <a:srgbClr val="1F1F1F"/>
                </a:solidFill>
                <a:ea typeface="+mn-lt"/>
                <a:cs typeface="+mn-lt"/>
              </a:rPr>
              <a:t>Refinement</a:t>
            </a:r>
            <a:r>
              <a:rPr lang="fr-FR" b="1" dirty="0">
                <a:solidFill>
                  <a:srgbClr val="1F1F1F"/>
                </a:solidFill>
                <a:ea typeface="+mn-lt"/>
                <a:cs typeface="+mn-lt"/>
              </a:rPr>
              <a:t>:</a:t>
            </a:r>
            <a:endParaRPr lang="fr-FR" dirty="0"/>
          </a:p>
          <a:p>
            <a:pPr lvl="1">
              <a:buFont typeface="Courier New" panose="020B0604020202020204" pitchFamily="34" charset="0"/>
              <a:buChar char="o"/>
            </a:pPr>
            <a:r>
              <a:rPr lang="en-US" b="1" dirty="0">
                <a:solidFill>
                  <a:srgbClr val="1F1F1F"/>
                </a:solidFill>
                <a:ea typeface="+mn-lt"/>
                <a:cs typeface="+mn-lt"/>
              </a:rPr>
              <a:t>Consider multiple perspectives:</a:t>
            </a:r>
            <a:r>
              <a:rPr lang="en-US" dirty="0">
                <a:solidFill>
                  <a:srgbClr val="1F1F1F"/>
                </a:solidFill>
                <a:ea typeface="+mn-lt"/>
                <a:cs typeface="+mn-lt"/>
              </a:rPr>
              <a:t> Gather feedback from diverse stakeholders to </a:t>
            </a:r>
            <a:r>
              <a:rPr lang="en-US" b="1" dirty="0">
                <a:solidFill>
                  <a:srgbClr val="1F1F1F"/>
                </a:solidFill>
                <a:ea typeface="+mn-lt"/>
                <a:cs typeface="+mn-lt"/>
              </a:rPr>
              <a:t>refine the problem statement</a:t>
            </a:r>
            <a:r>
              <a:rPr lang="en-US" dirty="0">
                <a:solidFill>
                  <a:srgbClr val="1F1F1F"/>
                </a:solidFill>
                <a:ea typeface="+mn-lt"/>
                <a:cs typeface="+mn-lt"/>
              </a:rPr>
              <a:t>.</a:t>
            </a:r>
            <a:endParaRPr lang="fr-FR" dirty="0">
              <a:ea typeface="Calibri"/>
              <a:cs typeface="Calibri"/>
            </a:endParaRPr>
          </a:p>
          <a:p>
            <a:pPr lvl="1">
              <a:buFont typeface="Courier New" panose="020B0604020202020204" pitchFamily="34" charset="0"/>
              <a:buChar char="o"/>
            </a:pPr>
            <a:r>
              <a:rPr lang="en-US" b="1" dirty="0">
                <a:solidFill>
                  <a:srgbClr val="1F1F1F"/>
                </a:solidFill>
                <a:ea typeface="+mn-lt"/>
                <a:cs typeface="+mn-lt"/>
              </a:rPr>
              <a:t>Be open to adaptation:</a:t>
            </a:r>
            <a:r>
              <a:rPr lang="en-US" dirty="0">
                <a:solidFill>
                  <a:srgbClr val="1F1F1F"/>
                </a:solidFill>
                <a:ea typeface="+mn-lt"/>
                <a:cs typeface="+mn-lt"/>
              </a:rPr>
              <a:t> As we gather more information and insights, be prepared to </a:t>
            </a:r>
            <a:r>
              <a:rPr lang="en-US" b="1" dirty="0">
                <a:solidFill>
                  <a:srgbClr val="1F1F1F"/>
                </a:solidFill>
                <a:ea typeface="+mn-lt"/>
                <a:cs typeface="+mn-lt"/>
              </a:rPr>
              <a:t>revisit and refine</a:t>
            </a:r>
            <a:r>
              <a:rPr lang="en-US" dirty="0">
                <a:solidFill>
                  <a:srgbClr val="1F1F1F"/>
                </a:solidFill>
                <a:ea typeface="+mn-lt"/>
                <a:cs typeface="+mn-lt"/>
              </a:rPr>
              <a:t> the statement.</a:t>
            </a:r>
            <a:endParaRPr lang="en-US" dirty="0">
              <a:solidFill>
                <a:srgbClr val="1F1F1F"/>
              </a:solidFill>
              <a:ea typeface="Calibri"/>
              <a:cs typeface="Calibri"/>
            </a:endParaRPr>
          </a:p>
        </p:txBody>
      </p:sp>
    </p:spTree>
    <p:extLst>
      <p:ext uri="{BB962C8B-B14F-4D97-AF65-F5344CB8AC3E}">
        <p14:creationId xmlns:p14="http://schemas.microsoft.com/office/powerpoint/2010/main" val="261729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8497CB3C-7D3D-0B46-513D-3D37B3D0C0C6}"/>
              </a:ext>
            </a:extLst>
          </p:cNvPr>
          <p:cNvSpPr>
            <a:spLocks noGrp="1"/>
          </p:cNvSpPr>
          <p:nvPr>
            <p:ph type="title"/>
          </p:nvPr>
        </p:nvSpPr>
        <p:spPr>
          <a:xfrm>
            <a:off x="838200" y="365125"/>
            <a:ext cx="5387502" cy="1325563"/>
          </a:xfrm>
        </p:spPr>
        <p:txBody>
          <a:bodyPr>
            <a:normAutofit/>
          </a:bodyPr>
          <a:lstStyle/>
          <a:p>
            <a:r>
              <a:rPr lang="en-US" b="1">
                <a:ea typeface="+mj-lt"/>
                <a:cs typeface="+mj-lt"/>
              </a:rPr>
              <a:t>What is a problem framing?</a:t>
            </a:r>
            <a:endParaRPr lang="fr-FR">
              <a:ea typeface="Calibri Light"/>
              <a:cs typeface="Calibri Light"/>
            </a:endParaRPr>
          </a:p>
        </p:txBody>
      </p:sp>
      <p:sp>
        <p:nvSpPr>
          <p:cNvPr id="3" name="Espace réservé du contenu 2">
            <a:extLst>
              <a:ext uri="{FF2B5EF4-FFF2-40B4-BE49-F238E27FC236}">
                <a16:creationId xmlns:a16="http://schemas.microsoft.com/office/drawing/2014/main" id="{6BB0DA39-69AB-C41D-C23E-DA78453A7AA8}"/>
              </a:ext>
            </a:extLst>
          </p:cNvPr>
          <p:cNvSpPr>
            <a:spLocks noGrp="1"/>
          </p:cNvSpPr>
          <p:nvPr>
            <p:ph idx="1"/>
          </p:nvPr>
        </p:nvSpPr>
        <p:spPr>
          <a:xfrm>
            <a:off x="838200" y="1825625"/>
            <a:ext cx="5387502" cy="4665102"/>
          </a:xfrm>
        </p:spPr>
        <p:txBody>
          <a:bodyPr vert="horz" lIns="91440" tIns="45720" rIns="91440" bIns="45720" rtlCol="0">
            <a:normAutofit/>
          </a:bodyPr>
          <a:lstStyle/>
          <a:p>
            <a:r>
              <a:rPr lang="en-US" sz="2600" b="1">
                <a:ea typeface="+mn-lt"/>
                <a:cs typeface="+mn-lt"/>
              </a:rPr>
              <a:t>Problem framing</a:t>
            </a:r>
            <a:r>
              <a:rPr lang="en-US" sz="2600">
                <a:ea typeface="+mn-lt"/>
                <a:cs typeface="+mn-lt"/>
              </a:rPr>
              <a:t> is a crucial stage in design thinking and problem-solving that involves </a:t>
            </a:r>
            <a:r>
              <a:rPr lang="en-US" sz="2600" b="1">
                <a:ea typeface="+mn-lt"/>
                <a:cs typeface="+mn-lt"/>
              </a:rPr>
              <a:t>analyzing, understanding, and defining the problem</a:t>
            </a:r>
            <a:r>
              <a:rPr lang="en-US" sz="2600">
                <a:ea typeface="+mn-lt"/>
                <a:cs typeface="+mn-lt"/>
              </a:rPr>
              <a:t> in a comprehensive and </a:t>
            </a:r>
            <a:r>
              <a:rPr lang="en-US" sz="2600" b="1">
                <a:ea typeface="+mn-lt"/>
                <a:cs typeface="+mn-lt"/>
              </a:rPr>
              <a:t>meaningful way</a:t>
            </a:r>
            <a:r>
              <a:rPr lang="en-US" sz="2600">
                <a:ea typeface="+mn-lt"/>
                <a:cs typeface="+mn-lt"/>
              </a:rPr>
              <a:t>. </a:t>
            </a:r>
            <a:endParaRPr lang="fr-FR" sz="2600">
              <a:ea typeface="+mn-lt"/>
              <a:cs typeface="+mn-lt"/>
            </a:endParaRPr>
          </a:p>
          <a:p>
            <a:r>
              <a:rPr lang="en-US" sz="2600">
                <a:ea typeface="+mn-lt"/>
                <a:cs typeface="+mn-lt"/>
              </a:rPr>
              <a:t>It serves as the foundation for developing effective solutions by ensuring everyone involved has a shared understanding of the issue at hand.</a:t>
            </a:r>
            <a:endParaRPr lang="fr-FR" sz="2600">
              <a:ea typeface="Calibri" panose="020F0502020204030204"/>
              <a:cs typeface="Calibri" panose="020F0502020204030204"/>
            </a:endParaRPr>
          </a:p>
          <a:p>
            <a:pPr marL="0" indent="0">
              <a:buNone/>
            </a:pPr>
            <a:endParaRPr lang="fr-FR" sz="2600">
              <a:ea typeface="Calibri" panose="020F0502020204030204"/>
              <a:cs typeface="Calibri" panose="020F0502020204030204"/>
            </a:endParaRPr>
          </a:p>
        </p:txBody>
      </p:sp>
      <p:pic>
        <p:nvPicPr>
          <p:cNvPr id="5" name="Picture 4" descr="Colourful sticky notes">
            <a:extLst>
              <a:ext uri="{FF2B5EF4-FFF2-40B4-BE49-F238E27FC236}">
                <a16:creationId xmlns:a16="http://schemas.microsoft.com/office/drawing/2014/main" id="{B60E0378-5D45-519C-A65E-F05070DF35B3}"/>
              </a:ext>
            </a:extLst>
          </p:cNvPr>
          <p:cNvPicPr>
            <a:picLocks noChangeAspect="1"/>
          </p:cNvPicPr>
          <p:nvPr/>
        </p:nvPicPr>
        <p:blipFill rotWithShape="1">
          <a:blip r:embed="rId2"/>
          <a:srcRect l="27734" r="5420"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8"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831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DE7BFD7C-44BE-C02A-2E06-E3325E80DEA3}"/>
              </a:ext>
            </a:extLst>
          </p:cNvPr>
          <p:cNvPicPr>
            <a:picLocks noChangeAspect="1"/>
          </p:cNvPicPr>
          <p:nvPr/>
        </p:nvPicPr>
        <p:blipFill rotWithShape="1">
          <a:blip r:embed="rId2">
            <a:duotone>
              <a:schemeClr val="bg2">
                <a:shade val="45000"/>
                <a:satMod val="135000"/>
              </a:schemeClr>
              <a:prstClr val="white"/>
            </a:duotone>
          </a:blip>
          <a:srcRect t="16798" r="9085" b="6586"/>
          <a:stretch/>
        </p:blipFill>
        <p:spPr>
          <a:xfrm>
            <a:off x="20" y="10"/>
            <a:ext cx="12191980" cy="6857990"/>
          </a:xfrm>
          <a:prstGeom prst="rect">
            <a:avLst/>
          </a:prstGeom>
        </p:spPr>
      </p:pic>
      <p:sp>
        <p:nvSpPr>
          <p:cNvPr id="52" name="Rectangle 5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9A03DF6-BE9C-3759-ED35-A15FB11783EF}"/>
              </a:ext>
            </a:extLst>
          </p:cNvPr>
          <p:cNvSpPr>
            <a:spLocks noGrp="1"/>
          </p:cNvSpPr>
          <p:nvPr>
            <p:ph type="title"/>
          </p:nvPr>
        </p:nvSpPr>
        <p:spPr>
          <a:xfrm>
            <a:off x="838200" y="365125"/>
            <a:ext cx="10515600" cy="1325563"/>
          </a:xfrm>
        </p:spPr>
        <p:txBody>
          <a:bodyPr>
            <a:normAutofit/>
          </a:bodyPr>
          <a:lstStyle/>
          <a:p>
            <a:r>
              <a:rPr lang="en-US" b="1">
                <a:ea typeface="+mj-lt"/>
                <a:cs typeface="+mj-lt"/>
              </a:rPr>
              <a:t>key aspects of problem framing:</a:t>
            </a:r>
            <a:endParaRPr lang="fr-FR" b="1">
              <a:ea typeface="+mj-lt"/>
              <a:cs typeface="+mj-lt"/>
            </a:endParaRPr>
          </a:p>
        </p:txBody>
      </p:sp>
      <p:graphicFrame>
        <p:nvGraphicFramePr>
          <p:cNvPr id="46" name="Espace réservé du contenu 2">
            <a:extLst>
              <a:ext uri="{FF2B5EF4-FFF2-40B4-BE49-F238E27FC236}">
                <a16:creationId xmlns:a16="http://schemas.microsoft.com/office/drawing/2014/main" id="{9B34B9D1-C1CA-7E33-102B-E573B03B2685}"/>
              </a:ext>
            </a:extLst>
          </p:cNvPr>
          <p:cNvGraphicFramePr>
            <a:graphicFrameLocks noGrp="1"/>
          </p:cNvGraphicFramePr>
          <p:nvPr>
            <p:ph idx="1"/>
            <p:extLst>
              <p:ext uri="{D42A27DB-BD31-4B8C-83A1-F6EECF244321}">
                <p14:modId xmlns:p14="http://schemas.microsoft.com/office/powerpoint/2010/main" val="12616745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9292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0012B6A-1B9D-8E5D-31DB-8F7F19FC4A33}"/>
              </a:ext>
            </a:extLst>
          </p:cNvPr>
          <p:cNvSpPr>
            <a:spLocks noGrp="1"/>
          </p:cNvSpPr>
          <p:nvPr>
            <p:ph type="title"/>
          </p:nvPr>
        </p:nvSpPr>
        <p:spPr>
          <a:xfrm>
            <a:off x="4553733" y="548464"/>
            <a:ext cx="6798541" cy="1675623"/>
          </a:xfrm>
        </p:spPr>
        <p:txBody>
          <a:bodyPr anchor="b">
            <a:normAutofit/>
          </a:bodyPr>
          <a:lstStyle/>
          <a:p>
            <a:r>
              <a:rPr lang="fr-FR" sz="4000" b="1">
                <a:ea typeface="Calibri Light"/>
                <a:cs typeface="Calibri Light"/>
              </a:rPr>
              <a:t>key aspects of problem framing</a:t>
            </a:r>
            <a:endParaRPr lang="fr-FR" sz="4000" b="1"/>
          </a:p>
        </p:txBody>
      </p:sp>
      <p:pic>
        <p:nvPicPr>
          <p:cNvPr id="5" name="Picture 4" descr="Geometric shapes on a wooden background">
            <a:extLst>
              <a:ext uri="{FF2B5EF4-FFF2-40B4-BE49-F238E27FC236}">
                <a16:creationId xmlns:a16="http://schemas.microsoft.com/office/drawing/2014/main" id="{1A125464-566E-6820-9AC7-CD258D2AD114}"/>
              </a:ext>
            </a:extLst>
          </p:cNvPr>
          <p:cNvPicPr>
            <a:picLocks noChangeAspect="1"/>
          </p:cNvPicPr>
          <p:nvPr/>
        </p:nvPicPr>
        <p:blipFill rotWithShape="1">
          <a:blip r:embed="rId2"/>
          <a:srcRect l="22713" r="36502" b="-3"/>
          <a:stretch/>
        </p:blipFill>
        <p:spPr>
          <a:xfrm>
            <a:off x="1" y="10"/>
            <a:ext cx="4196496" cy="6857990"/>
          </a:xfrm>
          <a:prstGeom prst="rect">
            <a:avLst/>
          </a:prstGeom>
          <a:effectLst/>
        </p:spPr>
      </p:pic>
      <p:sp>
        <p:nvSpPr>
          <p:cNvPr id="3" name="Espace réservé du contenu 2">
            <a:extLst>
              <a:ext uri="{FF2B5EF4-FFF2-40B4-BE49-F238E27FC236}">
                <a16:creationId xmlns:a16="http://schemas.microsoft.com/office/drawing/2014/main" id="{FCAC46D7-E6F3-F7FB-14C1-1AD262DFCA84}"/>
              </a:ext>
            </a:extLst>
          </p:cNvPr>
          <p:cNvSpPr>
            <a:spLocks noGrp="1"/>
          </p:cNvSpPr>
          <p:nvPr>
            <p:ph idx="1"/>
          </p:nvPr>
        </p:nvSpPr>
        <p:spPr>
          <a:xfrm>
            <a:off x="4553734" y="2409830"/>
            <a:ext cx="6798539" cy="4143627"/>
          </a:xfrm>
        </p:spPr>
        <p:txBody>
          <a:bodyPr vert="horz" lIns="91440" tIns="45720" rIns="91440" bIns="45720" rtlCol="0" anchor="t">
            <a:noAutofit/>
          </a:bodyPr>
          <a:lstStyle/>
          <a:p>
            <a:pPr>
              <a:spcBef>
                <a:spcPts val="0"/>
              </a:spcBef>
              <a:spcAft>
                <a:spcPts val="600"/>
              </a:spcAft>
            </a:pPr>
            <a:r>
              <a:rPr lang="en-US" b="1" dirty="0">
                <a:ea typeface="+mn-lt"/>
                <a:cs typeface="+mn-lt"/>
              </a:rPr>
              <a:t>See the bigger picture: </a:t>
            </a:r>
            <a:r>
              <a:rPr lang="en-US" dirty="0">
                <a:ea typeface="+mn-lt"/>
                <a:cs typeface="+mn-lt"/>
              </a:rPr>
              <a:t>Gain a comprehensive understanding of the problem and its context.</a:t>
            </a:r>
          </a:p>
          <a:p>
            <a:pPr>
              <a:spcBef>
                <a:spcPts val="0"/>
              </a:spcBef>
              <a:spcAft>
                <a:spcPts val="600"/>
              </a:spcAft>
            </a:pPr>
            <a:r>
              <a:rPr lang="en-US" b="1" dirty="0">
                <a:ea typeface="+mn-lt"/>
                <a:cs typeface="+mn-lt"/>
              </a:rPr>
              <a:t>Identify root causes: </a:t>
            </a:r>
            <a:r>
              <a:rPr lang="en-US" dirty="0">
                <a:ea typeface="+mn-lt"/>
                <a:cs typeface="+mn-lt"/>
              </a:rPr>
              <a:t>Uncover the underlying factors contributing to the issue.</a:t>
            </a:r>
          </a:p>
          <a:p>
            <a:pPr>
              <a:spcBef>
                <a:spcPts val="0"/>
              </a:spcBef>
              <a:spcAft>
                <a:spcPts val="600"/>
              </a:spcAft>
            </a:pPr>
            <a:r>
              <a:rPr lang="fr-FR" b="1" dirty="0">
                <a:ea typeface="+mn-lt"/>
                <a:cs typeface="+mn-lt"/>
              </a:rPr>
              <a:t>Challenge </a:t>
            </a:r>
            <a:r>
              <a:rPr lang="fr-FR" b="1" err="1">
                <a:ea typeface="+mn-lt"/>
                <a:cs typeface="+mn-lt"/>
              </a:rPr>
              <a:t>assumptions</a:t>
            </a:r>
            <a:r>
              <a:rPr lang="fr-FR" b="1" dirty="0">
                <a:ea typeface="+mn-lt"/>
                <a:cs typeface="+mn-lt"/>
              </a:rPr>
              <a:t>:</a:t>
            </a:r>
            <a:r>
              <a:rPr lang="fr-FR" dirty="0">
                <a:ea typeface="+mn-lt"/>
                <a:cs typeface="+mn-lt"/>
              </a:rPr>
              <a:t> Question </a:t>
            </a:r>
            <a:r>
              <a:rPr lang="fr-FR" err="1">
                <a:ea typeface="+mn-lt"/>
                <a:cs typeface="+mn-lt"/>
              </a:rPr>
              <a:t>existing</a:t>
            </a:r>
            <a:r>
              <a:rPr lang="fr-FR" dirty="0">
                <a:ea typeface="+mn-lt"/>
                <a:cs typeface="+mn-lt"/>
              </a:rPr>
              <a:t> </a:t>
            </a:r>
            <a:r>
              <a:rPr lang="fr-FR" err="1">
                <a:ea typeface="+mn-lt"/>
                <a:cs typeface="+mn-lt"/>
              </a:rPr>
              <a:t>beliefs</a:t>
            </a:r>
            <a:r>
              <a:rPr lang="fr-FR" dirty="0">
                <a:ea typeface="+mn-lt"/>
                <a:cs typeface="+mn-lt"/>
              </a:rPr>
              <a:t> and </a:t>
            </a:r>
            <a:r>
              <a:rPr lang="fr-FR" err="1">
                <a:ea typeface="+mn-lt"/>
                <a:cs typeface="+mn-lt"/>
              </a:rPr>
              <a:t>consider</a:t>
            </a:r>
            <a:r>
              <a:rPr lang="fr-FR" dirty="0">
                <a:ea typeface="+mn-lt"/>
                <a:cs typeface="+mn-lt"/>
              </a:rPr>
              <a:t> alternative perspectives.</a:t>
            </a:r>
            <a:endParaRPr lang="en-US" dirty="0">
              <a:ea typeface="+mn-lt"/>
              <a:cs typeface="+mn-lt"/>
            </a:endParaRPr>
          </a:p>
          <a:p>
            <a:pPr>
              <a:spcBef>
                <a:spcPts val="0"/>
              </a:spcBef>
              <a:spcAft>
                <a:spcPts val="600"/>
              </a:spcAft>
            </a:pPr>
            <a:r>
              <a:rPr lang="en-US" b="1" dirty="0">
                <a:ea typeface="+mn-lt"/>
                <a:cs typeface="+mn-lt"/>
              </a:rPr>
              <a:t>Prepare for problem definition:</a:t>
            </a:r>
            <a:r>
              <a:rPr lang="en-US" dirty="0">
                <a:ea typeface="+mn-lt"/>
                <a:cs typeface="+mn-lt"/>
              </a:rPr>
              <a:t> Set the stage for crafting a clear and actionable problem statement.</a:t>
            </a:r>
          </a:p>
        </p:txBody>
      </p:sp>
    </p:spTree>
    <p:extLst>
      <p:ext uri="{BB962C8B-B14F-4D97-AF65-F5344CB8AC3E}">
        <p14:creationId xmlns:p14="http://schemas.microsoft.com/office/powerpoint/2010/main" val="416645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63D306F-3889-3A6C-29C5-1820B9C0ED54}"/>
              </a:ext>
            </a:extLst>
          </p:cNvPr>
          <p:cNvSpPr>
            <a:spLocks noGrp="1"/>
          </p:cNvSpPr>
          <p:nvPr>
            <p:ph type="title"/>
          </p:nvPr>
        </p:nvSpPr>
        <p:spPr>
          <a:xfrm>
            <a:off x="838200" y="365125"/>
            <a:ext cx="10515600" cy="1325563"/>
          </a:xfrm>
        </p:spPr>
        <p:txBody>
          <a:bodyPr>
            <a:normAutofit/>
          </a:bodyPr>
          <a:lstStyle/>
          <a:p>
            <a:r>
              <a:rPr lang="en-US" sz="5000" b="1">
                <a:ea typeface="+mj-lt"/>
                <a:cs typeface="+mj-lt"/>
              </a:rPr>
              <a:t>What is a problem definition statement?</a:t>
            </a:r>
            <a:endParaRPr lang="fr-FR" sz="5000">
              <a:ea typeface="Calibri Light" panose="020F0302020204030204"/>
              <a:cs typeface="Calibri Light" panose="020F0302020204030204"/>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space réservé du contenu 2">
            <a:extLst>
              <a:ext uri="{FF2B5EF4-FFF2-40B4-BE49-F238E27FC236}">
                <a16:creationId xmlns:a16="http://schemas.microsoft.com/office/drawing/2014/main" id="{72951969-7529-C10A-A396-E632A306C752}"/>
              </a:ext>
            </a:extLst>
          </p:cNvPr>
          <p:cNvSpPr>
            <a:spLocks noGrp="1"/>
          </p:cNvSpPr>
          <p:nvPr>
            <p:ph idx="1"/>
          </p:nvPr>
        </p:nvSpPr>
        <p:spPr>
          <a:xfrm>
            <a:off x="737347" y="1537178"/>
            <a:ext cx="10515600" cy="5316518"/>
          </a:xfrm>
        </p:spPr>
        <p:txBody>
          <a:bodyPr vert="horz" lIns="91440" tIns="45720" rIns="91440" bIns="45720" rtlCol="0" anchor="t">
            <a:noAutofit/>
          </a:bodyPr>
          <a:lstStyle/>
          <a:p>
            <a:r>
              <a:rPr lang="en-US" sz="2400" dirty="0">
                <a:ea typeface="+mn-lt"/>
                <a:cs typeface="+mn-lt"/>
              </a:rPr>
              <a:t>A problem definition statement is a clear, concise description of an issue or unsatisfactory situation that needs to be addressed. </a:t>
            </a:r>
            <a:endParaRPr lang="fr-FR" sz="2400" dirty="0">
              <a:ea typeface="Calibri" panose="020F0502020204030204"/>
              <a:cs typeface="Calibri" panose="020F0502020204030204"/>
            </a:endParaRPr>
          </a:p>
          <a:p>
            <a:r>
              <a:rPr lang="en-US" sz="2400" dirty="0">
                <a:ea typeface="+mn-lt"/>
                <a:cs typeface="+mn-lt"/>
              </a:rPr>
              <a:t>It defines the problem specifically and clearly. </a:t>
            </a:r>
            <a:endParaRPr lang="fr-FR" sz="2400" dirty="0">
              <a:ea typeface="+mn-lt"/>
              <a:cs typeface="+mn-lt"/>
            </a:endParaRPr>
          </a:p>
          <a:p>
            <a:r>
              <a:rPr lang="en-US" sz="2400" dirty="0">
                <a:ea typeface="+mn-lt"/>
                <a:cs typeface="+mn-lt"/>
              </a:rPr>
              <a:t>It provides relevant context and background, so readers understand why the problem matters and its significance.</a:t>
            </a:r>
            <a:endParaRPr lang="fr-FR" sz="2400" dirty="0">
              <a:ea typeface="Calibri"/>
              <a:cs typeface="Calibri"/>
            </a:endParaRPr>
          </a:p>
          <a:p>
            <a:r>
              <a:rPr lang="en-US" sz="2400" dirty="0">
                <a:ea typeface="+mn-lt"/>
                <a:cs typeface="+mn-lt"/>
              </a:rPr>
              <a:t>It focuses on outcomes or impacts rather than assigning blame. </a:t>
            </a:r>
          </a:p>
          <a:p>
            <a:r>
              <a:rPr lang="en-US" sz="2400" dirty="0">
                <a:ea typeface="+mn-lt"/>
                <a:cs typeface="+mn-lt"/>
              </a:rPr>
              <a:t>It uses quantitative and qualitative evidence like data, examples, stories to demonstrate the scope and scale of the problem.</a:t>
            </a:r>
            <a:endParaRPr lang="fr-FR" sz="2400" dirty="0">
              <a:ea typeface="Calibri"/>
              <a:cs typeface="Calibri"/>
            </a:endParaRPr>
          </a:p>
          <a:p>
            <a:r>
              <a:rPr lang="en-US" sz="2400" dirty="0">
                <a:ea typeface="+mn-lt"/>
                <a:cs typeface="+mn-lt"/>
              </a:rPr>
              <a:t>It considers multiple stakeholders and perspectives rather than just one view.</a:t>
            </a:r>
            <a:endParaRPr lang="fr-FR" sz="2400" dirty="0">
              <a:ea typeface="Calibri"/>
              <a:cs typeface="Calibri"/>
            </a:endParaRPr>
          </a:p>
          <a:p>
            <a:r>
              <a:rPr lang="en-US" sz="2400" dirty="0">
                <a:ea typeface="+mn-lt"/>
                <a:cs typeface="+mn-lt"/>
              </a:rPr>
              <a:t>It does not propose a solution. The goal is to simply define the core problem, not prescribe how to fix it.</a:t>
            </a:r>
            <a:endParaRPr lang="fr-FR" sz="2400" dirty="0">
              <a:ea typeface="Calibri"/>
              <a:cs typeface="Calibri"/>
            </a:endParaRPr>
          </a:p>
          <a:p>
            <a:r>
              <a:rPr lang="en-US" sz="2400" dirty="0">
                <a:ea typeface="+mn-lt"/>
                <a:cs typeface="+mn-lt"/>
              </a:rPr>
              <a:t>It establishes a sense of urgency for addressing the problem by outlining risks and consequences of inaction.</a:t>
            </a:r>
            <a:endParaRPr lang="fr-FR" sz="2400" dirty="0">
              <a:ea typeface="Calibri"/>
              <a:cs typeface="Calibri"/>
            </a:endParaRPr>
          </a:p>
        </p:txBody>
      </p:sp>
    </p:spTree>
    <p:extLst>
      <p:ext uri="{BB962C8B-B14F-4D97-AF65-F5344CB8AC3E}">
        <p14:creationId xmlns:p14="http://schemas.microsoft.com/office/powerpoint/2010/main" val="161782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5AAC99F-A667-A3D0-92D2-A0500D5D3E52}"/>
              </a:ext>
            </a:extLst>
          </p:cNvPr>
          <p:cNvSpPr>
            <a:spLocks noGrp="1"/>
          </p:cNvSpPr>
          <p:nvPr>
            <p:ph type="title"/>
          </p:nvPr>
        </p:nvSpPr>
        <p:spPr>
          <a:xfrm>
            <a:off x="572493" y="238539"/>
            <a:ext cx="11018520" cy="1434415"/>
          </a:xfrm>
        </p:spPr>
        <p:txBody>
          <a:bodyPr anchor="b">
            <a:normAutofit/>
          </a:bodyPr>
          <a:lstStyle/>
          <a:p>
            <a:r>
              <a:rPr lang="en-US" sz="4600" b="1">
                <a:ea typeface="+mj-lt"/>
                <a:cs typeface="+mj-lt"/>
              </a:rPr>
              <a:t>Example of a problem definition statement:</a:t>
            </a:r>
            <a:endParaRPr lang="fr-FR" sz="4600" b="1">
              <a:ea typeface="+mj-lt"/>
              <a:cs typeface="+mj-lt"/>
            </a:endParaRPr>
          </a:p>
          <a:p>
            <a:endParaRPr lang="fr-FR" sz="4600">
              <a:cs typeface="Calibri Light"/>
            </a:endParaRP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F7EAE3FA-E07C-988B-8B3D-1408427F0F68}"/>
              </a:ext>
            </a:extLst>
          </p:cNvPr>
          <p:cNvSpPr>
            <a:spLocks noGrp="1"/>
          </p:cNvSpPr>
          <p:nvPr>
            <p:ph idx="1"/>
          </p:nvPr>
        </p:nvSpPr>
        <p:spPr>
          <a:xfrm>
            <a:off x="572493" y="1667905"/>
            <a:ext cx="6713552" cy="4522583"/>
          </a:xfrm>
        </p:spPr>
        <p:txBody>
          <a:bodyPr vert="horz" lIns="91440" tIns="45720" rIns="91440" bIns="45720" rtlCol="0" anchor="t">
            <a:normAutofit/>
          </a:bodyPr>
          <a:lstStyle/>
          <a:p>
            <a:pPr marL="0" indent="0">
              <a:buNone/>
            </a:pPr>
            <a:endParaRPr lang="en-US" sz="1900">
              <a:ea typeface="Calibri"/>
              <a:cs typeface="Calibri"/>
            </a:endParaRPr>
          </a:p>
          <a:p>
            <a:r>
              <a:rPr lang="en-US" sz="2000" b="1" dirty="0">
                <a:ea typeface="+mn-lt"/>
                <a:cs typeface="+mn-lt"/>
              </a:rPr>
              <a:t>"Students struggle to find reliable and engaging learning resources online, leading to frustration and decreased motivation. How might we design a platform that curates high-quality educational content and personalizes the learning experience for each student?"</a:t>
            </a:r>
            <a:endParaRPr lang="fr-FR" sz="2000" dirty="0">
              <a:ea typeface="Calibri"/>
              <a:cs typeface="Calibri"/>
            </a:endParaRPr>
          </a:p>
          <a:p>
            <a:r>
              <a:rPr lang="en-US" sz="2000" dirty="0">
                <a:ea typeface="+mn-lt"/>
                <a:cs typeface="+mn-lt"/>
              </a:rPr>
              <a:t>This statement clearly identifies </a:t>
            </a:r>
            <a:endParaRPr lang="fr-FR" sz="2000" dirty="0">
              <a:ea typeface="+mn-lt"/>
              <a:cs typeface="+mn-lt"/>
            </a:endParaRPr>
          </a:p>
          <a:p>
            <a:r>
              <a:rPr lang="en-US" sz="2000" dirty="0">
                <a:ea typeface="+mn-lt"/>
                <a:cs typeface="+mn-lt"/>
              </a:rPr>
              <a:t>the </a:t>
            </a:r>
            <a:r>
              <a:rPr lang="en-US" sz="2000" b="1" dirty="0">
                <a:ea typeface="+mn-lt"/>
                <a:cs typeface="+mn-lt"/>
              </a:rPr>
              <a:t>user group</a:t>
            </a:r>
            <a:r>
              <a:rPr lang="en-US" sz="2000" dirty="0">
                <a:ea typeface="+mn-lt"/>
                <a:cs typeface="+mn-lt"/>
              </a:rPr>
              <a:t> (students), </a:t>
            </a:r>
            <a:endParaRPr lang="fr-FR" sz="2000" dirty="0">
              <a:ea typeface="+mn-lt"/>
              <a:cs typeface="+mn-lt"/>
            </a:endParaRPr>
          </a:p>
          <a:p>
            <a:r>
              <a:rPr lang="en-US" sz="2000" b="1" dirty="0">
                <a:ea typeface="+mn-lt"/>
                <a:cs typeface="+mn-lt"/>
              </a:rPr>
              <a:t>their problem</a:t>
            </a:r>
            <a:r>
              <a:rPr lang="en-US" sz="2000" dirty="0">
                <a:ea typeface="+mn-lt"/>
                <a:cs typeface="+mn-lt"/>
              </a:rPr>
              <a:t> (finding reliable resources</a:t>
            </a:r>
            <a:endParaRPr lang="fr-FR" sz="2000" dirty="0">
              <a:ea typeface="+mn-lt"/>
              <a:cs typeface="+mn-lt"/>
            </a:endParaRPr>
          </a:p>
          <a:p>
            <a:r>
              <a:rPr lang="en-US" sz="2000" b="1" dirty="0">
                <a:ea typeface="+mn-lt"/>
                <a:cs typeface="+mn-lt"/>
              </a:rPr>
              <a:t>the consequences</a:t>
            </a:r>
            <a:r>
              <a:rPr lang="en-US" sz="2000" dirty="0">
                <a:ea typeface="+mn-lt"/>
                <a:cs typeface="+mn-lt"/>
              </a:rPr>
              <a:t> (frustration and decreased motivation), and </a:t>
            </a:r>
            <a:endParaRPr lang="fr-FR" sz="2000" dirty="0">
              <a:ea typeface="+mn-lt"/>
              <a:cs typeface="+mn-lt"/>
            </a:endParaRPr>
          </a:p>
          <a:p>
            <a:r>
              <a:rPr lang="en-US" sz="2000" dirty="0">
                <a:ea typeface="+mn-lt"/>
                <a:cs typeface="+mn-lt"/>
              </a:rPr>
              <a:t>the </a:t>
            </a:r>
            <a:r>
              <a:rPr lang="en-US" sz="2000" b="1" dirty="0">
                <a:ea typeface="+mn-lt"/>
                <a:cs typeface="+mn-lt"/>
              </a:rPr>
              <a:t>desired outcome</a:t>
            </a:r>
            <a:r>
              <a:rPr lang="en-US" sz="2000" dirty="0">
                <a:ea typeface="+mn-lt"/>
                <a:cs typeface="+mn-lt"/>
              </a:rPr>
              <a:t> (a personalized learning platform).</a:t>
            </a:r>
            <a:endParaRPr lang="fr-FR" sz="2000" dirty="0">
              <a:ea typeface="Calibri"/>
              <a:cs typeface="Calibri"/>
            </a:endParaRPr>
          </a:p>
          <a:p>
            <a:endParaRPr lang="fr-FR" sz="1900">
              <a:ea typeface="+mn-lt"/>
              <a:cs typeface="+mn-lt"/>
            </a:endParaRPr>
          </a:p>
        </p:txBody>
      </p:sp>
      <p:pic>
        <p:nvPicPr>
          <p:cNvPr id="4" name="Image 3" descr="Une image contenant texte, ordinateur, Visage humain, capture d’écran&#10;&#10;Description générée automatiquement">
            <a:extLst>
              <a:ext uri="{FF2B5EF4-FFF2-40B4-BE49-F238E27FC236}">
                <a16:creationId xmlns:a16="http://schemas.microsoft.com/office/drawing/2014/main" id="{516AAC56-B116-0D3F-960B-85D935EFE383}"/>
              </a:ext>
            </a:extLst>
          </p:cNvPr>
          <p:cNvPicPr>
            <a:picLocks noChangeAspect="1"/>
          </p:cNvPicPr>
          <p:nvPr/>
        </p:nvPicPr>
        <p:blipFill rotWithShape="1">
          <a:blip r:embed="rId2"/>
          <a:srcRect l="53333" r="9147" b="1"/>
          <a:stretch/>
        </p:blipFill>
        <p:spPr>
          <a:xfrm>
            <a:off x="7675658" y="2093976"/>
            <a:ext cx="3941064" cy="4096512"/>
          </a:xfrm>
          <a:prstGeom prst="rect">
            <a:avLst/>
          </a:prstGeom>
        </p:spPr>
      </p:pic>
    </p:spTree>
    <p:extLst>
      <p:ext uri="{BB962C8B-B14F-4D97-AF65-F5344CB8AC3E}">
        <p14:creationId xmlns:p14="http://schemas.microsoft.com/office/powerpoint/2010/main" val="387815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FB971D6-91B8-BD7C-BA7A-F481884943B6}"/>
              </a:ext>
            </a:extLst>
          </p:cNvPr>
          <p:cNvSpPr>
            <a:spLocks noGrp="1"/>
          </p:cNvSpPr>
          <p:nvPr>
            <p:ph type="title"/>
          </p:nvPr>
        </p:nvSpPr>
        <p:spPr>
          <a:xfrm>
            <a:off x="6513788" y="365125"/>
            <a:ext cx="4840010" cy="1807305"/>
          </a:xfrm>
        </p:spPr>
        <p:txBody>
          <a:bodyPr>
            <a:normAutofit/>
          </a:bodyPr>
          <a:lstStyle/>
          <a:p>
            <a:r>
              <a:rPr lang="fr-FR" b="1"/>
              <a:t>Components of a </a:t>
            </a:r>
            <a:r>
              <a:rPr lang="fr-FR" b="1" err="1"/>
              <a:t>Problem</a:t>
            </a:r>
            <a:r>
              <a:rPr lang="fr-FR" b="1"/>
              <a:t> </a:t>
            </a:r>
            <a:r>
              <a:rPr lang="fr-FR" b="1" err="1"/>
              <a:t>Statement</a:t>
            </a:r>
            <a:endParaRPr lang="fr-FR" b="1" err="1">
              <a:ea typeface="Calibri Light"/>
              <a:cs typeface="Calibri Light"/>
            </a:endParaRPr>
          </a:p>
          <a:p>
            <a:endParaRPr lang="fr-FR" dirty="0">
              <a:cs typeface="Calibri Light"/>
            </a:endParaRPr>
          </a:p>
        </p:txBody>
      </p:sp>
      <p:pic>
        <p:nvPicPr>
          <p:cNvPr id="5" name="Picture 4" descr="Calculator, pen, compass, money and a paper with graphs printed on it">
            <a:extLst>
              <a:ext uri="{FF2B5EF4-FFF2-40B4-BE49-F238E27FC236}">
                <a16:creationId xmlns:a16="http://schemas.microsoft.com/office/drawing/2014/main" id="{C544892B-7CE3-F721-ED40-F291466EFC18}"/>
              </a:ext>
            </a:extLst>
          </p:cNvPr>
          <p:cNvPicPr>
            <a:picLocks noChangeAspect="1"/>
          </p:cNvPicPr>
          <p:nvPr/>
        </p:nvPicPr>
        <p:blipFill rotWithShape="1">
          <a:blip r:embed="rId2"/>
          <a:srcRect l="23737" r="22440" b="8"/>
          <a:stretch/>
        </p:blipFill>
        <p:spPr>
          <a:xfrm>
            <a:off x="20" y="10"/>
            <a:ext cx="3965021"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Espace réservé du contenu 2">
            <a:extLst>
              <a:ext uri="{FF2B5EF4-FFF2-40B4-BE49-F238E27FC236}">
                <a16:creationId xmlns:a16="http://schemas.microsoft.com/office/drawing/2014/main" id="{DC211A0C-F270-967F-BED4-CFBE26154C6A}"/>
              </a:ext>
            </a:extLst>
          </p:cNvPr>
          <p:cNvSpPr>
            <a:spLocks noGrp="1"/>
          </p:cNvSpPr>
          <p:nvPr>
            <p:ph idx="1"/>
          </p:nvPr>
        </p:nvSpPr>
        <p:spPr>
          <a:xfrm>
            <a:off x="3689906" y="1324769"/>
            <a:ext cx="7663892" cy="5401282"/>
          </a:xfrm>
        </p:spPr>
        <p:txBody>
          <a:bodyPr vert="horz" lIns="91440" tIns="45720" rIns="91440" bIns="45720" rtlCol="0" anchor="t">
            <a:noAutofit/>
          </a:bodyPr>
          <a:lstStyle/>
          <a:p>
            <a:r>
              <a:rPr lang="en-US" sz="2000" b="1" dirty="0">
                <a:ea typeface="+mn-lt"/>
                <a:cs typeface="+mn-lt"/>
              </a:rPr>
              <a:t>Context:</a:t>
            </a:r>
            <a:endParaRPr lang="en-US" sz="2000" dirty="0">
              <a:ea typeface="+mn-lt"/>
              <a:cs typeface="+mn-lt"/>
            </a:endParaRPr>
          </a:p>
          <a:p>
            <a:pPr lvl="1"/>
            <a:r>
              <a:rPr lang="en-US" sz="2000" b="1" dirty="0">
                <a:ea typeface="+mn-lt"/>
                <a:cs typeface="+mn-lt"/>
              </a:rPr>
              <a:t>Describe the Context:</a:t>
            </a:r>
            <a:r>
              <a:rPr lang="en-US" sz="2000" dirty="0">
                <a:ea typeface="+mn-lt"/>
                <a:cs typeface="+mn-lt"/>
              </a:rPr>
              <a:t> Provide background information on the overall situation or environment in which the problem exists. This helps in understanding the larger context.</a:t>
            </a:r>
          </a:p>
          <a:p>
            <a:r>
              <a:rPr lang="en-US" sz="2000" b="1" dirty="0">
                <a:ea typeface="+mn-lt"/>
                <a:cs typeface="+mn-lt"/>
              </a:rPr>
              <a:t>Problem Definition:</a:t>
            </a:r>
            <a:endParaRPr lang="en-US" sz="2000" dirty="0">
              <a:ea typeface="+mn-lt"/>
              <a:cs typeface="+mn-lt"/>
            </a:endParaRPr>
          </a:p>
          <a:p>
            <a:pPr lvl="1"/>
            <a:r>
              <a:rPr lang="en-US" sz="2000" b="1" dirty="0">
                <a:ea typeface="+mn-lt"/>
                <a:cs typeface="+mn-lt"/>
              </a:rPr>
              <a:t>Clearly State the Problem:</a:t>
            </a:r>
            <a:r>
              <a:rPr lang="en-US" sz="2000" dirty="0">
                <a:ea typeface="+mn-lt"/>
                <a:cs typeface="+mn-lt"/>
              </a:rPr>
              <a:t> Define the problem in clear and specific terms. Avoid vague or broad statements. Be precise about what needs to be solved.</a:t>
            </a:r>
          </a:p>
          <a:p>
            <a:r>
              <a:rPr lang="en-US" sz="2000" b="1" dirty="0">
                <a:ea typeface="+mn-lt"/>
                <a:cs typeface="+mn-lt"/>
              </a:rPr>
              <a:t>Scope:</a:t>
            </a:r>
            <a:endParaRPr lang="en-US" sz="2000" dirty="0">
              <a:ea typeface="+mn-lt"/>
              <a:cs typeface="+mn-lt"/>
            </a:endParaRPr>
          </a:p>
          <a:p>
            <a:pPr lvl="1"/>
            <a:r>
              <a:rPr lang="en-US" sz="2000" b="1" dirty="0">
                <a:ea typeface="+mn-lt"/>
                <a:cs typeface="+mn-lt"/>
              </a:rPr>
              <a:t>Specify the Scope:</a:t>
            </a:r>
            <a:r>
              <a:rPr lang="en-US" sz="2000" dirty="0">
                <a:ea typeface="+mn-lt"/>
                <a:cs typeface="+mn-lt"/>
              </a:rPr>
              <a:t> Clearly describe what is within the scope of the problem and what is outside of it. Define the boundaries to avoid confusion.</a:t>
            </a:r>
          </a:p>
          <a:p>
            <a:r>
              <a:rPr lang="en-US" sz="2000" b="1" dirty="0">
                <a:ea typeface="+mn-lt"/>
                <a:cs typeface="+mn-lt"/>
              </a:rPr>
              <a:t>Impact and Significance:</a:t>
            </a:r>
            <a:endParaRPr lang="en-US" sz="2000" dirty="0">
              <a:ea typeface="+mn-lt"/>
              <a:cs typeface="+mn-lt"/>
            </a:endParaRPr>
          </a:p>
          <a:p>
            <a:pPr lvl="1"/>
            <a:r>
              <a:rPr lang="en-US" sz="2000" b="1" dirty="0">
                <a:ea typeface="+mn-lt"/>
                <a:cs typeface="+mn-lt"/>
              </a:rPr>
              <a:t>Highlight the Importance:</a:t>
            </a:r>
            <a:r>
              <a:rPr lang="en-US" sz="2000" dirty="0">
                <a:ea typeface="+mn-lt"/>
                <a:cs typeface="+mn-lt"/>
              </a:rPr>
              <a:t> Explain why solving this problem is crucial. Describe the impact it has on stakeholders, processes, or outcomes.</a:t>
            </a:r>
          </a:p>
          <a:p>
            <a:endParaRPr lang="fr-FR" sz="1300">
              <a:ea typeface="+mn-lt"/>
              <a:cs typeface="+mn-lt"/>
            </a:endParaRPr>
          </a:p>
        </p:txBody>
      </p:sp>
    </p:spTree>
    <p:extLst>
      <p:ext uri="{BB962C8B-B14F-4D97-AF65-F5344CB8AC3E}">
        <p14:creationId xmlns:p14="http://schemas.microsoft.com/office/powerpoint/2010/main" val="220900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74156C-AB61-4620-F570-837FB9FF0DF6}"/>
              </a:ext>
            </a:extLst>
          </p:cNvPr>
          <p:cNvSpPr>
            <a:spLocks noGrp="1"/>
          </p:cNvSpPr>
          <p:nvPr>
            <p:ph type="title"/>
          </p:nvPr>
        </p:nvSpPr>
        <p:spPr>
          <a:xfrm>
            <a:off x="4236459" y="43334"/>
            <a:ext cx="7837394" cy="1325563"/>
          </a:xfrm>
        </p:spPr>
        <p:txBody>
          <a:bodyPr/>
          <a:lstStyle/>
          <a:p>
            <a:r>
              <a:rPr lang="fr-FR" sz="3600" b="1" dirty="0">
                <a:cs typeface="Calibri Light"/>
              </a:rPr>
              <a:t>Components of a </a:t>
            </a:r>
            <a:r>
              <a:rPr lang="fr-FR" sz="3600" b="1" err="1">
                <a:cs typeface="Calibri Light"/>
              </a:rPr>
              <a:t>Problem</a:t>
            </a:r>
            <a:r>
              <a:rPr lang="fr-FR" sz="3600" b="1" dirty="0">
                <a:cs typeface="Calibri Light"/>
              </a:rPr>
              <a:t> </a:t>
            </a:r>
            <a:r>
              <a:rPr lang="fr-FR" sz="3600" b="1" err="1">
                <a:cs typeface="Calibri Light"/>
              </a:rPr>
              <a:t>Statement</a:t>
            </a:r>
            <a:r>
              <a:rPr lang="fr-FR" sz="3600" b="1" dirty="0">
                <a:cs typeface="Calibri Light"/>
              </a:rPr>
              <a:t>:</a:t>
            </a:r>
            <a:endParaRPr lang="fr-FR" sz="3600" dirty="0">
              <a:ea typeface="Calibri Light"/>
              <a:cs typeface="Calibri Light"/>
            </a:endParaRPr>
          </a:p>
          <a:p>
            <a:endParaRPr lang="fr-FR" b="1" dirty="0">
              <a:ea typeface="Calibri Light"/>
              <a:cs typeface="Calibri Light"/>
            </a:endParaRPr>
          </a:p>
        </p:txBody>
      </p:sp>
      <p:sp>
        <p:nvSpPr>
          <p:cNvPr id="3" name="Espace réservé du contenu 2">
            <a:extLst>
              <a:ext uri="{FF2B5EF4-FFF2-40B4-BE49-F238E27FC236}">
                <a16:creationId xmlns:a16="http://schemas.microsoft.com/office/drawing/2014/main" id="{D0410B81-21D2-3809-2F0B-C2B6760F0C46}"/>
              </a:ext>
            </a:extLst>
          </p:cNvPr>
          <p:cNvSpPr>
            <a:spLocks noGrp="1"/>
          </p:cNvSpPr>
          <p:nvPr>
            <p:ph idx="1"/>
          </p:nvPr>
        </p:nvSpPr>
        <p:spPr>
          <a:xfrm>
            <a:off x="3751729" y="1030008"/>
            <a:ext cx="7602071" cy="5146955"/>
          </a:xfrm>
        </p:spPr>
        <p:txBody>
          <a:bodyPr vert="horz" lIns="91440" tIns="45720" rIns="91440" bIns="45720" rtlCol="0" anchor="t">
            <a:normAutofit fontScale="85000" lnSpcReduction="20000"/>
          </a:bodyPr>
          <a:lstStyle/>
          <a:p>
            <a:r>
              <a:rPr lang="fr-FR" b="1" dirty="0">
                <a:cs typeface="Calibri"/>
              </a:rPr>
              <a:t>Stakeholders:</a:t>
            </a:r>
            <a:endParaRPr lang="fr-FR">
              <a:solidFill>
                <a:srgbClr val="808080"/>
              </a:solidFill>
              <a:cs typeface="Calibri"/>
            </a:endParaRPr>
          </a:p>
          <a:p>
            <a:pPr lvl="1"/>
            <a:r>
              <a:rPr lang="fr-FR" sz="2800" b="1" dirty="0" err="1">
                <a:cs typeface="Calibri"/>
              </a:rPr>
              <a:t>Identify</a:t>
            </a:r>
            <a:r>
              <a:rPr lang="fr-FR" sz="2800" b="1" dirty="0">
                <a:cs typeface="Calibri"/>
              </a:rPr>
              <a:t> Key Stakeholders:</a:t>
            </a:r>
            <a:r>
              <a:rPr lang="fr-FR" sz="2800" dirty="0">
                <a:cs typeface="Calibri"/>
              </a:rPr>
              <a:t> </a:t>
            </a:r>
            <a:r>
              <a:rPr lang="fr-FR" sz="2800" dirty="0" err="1">
                <a:cs typeface="Calibri"/>
              </a:rPr>
              <a:t>Specify</a:t>
            </a:r>
            <a:r>
              <a:rPr lang="fr-FR" sz="2800" dirty="0">
                <a:cs typeface="Calibri"/>
              </a:rPr>
              <a:t> </a:t>
            </a:r>
            <a:r>
              <a:rPr lang="fr-FR" sz="2800" dirty="0" err="1">
                <a:cs typeface="Calibri"/>
              </a:rPr>
              <a:t>individuals</a:t>
            </a:r>
            <a:r>
              <a:rPr lang="fr-FR" sz="2800" dirty="0">
                <a:cs typeface="Calibri"/>
              </a:rPr>
              <a:t>, groups, or </a:t>
            </a:r>
            <a:r>
              <a:rPr lang="fr-FR" sz="2800" dirty="0" err="1">
                <a:cs typeface="Calibri"/>
              </a:rPr>
              <a:t>entities</a:t>
            </a:r>
            <a:r>
              <a:rPr lang="fr-FR" sz="2800" dirty="0">
                <a:cs typeface="Calibri"/>
              </a:rPr>
              <a:t> </a:t>
            </a:r>
            <a:r>
              <a:rPr lang="fr-FR" sz="2800" dirty="0" err="1">
                <a:cs typeface="Calibri"/>
              </a:rPr>
              <a:t>that</a:t>
            </a:r>
            <a:r>
              <a:rPr lang="fr-FR" sz="2800" dirty="0">
                <a:cs typeface="Calibri"/>
              </a:rPr>
              <a:t> are </a:t>
            </a:r>
            <a:r>
              <a:rPr lang="fr-FR" sz="2800" dirty="0" err="1">
                <a:cs typeface="Calibri"/>
              </a:rPr>
              <a:t>directly</a:t>
            </a:r>
            <a:r>
              <a:rPr lang="fr-FR" sz="2800" dirty="0">
                <a:cs typeface="Calibri"/>
              </a:rPr>
              <a:t> </a:t>
            </a:r>
            <a:r>
              <a:rPr lang="fr-FR" sz="2800" dirty="0" err="1">
                <a:cs typeface="Calibri"/>
              </a:rPr>
              <a:t>affected</a:t>
            </a:r>
            <a:r>
              <a:rPr lang="fr-FR" sz="2800" dirty="0">
                <a:cs typeface="Calibri"/>
              </a:rPr>
              <a:t> by the </a:t>
            </a:r>
            <a:r>
              <a:rPr lang="fr-FR" sz="2800" dirty="0" err="1">
                <a:cs typeface="Calibri"/>
              </a:rPr>
              <a:t>problem</a:t>
            </a:r>
            <a:r>
              <a:rPr lang="fr-FR" sz="2800" dirty="0">
                <a:cs typeface="Calibri"/>
              </a:rPr>
              <a:t>. This </a:t>
            </a:r>
            <a:r>
              <a:rPr lang="fr-FR" sz="2800" dirty="0" err="1">
                <a:cs typeface="Calibri"/>
              </a:rPr>
              <a:t>helps</a:t>
            </a:r>
            <a:r>
              <a:rPr lang="fr-FR" sz="2800" dirty="0">
                <a:cs typeface="Calibri"/>
              </a:rPr>
              <a:t> in </a:t>
            </a:r>
            <a:r>
              <a:rPr lang="fr-FR" sz="2800" dirty="0" err="1">
                <a:cs typeface="Calibri"/>
              </a:rPr>
              <a:t>understanding</a:t>
            </a:r>
            <a:r>
              <a:rPr lang="fr-FR" sz="2800" dirty="0">
                <a:cs typeface="Calibri"/>
              </a:rPr>
              <a:t> </a:t>
            </a:r>
            <a:r>
              <a:rPr lang="fr-FR" sz="2800" dirty="0" err="1">
                <a:cs typeface="Calibri"/>
              </a:rPr>
              <a:t>different</a:t>
            </a:r>
            <a:r>
              <a:rPr lang="fr-FR" sz="2800" dirty="0">
                <a:cs typeface="Calibri"/>
              </a:rPr>
              <a:t> perspectives.</a:t>
            </a:r>
            <a:endParaRPr lang="fr-FR" sz="2800">
              <a:solidFill>
                <a:srgbClr val="808080"/>
              </a:solidFill>
              <a:cs typeface="Calibri"/>
            </a:endParaRPr>
          </a:p>
          <a:p>
            <a:r>
              <a:rPr lang="fr-FR" b="1" dirty="0">
                <a:cs typeface="Calibri"/>
              </a:rPr>
              <a:t>Objectives:</a:t>
            </a:r>
            <a:endParaRPr lang="fr-FR">
              <a:solidFill>
                <a:srgbClr val="808080"/>
              </a:solidFill>
              <a:cs typeface="Calibri"/>
            </a:endParaRPr>
          </a:p>
          <a:p>
            <a:pPr lvl="1"/>
            <a:r>
              <a:rPr lang="fr-FR" sz="2800" b="1" dirty="0" err="1">
                <a:cs typeface="Calibri"/>
              </a:rPr>
              <a:t>Define</a:t>
            </a:r>
            <a:r>
              <a:rPr lang="fr-FR" sz="2800" b="1" dirty="0">
                <a:cs typeface="Calibri"/>
              </a:rPr>
              <a:t> </a:t>
            </a:r>
            <a:r>
              <a:rPr lang="fr-FR" sz="2800" b="1" dirty="0" err="1">
                <a:cs typeface="Calibri"/>
              </a:rPr>
              <a:t>Specific</a:t>
            </a:r>
            <a:r>
              <a:rPr lang="fr-FR" sz="2800" b="1" dirty="0">
                <a:cs typeface="Calibri"/>
              </a:rPr>
              <a:t> Objectives:</a:t>
            </a:r>
            <a:r>
              <a:rPr lang="fr-FR" sz="2800" dirty="0">
                <a:cs typeface="Calibri"/>
              </a:rPr>
              <a:t> </a:t>
            </a:r>
            <a:r>
              <a:rPr lang="fr-FR" sz="2800" dirty="0" err="1">
                <a:cs typeface="Calibri"/>
              </a:rPr>
              <a:t>Clearly</a:t>
            </a:r>
            <a:r>
              <a:rPr lang="fr-FR" sz="2800" dirty="0">
                <a:cs typeface="Calibri"/>
              </a:rPr>
              <a:t> </a:t>
            </a:r>
            <a:r>
              <a:rPr lang="fr-FR" sz="2800" dirty="0" err="1">
                <a:cs typeface="Calibri"/>
              </a:rPr>
              <a:t>outline</a:t>
            </a:r>
            <a:r>
              <a:rPr lang="fr-FR" sz="2800" dirty="0">
                <a:cs typeface="Calibri"/>
              </a:rPr>
              <a:t> </a:t>
            </a:r>
            <a:r>
              <a:rPr lang="fr-FR" sz="2800" dirty="0" err="1">
                <a:cs typeface="Calibri"/>
              </a:rPr>
              <a:t>what</a:t>
            </a:r>
            <a:r>
              <a:rPr lang="fr-FR" sz="2800" dirty="0">
                <a:cs typeface="Calibri"/>
              </a:rPr>
              <a:t> </a:t>
            </a:r>
            <a:r>
              <a:rPr lang="fr-FR" sz="2800" dirty="0" err="1">
                <a:cs typeface="Calibri"/>
              </a:rPr>
              <a:t>you</a:t>
            </a:r>
            <a:r>
              <a:rPr lang="fr-FR" sz="2800" dirty="0">
                <a:cs typeface="Calibri"/>
              </a:rPr>
              <a:t> </a:t>
            </a:r>
            <a:r>
              <a:rPr lang="fr-FR" sz="2800" dirty="0" err="1">
                <a:cs typeface="Calibri"/>
              </a:rPr>
              <a:t>aim</a:t>
            </a:r>
            <a:r>
              <a:rPr lang="fr-FR" sz="2800" dirty="0">
                <a:cs typeface="Calibri"/>
              </a:rPr>
              <a:t> to </a:t>
            </a:r>
            <a:r>
              <a:rPr lang="fr-FR" sz="2800" dirty="0" err="1">
                <a:cs typeface="Calibri"/>
              </a:rPr>
              <a:t>achieve</a:t>
            </a:r>
            <a:r>
              <a:rPr lang="fr-FR" sz="2800" dirty="0">
                <a:cs typeface="Calibri"/>
              </a:rPr>
              <a:t> by </a:t>
            </a:r>
            <a:r>
              <a:rPr lang="fr-FR" sz="2800" dirty="0" err="1">
                <a:cs typeface="Calibri"/>
              </a:rPr>
              <a:t>addressing</a:t>
            </a:r>
            <a:r>
              <a:rPr lang="fr-FR" sz="2800" dirty="0">
                <a:cs typeface="Calibri"/>
              </a:rPr>
              <a:t> the </a:t>
            </a:r>
            <a:r>
              <a:rPr lang="fr-FR" sz="2800" dirty="0" err="1">
                <a:cs typeface="Calibri"/>
              </a:rPr>
              <a:t>problem</a:t>
            </a:r>
            <a:r>
              <a:rPr lang="fr-FR" sz="2800" dirty="0">
                <a:cs typeface="Calibri"/>
              </a:rPr>
              <a:t>. </a:t>
            </a:r>
            <a:r>
              <a:rPr lang="fr-FR" sz="2800" dirty="0" err="1">
                <a:cs typeface="Calibri"/>
              </a:rPr>
              <a:t>Formulate</a:t>
            </a:r>
            <a:r>
              <a:rPr lang="fr-FR" sz="2800" dirty="0">
                <a:cs typeface="Calibri"/>
              </a:rPr>
              <a:t> objectives </a:t>
            </a:r>
            <a:r>
              <a:rPr lang="fr-FR" sz="2800" dirty="0" err="1">
                <a:cs typeface="Calibri"/>
              </a:rPr>
              <a:t>that</a:t>
            </a:r>
            <a:r>
              <a:rPr lang="fr-FR" sz="2800" dirty="0">
                <a:cs typeface="Calibri"/>
              </a:rPr>
              <a:t> are </a:t>
            </a:r>
            <a:r>
              <a:rPr lang="fr-FR" sz="2800" dirty="0" err="1">
                <a:cs typeface="Calibri"/>
              </a:rPr>
              <a:t>measurable</a:t>
            </a:r>
            <a:r>
              <a:rPr lang="fr-FR" sz="2800" dirty="0">
                <a:cs typeface="Calibri"/>
              </a:rPr>
              <a:t> and </a:t>
            </a:r>
            <a:r>
              <a:rPr lang="fr-FR" sz="2800" dirty="0" err="1">
                <a:cs typeface="Calibri"/>
              </a:rPr>
              <a:t>aligned</a:t>
            </a:r>
            <a:r>
              <a:rPr lang="fr-FR" sz="2800" dirty="0">
                <a:cs typeface="Calibri"/>
              </a:rPr>
              <a:t> </a:t>
            </a:r>
            <a:r>
              <a:rPr lang="fr-FR" sz="2800" dirty="0" err="1">
                <a:cs typeface="Calibri"/>
              </a:rPr>
              <a:t>with</a:t>
            </a:r>
            <a:r>
              <a:rPr lang="fr-FR" sz="2800" dirty="0">
                <a:cs typeface="Calibri"/>
              </a:rPr>
              <a:t> </a:t>
            </a:r>
            <a:r>
              <a:rPr lang="fr-FR" sz="2800" dirty="0" err="1">
                <a:cs typeface="Calibri"/>
              </a:rPr>
              <a:t>overall</a:t>
            </a:r>
            <a:r>
              <a:rPr lang="fr-FR" sz="2800" dirty="0">
                <a:cs typeface="Calibri"/>
              </a:rPr>
              <a:t> goals.</a:t>
            </a:r>
            <a:endParaRPr lang="fr-FR" sz="2800">
              <a:solidFill>
                <a:srgbClr val="808080"/>
              </a:solidFill>
              <a:cs typeface="Calibri"/>
            </a:endParaRPr>
          </a:p>
          <a:p>
            <a:r>
              <a:rPr lang="fr-FR" b="1" dirty="0" err="1">
                <a:cs typeface="Calibri"/>
              </a:rPr>
              <a:t>Constraints</a:t>
            </a:r>
            <a:r>
              <a:rPr lang="fr-FR" b="1" dirty="0">
                <a:cs typeface="Calibri"/>
              </a:rPr>
              <a:t> and Assumptions:</a:t>
            </a:r>
            <a:endParaRPr lang="fr-FR" dirty="0">
              <a:solidFill>
                <a:srgbClr val="808080"/>
              </a:solidFill>
              <a:cs typeface="Calibri"/>
            </a:endParaRPr>
          </a:p>
          <a:p>
            <a:pPr lvl="1"/>
            <a:r>
              <a:rPr lang="fr-FR" sz="2800" b="1" dirty="0">
                <a:cs typeface="Calibri"/>
              </a:rPr>
              <a:t>List </a:t>
            </a:r>
            <a:r>
              <a:rPr lang="fr-FR" sz="2800" b="1" dirty="0" err="1">
                <a:cs typeface="Calibri"/>
              </a:rPr>
              <a:t>Constraints</a:t>
            </a:r>
            <a:r>
              <a:rPr lang="fr-FR" sz="2800" b="1" dirty="0">
                <a:cs typeface="Calibri"/>
              </a:rPr>
              <a:t>:</a:t>
            </a:r>
            <a:r>
              <a:rPr lang="fr-FR" sz="2800" dirty="0">
                <a:cs typeface="Calibri"/>
              </a:rPr>
              <a:t> </a:t>
            </a:r>
            <a:r>
              <a:rPr lang="fr-FR" sz="2800" dirty="0" err="1">
                <a:cs typeface="Calibri"/>
              </a:rPr>
              <a:t>Identify</a:t>
            </a:r>
            <a:r>
              <a:rPr lang="fr-FR" sz="2800" dirty="0">
                <a:cs typeface="Calibri"/>
              </a:rPr>
              <a:t> </a:t>
            </a:r>
            <a:r>
              <a:rPr lang="fr-FR" sz="2800" dirty="0" err="1">
                <a:cs typeface="Calibri"/>
              </a:rPr>
              <a:t>any</a:t>
            </a:r>
            <a:r>
              <a:rPr lang="fr-FR" sz="2800" dirty="0">
                <a:cs typeface="Calibri"/>
              </a:rPr>
              <a:t> limitations or </a:t>
            </a:r>
            <a:r>
              <a:rPr lang="fr-FR" sz="2800" dirty="0" err="1">
                <a:cs typeface="Calibri"/>
              </a:rPr>
              <a:t>constraints</a:t>
            </a:r>
            <a:r>
              <a:rPr lang="fr-FR" sz="2800" dirty="0">
                <a:cs typeface="Calibri"/>
              </a:rPr>
              <a:t> </a:t>
            </a:r>
            <a:r>
              <a:rPr lang="fr-FR" sz="2800" dirty="0" err="1">
                <a:cs typeface="Calibri"/>
              </a:rPr>
              <a:t>that</a:t>
            </a:r>
            <a:r>
              <a:rPr lang="fr-FR" sz="2800" dirty="0">
                <a:cs typeface="Calibri"/>
              </a:rPr>
              <a:t> </a:t>
            </a:r>
            <a:r>
              <a:rPr lang="fr-FR" sz="2800" dirty="0" err="1">
                <a:cs typeface="Calibri"/>
              </a:rPr>
              <a:t>might</a:t>
            </a:r>
            <a:r>
              <a:rPr lang="fr-FR" sz="2800" dirty="0">
                <a:cs typeface="Calibri"/>
              </a:rPr>
              <a:t> affect the </a:t>
            </a:r>
            <a:r>
              <a:rPr lang="fr-FR" sz="2800" dirty="0" err="1">
                <a:cs typeface="Calibri"/>
              </a:rPr>
              <a:t>problem-solving</a:t>
            </a:r>
            <a:r>
              <a:rPr lang="fr-FR" sz="2800" dirty="0">
                <a:cs typeface="Calibri"/>
              </a:rPr>
              <a:t> process.</a:t>
            </a:r>
            <a:endParaRPr lang="fr-FR" sz="2800" dirty="0">
              <a:solidFill>
                <a:srgbClr val="808080"/>
              </a:solidFill>
              <a:cs typeface="Calibri"/>
            </a:endParaRPr>
          </a:p>
          <a:p>
            <a:pPr lvl="1"/>
            <a:r>
              <a:rPr lang="fr-FR" sz="2800" b="1" dirty="0">
                <a:cs typeface="Calibri"/>
              </a:rPr>
              <a:t>State Assumptions:</a:t>
            </a:r>
            <a:r>
              <a:rPr lang="fr-FR" sz="2800" dirty="0">
                <a:cs typeface="Calibri"/>
              </a:rPr>
              <a:t> </a:t>
            </a:r>
            <a:r>
              <a:rPr lang="fr-FR" sz="2800" dirty="0" err="1">
                <a:cs typeface="Calibri"/>
              </a:rPr>
              <a:t>Clearly</a:t>
            </a:r>
            <a:r>
              <a:rPr lang="fr-FR" sz="2800" dirty="0">
                <a:cs typeface="Calibri"/>
              </a:rPr>
              <a:t> state </a:t>
            </a:r>
            <a:r>
              <a:rPr lang="fr-FR" sz="2800" dirty="0" err="1">
                <a:cs typeface="Calibri"/>
              </a:rPr>
              <a:t>any</a:t>
            </a:r>
            <a:r>
              <a:rPr lang="fr-FR" sz="2800" dirty="0">
                <a:cs typeface="Calibri"/>
              </a:rPr>
              <a:t> </a:t>
            </a:r>
            <a:r>
              <a:rPr lang="fr-FR" sz="2800" dirty="0" err="1">
                <a:cs typeface="Calibri"/>
              </a:rPr>
              <a:t>assumptions</a:t>
            </a:r>
            <a:r>
              <a:rPr lang="fr-FR" sz="2800" dirty="0">
                <a:cs typeface="Calibri"/>
              </a:rPr>
              <a:t> made </a:t>
            </a:r>
            <a:r>
              <a:rPr lang="fr-FR" sz="2800" dirty="0" err="1">
                <a:cs typeface="Calibri"/>
              </a:rPr>
              <a:t>during</a:t>
            </a:r>
            <a:r>
              <a:rPr lang="fr-FR" sz="2800" dirty="0">
                <a:cs typeface="Calibri"/>
              </a:rPr>
              <a:t> the </a:t>
            </a:r>
            <a:r>
              <a:rPr lang="fr-FR" sz="2800" dirty="0" err="1">
                <a:cs typeface="Calibri"/>
              </a:rPr>
              <a:t>definition</a:t>
            </a:r>
            <a:r>
              <a:rPr lang="fr-FR" sz="2800" dirty="0">
                <a:cs typeface="Calibri"/>
              </a:rPr>
              <a:t>. </a:t>
            </a:r>
            <a:r>
              <a:rPr lang="fr-FR" sz="2800" dirty="0" err="1">
                <a:cs typeface="Calibri"/>
              </a:rPr>
              <a:t>Acknowledge</a:t>
            </a:r>
            <a:r>
              <a:rPr lang="fr-FR" sz="2800" dirty="0">
                <a:cs typeface="Calibri"/>
              </a:rPr>
              <a:t> areas </a:t>
            </a:r>
            <a:r>
              <a:rPr lang="fr-FR" sz="2800" dirty="0" err="1">
                <a:cs typeface="Calibri"/>
              </a:rPr>
              <a:t>where</a:t>
            </a:r>
            <a:r>
              <a:rPr lang="fr-FR" sz="2800" dirty="0">
                <a:cs typeface="Calibri"/>
              </a:rPr>
              <a:t> information </a:t>
            </a:r>
            <a:r>
              <a:rPr lang="fr-FR" sz="2800" dirty="0" err="1">
                <a:cs typeface="Calibri"/>
              </a:rPr>
              <a:t>might</a:t>
            </a:r>
            <a:r>
              <a:rPr lang="fr-FR" sz="2800" dirty="0">
                <a:cs typeface="Calibri"/>
              </a:rPr>
              <a:t> </a:t>
            </a:r>
            <a:r>
              <a:rPr lang="fr-FR" sz="2800" dirty="0" err="1">
                <a:cs typeface="Calibri"/>
              </a:rPr>
              <a:t>be</a:t>
            </a:r>
            <a:r>
              <a:rPr lang="fr-FR" sz="2800" dirty="0">
                <a:cs typeface="Calibri"/>
              </a:rPr>
              <a:t> </a:t>
            </a:r>
            <a:r>
              <a:rPr lang="fr-FR" sz="2800" dirty="0" err="1">
                <a:cs typeface="Calibri"/>
              </a:rPr>
              <a:t>incomplete</a:t>
            </a:r>
            <a:r>
              <a:rPr lang="fr-FR" sz="2800" dirty="0">
                <a:cs typeface="Calibri"/>
              </a:rPr>
              <a:t>.</a:t>
            </a:r>
            <a:endParaRPr lang="fr-FR" sz="2800" dirty="0"/>
          </a:p>
        </p:txBody>
      </p:sp>
      <p:pic>
        <p:nvPicPr>
          <p:cNvPr id="5" name="Picture 4" descr="Calculator, pen, compass, money and a paper with graphs printed on it">
            <a:extLst>
              <a:ext uri="{FF2B5EF4-FFF2-40B4-BE49-F238E27FC236}">
                <a16:creationId xmlns:a16="http://schemas.microsoft.com/office/drawing/2014/main" id="{BCA1BA43-D744-2F07-BDB7-11B09082BE8B}"/>
              </a:ext>
            </a:extLst>
          </p:cNvPr>
          <p:cNvPicPr>
            <a:picLocks noChangeAspect="1"/>
          </p:cNvPicPr>
          <p:nvPr/>
        </p:nvPicPr>
        <p:blipFill rotWithShape="1">
          <a:blip r:embed="rId2"/>
          <a:srcRect l="23737" r="22440" b="8"/>
          <a:stretch/>
        </p:blipFill>
        <p:spPr>
          <a:xfrm>
            <a:off x="20" y="10"/>
            <a:ext cx="3965021"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191326104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27</Slides>
  <Notes>0</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Thème Office</vt:lpstr>
      <vt:lpstr>problem  framing and  definition</vt:lpstr>
      <vt:lpstr>Présentation PowerPoint</vt:lpstr>
      <vt:lpstr>What is a problem framing?</vt:lpstr>
      <vt:lpstr>key aspects of problem framing:</vt:lpstr>
      <vt:lpstr>key aspects of problem framing</vt:lpstr>
      <vt:lpstr>What is a problem definition statement?</vt:lpstr>
      <vt:lpstr>Example of a problem definition statement: </vt:lpstr>
      <vt:lpstr>Components of a Problem Statement </vt:lpstr>
      <vt:lpstr>Components of a Problem Statement: </vt:lpstr>
      <vt:lpstr>Problem framing   VS   Problem definition</vt:lpstr>
      <vt:lpstr>Problem framing    VS     Problem definition</vt:lpstr>
      <vt:lpstr>Framing the Problem in design thinking</vt:lpstr>
      <vt:lpstr>Effective Techniques for Reframing</vt:lpstr>
      <vt:lpstr>Example of Framing the problem</vt:lpstr>
      <vt:lpstr>Framing Techniques for Innovative Solutions</vt:lpstr>
      <vt:lpstr>Reframing Techniques for Innovative Solutions</vt:lpstr>
      <vt:lpstr>Framing Techniques for Innovative Solutions</vt:lpstr>
      <vt:lpstr>Case study : Triage system for emergency department </vt:lpstr>
      <vt:lpstr>Techniques for Identifying Problem Statements:</vt:lpstr>
      <vt:lpstr>Techniques for Identifying Problem Statements:</vt:lpstr>
      <vt:lpstr>Example</vt:lpstr>
      <vt:lpstr>Techniques for Identifying Problem Statements:</vt:lpstr>
      <vt:lpstr>Techniques for Identifying Problem Statement</vt:lpstr>
      <vt:lpstr>Présentation PowerPoint</vt:lpstr>
      <vt:lpstr>Techniques for Identifying Problem Statement</vt:lpstr>
      <vt:lpstr>Example of "How Might We..." (HMW): Emergency Dept.,</vt:lpstr>
      <vt:lpstr>Elaborating Effective Problem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
  <cp:revision>434</cp:revision>
  <dcterms:created xsi:type="dcterms:W3CDTF">2024-02-07T08:50:18Z</dcterms:created>
  <dcterms:modified xsi:type="dcterms:W3CDTF">2024-02-27T08:10:30Z</dcterms:modified>
</cp:coreProperties>
</file>