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10A164A-A1DA-44E1-9C77-377D1C166EA8}">
          <p14:sldIdLst>
            <p14:sldId id="256"/>
            <p14:sldId id="257"/>
            <p14:sldId id="258"/>
            <p14:sldId id="259"/>
            <p14:sldId id="27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8012E-573B-B087-8EE7-250D6AA0107C}" v="311" dt="2024-03-11T15:06:36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01161-D24B-432C-B203-551CF39706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7EBCA7A-6626-4D55-90A1-3083AF41553E}">
      <dgm:prSet/>
      <dgm:spPr/>
      <dgm:t>
        <a:bodyPr/>
        <a:lstStyle/>
        <a:p>
          <a:pPr>
            <a:defRPr cap="all"/>
          </a:pPr>
          <a:r>
            <a:rPr lang="fr-FR"/>
            <a:t>Concept testing</a:t>
          </a:r>
          <a:endParaRPr lang="en-US"/>
        </a:p>
      </dgm:t>
    </dgm:pt>
    <dgm:pt modelId="{6D5E4843-F007-4E28-8650-0C122BD178DB}" type="parTrans" cxnId="{B75E2260-F440-4491-ACD5-60E9CD169301}">
      <dgm:prSet/>
      <dgm:spPr/>
      <dgm:t>
        <a:bodyPr/>
        <a:lstStyle/>
        <a:p>
          <a:endParaRPr lang="en-US"/>
        </a:p>
      </dgm:t>
    </dgm:pt>
    <dgm:pt modelId="{0E192F95-D9A1-43B0-9561-FCE05628178F}" type="sibTrans" cxnId="{B75E2260-F440-4491-ACD5-60E9CD169301}">
      <dgm:prSet/>
      <dgm:spPr/>
      <dgm:t>
        <a:bodyPr/>
        <a:lstStyle/>
        <a:p>
          <a:endParaRPr lang="en-US"/>
        </a:p>
      </dgm:t>
    </dgm:pt>
    <dgm:pt modelId="{FE665E40-56EB-452F-B2B2-505FCB89A9A1}">
      <dgm:prSet/>
      <dgm:spPr/>
      <dgm:t>
        <a:bodyPr/>
        <a:lstStyle/>
        <a:p>
          <a:pPr>
            <a:defRPr cap="all"/>
          </a:pPr>
          <a:r>
            <a:rPr lang="fr-FR"/>
            <a:t>A/B testing</a:t>
          </a:r>
          <a:endParaRPr lang="en-US"/>
        </a:p>
      </dgm:t>
    </dgm:pt>
    <dgm:pt modelId="{ACD41EEE-6DBB-4F71-827B-CC79CE1DCDB8}" type="parTrans" cxnId="{B1C0FF3E-704C-4C89-950D-06EE08AAE2BB}">
      <dgm:prSet/>
      <dgm:spPr/>
      <dgm:t>
        <a:bodyPr/>
        <a:lstStyle/>
        <a:p>
          <a:endParaRPr lang="en-US"/>
        </a:p>
      </dgm:t>
    </dgm:pt>
    <dgm:pt modelId="{80283508-AF18-49EB-8E4F-48758425A7E2}" type="sibTrans" cxnId="{B1C0FF3E-704C-4C89-950D-06EE08AAE2BB}">
      <dgm:prSet/>
      <dgm:spPr/>
      <dgm:t>
        <a:bodyPr/>
        <a:lstStyle/>
        <a:p>
          <a:endParaRPr lang="en-US"/>
        </a:p>
      </dgm:t>
    </dgm:pt>
    <dgm:pt modelId="{D7E1030F-46BE-41A1-9357-1D5A15E7557B}">
      <dgm:prSet/>
      <dgm:spPr/>
      <dgm:t>
        <a:bodyPr/>
        <a:lstStyle/>
        <a:p>
          <a:pPr>
            <a:defRPr cap="all"/>
          </a:pPr>
          <a:r>
            <a:rPr lang="fr-FR"/>
            <a:t>Usability testing</a:t>
          </a:r>
          <a:endParaRPr lang="en-US"/>
        </a:p>
      </dgm:t>
    </dgm:pt>
    <dgm:pt modelId="{3F1F1D2F-3EEF-462E-BDDB-B3296D471E3E}" type="parTrans" cxnId="{2238609D-EBA1-43C1-B26B-0F0A1E803BBA}">
      <dgm:prSet/>
      <dgm:spPr/>
      <dgm:t>
        <a:bodyPr/>
        <a:lstStyle/>
        <a:p>
          <a:endParaRPr lang="en-US"/>
        </a:p>
      </dgm:t>
    </dgm:pt>
    <dgm:pt modelId="{7B4B3D6E-2799-46FE-B66D-67F527F54172}" type="sibTrans" cxnId="{2238609D-EBA1-43C1-B26B-0F0A1E803BBA}">
      <dgm:prSet/>
      <dgm:spPr/>
      <dgm:t>
        <a:bodyPr/>
        <a:lstStyle/>
        <a:p>
          <a:endParaRPr lang="en-US"/>
        </a:p>
      </dgm:t>
    </dgm:pt>
    <dgm:pt modelId="{A16F6E3C-2C38-416F-B8CC-1A1313ECC3D9}" type="pres">
      <dgm:prSet presAssocID="{2A101161-D24B-432C-B203-551CF3970605}" presName="root" presStyleCnt="0">
        <dgm:presLayoutVars>
          <dgm:dir/>
          <dgm:resizeHandles val="exact"/>
        </dgm:presLayoutVars>
      </dgm:prSet>
      <dgm:spPr/>
    </dgm:pt>
    <dgm:pt modelId="{97B564A9-5CF8-4DEB-B3FC-326A04ADFF55}" type="pres">
      <dgm:prSet presAssocID="{A7EBCA7A-6626-4D55-90A1-3083AF41553E}" presName="compNode" presStyleCnt="0"/>
      <dgm:spPr/>
    </dgm:pt>
    <dgm:pt modelId="{E5FFA7B3-81A0-4ABA-B4ED-F4D75FC5120F}" type="pres">
      <dgm:prSet presAssocID="{A7EBCA7A-6626-4D55-90A1-3083AF41553E}" presName="iconBgRect" presStyleLbl="bgShp" presStyleIdx="0" presStyleCnt="3"/>
      <dgm:spPr/>
    </dgm:pt>
    <dgm:pt modelId="{9DCA8E69-C46B-432D-96CE-97F02F28440D}" type="pres">
      <dgm:prSet presAssocID="{A7EBCA7A-6626-4D55-90A1-3083AF415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8DC8F2B3-7401-46B5-8B58-E8B7A00A358B}" type="pres">
      <dgm:prSet presAssocID="{A7EBCA7A-6626-4D55-90A1-3083AF41553E}" presName="spaceRect" presStyleCnt="0"/>
      <dgm:spPr/>
    </dgm:pt>
    <dgm:pt modelId="{4ED8AFDA-7171-410D-B572-20B5D068A988}" type="pres">
      <dgm:prSet presAssocID="{A7EBCA7A-6626-4D55-90A1-3083AF41553E}" presName="textRect" presStyleLbl="revTx" presStyleIdx="0" presStyleCnt="3">
        <dgm:presLayoutVars>
          <dgm:chMax val="1"/>
          <dgm:chPref val="1"/>
        </dgm:presLayoutVars>
      </dgm:prSet>
      <dgm:spPr/>
    </dgm:pt>
    <dgm:pt modelId="{6CE51001-680B-40A3-B825-12C3A7236198}" type="pres">
      <dgm:prSet presAssocID="{0E192F95-D9A1-43B0-9561-FCE05628178F}" presName="sibTrans" presStyleCnt="0"/>
      <dgm:spPr/>
    </dgm:pt>
    <dgm:pt modelId="{C6E04535-81D6-4AB8-9D04-21AFF4F3AD08}" type="pres">
      <dgm:prSet presAssocID="{FE665E40-56EB-452F-B2B2-505FCB89A9A1}" presName="compNode" presStyleCnt="0"/>
      <dgm:spPr/>
    </dgm:pt>
    <dgm:pt modelId="{F8941F16-B64B-4659-AAA6-B08EC542554F}" type="pres">
      <dgm:prSet presAssocID="{FE665E40-56EB-452F-B2B2-505FCB89A9A1}" presName="iconBgRect" presStyleLbl="bgShp" presStyleIdx="1" presStyleCnt="3"/>
      <dgm:spPr/>
    </dgm:pt>
    <dgm:pt modelId="{79553798-AE40-4BA6-ADBA-18D93983B57E}" type="pres">
      <dgm:prSet presAssocID="{FE665E40-56EB-452F-B2B2-505FCB89A9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D70D3BC-1DB8-4D0E-AF04-2C7A58CF97ED}" type="pres">
      <dgm:prSet presAssocID="{FE665E40-56EB-452F-B2B2-505FCB89A9A1}" presName="spaceRect" presStyleCnt="0"/>
      <dgm:spPr/>
    </dgm:pt>
    <dgm:pt modelId="{068BA2C1-A3C6-4170-8338-16210A220866}" type="pres">
      <dgm:prSet presAssocID="{FE665E40-56EB-452F-B2B2-505FCB89A9A1}" presName="textRect" presStyleLbl="revTx" presStyleIdx="1" presStyleCnt="3">
        <dgm:presLayoutVars>
          <dgm:chMax val="1"/>
          <dgm:chPref val="1"/>
        </dgm:presLayoutVars>
      </dgm:prSet>
      <dgm:spPr/>
    </dgm:pt>
    <dgm:pt modelId="{5E39C46C-1395-4385-90F8-162EE2C7D395}" type="pres">
      <dgm:prSet presAssocID="{80283508-AF18-49EB-8E4F-48758425A7E2}" presName="sibTrans" presStyleCnt="0"/>
      <dgm:spPr/>
    </dgm:pt>
    <dgm:pt modelId="{C593109C-8626-4911-982D-12B03AAD13B0}" type="pres">
      <dgm:prSet presAssocID="{D7E1030F-46BE-41A1-9357-1D5A15E7557B}" presName="compNode" presStyleCnt="0"/>
      <dgm:spPr/>
    </dgm:pt>
    <dgm:pt modelId="{E70D98F6-C077-49B9-9218-6CBA43374556}" type="pres">
      <dgm:prSet presAssocID="{D7E1030F-46BE-41A1-9357-1D5A15E7557B}" presName="iconBgRect" presStyleLbl="bgShp" presStyleIdx="2" presStyleCnt="3"/>
      <dgm:spPr/>
    </dgm:pt>
    <dgm:pt modelId="{F11FC6C7-63E2-4934-8171-0C8C71C1BD6B}" type="pres">
      <dgm:prSet presAssocID="{D7E1030F-46BE-41A1-9357-1D5A15E755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1D0B979-4D54-48B7-8AF0-5E6AB8C1473E}" type="pres">
      <dgm:prSet presAssocID="{D7E1030F-46BE-41A1-9357-1D5A15E7557B}" presName="spaceRect" presStyleCnt="0"/>
      <dgm:spPr/>
    </dgm:pt>
    <dgm:pt modelId="{F91B0C86-1603-428E-839C-68CB67019320}" type="pres">
      <dgm:prSet presAssocID="{D7E1030F-46BE-41A1-9357-1D5A15E755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C0FF3E-704C-4C89-950D-06EE08AAE2BB}" srcId="{2A101161-D24B-432C-B203-551CF3970605}" destId="{FE665E40-56EB-452F-B2B2-505FCB89A9A1}" srcOrd="1" destOrd="0" parTransId="{ACD41EEE-6DBB-4F71-827B-CC79CE1DCDB8}" sibTransId="{80283508-AF18-49EB-8E4F-48758425A7E2}"/>
    <dgm:cxn modelId="{B75E2260-F440-4491-ACD5-60E9CD169301}" srcId="{2A101161-D24B-432C-B203-551CF3970605}" destId="{A7EBCA7A-6626-4D55-90A1-3083AF41553E}" srcOrd="0" destOrd="0" parTransId="{6D5E4843-F007-4E28-8650-0C122BD178DB}" sibTransId="{0E192F95-D9A1-43B0-9561-FCE05628178F}"/>
    <dgm:cxn modelId="{BE4C6174-D766-487F-8074-50C6BAAF53D6}" type="presOf" srcId="{A7EBCA7A-6626-4D55-90A1-3083AF41553E}" destId="{4ED8AFDA-7171-410D-B572-20B5D068A988}" srcOrd="0" destOrd="0" presId="urn:microsoft.com/office/officeart/2018/5/layout/IconCircleLabelList"/>
    <dgm:cxn modelId="{1DBEAB74-61D9-45DA-9F29-4E5370DA7BA5}" type="presOf" srcId="{FE665E40-56EB-452F-B2B2-505FCB89A9A1}" destId="{068BA2C1-A3C6-4170-8338-16210A220866}" srcOrd="0" destOrd="0" presId="urn:microsoft.com/office/officeart/2018/5/layout/IconCircleLabelList"/>
    <dgm:cxn modelId="{D26AAE82-906C-4B10-BF4F-7C47F13C7FBE}" type="presOf" srcId="{2A101161-D24B-432C-B203-551CF3970605}" destId="{A16F6E3C-2C38-416F-B8CC-1A1313ECC3D9}" srcOrd="0" destOrd="0" presId="urn:microsoft.com/office/officeart/2018/5/layout/IconCircleLabelList"/>
    <dgm:cxn modelId="{2238609D-EBA1-43C1-B26B-0F0A1E803BBA}" srcId="{2A101161-D24B-432C-B203-551CF3970605}" destId="{D7E1030F-46BE-41A1-9357-1D5A15E7557B}" srcOrd="2" destOrd="0" parTransId="{3F1F1D2F-3EEF-462E-BDDB-B3296D471E3E}" sibTransId="{7B4B3D6E-2799-46FE-B66D-67F527F54172}"/>
    <dgm:cxn modelId="{90148C9D-B9D8-4F18-B151-8BAF535C8057}" type="presOf" srcId="{D7E1030F-46BE-41A1-9357-1D5A15E7557B}" destId="{F91B0C86-1603-428E-839C-68CB67019320}" srcOrd="0" destOrd="0" presId="urn:microsoft.com/office/officeart/2018/5/layout/IconCircleLabelList"/>
    <dgm:cxn modelId="{7D180B78-75DB-4D2E-9124-C13AB3E217DA}" type="presParOf" srcId="{A16F6E3C-2C38-416F-B8CC-1A1313ECC3D9}" destId="{97B564A9-5CF8-4DEB-B3FC-326A04ADFF55}" srcOrd="0" destOrd="0" presId="urn:microsoft.com/office/officeart/2018/5/layout/IconCircleLabelList"/>
    <dgm:cxn modelId="{89C18F19-95BE-4F42-8BF5-EEC0B2174164}" type="presParOf" srcId="{97B564A9-5CF8-4DEB-B3FC-326A04ADFF55}" destId="{E5FFA7B3-81A0-4ABA-B4ED-F4D75FC5120F}" srcOrd="0" destOrd="0" presId="urn:microsoft.com/office/officeart/2018/5/layout/IconCircleLabelList"/>
    <dgm:cxn modelId="{D3D98AD0-65A1-4D56-823A-1766142E912F}" type="presParOf" srcId="{97B564A9-5CF8-4DEB-B3FC-326A04ADFF55}" destId="{9DCA8E69-C46B-432D-96CE-97F02F28440D}" srcOrd="1" destOrd="0" presId="urn:microsoft.com/office/officeart/2018/5/layout/IconCircleLabelList"/>
    <dgm:cxn modelId="{9F48CD27-F9AD-4A63-A85A-B5B0B8BC4A82}" type="presParOf" srcId="{97B564A9-5CF8-4DEB-B3FC-326A04ADFF55}" destId="{8DC8F2B3-7401-46B5-8B58-E8B7A00A358B}" srcOrd="2" destOrd="0" presId="urn:microsoft.com/office/officeart/2018/5/layout/IconCircleLabelList"/>
    <dgm:cxn modelId="{A4CD6673-3C44-4235-B5DC-3150A96D7D25}" type="presParOf" srcId="{97B564A9-5CF8-4DEB-B3FC-326A04ADFF55}" destId="{4ED8AFDA-7171-410D-B572-20B5D068A988}" srcOrd="3" destOrd="0" presId="urn:microsoft.com/office/officeart/2018/5/layout/IconCircleLabelList"/>
    <dgm:cxn modelId="{E575646D-3BCB-4936-8940-521E30D37DCD}" type="presParOf" srcId="{A16F6E3C-2C38-416F-B8CC-1A1313ECC3D9}" destId="{6CE51001-680B-40A3-B825-12C3A7236198}" srcOrd="1" destOrd="0" presId="urn:microsoft.com/office/officeart/2018/5/layout/IconCircleLabelList"/>
    <dgm:cxn modelId="{9E97E88C-4E11-4569-9AAA-CAA0555F84E0}" type="presParOf" srcId="{A16F6E3C-2C38-416F-B8CC-1A1313ECC3D9}" destId="{C6E04535-81D6-4AB8-9D04-21AFF4F3AD08}" srcOrd="2" destOrd="0" presId="urn:microsoft.com/office/officeart/2018/5/layout/IconCircleLabelList"/>
    <dgm:cxn modelId="{1DC7932C-8838-4ABD-B39F-66B4A1AEFE3C}" type="presParOf" srcId="{C6E04535-81D6-4AB8-9D04-21AFF4F3AD08}" destId="{F8941F16-B64B-4659-AAA6-B08EC542554F}" srcOrd="0" destOrd="0" presId="urn:microsoft.com/office/officeart/2018/5/layout/IconCircleLabelList"/>
    <dgm:cxn modelId="{82FAC86B-8C6F-466D-BCED-80A1A640D2D4}" type="presParOf" srcId="{C6E04535-81D6-4AB8-9D04-21AFF4F3AD08}" destId="{79553798-AE40-4BA6-ADBA-18D93983B57E}" srcOrd="1" destOrd="0" presId="urn:microsoft.com/office/officeart/2018/5/layout/IconCircleLabelList"/>
    <dgm:cxn modelId="{5E921F6B-D7F9-41CF-9732-F3795FFAA3A1}" type="presParOf" srcId="{C6E04535-81D6-4AB8-9D04-21AFF4F3AD08}" destId="{CD70D3BC-1DB8-4D0E-AF04-2C7A58CF97ED}" srcOrd="2" destOrd="0" presId="urn:microsoft.com/office/officeart/2018/5/layout/IconCircleLabelList"/>
    <dgm:cxn modelId="{2D9FAF7E-9B90-4DC2-B279-B7959DE2734F}" type="presParOf" srcId="{C6E04535-81D6-4AB8-9D04-21AFF4F3AD08}" destId="{068BA2C1-A3C6-4170-8338-16210A220866}" srcOrd="3" destOrd="0" presId="urn:microsoft.com/office/officeart/2018/5/layout/IconCircleLabelList"/>
    <dgm:cxn modelId="{A3FC9B9F-28AB-4E72-A0C2-24B64CC810CA}" type="presParOf" srcId="{A16F6E3C-2C38-416F-B8CC-1A1313ECC3D9}" destId="{5E39C46C-1395-4385-90F8-162EE2C7D395}" srcOrd="3" destOrd="0" presId="urn:microsoft.com/office/officeart/2018/5/layout/IconCircleLabelList"/>
    <dgm:cxn modelId="{B24C67CE-B03D-4171-A4F7-953039ED30F1}" type="presParOf" srcId="{A16F6E3C-2C38-416F-B8CC-1A1313ECC3D9}" destId="{C593109C-8626-4911-982D-12B03AAD13B0}" srcOrd="4" destOrd="0" presId="urn:microsoft.com/office/officeart/2018/5/layout/IconCircleLabelList"/>
    <dgm:cxn modelId="{F29E0DFE-9BE7-4B22-9B38-7F7130C89602}" type="presParOf" srcId="{C593109C-8626-4911-982D-12B03AAD13B0}" destId="{E70D98F6-C077-49B9-9218-6CBA43374556}" srcOrd="0" destOrd="0" presId="urn:microsoft.com/office/officeart/2018/5/layout/IconCircleLabelList"/>
    <dgm:cxn modelId="{6BD2CD98-4A5C-4017-8FEC-49A176E5D8AF}" type="presParOf" srcId="{C593109C-8626-4911-982D-12B03AAD13B0}" destId="{F11FC6C7-63E2-4934-8171-0C8C71C1BD6B}" srcOrd="1" destOrd="0" presId="urn:microsoft.com/office/officeart/2018/5/layout/IconCircleLabelList"/>
    <dgm:cxn modelId="{2DDD62D2-4221-42A7-9419-D58F35647594}" type="presParOf" srcId="{C593109C-8626-4911-982D-12B03AAD13B0}" destId="{51D0B979-4D54-48B7-8AF0-5E6AB8C1473E}" srcOrd="2" destOrd="0" presId="urn:microsoft.com/office/officeart/2018/5/layout/IconCircleLabelList"/>
    <dgm:cxn modelId="{0DD0B2C3-69AA-4B82-9DFD-8A75D99B51C8}" type="presParOf" srcId="{C593109C-8626-4911-982D-12B03AAD13B0}" destId="{F91B0C86-1603-428E-839C-68CB6701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FA7B3-81A0-4ABA-B4ED-F4D75FC5120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A8E69-C46B-432D-96CE-97F02F28440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AFDA-7171-410D-B572-20B5D068A98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kern="1200"/>
            <a:t>Concept testing</a:t>
          </a:r>
          <a:endParaRPr lang="en-US" sz="3200" kern="1200"/>
        </a:p>
      </dsp:txBody>
      <dsp:txXfrm>
        <a:off x="93445" y="3018902"/>
        <a:ext cx="3206250" cy="720000"/>
      </dsp:txXfrm>
    </dsp:sp>
    <dsp:sp modelId="{F8941F16-B64B-4659-AAA6-B08EC542554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53798-AE40-4BA6-ADBA-18D93983B57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A2C1-A3C6-4170-8338-16210A22086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kern="1200"/>
            <a:t>A/B testing</a:t>
          </a:r>
          <a:endParaRPr lang="en-US" sz="3200" kern="1200"/>
        </a:p>
      </dsp:txBody>
      <dsp:txXfrm>
        <a:off x="3860789" y="3018902"/>
        <a:ext cx="3206250" cy="720000"/>
      </dsp:txXfrm>
    </dsp:sp>
    <dsp:sp modelId="{E70D98F6-C077-49B9-9218-6CBA4337455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FC6C7-63E2-4934-8171-0C8C71C1BD6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0C86-1603-428E-839C-68CB6701932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kern="1200"/>
            <a:t>Usability testing</a:t>
          </a:r>
          <a:endParaRPr lang="en-US" sz="32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27D2D-D103-0E40-C2FE-1E42416D7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" r="22902" b="86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ea typeface="+mj-lt"/>
                <a:cs typeface="+mj-lt"/>
              </a:rPr>
              <a:t>Prototyping and Tests in design thinking</a:t>
            </a:r>
            <a:endParaRPr lang="fr-FR" sz="4800">
              <a:solidFill>
                <a:schemeClr val="bg1"/>
              </a:solidFill>
              <a:ea typeface="+mj-lt"/>
              <a:cs typeface="+mj-lt"/>
            </a:endParaRPr>
          </a:p>
          <a:p>
            <a:pPr algn="l"/>
            <a:endParaRPr lang="fr-FR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1700" b="1">
                <a:solidFill>
                  <a:schemeClr val="bg1"/>
                </a:solidFill>
                <a:cs typeface="Calibri"/>
              </a:rPr>
              <a:t>IPAI 2024 </a:t>
            </a:r>
          </a:p>
          <a:p>
            <a:pPr algn="l"/>
            <a:r>
              <a:rPr lang="fr-FR" sz="1700" b="1">
                <a:solidFill>
                  <a:schemeClr val="bg1"/>
                </a:solidFill>
                <a:cs typeface="Calibri"/>
              </a:rPr>
              <a:t>Master SDIA, University of Constantine</a:t>
            </a:r>
            <a:endParaRPr lang="fr-FR" sz="1700" b="1">
              <a:solidFill>
                <a:schemeClr val="bg1"/>
              </a:solidFill>
            </a:endParaRPr>
          </a:p>
          <a:p>
            <a:pPr algn="l"/>
            <a:r>
              <a:rPr lang="fr-FR" sz="1700" b="1">
                <a:solidFill>
                  <a:schemeClr val="bg1"/>
                </a:solidFill>
                <a:cs typeface="Calibri"/>
              </a:rPr>
              <a:t>Pr. Layeb</a:t>
            </a:r>
          </a:p>
          <a:p>
            <a:pPr algn="l"/>
            <a:endParaRPr lang="fr-FR" sz="17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82324D-71EC-B2A2-387C-7EBE92B4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User testing methods</a:t>
            </a:r>
            <a:endParaRPr lang="fr-FR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6649EF4-5809-F30B-F83A-DCD1EC5A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41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86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AA275-FA1C-D526-1EF6-4FEC883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FR" sz="4000" b="1">
                <a:ea typeface="+mj-lt"/>
                <a:cs typeface="+mj-lt"/>
              </a:rPr>
              <a:t>Concept testing</a:t>
            </a:r>
            <a:endParaRPr lang="fr-FR" sz="4000">
              <a:cs typeface="Calibri Light" panose="020F0302020204030204"/>
            </a:endParaRPr>
          </a:p>
          <a:p>
            <a:endParaRPr lang="fr-FR" sz="4000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8855D-42E2-0C91-8B66-BF8592CD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Purpose:</a:t>
            </a:r>
            <a:r>
              <a:rPr lang="en-US" sz="2000">
                <a:ea typeface="+mn-lt"/>
                <a:cs typeface="+mn-lt"/>
              </a:rPr>
              <a:t> Conducted early in the design process to test multiple ideas for solving the same problem and determine which is most valuable to users.</a:t>
            </a:r>
            <a:endParaRPr lang="fr-FR" sz="2000">
              <a:cs typeface="Calibri"/>
            </a:endParaRPr>
          </a:p>
          <a:p>
            <a:r>
              <a:rPr lang="en-US" sz="2000" b="1">
                <a:ea typeface="+mn-lt"/>
                <a:cs typeface="+mn-lt"/>
              </a:rPr>
              <a:t>Method:</a:t>
            </a:r>
            <a:r>
              <a:rPr lang="en-US" sz="2000">
                <a:ea typeface="+mn-lt"/>
                <a:cs typeface="+mn-lt"/>
              </a:rPr>
              <a:t> Typically involves a qualitative survey where users provide feedback on their preferences and motivations for liking or disliking a particular idea.</a:t>
            </a:r>
            <a:endParaRPr lang="fr-FR" sz="2000"/>
          </a:p>
          <a:p>
            <a:r>
              <a:rPr lang="en-US" sz="2000" b="1">
                <a:ea typeface="+mn-lt"/>
                <a:cs typeface="+mn-lt"/>
              </a:rPr>
              <a:t>Benefits:</a:t>
            </a:r>
            <a:r>
              <a:rPr lang="en-US" sz="2000">
                <a:ea typeface="+mn-lt"/>
                <a:cs typeface="+mn-lt"/>
              </a:rPr>
              <a:t> Helps explore the viability of an idea early on, although it may challenge your favorite concept. </a:t>
            </a:r>
            <a:r>
              <a:rPr lang="fr-FR" sz="2000">
                <a:ea typeface="+mn-lt"/>
                <a:cs typeface="+mn-lt"/>
              </a:rPr>
              <a:t>Provides qualitative insights into users' thoughts and feelings.</a:t>
            </a:r>
            <a:endParaRPr lang="fr-FR" sz="2000"/>
          </a:p>
          <a:p>
            <a:endParaRPr lang="fr-FR" sz="2000">
              <a:cs typeface="Calibri"/>
            </a:endParaRPr>
          </a:p>
        </p:txBody>
      </p:sp>
      <p:pic>
        <p:nvPicPr>
          <p:cNvPr id="18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74A61D62-6A6F-B4F7-2790-E5548BC42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7" r="25470" b="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22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9782-09E0-415C-8135-F8D7D1F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89" y="340116"/>
            <a:ext cx="10515600" cy="1325563"/>
          </a:xfrm>
        </p:spPr>
        <p:txBody>
          <a:bodyPr/>
          <a:lstStyle/>
          <a:p>
            <a:r>
              <a:rPr lang="fr-FR" b="1" dirty="0">
                <a:ea typeface="+mj-lt"/>
                <a:cs typeface="+mj-lt"/>
              </a:rPr>
              <a:t>A/B </a:t>
            </a:r>
            <a:r>
              <a:rPr lang="fr-FR" b="1" dirty="0" err="1">
                <a:ea typeface="+mj-lt"/>
                <a:cs typeface="+mj-lt"/>
              </a:rPr>
              <a:t>testing</a:t>
            </a:r>
            <a:endParaRPr lang="fr-FR" dirty="0" err="1">
              <a:cs typeface="Calibri Light" panose="020F0302020204030204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DFAD6-ECEC-8D7E-B517-1A724AB6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89" y="17005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Conducted when you already have a prototype and want to test specific elements or variations to determine which is more effective.</a:t>
            </a:r>
            <a:endParaRPr lang="fr-FR" dirty="0">
              <a:cs typeface="Calibri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Method:</a:t>
            </a:r>
            <a:r>
              <a:rPr lang="en-US" dirty="0">
                <a:ea typeface="+mn-lt"/>
                <a:cs typeface="+mn-lt"/>
              </a:rPr>
              <a:t> Involves testing two versions (A and B) of the prototype with different elements, and measuring the success based on quantitative data.</a:t>
            </a:r>
            <a:endParaRPr lang="fr-FR" dirty="0"/>
          </a:p>
          <a:p>
            <a:pPr algn="just"/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Testing variations of a home screen layout to see which version engages users more.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2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70AB6-98A6-4FD2-7195-721BE2E5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ea typeface="+mj-lt"/>
                <a:cs typeface="+mj-lt"/>
              </a:rPr>
              <a:t>Usability</a:t>
            </a:r>
            <a:r>
              <a:rPr lang="fr-FR" b="1" dirty="0">
                <a:ea typeface="+mj-lt"/>
                <a:cs typeface="+mj-lt"/>
              </a:rPr>
              <a:t> </a:t>
            </a:r>
            <a:r>
              <a:rPr lang="fr-FR" b="1" dirty="0" err="1">
                <a:ea typeface="+mj-lt"/>
                <a:cs typeface="+mj-lt"/>
              </a:rPr>
              <a:t>testing</a:t>
            </a:r>
            <a:endParaRPr lang="fr-FR" dirty="0" err="1">
              <a:ea typeface="+mj-lt"/>
              <a:cs typeface="+mj-l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34343-3C44-7664-8B10-6B10891A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Essential for effective design, focusing on evaluating the usability of a product with real users.</a:t>
            </a:r>
            <a:endParaRPr lang="fr-FR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Feasibility:</a:t>
            </a:r>
            <a:r>
              <a:rPr lang="en-US" dirty="0">
                <a:ea typeface="+mn-lt"/>
                <a:cs typeface="+mn-lt"/>
              </a:rPr>
              <a:t> While not feasible for this course, usability testing is crucial for thinking designers working with mid- to high-fidelity prototypes.</a:t>
            </a:r>
            <a:endParaRPr lang="fr-FR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Importance:</a:t>
            </a:r>
            <a:r>
              <a:rPr lang="en-US" dirty="0">
                <a:ea typeface="+mn-lt"/>
                <a:cs typeface="+mn-lt"/>
              </a:rPr>
              <a:t> Understanding usability is integral to being a thinking designer, ensuring that the design is user-friendly and meets users' needs.</a:t>
            </a:r>
            <a:endParaRPr lang="fr-FR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41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516F8-3911-B3D0-C890-E254501C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cs typeface="Calibri Light"/>
              </a:rPr>
              <a:t>Usability</a:t>
            </a:r>
            <a:r>
              <a:rPr lang="fr-FR" b="1" dirty="0">
                <a:cs typeface="Calibri Light"/>
              </a:rPr>
              <a:t> </a:t>
            </a:r>
            <a:r>
              <a:rPr lang="fr-FR" b="1" dirty="0" err="1">
                <a:cs typeface="Calibri Light"/>
              </a:rPr>
              <a:t>testing</a:t>
            </a:r>
            <a:r>
              <a:rPr lang="fr-FR" b="1" dirty="0">
                <a:cs typeface="Calibri Light"/>
              </a:rPr>
              <a:t> process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FA16-569A-DD5B-6B85-F29332D3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89" y="1700582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fr-FR" b="1" dirty="0">
                <a:ea typeface="+mn-lt"/>
                <a:cs typeface="+mn-lt"/>
              </a:rPr>
              <a:t>Plan </a:t>
            </a:r>
            <a:r>
              <a:rPr lang="fr-FR" b="1" dirty="0" err="1">
                <a:ea typeface="+mn-lt"/>
                <a:cs typeface="+mn-lt"/>
              </a:rPr>
              <a:t>Your</a:t>
            </a:r>
            <a:r>
              <a:rPr lang="fr-FR" b="1" dirty="0">
                <a:ea typeface="+mn-lt"/>
                <a:cs typeface="+mn-lt"/>
              </a:rPr>
              <a:t> Test:</a:t>
            </a:r>
            <a:endParaRPr lang="fr-FR" dirty="0">
              <a:cs typeface="Calibri"/>
            </a:endParaRPr>
          </a:p>
          <a:p>
            <a:pPr lvl="1" algn="just"/>
            <a:r>
              <a:rPr lang="en-US" dirty="0">
                <a:ea typeface="+mn-lt"/>
                <a:cs typeface="+mn-lt"/>
              </a:rPr>
              <a:t>Define the usability heuristics you want to measure.</a:t>
            </a:r>
            <a:endParaRPr lang="fr-FR" dirty="0"/>
          </a:p>
          <a:p>
            <a:pPr lvl="1" algn="just"/>
            <a:r>
              <a:rPr lang="fr-FR" dirty="0" err="1">
                <a:ea typeface="+mn-lt"/>
                <a:cs typeface="+mn-lt"/>
              </a:rPr>
              <a:t>Develop</a:t>
            </a:r>
            <a:r>
              <a:rPr lang="fr-FR" dirty="0">
                <a:ea typeface="+mn-lt"/>
                <a:cs typeface="+mn-lt"/>
              </a:rPr>
              <a:t> effective </a:t>
            </a:r>
            <a:r>
              <a:rPr lang="fr-FR" dirty="0" err="1">
                <a:ea typeface="+mn-lt"/>
                <a:cs typeface="+mn-lt"/>
              </a:rPr>
              <a:t>usability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testing</a:t>
            </a:r>
            <a:r>
              <a:rPr lang="fr-FR" dirty="0">
                <a:ea typeface="+mn-lt"/>
                <a:cs typeface="+mn-lt"/>
              </a:rPr>
              <a:t> questions.</a:t>
            </a:r>
            <a:endParaRPr lang="fr-FR" dirty="0"/>
          </a:p>
          <a:p>
            <a:pPr algn="just"/>
            <a:r>
              <a:rPr lang="fr-FR" b="1" dirty="0" err="1">
                <a:ea typeface="+mn-lt"/>
                <a:cs typeface="+mn-lt"/>
              </a:rPr>
              <a:t>Recruit</a:t>
            </a:r>
            <a:r>
              <a:rPr lang="fr-FR" b="1" dirty="0">
                <a:ea typeface="+mn-lt"/>
                <a:cs typeface="+mn-lt"/>
              </a:rPr>
              <a:t> Test Participants: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Aim for a minimum of five participants.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Represent a diverse range of backgrounds, identities, and life experiences.</a:t>
            </a:r>
            <a:endParaRPr lang="fr-FR" dirty="0"/>
          </a:p>
          <a:p>
            <a:pPr algn="just"/>
            <a:r>
              <a:rPr lang="en-US" b="1" dirty="0">
                <a:ea typeface="+mn-lt"/>
                <a:cs typeface="+mn-lt"/>
              </a:rPr>
              <a:t>Schedule and Run the Tests: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Conduct tests in-person or remotely.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Ensure participants feel at ease and provide clear instructions and questions.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Use various observation and interaction methods.</a:t>
            </a:r>
            <a:endParaRPr lang="fr-FR" dirty="0"/>
          </a:p>
          <a:p>
            <a:pPr algn="just"/>
            <a:r>
              <a:rPr lang="fr-FR" b="1" dirty="0" err="1">
                <a:ea typeface="+mn-lt"/>
                <a:cs typeface="+mn-lt"/>
              </a:rPr>
              <a:t>Analyze</a:t>
            </a:r>
            <a:r>
              <a:rPr lang="fr-FR" b="1" dirty="0">
                <a:ea typeface="+mn-lt"/>
                <a:cs typeface="+mn-lt"/>
              </a:rPr>
              <a:t> the </a:t>
            </a:r>
            <a:r>
              <a:rPr lang="fr-FR" b="1" dirty="0" err="1">
                <a:ea typeface="+mn-lt"/>
                <a:cs typeface="+mn-lt"/>
              </a:rPr>
              <a:t>Results</a:t>
            </a:r>
            <a:r>
              <a:rPr lang="fr-FR" b="1" dirty="0">
                <a:ea typeface="+mn-lt"/>
                <a:cs typeface="+mn-lt"/>
              </a:rPr>
              <a:t>: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Gather both qualitative and quantitative data from the testing sessions.</a:t>
            </a:r>
            <a:endParaRPr lang="fr-FR" dirty="0"/>
          </a:p>
          <a:p>
            <a:pPr lvl="1" algn="just"/>
            <a:r>
              <a:rPr lang="en-US" dirty="0">
                <a:ea typeface="+mn-lt"/>
                <a:cs typeface="+mn-lt"/>
              </a:rPr>
              <a:t>Synthesize and present the results for your own understanding and for collaboration with team members or stakeholders.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59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68438-E1D6-064E-D56F-BD815A0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cs typeface="Calibri Light"/>
              </a:rPr>
              <a:t>conclusion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ECAD9-331A-97F7-2961-5FCF3972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Design </a:t>
            </a:r>
            <a:r>
              <a:rPr lang="fr-FR" err="1">
                <a:cs typeface="Calibri"/>
              </a:rPr>
              <a:t>is</a:t>
            </a:r>
            <a:r>
              <a:rPr lang="fr-FR">
                <a:cs typeface="Calibri"/>
              </a:rPr>
              <a:t> an ongoing, cyclical process.</a:t>
            </a:r>
          </a:p>
          <a:p>
            <a:r>
              <a:rPr lang="fr-FR" err="1">
                <a:cs typeface="Calibri"/>
              </a:rPr>
              <a:t>Continuous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testing</a:t>
            </a:r>
            <a:r>
              <a:rPr lang="fr-FR">
                <a:cs typeface="Calibri"/>
              </a:rPr>
              <a:t> and refinement are essential for success.</a:t>
            </a:r>
            <a:endParaRPr lang="fr-FR"/>
          </a:p>
          <a:p>
            <a:r>
              <a:rPr lang="fr-FR" err="1">
                <a:cs typeface="Calibri"/>
              </a:rPr>
              <a:t>Iteration</a:t>
            </a:r>
            <a:r>
              <a:rPr lang="fr-FR">
                <a:cs typeface="Calibri"/>
              </a:rPr>
              <a:t> leads to improved user experiences and design solutions.</a:t>
            </a:r>
            <a:endParaRPr lang="fr-FR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27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A0259-1678-8E57-514F-C844780D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>
                <a:latin typeface="Calibri"/>
                <a:cs typeface="Calibri Light"/>
              </a:rPr>
              <a:t>Prototyping</a:t>
            </a:r>
            <a:r>
              <a:rPr lang="fr-FR" b="1" dirty="0">
                <a:latin typeface="Calibri"/>
                <a:cs typeface="Calibri Light"/>
              </a:rPr>
              <a:t>: Introduction</a:t>
            </a:r>
            <a:endParaRPr lang="fr-FR" b="1" dirty="0"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20B68-F0DF-F5B0-FB06-C7499C3C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2" y="1428967"/>
            <a:ext cx="10515600" cy="52803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Prototyping plays a pivotal role in the design process, serving as a concrete representation of ideas and facilitating communication between designers, stakeholders, and end-users.</a:t>
            </a:r>
            <a:endParaRPr lang="fr-FR" sz="2400" dirty="0">
              <a:ea typeface="+mn-lt"/>
              <a:cs typeface="+mn-lt"/>
            </a:endParaRPr>
          </a:p>
          <a:p>
            <a:pPr algn="just"/>
            <a:r>
              <a:rPr lang="en-US" sz="2400" b="1" dirty="0">
                <a:ea typeface="+mn-lt"/>
                <a:cs typeface="+mn-lt"/>
              </a:rPr>
              <a:t>Visualization:</a:t>
            </a:r>
            <a:r>
              <a:rPr lang="en-US" sz="2400" dirty="0">
                <a:ea typeface="+mn-lt"/>
                <a:cs typeface="+mn-lt"/>
              </a:rPr>
              <a:t> Prototypes bring concepts to life, allowing stakeholders to visualize and interact with a design before full-scale development.</a:t>
            </a:r>
            <a:endParaRPr lang="fr-FR" sz="2400">
              <a:ea typeface="+mn-lt"/>
              <a:cs typeface="+mn-lt"/>
            </a:endParaRPr>
          </a:p>
          <a:p>
            <a:pPr algn="just"/>
            <a:r>
              <a:rPr lang="en-US" sz="2400" b="1" dirty="0">
                <a:ea typeface="+mn-lt"/>
                <a:cs typeface="+mn-lt"/>
              </a:rPr>
              <a:t>User Feedback:</a:t>
            </a:r>
            <a:r>
              <a:rPr lang="en-US" sz="2400" dirty="0">
                <a:ea typeface="+mn-lt"/>
                <a:cs typeface="+mn-lt"/>
              </a:rPr>
              <a:t> Early prototypes enable designers to gather valuable feedback from users, informing iterations and improvements.</a:t>
            </a:r>
            <a:endParaRPr lang="fr-FR" sz="2400" dirty="0">
              <a:ea typeface="+mn-lt"/>
              <a:cs typeface="+mn-lt"/>
            </a:endParaRPr>
          </a:p>
          <a:p>
            <a:pPr algn="just"/>
            <a:r>
              <a:rPr lang="en-US" sz="2400" b="1" dirty="0">
                <a:ea typeface="+mn-lt"/>
                <a:cs typeface="+mn-lt"/>
              </a:rPr>
              <a:t>Risk Reduction:</a:t>
            </a:r>
            <a:r>
              <a:rPr lang="en-US" sz="2400" dirty="0">
                <a:ea typeface="+mn-lt"/>
                <a:cs typeface="+mn-lt"/>
              </a:rPr>
              <a:t> Identifying and addressing design flaws early in the process reduces the risk of costly errors during later stages of development.</a:t>
            </a:r>
            <a:endParaRPr lang="fr-FR" sz="2400" dirty="0">
              <a:ea typeface="+mn-lt"/>
              <a:cs typeface="+mn-lt"/>
            </a:endParaRPr>
          </a:p>
          <a:p>
            <a:pPr algn="just"/>
            <a:r>
              <a:rPr lang="en-US" sz="2400" b="1" dirty="0">
                <a:ea typeface="+mn-lt"/>
                <a:cs typeface="+mn-lt"/>
              </a:rPr>
              <a:t>Communication Tool:</a:t>
            </a:r>
            <a:r>
              <a:rPr lang="en-US" sz="2400" dirty="0">
                <a:ea typeface="+mn-lt"/>
                <a:cs typeface="+mn-lt"/>
              </a:rPr>
              <a:t> Prototypes serve as a shared language, helping designers, developers, and stakeholders align on the vision and functionality of a product.</a:t>
            </a:r>
            <a:endParaRPr lang="fr-FR" sz="2400" dirty="0">
              <a:ea typeface="+mn-lt"/>
              <a:cs typeface="+mn-lt"/>
            </a:endParaRPr>
          </a:p>
          <a:p>
            <a:pPr algn="just"/>
            <a:r>
              <a:rPr lang="en-US" sz="2400" b="1" dirty="0">
                <a:ea typeface="+mn-lt"/>
                <a:cs typeface="+mn-lt"/>
              </a:rPr>
              <a:t>Iterative Improvement:</a:t>
            </a:r>
            <a:r>
              <a:rPr lang="en-US" sz="2400" dirty="0">
                <a:ea typeface="+mn-lt"/>
                <a:cs typeface="+mn-lt"/>
              </a:rPr>
              <a:t> An iterative prototyping process allows for continuous refinement based on feedback, ensuring the final product meets user needs effectively.</a:t>
            </a:r>
            <a:endParaRPr lang="fr-FR" sz="2400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63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682707-043F-3BEE-0244-BA5746AB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Types of prototypes</a:t>
            </a:r>
            <a:endParaRPr lang="fr-FR" sz="5400" dirty="0">
              <a:ea typeface="+mj-lt"/>
              <a:cs typeface="+mj-lt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CC024-9E87-9192-F89B-C270950E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Low-fidelity prototypes</a:t>
            </a:r>
            <a:endParaRPr lang="fr-FR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Simple prototypes, called low-fidelity, are fast and cheap to make. </a:t>
            </a:r>
            <a:endParaRPr lang="fr-FR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These can be sketches on paper or quick digital drawings. Although they may not be detailed or polished, they are easy and quick to create.</a:t>
            </a:r>
            <a:endParaRPr lang="fr-FR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If you're starting the design process and think you'll be making a lot of changes, a lo-fi prototype helps you get a basic idea without spending a lot of time. </a:t>
            </a:r>
            <a:endParaRPr lang="fr-FR" sz="2400" dirty="0">
              <a:cs typeface="Calibri"/>
            </a:endParaRPr>
          </a:p>
          <a:p>
            <a:endParaRPr lang="fr-FR" sz="2200">
              <a:cs typeface="Calibri"/>
            </a:endParaRPr>
          </a:p>
        </p:txBody>
      </p:sp>
      <p:pic>
        <p:nvPicPr>
          <p:cNvPr id="5" name="Image 4" descr="High fidelity and low fidelity prototyping - differences | Firmbee">
            <a:extLst>
              <a:ext uri="{FF2B5EF4-FFF2-40B4-BE49-F238E27FC236}">
                <a16:creationId xmlns:a16="http://schemas.microsoft.com/office/drawing/2014/main" id="{5D12C0D4-63F5-2250-868C-C5AC3452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4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D85F3C-27FD-0A9F-C6BE-2FA9A9CC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Types of prototypes</a:t>
            </a:r>
            <a:endParaRPr lang="fr-FR" sz="5400" dirty="0"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CCF2E-5388-D4E9-13ED-D2A88028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2192"/>
            <a:ext cx="6880565" cy="462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Mid-fidelity digital prototypes</a:t>
            </a:r>
            <a:endParaRPr lang="fr-FR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If you're aiming for a quicker and clearer representation of the final design, consider mid-fi prototypes.</a:t>
            </a:r>
            <a:endParaRPr lang="fr-FR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Fast and easy to create, with a range of free tools at your disposal.</a:t>
            </a:r>
          </a:p>
          <a:p>
            <a:r>
              <a:rPr lang="en-US" sz="2200" dirty="0">
                <a:ea typeface="+mn-lt"/>
                <a:cs typeface="+mn-lt"/>
              </a:rPr>
              <a:t>Achieve the right equilibrium between detail and speed with mid-fi prototypes.</a:t>
            </a:r>
          </a:p>
          <a:p>
            <a:r>
              <a:rPr lang="en-US" sz="2200" dirty="0">
                <a:ea typeface="+mn-lt"/>
                <a:cs typeface="+mn-lt"/>
              </a:rPr>
              <a:t>Similar to lo-fi, they display essential elements while enabling realistic app navigation</a:t>
            </a:r>
          </a:p>
          <a:p>
            <a:r>
              <a:rPr lang="en-US" sz="2200" dirty="0">
                <a:ea typeface="+mn-lt"/>
                <a:cs typeface="+mn-lt"/>
              </a:rPr>
              <a:t>Various elements arranged similarly to the final design.</a:t>
            </a:r>
          </a:p>
          <a:p>
            <a:r>
              <a:rPr lang="en-US" sz="2200" dirty="0">
                <a:ea typeface="+mn-lt"/>
                <a:cs typeface="+mn-lt"/>
              </a:rPr>
              <a:t>Frequently placeholders or templates, including images and text on each screen.</a:t>
            </a:r>
          </a:p>
          <a:p>
            <a:endParaRPr lang="en-US" sz="1900">
              <a:ea typeface="+mn-lt"/>
              <a:cs typeface="+mn-lt"/>
            </a:endParaRPr>
          </a:p>
          <a:p>
            <a:endParaRPr lang="en-US" sz="1900">
              <a:cs typeface="Calibri"/>
            </a:endParaRPr>
          </a:p>
          <a:p>
            <a:endParaRPr lang="fr-FR" sz="1900">
              <a:cs typeface="Calibri"/>
            </a:endParaRPr>
          </a:p>
        </p:txBody>
      </p:sp>
      <p:pic>
        <p:nvPicPr>
          <p:cNvPr id="4" name="Image 3" descr="Une image contenant capture d’écran, texte, conception, smartphone&#10;&#10;Description générée automatiquement">
            <a:extLst>
              <a:ext uri="{FF2B5EF4-FFF2-40B4-BE49-F238E27FC236}">
                <a16:creationId xmlns:a16="http://schemas.microsoft.com/office/drawing/2014/main" id="{10087E78-B911-A391-3C10-2838A999C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9" r="30366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99AE8-B993-950B-4679-49FC5D9C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bri"/>
                <a:cs typeface="Calibri"/>
              </a:rPr>
              <a:t>Mid-fidelity digital prototypes with Figma</a:t>
            </a:r>
            <a:endParaRPr lang="fr-FR" sz="2800" dirty="0">
              <a:latin typeface="Calibri"/>
              <a:cs typeface="Calibri"/>
            </a:endParaRPr>
          </a:p>
        </p:txBody>
      </p:sp>
      <p:pic>
        <p:nvPicPr>
          <p:cNvPr id="4" name="Espace réservé du contenu 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0DBDBF44-EA10-6943-81E0-ABFDC6ED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54" y="1449845"/>
            <a:ext cx="10156513" cy="4727118"/>
          </a:xfrm>
        </p:spPr>
      </p:pic>
    </p:spTree>
    <p:extLst>
      <p:ext uri="{BB962C8B-B14F-4D97-AF65-F5344CB8AC3E}">
        <p14:creationId xmlns:p14="http://schemas.microsoft.com/office/powerpoint/2010/main" val="1069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39E698-72BB-425A-F156-1B4874A9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>
                <a:cs typeface="Calibri Light"/>
              </a:rPr>
              <a:t>Types of prototypes</a:t>
            </a:r>
            <a:endParaRPr lang="fr-FR" sz="4800">
              <a:cs typeface="Calibri Light"/>
            </a:endParaRPr>
          </a:p>
          <a:p>
            <a:endParaRPr lang="fr-FR" sz="480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B3C3E-FB99-B277-128C-649C28D6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1409537"/>
            <a:ext cx="4530898" cy="48294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High-fidelity prototypes</a:t>
            </a:r>
            <a:endParaRPr lang="fr-FR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These prototypes take more time and effort to create because they aim to closely resemble the final product.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Similar to mid-fi prototypes, hi-fi ones allow users to navigate through an app, but with a level of detail that mimics using the actual product, showing how it will look when it's finished.</a:t>
            </a:r>
            <a:endParaRPr lang="en-US" sz="2400" b="1" dirty="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 b="1">
              <a:cs typeface="Calibri"/>
            </a:endParaRPr>
          </a:p>
        </p:txBody>
      </p:sp>
      <p:pic>
        <p:nvPicPr>
          <p:cNvPr id="4" name="Image 3" descr="Why Product Designers Love Rapid Prototyping">
            <a:extLst>
              <a:ext uri="{FF2B5EF4-FFF2-40B4-BE49-F238E27FC236}">
                <a16:creationId xmlns:a16="http://schemas.microsoft.com/office/drawing/2014/main" id="{EFF5D958-902B-B8BA-DA27-48C2C2D3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55" y="2204937"/>
            <a:ext cx="5296413" cy="35213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4610F-E152-1D27-EAD4-B5C57CC3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Testing 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7A0FD-A580-1155-0E76-1DA2AEBE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078"/>
            <a:ext cx="10672175" cy="55517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 dirty="0">
                <a:cs typeface="Calibri"/>
              </a:rPr>
              <a:t>Determine Your Testing Goals:</a:t>
            </a:r>
            <a:r>
              <a:rPr lang="en-US" sz="2200" dirty="0">
                <a:cs typeface="Calibri"/>
              </a:rPr>
              <a:t> Decide what you want to find out through testing. </a:t>
            </a:r>
            <a:r>
              <a:rPr lang="fr-FR" sz="2200" dirty="0">
                <a:cs typeface="Calibri"/>
              </a:rPr>
              <a:t>Are </a:t>
            </a:r>
            <a:r>
              <a:rPr lang="fr-FR" sz="2200" err="1">
                <a:cs typeface="Calibri"/>
              </a:rPr>
              <a:t>you</a:t>
            </a:r>
            <a:r>
              <a:rPr lang="fr-FR" sz="2200" dirty="0">
                <a:cs typeface="Calibri"/>
              </a:rPr>
              <a:t> checking user </a:t>
            </a:r>
            <a:r>
              <a:rPr lang="fr-FR" sz="2200" err="1">
                <a:cs typeface="Calibri"/>
              </a:rPr>
              <a:t>interest</a:t>
            </a:r>
            <a:r>
              <a:rPr lang="fr-FR" sz="2200" dirty="0">
                <a:cs typeface="Calibri"/>
              </a:rPr>
              <a:t>, </a:t>
            </a:r>
            <a:r>
              <a:rPr lang="fr-FR" sz="2200" err="1">
                <a:cs typeface="Calibri"/>
              </a:rPr>
              <a:t>preferences</a:t>
            </a:r>
            <a:r>
              <a:rPr lang="fr-FR" sz="2200" dirty="0">
                <a:cs typeface="Calibri"/>
              </a:rPr>
              <a:t>, or </a:t>
            </a:r>
            <a:r>
              <a:rPr lang="fr-FR" sz="2200" err="1">
                <a:cs typeface="Calibri"/>
              </a:rPr>
              <a:t>usability</a:t>
            </a:r>
            <a:r>
              <a:rPr lang="fr-FR" sz="2200" dirty="0">
                <a:cs typeface="Calibri"/>
              </a:rPr>
              <a:t>?</a:t>
            </a:r>
          </a:p>
          <a:p>
            <a:r>
              <a:rPr lang="en-US" sz="2200" b="1" dirty="0">
                <a:cs typeface="Calibri"/>
              </a:rPr>
              <a:t>Choose Testing Format and Method:</a:t>
            </a:r>
            <a:r>
              <a:rPr lang="en-US" sz="2200" dirty="0">
                <a:cs typeface="Calibri"/>
              </a:rPr>
              <a:t> Select the format (in-person or remote) and method (moderated or unmoderated) that suits your needs. Concepts like A/B testing and usability testing will be discussed further.</a:t>
            </a:r>
            <a:endParaRPr lang="fr-FR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Define Success Measures:</a:t>
            </a:r>
            <a:r>
              <a:rPr lang="en-US" sz="2200" dirty="0">
                <a:cs typeface="Calibri"/>
              </a:rPr>
              <a:t> Decide how you'll measure the success of the test, depending on the method you choose.</a:t>
            </a:r>
            <a:endParaRPr lang="fr-FR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Create Testing Tasks:</a:t>
            </a:r>
            <a:r>
              <a:rPr lang="en-US" sz="2200" dirty="0">
                <a:cs typeface="Calibri"/>
              </a:rPr>
              <a:t> Develop tasks for users to perform with the prototype. It could be asking for their impressions or having them complete specific tasks.</a:t>
            </a:r>
            <a:endParaRPr lang="fr-FR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Recruit Users:</a:t>
            </a:r>
            <a:r>
              <a:rPr lang="en-US" sz="2200" dirty="0">
                <a:cs typeface="Calibri"/>
              </a:rPr>
              <a:t> Find users for testing. This could be done in-house or with external help, ensuring a diverse group of participants.</a:t>
            </a:r>
            <a:endParaRPr lang="fr-FR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Conduct the Test:</a:t>
            </a:r>
            <a:r>
              <a:rPr lang="en-US" sz="2200" dirty="0">
                <a:cs typeface="Calibri"/>
              </a:rPr>
              <a:t> Observe how users interact with your design, focusing on functionality and user experience.</a:t>
            </a:r>
            <a:endParaRPr lang="fr-FR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Debrief and Analyze:</a:t>
            </a:r>
            <a:r>
              <a:rPr lang="en-US" sz="2200" dirty="0">
                <a:cs typeface="Calibri"/>
              </a:rPr>
              <a:t> Review the results. What did users say and do? </a:t>
            </a:r>
            <a:r>
              <a:rPr lang="fr-FR" sz="2200" err="1">
                <a:cs typeface="Calibri"/>
              </a:rPr>
              <a:t>Summarize</a:t>
            </a:r>
            <a:r>
              <a:rPr lang="fr-FR" sz="2200" dirty="0">
                <a:cs typeface="Calibri"/>
              </a:rPr>
              <a:t> the </a:t>
            </a:r>
            <a:r>
              <a:rPr lang="fr-FR" sz="2200" err="1">
                <a:cs typeface="Calibri"/>
              </a:rPr>
              <a:t>findings</a:t>
            </a:r>
            <a:r>
              <a:rPr lang="fr-FR" sz="2200" dirty="0">
                <a:cs typeface="Calibri"/>
              </a:rPr>
              <a:t>.</a:t>
            </a:r>
            <a:endParaRPr lang="fr-FR" sz="2200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14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6669C6-8D8C-B03C-50A4-692DD635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types of user testing</a:t>
            </a:r>
            <a:endParaRPr lang="fr-FR" sz="5000"/>
          </a:p>
        </p:txBody>
      </p:sp>
      <p:pic>
        <p:nvPicPr>
          <p:cNvPr id="4" name="Image 3" descr="Guide to mobile app usability testing">
            <a:extLst>
              <a:ext uri="{FF2B5EF4-FFF2-40B4-BE49-F238E27FC236}">
                <a16:creationId xmlns:a16="http://schemas.microsoft.com/office/drawing/2014/main" id="{129B834A-992C-9AAC-EECC-5D367A24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61902"/>
            <a:ext cx="5458968" cy="2934195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8B4D5-301C-7A03-AB16-1091D3F0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403928"/>
            <a:ext cx="4818888" cy="43336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indent="0">
              <a:buNone/>
            </a:pPr>
            <a:r>
              <a:rPr lang="en-US" sz="2000" b="1" dirty="0">
                <a:ea typeface="+mn-lt"/>
                <a:cs typeface="+mn-lt"/>
              </a:rPr>
              <a:t>In-person vs. remote</a:t>
            </a:r>
            <a:endParaRPr lang="fr-FR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In-Person User Testing:</a:t>
            </a:r>
            <a:r>
              <a:rPr lang="en-US" sz="2000" dirty="0">
                <a:ea typeface="+mn-lt"/>
                <a:cs typeface="+mn-lt"/>
              </a:rPr>
              <a:t> Requires users to visit a specific location to test your prototype. It can be costly and time-consuming, but it offers control over the testing environment. You can observe facial expressions, body language, and interpersonal nuances.</a:t>
            </a:r>
            <a:endParaRPr lang="fr-FR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Remote User Testing:</a:t>
            </a:r>
            <a:r>
              <a:rPr lang="en-US" sz="2000" dirty="0">
                <a:ea typeface="+mn-lt"/>
                <a:cs typeface="+mn-lt"/>
              </a:rPr>
              <a:t> More affordable and less time-consuming, users can test the prototype from their own locations. However, you lose control over the testing environment.</a:t>
            </a:r>
            <a:endParaRPr lang="fr-FR" sz="2000" dirty="0">
              <a:ea typeface="+mn-lt"/>
              <a:cs typeface="+mn-lt"/>
            </a:endParaRPr>
          </a:p>
          <a:p>
            <a:endParaRPr lang="fr-FR" sz="1700"/>
          </a:p>
          <a:p>
            <a:endParaRPr lang="fr-FR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35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8 Usability Testing Methods That Work (Types + Examples)">
            <a:extLst>
              <a:ext uri="{FF2B5EF4-FFF2-40B4-BE49-F238E27FC236}">
                <a16:creationId xmlns:a16="http://schemas.microsoft.com/office/drawing/2014/main" id="{F4E05657-1057-9F15-D4F9-3C7EFA76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99" b="-2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F8F9FE-419F-B3CB-81ED-B8FC1347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 b="1">
                <a:cs typeface="Calibri Light"/>
              </a:rPr>
              <a:t>types of user testing</a:t>
            </a:r>
            <a:endParaRPr lang="fr-FR" sz="3400">
              <a:cs typeface="Calibri Light"/>
            </a:endParaRPr>
          </a:p>
          <a:p>
            <a:endParaRPr lang="fr-FR" sz="34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08B27-70EC-C62A-D4CC-27D7A15C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97" y="1635689"/>
            <a:ext cx="6015666" cy="49576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dirty="0">
                <a:ea typeface="+mn-lt"/>
                <a:cs typeface="+mn-lt"/>
              </a:rPr>
              <a:t>Moderated vs. unmoderated</a:t>
            </a:r>
          </a:p>
          <a:p>
            <a:r>
              <a:rPr lang="en-US" sz="2400" b="1" dirty="0">
                <a:ea typeface="+mn-lt"/>
                <a:cs typeface="+mn-lt"/>
              </a:rPr>
              <a:t>Moderated User Testing:</a:t>
            </a:r>
            <a:r>
              <a:rPr lang="en-US" sz="2400" dirty="0">
                <a:ea typeface="+mn-lt"/>
                <a:cs typeface="+mn-lt"/>
              </a:rPr>
              <a:t> Conducted with you or your team present, guiding or observing users during the prototype test. Similar to in-person testing, it allows for real-time observation and interaction but can be time-consuming and costly.</a:t>
            </a:r>
            <a:endParaRPr lang="fr-FR" sz="2400" dirty="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Unmoderated User Testing:</a:t>
            </a:r>
            <a:r>
              <a:rPr lang="en-US" sz="2400" dirty="0">
                <a:ea typeface="+mn-lt"/>
                <a:cs typeface="+mn-lt"/>
              </a:rPr>
              <a:t> Users complete the testing task without your presence. While it's less time-consuming and simpler, you can't ask questions in real-time, although you can record comments, reactions, and expressions for later analysis.</a:t>
            </a:r>
            <a:endParaRPr lang="fr-FR" sz="2400" dirty="0"/>
          </a:p>
          <a:p>
            <a:endParaRPr lang="fr-FR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55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Prototyping and Tests in design thinking </vt:lpstr>
      <vt:lpstr>Prototyping: Introduction</vt:lpstr>
      <vt:lpstr>Types of prototypes</vt:lpstr>
      <vt:lpstr>Types of prototypes</vt:lpstr>
      <vt:lpstr>Mid-fidelity digital prototypes with Figma</vt:lpstr>
      <vt:lpstr>Types of prototypes </vt:lpstr>
      <vt:lpstr>Testing </vt:lpstr>
      <vt:lpstr>types of user testing</vt:lpstr>
      <vt:lpstr>types of user testing </vt:lpstr>
      <vt:lpstr>User testing methods</vt:lpstr>
      <vt:lpstr>Concept testing </vt:lpstr>
      <vt:lpstr>A/B testing </vt:lpstr>
      <vt:lpstr>Usability testing </vt:lpstr>
      <vt:lpstr>Usability testing 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166</cp:revision>
  <dcterms:created xsi:type="dcterms:W3CDTF">2024-03-11T14:00:36Z</dcterms:created>
  <dcterms:modified xsi:type="dcterms:W3CDTF">2024-03-12T14:24:06Z</dcterms:modified>
</cp:coreProperties>
</file>