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8288000" cy="10287000"/>
  <p:notesSz cx="6858000" cy="9144000"/>
  <p:embeddedFontLst>
    <p:embeddedFont>
      <p:font typeface="Open Sauce Bold" charset="1" panose="00000800000000000000"/>
      <p:regular r:id="rId22"/>
    </p:embeddedFont>
    <p:embeddedFont>
      <p:font typeface="Antonio Bold" charset="1" panose="02000803000000000000"/>
      <p:regular r:id="rId23"/>
    </p:embeddedFont>
    <p:embeddedFont>
      <p:font typeface="Open Sauce" charset="1" panose="0000050000000000000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 Id="rId5" Target="../media/image19.png" Type="http://schemas.openxmlformats.org/officeDocument/2006/relationships/image"/><Relationship Id="rId6" Target="../media/image20.png" Type="http://schemas.openxmlformats.org/officeDocument/2006/relationships/image"/><Relationship Id="rId7" Target="../media/image21.png" Type="http://schemas.openxmlformats.org/officeDocument/2006/relationships/image"/><Relationship Id="rId8" Target="../media/image22.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png" Type="http://schemas.openxmlformats.org/officeDocument/2006/relationships/image"/><Relationship Id="rId4" Target="../media/image25.png" Type="http://schemas.openxmlformats.org/officeDocument/2006/relationships/image"/><Relationship Id="rId5" Target="../media/image26.png" Type="http://schemas.openxmlformats.org/officeDocument/2006/relationships/image"/><Relationship Id="rId6" Target="../media/image27.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3188304" y="-1513365"/>
            <a:ext cx="13313729" cy="13313729"/>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8B281"/>
            </a:solidFill>
          </p:spPr>
        </p:sp>
      </p:grpSp>
      <p:grpSp>
        <p:nvGrpSpPr>
          <p:cNvPr name="Group 4" id="4"/>
          <p:cNvGrpSpPr/>
          <p:nvPr/>
        </p:nvGrpSpPr>
        <p:grpSpPr>
          <a:xfrm rot="-3270436">
            <a:off x="9315878" y="102642"/>
            <a:ext cx="12098771" cy="6654453"/>
            <a:chOff x="0" y="0"/>
            <a:chExt cx="4060919" cy="2233549"/>
          </a:xfrm>
        </p:grpSpPr>
        <p:sp>
          <p:nvSpPr>
            <p:cNvPr name="Freeform 5" id="5"/>
            <p:cNvSpPr/>
            <p:nvPr/>
          </p:nvSpPr>
          <p:spPr>
            <a:xfrm flipH="false" flipV="false" rot="0">
              <a:off x="19050" y="19050"/>
              <a:ext cx="4022947" cy="2195449"/>
            </a:xfrm>
            <a:custGeom>
              <a:avLst/>
              <a:gdLst/>
              <a:ahLst/>
              <a:cxnLst/>
              <a:rect r="r" b="b" t="t" l="l"/>
              <a:pathLst>
                <a:path h="2195449" w="4022947">
                  <a:moveTo>
                    <a:pt x="2925031" y="2195449"/>
                  </a:moveTo>
                  <a:lnTo>
                    <a:pt x="1097788" y="2195449"/>
                  </a:lnTo>
                  <a:cubicBezTo>
                    <a:pt x="491490" y="2195449"/>
                    <a:pt x="0" y="1703959"/>
                    <a:pt x="0" y="1097661"/>
                  </a:cubicBezTo>
                  <a:cubicBezTo>
                    <a:pt x="0" y="491490"/>
                    <a:pt x="491490" y="0"/>
                    <a:pt x="1097788" y="0"/>
                  </a:cubicBezTo>
                  <a:lnTo>
                    <a:pt x="2925158" y="0"/>
                  </a:lnTo>
                  <a:cubicBezTo>
                    <a:pt x="3531457" y="0"/>
                    <a:pt x="4022947" y="491490"/>
                    <a:pt x="4022947" y="1097788"/>
                  </a:cubicBezTo>
                  <a:cubicBezTo>
                    <a:pt x="4022820" y="1703959"/>
                    <a:pt x="3531329" y="2195449"/>
                    <a:pt x="2925031" y="2195449"/>
                  </a:cubicBezTo>
                  <a:close/>
                </a:path>
              </a:pathLst>
            </a:custGeom>
            <a:solidFill>
              <a:srgbClr val="F1EEEE"/>
            </a:solidFill>
          </p:spPr>
        </p:sp>
        <p:sp>
          <p:nvSpPr>
            <p:cNvPr name="Freeform 6" id="6"/>
            <p:cNvSpPr/>
            <p:nvPr/>
          </p:nvSpPr>
          <p:spPr>
            <a:xfrm flipH="false" flipV="false" rot="0">
              <a:off x="0" y="0"/>
              <a:ext cx="4060920" cy="2233549"/>
            </a:xfrm>
            <a:custGeom>
              <a:avLst/>
              <a:gdLst/>
              <a:ahLst/>
              <a:cxnLst/>
              <a:rect r="r" b="b" t="t" l="l"/>
              <a:pathLst>
                <a:path h="2233549" w="4060920">
                  <a:moveTo>
                    <a:pt x="2944081" y="2233549"/>
                  </a:moveTo>
                  <a:lnTo>
                    <a:pt x="1116838" y="2233549"/>
                  </a:lnTo>
                  <a:cubicBezTo>
                    <a:pt x="501015" y="2233549"/>
                    <a:pt x="0" y="1732534"/>
                    <a:pt x="0" y="1116838"/>
                  </a:cubicBezTo>
                  <a:cubicBezTo>
                    <a:pt x="0" y="501015"/>
                    <a:pt x="501015" y="0"/>
                    <a:pt x="1116838" y="0"/>
                  </a:cubicBezTo>
                  <a:lnTo>
                    <a:pt x="2944208" y="0"/>
                  </a:lnTo>
                  <a:cubicBezTo>
                    <a:pt x="3559904" y="0"/>
                    <a:pt x="4060920" y="501015"/>
                    <a:pt x="4060920" y="1116838"/>
                  </a:cubicBezTo>
                  <a:cubicBezTo>
                    <a:pt x="4060920" y="1732534"/>
                    <a:pt x="3559904" y="2233549"/>
                    <a:pt x="2944081" y="2233549"/>
                  </a:cubicBezTo>
                  <a:close/>
                  <a:moveTo>
                    <a:pt x="1116838" y="38100"/>
                  </a:moveTo>
                  <a:cubicBezTo>
                    <a:pt x="521970" y="38100"/>
                    <a:pt x="38100" y="521970"/>
                    <a:pt x="38100" y="1116838"/>
                  </a:cubicBezTo>
                  <a:cubicBezTo>
                    <a:pt x="38100" y="1711579"/>
                    <a:pt x="521970" y="2195576"/>
                    <a:pt x="1116838" y="2195576"/>
                  </a:cubicBezTo>
                  <a:lnTo>
                    <a:pt x="2944208" y="2195576"/>
                  </a:lnTo>
                  <a:cubicBezTo>
                    <a:pt x="3538950" y="2195576"/>
                    <a:pt x="4022947" y="1711706"/>
                    <a:pt x="4022947" y="1116838"/>
                  </a:cubicBezTo>
                  <a:cubicBezTo>
                    <a:pt x="4022820" y="521970"/>
                    <a:pt x="3538949" y="38100"/>
                    <a:pt x="2944081" y="38100"/>
                  </a:cubicBezTo>
                  <a:lnTo>
                    <a:pt x="1116838" y="38100"/>
                  </a:lnTo>
                  <a:close/>
                </a:path>
              </a:pathLst>
            </a:custGeom>
            <a:solidFill>
              <a:srgbClr val="F1EEEE"/>
            </a:solidFill>
          </p:spPr>
        </p:sp>
      </p:grpSp>
      <p:grpSp>
        <p:nvGrpSpPr>
          <p:cNvPr name="Group 7" id="7"/>
          <p:cNvGrpSpPr>
            <a:grpSpLocks noChangeAspect="true"/>
          </p:cNvGrpSpPr>
          <p:nvPr/>
        </p:nvGrpSpPr>
        <p:grpSpPr>
          <a:xfrm rot="0">
            <a:off x="11207104" y="2944648"/>
            <a:ext cx="5246391" cy="5246370"/>
            <a:chOff x="0" y="0"/>
            <a:chExt cx="6350000" cy="6349975"/>
          </a:xfrm>
        </p:grpSpPr>
        <p:sp>
          <p:nvSpPr>
            <p:cNvPr name="Freeform 8" id="8"/>
            <p:cNvSpPr/>
            <p:nvPr/>
          </p:nvSpPr>
          <p:spPr>
            <a:xfrm flipH="false" flipV="false" rot="0">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2"/>
              <a:stretch>
                <a:fillRect l="-25046" t="0" r="-25046" b="0"/>
              </a:stretch>
            </a:blipFill>
          </p:spPr>
        </p:sp>
      </p:grpSp>
      <p:sp>
        <p:nvSpPr>
          <p:cNvPr name="Freeform 9" id="9"/>
          <p:cNvSpPr/>
          <p:nvPr/>
        </p:nvSpPr>
        <p:spPr>
          <a:xfrm flipH="false" flipV="false" rot="0">
            <a:off x="1028700" y="1028700"/>
            <a:ext cx="862945" cy="862945"/>
          </a:xfrm>
          <a:custGeom>
            <a:avLst/>
            <a:gdLst/>
            <a:ahLst/>
            <a:cxnLst/>
            <a:rect r="r" b="b" t="t" l="l"/>
            <a:pathLst>
              <a:path h="862945" w="862945">
                <a:moveTo>
                  <a:pt x="0" y="0"/>
                </a:moveTo>
                <a:lnTo>
                  <a:pt x="862945" y="0"/>
                </a:lnTo>
                <a:lnTo>
                  <a:pt x="862945" y="862945"/>
                </a:lnTo>
                <a:lnTo>
                  <a:pt x="0" y="862945"/>
                </a:lnTo>
                <a:lnTo>
                  <a:pt x="0" y="0"/>
                </a:lnTo>
                <a:close/>
              </a:path>
            </a:pathLst>
          </a:custGeom>
          <a:blipFill>
            <a:blip r:embed="rId3"/>
            <a:stretch>
              <a:fillRect l="0" t="0" r="0" b="0"/>
            </a:stretch>
          </a:blipFill>
        </p:spPr>
      </p:sp>
      <p:sp>
        <p:nvSpPr>
          <p:cNvPr name="TextBox 10" id="10"/>
          <p:cNvSpPr txBox="true"/>
          <p:nvPr/>
        </p:nvSpPr>
        <p:spPr>
          <a:xfrm rot="0">
            <a:off x="1917271" y="1064583"/>
            <a:ext cx="7057571" cy="762605"/>
          </a:xfrm>
          <a:prstGeom prst="rect">
            <a:avLst/>
          </a:prstGeom>
        </p:spPr>
        <p:txBody>
          <a:bodyPr anchor="t" rtlCol="false" tIns="0" lIns="0" bIns="0" rIns="0">
            <a:spAutoFit/>
          </a:bodyPr>
          <a:lstStyle/>
          <a:p>
            <a:pPr algn="l">
              <a:lnSpc>
                <a:spcPts val="2066"/>
              </a:lnSpc>
            </a:pPr>
            <a:r>
              <a:rPr lang="en-US" sz="1476" b="true">
                <a:solidFill>
                  <a:srgbClr val="000000"/>
                </a:solidFill>
                <a:latin typeface="Open Sauce Bold"/>
                <a:ea typeface="Open Sauce Bold"/>
                <a:cs typeface="Open Sauce Bold"/>
                <a:sym typeface="Open Sauce Bold"/>
              </a:rPr>
              <a:t>University of Constantine 2 - Abdelhamid Mehri</a:t>
            </a:r>
          </a:p>
          <a:p>
            <a:pPr algn="l">
              <a:lnSpc>
                <a:spcPts val="2066"/>
              </a:lnSpc>
            </a:pPr>
            <a:r>
              <a:rPr lang="en-US" sz="1476" b="true">
                <a:solidFill>
                  <a:srgbClr val="000000"/>
                </a:solidFill>
                <a:latin typeface="Open Sauce Bold"/>
                <a:ea typeface="Open Sauce Bold"/>
                <a:cs typeface="Open Sauce Bold"/>
                <a:sym typeface="Open Sauce Bold"/>
              </a:rPr>
              <a:t>Faculty of New Technologies</a:t>
            </a:r>
          </a:p>
          <a:p>
            <a:pPr algn="l">
              <a:lnSpc>
                <a:spcPts val="2066"/>
              </a:lnSpc>
              <a:spcBef>
                <a:spcPct val="0"/>
              </a:spcBef>
            </a:pPr>
            <a:r>
              <a:rPr lang="en-US" b="true" sz="1476">
                <a:solidFill>
                  <a:srgbClr val="000000"/>
                </a:solidFill>
                <a:latin typeface="Open Sauce Bold"/>
                <a:ea typeface="Open Sauce Bold"/>
                <a:cs typeface="Open Sauce Bold"/>
                <a:sym typeface="Open Sauce Bold"/>
              </a:rPr>
              <a:t>Department of Fundamental Computer Science and its Applications</a:t>
            </a:r>
          </a:p>
        </p:txBody>
      </p:sp>
      <p:sp>
        <p:nvSpPr>
          <p:cNvPr name="TextBox 11" id="11"/>
          <p:cNvSpPr txBox="true"/>
          <p:nvPr/>
        </p:nvSpPr>
        <p:spPr>
          <a:xfrm rot="0">
            <a:off x="1028700" y="8991298"/>
            <a:ext cx="7057571" cy="505430"/>
          </a:xfrm>
          <a:prstGeom prst="rect">
            <a:avLst/>
          </a:prstGeom>
        </p:spPr>
        <p:txBody>
          <a:bodyPr anchor="t" rtlCol="false" tIns="0" lIns="0" bIns="0" rIns="0">
            <a:spAutoFit/>
          </a:bodyPr>
          <a:lstStyle/>
          <a:p>
            <a:pPr algn="l">
              <a:lnSpc>
                <a:spcPts val="2066"/>
              </a:lnSpc>
            </a:pPr>
            <a:r>
              <a:rPr lang="en-US" sz="1476" b="true">
                <a:solidFill>
                  <a:srgbClr val="000000"/>
                </a:solidFill>
                <a:latin typeface="Open Sauce Bold"/>
                <a:ea typeface="Open Sauce Bold"/>
                <a:cs typeface="Open Sauce Bold"/>
                <a:sym typeface="Open Sauce Bold"/>
              </a:rPr>
              <a:t>by Guebli Ayoub Abdessami, </a:t>
            </a:r>
          </a:p>
          <a:p>
            <a:pPr algn="l">
              <a:lnSpc>
                <a:spcPts val="2066"/>
              </a:lnSpc>
              <a:spcBef>
                <a:spcPct val="0"/>
              </a:spcBef>
            </a:pPr>
            <a:r>
              <a:rPr lang="en-US" b="true" sz="1476">
                <a:solidFill>
                  <a:srgbClr val="000000"/>
                </a:solidFill>
                <a:latin typeface="Open Sauce Bold"/>
                <a:ea typeface="Open Sauce Bold"/>
                <a:cs typeface="Open Sauce Bold"/>
                <a:sym typeface="Open Sauce Bold"/>
              </a:rPr>
              <a:t>Master 2 Data science and artificial intelligence</a:t>
            </a:r>
          </a:p>
        </p:txBody>
      </p:sp>
      <p:grpSp>
        <p:nvGrpSpPr>
          <p:cNvPr name="Group 12" id="12"/>
          <p:cNvGrpSpPr/>
          <p:nvPr/>
        </p:nvGrpSpPr>
        <p:grpSpPr>
          <a:xfrm rot="0">
            <a:off x="933450" y="3462362"/>
            <a:ext cx="8391022" cy="3076550"/>
            <a:chOff x="0" y="0"/>
            <a:chExt cx="11188030" cy="4102067"/>
          </a:xfrm>
        </p:grpSpPr>
        <p:sp>
          <p:nvSpPr>
            <p:cNvPr name="TextBox 13" id="13"/>
            <p:cNvSpPr txBox="true"/>
            <p:nvPr/>
          </p:nvSpPr>
          <p:spPr>
            <a:xfrm rot="0">
              <a:off x="0" y="133350"/>
              <a:ext cx="11061030" cy="2914650"/>
            </a:xfrm>
            <a:prstGeom prst="rect">
              <a:avLst/>
            </a:prstGeom>
          </p:spPr>
          <p:txBody>
            <a:bodyPr anchor="t" rtlCol="false" tIns="0" lIns="0" bIns="0" rIns="0">
              <a:spAutoFit/>
            </a:bodyPr>
            <a:lstStyle/>
            <a:p>
              <a:pPr algn="ctr">
                <a:lnSpc>
                  <a:spcPts val="16500"/>
                </a:lnSpc>
              </a:pPr>
              <a:r>
                <a:rPr lang="en-US" b="true" sz="15000" spc="-675">
                  <a:solidFill>
                    <a:srgbClr val="000000"/>
                  </a:solidFill>
                  <a:latin typeface="Antonio Bold"/>
                  <a:ea typeface="Antonio Bold"/>
                  <a:cs typeface="Antonio Bold"/>
                  <a:sym typeface="Antonio Bold"/>
                </a:rPr>
                <a:t>ASR</a:t>
              </a:r>
            </a:p>
          </p:txBody>
        </p:sp>
        <p:sp>
          <p:nvSpPr>
            <p:cNvPr name="TextBox 14" id="14"/>
            <p:cNvSpPr txBox="true"/>
            <p:nvPr/>
          </p:nvSpPr>
          <p:spPr>
            <a:xfrm rot="0">
              <a:off x="127000" y="3555967"/>
              <a:ext cx="11061030" cy="546100"/>
            </a:xfrm>
            <a:prstGeom prst="rect">
              <a:avLst/>
            </a:prstGeom>
          </p:spPr>
          <p:txBody>
            <a:bodyPr anchor="t" rtlCol="false" tIns="0" lIns="0" bIns="0" rIns="0">
              <a:spAutoFit/>
            </a:bodyPr>
            <a:lstStyle/>
            <a:p>
              <a:pPr algn="ctr">
                <a:lnSpc>
                  <a:spcPts val="3240"/>
                </a:lnSpc>
              </a:pPr>
              <a:r>
                <a:rPr lang="en-US" b="true" sz="2700">
                  <a:solidFill>
                    <a:srgbClr val="000000"/>
                  </a:solidFill>
                  <a:latin typeface="Open Sauce Bold"/>
                  <a:ea typeface="Open Sauce Bold"/>
                  <a:cs typeface="Open Sauce Bold"/>
                  <a:sym typeface="Open Sauce Bold"/>
                </a:rPr>
                <a:t>Automatic Speech Recognition</a:t>
              </a: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487135" y="-9285764"/>
            <a:ext cx="13313729" cy="13313729"/>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8B281"/>
            </a:solidFill>
          </p:spPr>
        </p:sp>
      </p:grpSp>
      <p:sp>
        <p:nvSpPr>
          <p:cNvPr name="AutoShape 4" id="4"/>
          <p:cNvSpPr/>
          <p:nvPr/>
        </p:nvSpPr>
        <p:spPr>
          <a:xfrm flipV="true">
            <a:off x="9141619" y="4876800"/>
            <a:ext cx="4762" cy="4381500"/>
          </a:xfrm>
          <a:prstGeom prst="line">
            <a:avLst/>
          </a:prstGeom>
          <a:ln cap="flat" w="9525">
            <a:solidFill>
              <a:srgbClr val="000000"/>
            </a:solidFill>
            <a:prstDash val="solid"/>
            <a:headEnd type="none" len="sm" w="sm"/>
            <a:tailEnd type="none" len="sm" w="sm"/>
          </a:ln>
        </p:spPr>
      </p:sp>
      <p:sp>
        <p:nvSpPr>
          <p:cNvPr name="Freeform 5" id="5"/>
          <p:cNvSpPr/>
          <p:nvPr/>
        </p:nvSpPr>
        <p:spPr>
          <a:xfrm flipH="false" flipV="false" rot="0">
            <a:off x="2258004" y="6961143"/>
            <a:ext cx="5165622" cy="2092589"/>
          </a:xfrm>
          <a:custGeom>
            <a:avLst/>
            <a:gdLst/>
            <a:ahLst/>
            <a:cxnLst/>
            <a:rect r="r" b="b" t="t" l="l"/>
            <a:pathLst>
              <a:path h="2092589" w="5165622">
                <a:moveTo>
                  <a:pt x="0" y="0"/>
                </a:moveTo>
                <a:lnTo>
                  <a:pt x="5165622" y="0"/>
                </a:lnTo>
                <a:lnTo>
                  <a:pt x="5165622" y="2092589"/>
                </a:lnTo>
                <a:lnTo>
                  <a:pt x="0" y="2092589"/>
                </a:lnTo>
                <a:lnTo>
                  <a:pt x="0" y="0"/>
                </a:lnTo>
                <a:close/>
              </a:path>
            </a:pathLst>
          </a:custGeom>
          <a:blipFill>
            <a:blip r:embed="rId2"/>
            <a:stretch>
              <a:fillRect l="0" t="0" r="0" b="0"/>
            </a:stretch>
          </a:blipFill>
        </p:spPr>
      </p:sp>
      <p:sp>
        <p:nvSpPr>
          <p:cNvPr name="Freeform 6" id="6"/>
          <p:cNvSpPr/>
          <p:nvPr/>
        </p:nvSpPr>
        <p:spPr>
          <a:xfrm flipH="false" flipV="false" rot="0">
            <a:off x="11948820" y="6961143"/>
            <a:ext cx="3006255" cy="2482899"/>
          </a:xfrm>
          <a:custGeom>
            <a:avLst/>
            <a:gdLst/>
            <a:ahLst/>
            <a:cxnLst/>
            <a:rect r="r" b="b" t="t" l="l"/>
            <a:pathLst>
              <a:path h="2482899" w="3006255">
                <a:moveTo>
                  <a:pt x="0" y="0"/>
                </a:moveTo>
                <a:lnTo>
                  <a:pt x="3006255" y="0"/>
                </a:lnTo>
                <a:lnTo>
                  <a:pt x="3006255" y="2482899"/>
                </a:lnTo>
                <a:lnTo>
                  <a:pt x="0" y="2482899"/>
                </a:lnTo>
                <a:lnTo>
                  <a:pt x="0" y="0"/>
                </a:lnTo>
                <a:close/>
              </a:path>
            </a:pathLst>
          </a:custGeom>
          <a:blipFill>
            <a:blip r:embed="rId3"/>
            <a:stretch>
              <a:fillRect l="0" t="0" r="0" b="0"/>
            </a:stretch>
          </a:blipFill>
        </p:spPr>
      </p:sp>
      <p:sp>
        <p:nvSpPr>
          <p:cNvPr name="TextBox 7" id="7"/>
          <p:cNvSpPr txBox="true"/>
          <p:nvPr/>
        </p:nvSpPr>
        <p:spPr>
          <a:xfrm rot="0">
            <a:off x="5388285" y="1266792"/>
            <a:ext cx="7511429" cy="1047750"/>
          </a:xfrm>
          <a:prstGeom prst="rect">
            <a:avLst/>
          </a:prstGeom>
        </p:spPr>
        <p:txBody>
          <a:bodyPr anchor="t" rtlCol="false" tIns="0" lIns="0" bIns="0" rIns="0">
            <a:spAutoFit/>
          </a:bodyPr>
          <a:lstStyle/>
          <a:p>
            <a:pPr algn="ctr" marL="0" indent="0" lvl="0">
              <a:lnSpc>
                <a:spcPts val="8399"/>
              </a:lnSpc>
            </a:pPr>
            <a:r>
              <a:rPr lang="en-US" b="true" sz="6999" spc="-139">
                <a:solidFill>
                  <a:srgbClr val="FFFFFF"/>
                </a:solidFill>
                <a:latin typeface="Antonio Bold"/>
                <a:ea typeface="Antonio Bold"/>
                <a:cs typeface="Antonio Bold"/>
                <a:sym typeface="Antonio Bold"/>
              </a:rPr>
              <a:t>Sound characteristics</a:t>
            </a:r>
          </a:p>
        </p:txBody>
      </p:sp>
      <p:grpSp>
        <p:nvGrpSpPr>
          <p:cNvPr name="Group 8" id="8"/>
          <p:cNvGrpSpPr/>
          <p:nvPr/>
        </p:nvGrpSpPr>
        <p:grpSpPr>
          <a:xfrm rot="0">
            <a:off x="1028700" y="4283871"/>
            <a:ext cx="7624230" cy="2152226"/>
            <a:chOff x="0" y="0"/>
            <a:chExt cx="10165640" cy="2869635"/>
          </a:xfrm>
        </p:grpSpPr>
        <p:sp>
          <p:nvSpPr>
            <p:cNvPr name="TextBox 9" id="9"/>
            <p:cNvSpPr txBox="true"/>
            <p:nvPr/>
          </p:nvSpPr>
          <p:spPr>
            <a:xfrm rot="0">
              <a:off x="0" y="917857"/>
              <a:ext cx="10165640" cy="1951778"/>
            </a:xfrm>
            <a:prstGeom prst="rect">
              <a:avLst/>
            </a:prstGeom>
          </p:spPr>
          <p:txBody>
            <a:bodyPr anchor="t" rtlCol="false" tIns="0" lIns="0" bIns="0" rIns="0">
              <a:spAutoFit/>
            </a:bodyPr>
            <a:lstStyle/>
            <a:p>
              <a:pPr algn="ctr">
                <a:lnSpc>
                  <a:spcPts val="2990"/>
                </a:lnSpc>
              </a:pPr>
              <a:r>
                <a:rPr lang="en-US" sz="2300">
                  <a:solidFill>
                    <a:srgbClr val="000000"/>
                  </a:solidFill>
                  <a:latin typeface="Open Sauce"/>
                  <a:ea typeface="Open Sauce"/>
                  <a:cs typeface="Open Sauce"/>
                  <a:sym typeface="Open Sauce"/>
                </a:rPr>
                <a:t>Amplitude measures the sound's volume, determined by the air pressure variations in a wave. Higher amplitude results in louder sounds, while lower amplitude produces softer sounds.</a:t>
              </a:r>
            </a:p>
          </p:txBody>
        </p:sp>
        <p:sp>
          <p:nvSpPr>
            <p:cNvPr name="TextBox 10" id="10"/>
            <p:cNvSpPr txBox="true"/>
            <p:nvPr/>
          </p:nvSpPr>
          <p:spPr>
            <a:xfrm rot="0">
              <a:off x="0" y="-9525"/>
              <a:ext cx="10165640" cy="536998"/>
            </a:xfrm>
            <a:prstGeom prst="rect">
              <a:avLst/>
            </a:prstGeom>
          </p:spPr>
          <p:txBody>
            <a:bodyPr anchor="t" rtlCol="false" tIns="0" lIns="0" bIns="0" rIns="0">
              <a:spAutoFit/>
            </a:bodyPr>
            <a:lstStyle/>
            <a:p>
              <a:pPr algn="ctr">
                <a:lnSpc>
                  <a:spcPts val="3380"/>
                </a:lnSpc>
              </a:pPr>
              <a:r>
                <a:rPr lang="en-US" b="true" sz="2600">
                  <a:solidFill>
                    <a:srgbClr val="000000"/>
                  </a:solidFill>
                  <a:latin typeface="Open Sauce Bold"/>
                  <a:ea typeface="Open Sauce Bold"/>
                  <a:cs typeface="Open Sauce Bold"/>
                  <a:sym typeface="Open Sauce Bold"/>
                </a:rPr>
                <a:t>AMPLITUDE</a:t>
              </a:r>
            </a:p>
          </p:txBody>
        </p:sp>
      </p:grpSp>
      <p:grpSp>
        <p:nvGrpSpPr>
          <p:cNvPr name="Group 11" id="11"/>
          <p:cNvGrpSpPr/>
          <p:nvPr/>
        </p:nvGrpSpPr>
        <p:grpSpPr>
          <a:xfrm rot="0">
            <a:off x="9644595" y="4283871"/>
            <a:ext cx="7614705" cy="2152226"/>
            <a:chOff x="0" y="0"/>
            <a:chExt cx="10152940" cy="2869635"/>
          </a:xfrm>
        </p:grpSpPr>
        <p:sp>
          <p:nvSpPr>
            <p:cNvPr name="TextBox 12" id="12"/>
            <p:cNvSpPr txBox="true"/>
            <p:nvPr/>
          </p:nvSpPr>
          <p:spPr>
            <a:xfrm rot="0">
              <a:off x="0" y="917857"/>
              <a:ext cx="10152940" cy="1951778"/>
            </a:xfrm>
            <a:prstGeom prst="rect">
              <a:avLst/>
            </a:prstGeom>
          </p:spPr>
          <p:txBody>
            <a:bodyPr anchor="t" rtlCol="false" tIns="0" lIns="0" bIns="0" rIns="0">
              <a:spAutoFit/>
            </a:bodyPr>
            <a:lstStyle/>
            <a:p>
              <a:pPr algn="ctr">
                <a:lnSpc>
                  <a:spcPts val="2990"/>
                </a:lnSpc>
              </a:pPr>
              <a:r>
                <a:rPr lang="en-US" sz="2300">
                  <a:solidFill>
                    <a:srgbClr val="000000"/>
                  </a:solidFill>
                  <a:latin typeface="Open Sauce"/>
                  <a:ea typeface="Open Sauce"/>
                  <a:cs typeface="Open Sauce"/>
                  <a:sym typeface="Open Sauce"/>
                </a:rPr>
                <a:t>Frequency is the number of sound wave vibrations per second, measured in Hertz (Hz). Lower frequencies create deeper sounds, while higher frequencies result in sharper, higher-pitched sounds.</a:t>
              </a:r>
            </a:p>
          </p:txBody>
        </p:sp>
        <p:sp>
          <p:nvSpPr>
            <p:cNvPr name="TextBox 13" id="13"/>
            <p:cNvSpPr txBox="true"/>
            <p:nvPr/>
          </p:nvSpPr>
          <p:spPr>
            <a:xfrm rot="0">
              <a:off x="0" y="-9525"/>
              <a:ext cx="10152940" cy="536998"/>
            </a:xfrm>
            <a:prstGeom prst="rect">
              <a:avLst/>
            </a:prstGeom>
          </p:spPr>
          <p:txBody>
            <a:bodyPr anchor="t" rtlCol="false" tIns="0" lIns="0" bIns="0" rIns="0">
              <a:spAutoFit/>
            </a:bodyPr>
            <a:lstStyle/>
            <a:p>
              <a:pPr algn="ctr">
                <a:lnSpc>
                  <a:spcPts val="3380"/>
                </a:lnSpc>
              </a:pPr>
              <a:r>
                <a:rPr lang="en-US" b="true" sz="2600">
                  <a:solidFill>
                    <a:srgbClr val="000000"/>
                  </a:solidFill>
                  <a:latin typeface="Open Sauce Bold"/>
                  <a:ea typeface="Open Sauce Bold"/>
                  <a:cs typeface="Open Sauce Bold"/>
                  <a:sym typeface="Open Sauce Bold"/>
                </a:rPr>
                <a:t>FREQUENCY</a:t>
              </a:r>
            </a:p>
          </p:txBody>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48B281"/>
        </a:solidFill>
      </p:bgPr>
    </p:bg>
    <p:spTree>
      <p:nvGrpSpPr>
        <p:cNvPr id="1" name=""/>
        <p:cNvGrpSpPr/>
        <p:nvPr/>
      </p:nvGrpSpPr>
      <p:grpSpPr>
        <a:xfrm>
          <a:off x="0" y="0"/>
          <a:ext cx="0" cy="0"/>
          <a:chOff x="0" y="0"/>
          <a:chExt cx="0" cy="0"/>
        </a:xfrm>
      </p:grpSpPr>
      <p:grpSp>
        <p:nvGrpSpPr>
          <p:cNvPr name="Group 2" id="2"/>
          <p:cNvGrpSpPr/>
          <p:nvPr/>
        </p:nvGrpSpPr>
        <p:grpSpPr>
          <a:xfrm rot="-3270436">
            <a:off x="14063991" y="-3823255"/>
            <a:ext cx="7966433" cy="4381623"/>
            <a:chOff x="0" y="0"/>
            <a:chExt cx="4060919" cy="2233549"/>
          </a:xfrm>
        </p:grpSpPr>
        <p:sp>
          <p:nvSpPr>
            <p:cNvPr name="Freeform 3" id="3"/>
            <p:cNvSpPr/>
            <p:nvPr/>
          </p:nvSpPr>
          <p:spPr>
            <a:xfrm flipH="false" flipV="false" rot="0">
              <a:off x="19050" y="19050"/>
              <a:ext cx="4022947" cy="2195449"/>
            </a:xfrm>
            <a:custGeom>
              <a:avLst/>
              <a:gdLst/>
              <a:ahLst/>
              <a:cxnLst/>
              <a:rect r="r" b="b" t="t" l="l"/>
              <a:pathLst>
                <a:path h="2195449" w="4022947">
                  <a:moveTo>
                    <a:pt x="2925031" y="2195449"/>
                  </a:moveTo>
                  <a:lnTo>
                    <a:pt x="1097788" y="2195449"/>
                  </a:lnTo>
                  <a:cubicBezTo>
                    <a:pt x="491490" y="2195449"/>
                    <a:pt x="0" y="1703959"/>
                    <a:pt x="0" y="1097661"/>
                  </a:cubicBezTo>
                  <a:cubicBezTo>
                    <a:pt x="0" y="491490"/>
                    <a:pt x="491490" y="0"/>
                    <a:pt x="1097788" y="0"/>
                  </a:cubicBezTo>
                  <a:lnTo>
                    <a:pt x="2925158" y="0"/>
                  </a:lnTo>
                  <a:cubicBezTo>
                    <a:pt x="3531457" y="0"/>
                    <a:pt x="4022947" y="491490"/>
                    <a:pt x="4022947" y="1097788"/>
                  </a:cubicBezTo>
                  <a:cubicBezTo>
                    <a:pt x="4022820" y="1703959"/>
                    <a:pt x="3531329" y="2195449"/>
                    <a:pt x="2925031" y="2195449"/>
                  </a:cubicBezTo>
                  <a:close/>
                </a:path>
              </a:pathLst>
            </a:custGeom>
            <a:solidFill>
              <a:srgbClr val="F1EEEE"/>
            </a:solidFill>
          </p:spPr>
        </p:sp>
        <p:sp>
          <p:nvSpPr>
            <p:cNvPr name="Freeform 4" id="4"/>
            <p:cNvSpPr/>
            <p:nvPr/>
          </p:nvSpPr>
          <p:spPr>
            <a:xfrm flipH="false" flipV="false" rot="0">
              <a:off x="0" y="0"/>
              <a:ext cx="4060920" cy="2233549"/>
            </a:xfrm>
            <a:custGeom>
              <a:avLst/>
              <a:gdLst/>
              <a:ahLst/>
              <a:cxnLst/>
              <a:rect r="r" b="b" t="t" l="l"/>
              <a:pathLst>
                <a:path h="2233549" w="4060920">
                  <a:moveTo>
                    <a:pt x="2944081" y="2233549"/>
                  </a:moveTo>
                  <a:lnTo>
                    <a:pt x="1116838" y="2233549"/>
                  </a:lnTo>
                  <a:cubicBezTo>
                    <a:pt x="501015" y="2233549"/>
                    <a:pt x="0" y="1732534"/>
                    <a:pt x="0" y="1116838"/>
                  </a:cubicBezTo>
                  <a:cubicBezTo>
                    <a:pt x="0" y="501015"/>
                    <a:pt x="501015" y="0"/>
                    <a:pt x="1116838" y="0"/>
                  </a:cubicBezTo>
                  <a:lnTo>
                    <a:pt x="2944208" y="0"/>
                  </a:lnTo>
                  <a:cubicBezTo>
                    <a:pt x="3559904" y="0"/>
                    <a:pt x="4060920" y="501015"/>
                    <a:pt x="4060920" y="1116838"/>
                  </a:cubicBezTo>
                  <a:cubicBezTo>
                    <a:pt x="4060920" y="1732534"/>
                    <a:pt x="3559904" y="2233549"/>
                    <a:pt x="2944081" y="2233549"/>
                  </a:cubicBezTo>
                  <a:close/>
                  <a:moveTo>
                    <a:pt x="1116838" y="38100"/>
                  </a:moveTo>
                  <a:cubicBezTo>
                    <a:pt x="521970" y="38100"/>
                    <a:pt x="38100" y="521970"/>
                    <a:pt x="38100" y="1116838"/>
                  </a:cubicBezTo>
                  <a:cubicBezTo>
                    <a:pt x="38100" y="1711579"/>
                    <a:pt x="521970" y="2195576"/>
                    <a:pt x="1116838" y="2195576"/>
                  </a:cubicBezTo>
                  <a:lnTo>
                    <a:pt x="2944208" y="2195576"/>
                  </a:lnTo>
                  <a:cubicBezTo>
                    <a:pt x="3538950" y="2195576"/>
                    <a:pt x="4022947" y="1711706"/>
                    <a:pt x="4022947" y="1116838"/>
                  </a:cubicBezTo>
                  <a:cubicBezTo>
                    <a:pt x="4022820" y="521970"/>
                    <a:pt x="3538949" y="38100"/>
                    <a:pt x="2944081" y="38100"/>
                  </a:cubicBezTo>
                  <a:lnTo>
                    <a:pt x="1116838" y="38100"/>
                  </a:lnTo>
                  <a:close/>
                </a:path>
              </a:pathLst>
            </a:custGeom>
            <a:solidFill>
              <a:srgbClr val="F1EEEE"/>
            </a:solidFill>
          </p:spPr>
        </p:sp>
      </p:grpSp>
      <p:grpSp>
        <p:nvGrpSpPr>
          <p:cNvPr name="Group 5" id="5"/>
          <p:cNvGrpSpPr/>
          <p:nvPr/>
        </p:nvGrpSpPr>
        <p:grpSpPr>
          <a:xfrm rot="-3270436">
            <a:off x="-5087248" y="8386637"/>
            <a:ext cx="7966433" cy="4381623"/>
            <a:chOff x="0" y="0"/>
            <a:chExt cx="4060919" cy="2233549"/>
          </a:xfrm>
        </p:grpSpPr>
        <p:sp>
          <p:nvSpPr>
            <p:cNvPr name="Freeform 6" id="6"/>
            <p:cNvSpPr/>
            <p:nvPr/>
          </p:nvSpPr>
          <p:spPr>
            <a:xfrm flipH="false" flipV="false" rot="0">
              <a:off x="19050" y="19050"/>
              <a:ext cx="4022947" cy="2195449"/>
            </a:xfrm>
            <a:custGeom>
              <a:avLst/>
              <a:gdLst/>
              <a:ahLst/>
              <a:cxnLst/>
              <a:rect r="r" b="b" t="t" l="l"/>
              <a:pathLst>
                <a:path h="2195449" w="4022947">
                  <a:moveTo>
                    <a:pt x="2925031" y="2195449"/>
                  </a:moveTo>
                  <a:lnTo>
                    <a:pt x="1097788" y="2195449"/>
                  </a:lnTo>
                  <a:cubicBezTo>
                    <a:pt x="491490" y="2195449"/>
                    <a:pt x="0" y="1703959"/>
                    <a:pt x="0" y="1097661"/>
                  </a:cubicBezTo>
                  <a:cubicBezTo>
                    <a:pt x="0" y="491490"/>
                    <a:pt x="491490" y="0"/>
                    <a:pt x="1097788" y="0"/>
                  </a:cubicBezTo>
                  <a:lnTo>
                    <a:pt x="2925158" y="0"/>
                  </a:lnTo>
                  <a:cubicBezTo>
                    <a:pt x="3531457" y="0"/>
                    <a:pt x="4022947" y="491490"/>
                    <a:pt x="4022947" y="1097788"/>
                  </a:cubicBezTo>
                  <a:cubicBezTo>
                    <a:pt x="4022820" y="1703959"/>
                    <a:pt x="3531329" y="2195449"/>
                    <a:pt x="2925031" y="2195449"/>
                  </a:cubicBezTo>
                  <a:close/>
                </a:path>
              </a:pathLst>
            </a:custGeom>
            <a:solidFill>
              <a:srgbClr val="F1EEEE"/>
            </a:solidFill>
          </p:spPr>
        </p:sp>
        <p:sp>
          <p:nvSpPr>
            <p:cNvPr name="Freeform 7" id="7"/>
            <p:cNvSpPr/>
            <p:nvPr/>
          </p:nvSpPr>
          <p:spPr>
            <a:xfrm flipH="false" flipV="false" rot="0">
              <a:off x="0" y="0"/>
              <a:ext cx="4060920" cy="2233549"/>
            </a:xfrm>
            <a:custGeom>
              <a:avLst/>
              <a:gdLst/>
              <a:ahLst/>
              <a:cxnLst/>
              <a:rect r="r" b="b" t="t" l="l"/>
              <a:pathLst>
                <a:path h="2233549" w="4060920">
                  <a:moveTo>
                    <a:pt x="2944081" y="2233549"/>
                  </a:moveTo>
                  <a:lnTo>
                    <a:pt x="1116838" y="2233549"/>
                  </a:lnTo>
                  <a:cubicBezTo>
                    <a:pt x="501015" y="2233549"/>
                    <a:pt x="0" y="1732534"/>
                    <a:pt x="0" y="1116838"/>
                  </a:cubicBezTo>
                  <a:cubicBezTo>
                    <a:pt x="0" y="501015"/>
                    <a:pt x="501015" y="0"/>
                    <a:pt x="1116838" y="0"/>
                  </a:cubicBezTo>
                  <a:lnTo>
                    <a:pt x="2944208" y="0"/>
                  </a:lnTo>
                  <a:cubicBezTo>
                    <a:pt x="3559904" y="0"/>
                    <a:pt x="4060920" y="501015"/>
                    <a:pt x="4060920" y="1116838"/>
                  </a:cubicBezTo>
                  <a:cubicBezTo>
                    <a:pt x="4060920" y="1732534"/>
                    <a:pt x="3559904" y="2233549"/>
                    <a:pt x="2944081" y="2233549"/>
                  </a:cubicBezTo>
                  <a:close/>
                  <a:moveTo>
                    <a:pt x="1116838" y="38100"/>
                  </a:moveTo>
                  <a:cubicBezTo>
                    <a:pt x="521970" y="38100"/>
                    <a:pt x="38100" y="521970"/>
                    <a:pt x="38100" y="1116838"/>
                  </a:cubicBezTo>
                  <a:cubicBezTo>
                    <a:pt x="38100" y="1711579"/>
                    <a:pt x="521970" y="2195576"/>
                    <a:pt x="1116838" y="2195576"/>
                  </a:cubicBezTo>
                  <a:lnTo>
                    <a:pt x="2944208" y="2195576"/>
                  </a:lnTo>
                  <a:cubicBezTo>
                    <a:pt x="3538950" y="2195576"/>
                    <a:pt x="4022947" y="1711706"/>
                    <a:pt x="4022947" y="1116838"/>
                  </a:cubicBezTo>
                  <a:cubicBezTo>
                    <a:pt x="4022820" y="521970"/>
                    <a:pt x="3538949" y="38100"/>
                    <a:pt x="2944081" y="38100"/>
                  </a:cubicBezTo>
                  <a:lnTo>
                    <a:pt x="1116838" y="38100"/>
                  </a:lnTo>
                  <a:close/>
                </a:path>
              </a:pathLst>
            </a:custGeom>
            <a:solidFill>
              <a:srgbClr val="F1EEEE"/>
            </a:solidFill>
          </p:spPr>
        </p:sp>
      </p:grpSp>
      <p:grpSp>
        <p:nvGrpSpPr>
          <p:cNvPr name="Group 8" id="8"/>
          <p:cNvGrpSpPr/>
          <p:nvPr/>
        </p:nvGrpSpPr>
        <p:grpSpPr>
          <a:xfrm rot="-3270436">
            <a:off x="-6255252" y="-3039724"/>
            <a:ext cx="12098771" cy="6654453"/>
            <a:chOff x="0" y="0"/>
            <a:chExt cx="4060919" cy="2233549"/>
          </a:xfrm>
        </p:grpSpPr>
        <p:sp>
          <p:nvSpPr>
            <p:cNvPr name="Freeform 9" id="9"/>
            <p:cNvSpPr/>
            <p:nvPr/>
          </p:nvSpPr>
          <p:spPr>
            <a:xfrm flipH="false" flipV="false" rot="0">
              <a:off x="19050" y="19050"/>
              <a:ext cx="4022947" cy="2195449"/>
            </a:xfrm>
            <a:custGeom>
              <a:avLst/>
              <a:gdLst/>
              <a:ahLst/>
              <a:cxnLst/>
              <a:rect r="r" b="b" t="t" l="l"/>
              <a:pathLst>
                <a:path h="2195449" w="4022947">
                  <a:moveTo>
                    <a:pt x="2925031" y="2195449"/>
                  </a:moveTo>
                  <a:lnTo>
                    <a:pt x="1097788" y="2195449"/>
                  </a:lnTo>
                  <a:cubicBezTo>
                    <a:pt x="491490" y="2195449"/>
                    <a:pt x="0" y="1703959"/>
                    <a:pt x="0" y="1097661"/>
                  </a:cubicBezTo>
                  <a:cubicBezTo>
                    <a:pt x="0" y="491490"/>
                    <a:pt x="491490" y="0"/>
                    <a:pt x="1097788" y="0"/>
                  </a:cubicBezTo>
                  <a:lnTo>
                    <a:pt x="2925158" y="0"/>
                  </a:lnTo>
                  <a:cubicBezTo>
                    <a:pt x="3531457" y="0"/>
                    <a:pt x="4022947" y="491490"/>
                    <a:pt x="4022947" y="1097788"/>
                  </a:cubicBezTo>
                  <a:cubicBezTo>
                    <a:pt x="4022820" y="1703959"/>
                    <a:pt x="3531329" y="2195449"/>
                    <a:pt x="2925031" y="2195449"/>
                  </a:cubicBezTo>
                  <a:close/>
                </a:path>
              </a:pathLst>
            </a:custGeom>
            <a:solidFill>
              <a:srgbClr val="F1EEEE"/>
            </a:solidFill>
          </p:spPr>
        </p:sp>
        <p:sp>
          <p:nvSpPr>
            <p:cNvPr name="Freeform 10" id="10"/>
            <p:cNvSpPr/>
            <p:nvPr/>
          </p:nvSpPr>
          <p:spPr>
            <a:xfrm flipH="false" flipV="false" rot="0">
              <a:off x="0" y="0"/>
              <a:ext cx="4060920" cy="2233549"/>
            </a:xfrm>
            <a:custGeom>
              <a:avLst/>
              <a:gdLst/>
              <a:ahLst/>
              <a:cxnLst/>
              <a:rect r="r" b="b" t="t" l="l"/>
              <a:pathLst>
                <a:path h="2233549" w="4060920">
                  <a:moveTo>
                    <a:pt x="2944081" y="2233549"/>
                  </a:moveTo>
                  <a:lnTo>
                    <a:pt x="1116838" y="2233549"/>
                  </a:lnTo>
                  <a:cubicBezTo>
                    <a:pt x="501015" y="2233549"/>
                    <a:pt x="0" y="1732534"/>
                    <a:pt x="0" y="1116838"/>
                  </a:cubicBezTo>
                  <a:cubicBezTo>
                    <a:pt x="0" y="501015"/>
                    <a:pt x="501015" y="0"/>
                    <a:pt x="1116838" y="0"/>
                  </a:cubicBezTo>
                  <a:lnTo>
                    <a:pt x="2944208" y="0"/>
                  </a:lnTo>
                  <a:cubicBezTo>
                    <a:pt x="3559904" y="0"/>
                    <a:pt x="4060920" y="501015"/>
                    <a:pt x="4060920" y="1116838"/>
                  </a:cubicBezTo>
                  <a:cubicBezTo>
                    <a:pt x="4060920" y="1732534"/>
                    <a:pt x="3559904" y="2233549"/>
                    <a:pt x="2944081" y="2233549"/>
                  </a:cubicBezTo>
                  <a:close/>
                  <a:moveTo>
                    <a:pt x="1116838" y="38100"/>
                  </a:moveTo>
                  <a:cubicBezTo>
                    <a:pt x="521970" y="38100"/>
                    <a:pt x="38100" y="521970"/>
                    <a:pt x="38100" y="1116838"/>
                  </a:cubicBezTo>
                  <a:cubicBezTo>
                    <a:pt x="38100" y="1711579"/>
                    <a:pt x="521970" y="2195576"/>
                    <a:pt x="1116838" y="2195576"/>
                  </a:cubicBezTo>
                  <a:lnTo>
                    <a:pt x="2944208" y="2195576"/>
                  </a:lnTo>
                  <a:cubicBezTo>
                    <a:pt x="3538950" y="2195576"/>
                    <a:pt x="4022947" y="1711706"/>
                    <a:pt x="4022947" y="1116838"/>
                  </a:cubicBezTo>
                  <a:cubicBezTo>
                    <a:pt x="4022820" y="521970"/>
                    <a:pt x="3538949" y="38100"/>
                    <a:pt x="2944081" y="38100"/>
                  </a:cubicBezTo>
                  <a:lnTo>
                    <a:pt x="1116838" y="38100"/>
                  </a:lnTo>
                  <a:close/>
                </a:path>
              </a:pathLst>
            </a:custGeom>
            <a:solidFill>
              <a:srgbClr val="F1EEEE"/>
            </a:solidFill>
          </p:spPr>
        </p:sp>
      </p:grpSp>
      <p:sp>
        <p:nvSpPr>
          <p:cNvPr name="Freeform 11" id="11"/>
          <p:cNvSpPr/>
          <p:nvPr/>
        </p:nvSpPr>
        <p:spPr>
          <a:xfrm flipH="false" flipV="false" rot="0">
            <a:off x="5286285" y="4469866"/>
            <a:ext cx="7715430" cy="4553929"/>
          </a:xfrm>
          <a:custGeom>
            <a:avLst/>
            <a:gdLst/>
            <a:ahLst/>
            <a:cxnLst/>
            <a:rect r="r" b="b" t="t" l="l"/>
            <a:pathLst>
              <a:path h="4553929" w="7715430">
                <a:moveTo>
                  <a:pt x="0" y="0"/>
                </a:moveTo>
                <a:lnTo>
                  <a:pt x="7715430" y="0"/>
                </a:lnTo>
                <a:lnTo>
                  <a:pt x="7715430" y="4553929"/>
                </a:lnTo>
                <a:lnTo>
                  <a:pt x="0" y="4553929"/>
                </a:lnTo>
                <a:lnTo>
                  <a:pt x="0" y="0"/>
                </a:lnTo>
                <a:close/>
              </a:path>
            </a:pathLst>
          </a:custGeom>
          <a:blipFill>
            <a:blip r:embed="rId2"/>
            <a:stretch>
              <a:fillRect l="0" t="0" r="-10842" b="0"/>
            </a:stretch>
          </a:blipFill>
        </p:spPr>
      </p:sp>
      <p:sp>
        <p:nvSpPr>
          <p:cNvPr name="TextBox 12" id="12"/>
          <p:cNvSpPr txBox="true"/>
          <p:nvPr/>
        </p:nvSpPr>
        <p:spPr>
          <a:xfrm rot="0">
            <a:off x="3449535" y="3062446"/>
            <a:ext cx="11388930" cy="1047750"/>
          </a:xfrm>
          <a:prstGeom prst="rect">
            <a:avLst/>
          </a:prstGeom>
        </p:spPr>
        <p:txBody>
          <a:bodyPr anchor="t" rtlCol="false" tIns="0" lIns="0" bIns="0" rIns="0">
            <a:spAutoFit/>
          </a:bodyPr>
          <a:lstStyle/>
          <a:p>
            <a:pPr algn="ctr" marL="0" indent="0" lvl="0">
              <a:lnSpc>
                <a:spcPts val="8399"/>
              </a:lnSpc>
            </a:pPr>
            <a:r>
              <a:rPr lang="en-US" b="true" sz="6999" spc="-139">
                <a:solidFill>
                  <a:srgbClr val="FFFFFF"/>
                </a:solidFill>
                <a:latin typeface="Antonio Bold"/>
                <a:ea typeface="Antonio Bold"/>
                <a:cs typeface="Antonio Bold"/>
                <a:sym typeface="Antonio Bold"/>
              </a:rPr>
              <a:t>How Voice Recognition Works</a:t>
            </a:r>
          </a:p>
        </p:txBody>
      </p:sp>
      <p:grpSp>
        <p:nvGrpSpPr>
          <p:cNvPr name="Group 13" id="13"/>
          <p:cNvGrpSpPr/>
          <p:nvPr/>
        </p:nvGrpSpPr>
        <p:grpSpPr>
          <a:xfrm rot="-3270436">
            <a:off x="12238614" y="6959773"/>
            <a:ext cx="12098771" cy="6654453"/>
            <a:chOff x="0" y="0"/>
            <a:chExt cx="4060919" cy="2233549"/>
          </a:xfrm>
        </p:grpSpPr>
        <p:sp>
          <p:nvSpPr>
            <p:cNvPr name="Freeform 14" id="14"/>
            <p:cNvSpPr/>
            <p:nvPr/>
          </p:nvSpPr>
          <p:spPr>
            <a:xfrm flipH="false" flipV="false" rot="0">
              <a:off x="19050" y="19050"/>
              <a:ext cx="4022947" cy="2195449"/>
            </a:xfrm>
            <a:custGeom>
              <a:avLst/>
              <a:gdLst/>
              <a:ahLst/>
              <a:cxnLst/>
              <a:rect r="r" b="b" t="t" l="l"/>
              <a:pathLst>
                <a:path h="2195449" w="4022947">
                  <a:moveTo>
                    <a:pt x="2925031" y="2195449"/>
                  </a:moveTo>
                  <a:lnTo>
                    <a:pt x="1097788" y="2195449"/>
                  </a:lnTo>
                  <a:cubicBezTo>
                    <a:pt x="491490" y="2195449"/>
                    <a:pt x="0" y="1703959"/>
                    <a:pt x="0" y="1097661"/>
                  </a:cubicBezTo>
                  <a:cubicBezTo>
                    <a:pt x="0" y="491490"/>
                    <a:pt x="491490" y="0"/>
                    <a:pt x="1097788" y="0"/>
                  </a:cubicBezTo>
                  <a:lnTo>
                    <a:pt x="2925158" y="0"/>
                  </a:lnTo>
                  <a:cubicBezTo>
                    <a:pt x="3531457" y="0"/>
                    <a:pt x="4022947" y="491490"/>
                    <a:pt x="4022947" y="1097788"/>
                  </a:cubicBezTo>
                  <a:cubicBezTo>
                    <a:pt x="4022820" y="1703959"/>
                    <a:pt x="3531329" y="2195449"/>
                    <a:pt x="2925031" y="2195449"/>
                  </a:cubicBezTo>
                  <a:close/>
                </a:path>
              </a:pathLst>
            </a:custGeom>
            <a:solidFill>
              <a:srgbClr val="F1EEEE"/>
            </a:solidFill>
          </p:spPr>
        </p:sp>
        <p:sp>
          <p:nvSpPr>
            <p:cNvPr name="Freeform 15" id="15"/>
            <p:cNvSpPr/>
            <p:nvPr/>
          </p:nvSpPr>
          <p:spPr>
            <a:xfrm flipH="false" flipV="false" rot="0">
              <a:off x="0" y="0"/>
              <a:ext cx="4060920" cy="2233549"/>
            </a:xfrm>
            <a:custGeom>
              <a:avLst/>
              <a:gdLst/>
              <a:ahLst/>
              <a:cxnLst/>
              <a:rect r="r" b="b" t="t" l="l"/>
              <a:pathLst>
                <a:path h="2233549" w="4060920">
                  <a:moveTo>
                    <a:pt x="2944081" y="2233549"/>
                  </a:moveTo>
                  <a:lnTo>
                    <a:pt x="1116838" y="2233549"/>
                  </a:lnTo>
                  <a:cubicBezTo>
                    <a:pt x="501015" y="2233549"/>
                    <a:pt x="0" y="1732534"/>
                    <a:pt x="0" y="1116838"/>
                  </a:cubicBezTo>
                  <a:cubicBezTo>
                    <a:pt x="0" y="501015"/>
                    <a:pt x="501015" y="0"/>
                    <a:pt x="1116838" y="0"/>
                  </a:cubicBezTo>
                  <a:lnTo>
                    <a:pt x="2944208" y="0"/>
                  </a:lnTo>
                  <a:cubicBezTo>
                    <a:pt x="3559904" y="0"/>
                    <a:pt x="4060920" y="501015"/>
                    <a:pt x="4060920" y="1116838"/>
                  </a:cubicBezTo>
                  <a:cubicBezTo>
                    <a:pt x="4060920" y="1732534"/>
                    <a:pt x="3559904" y="2233549"/>
                    <a:pt x="2944081" y="2233549"/>
                  </a:cubicBezTo>
                  <a:close/>
                  <a:moveTo>
                    <a:pt x="1116838" y="38100"/>
                  </a:moveTo>
                  <a:cubicBezTo>
                    <a:pt x="521970" y="38100"/>
                    <a:pt x="38100" y="521970"/>
                    <a:pt x="38100" y="1116838"/>
                  </a:cubicBezTo>
                  <a:cubicBezTo>
                    <a:pt x="38100" y="1711579"/>
                    <a:pt x="521970" y="2195576"/>
                    <a:pt x="1116838" y="2195576"/>
                  </a:cubicBezTo>
                  <a:lnTo>
                    <a:pt x="2944208" y="2195576"/>
                  </a:lnTo>
                  <a:cubicBezTo>
                    <a:pt x="3538950" y="2195576"/>
                    <a:pt x="4022947" y="1711706"/>
                    <a:pt x="4022947" y="1116838"/>
                  </a:cubicBezTo>
                  <a:cubicBezTo>
                    <a:pt x="4022820" y="521970"/>
                    <a:pt x="3538949" y="38100"/>
                    <a:pt x="2944081" y="38100"/>
                  </a:cubicBezTo>
                  <a:lnTo>
                    <a:pt x="1116838" y="38100"/>
                  </a:lnTo>
                  <a:close/>
                </a:path>
              </a:pathLst>
            </a:custGeom>
            <a:solidFill>
              <a:srgbClr val="F1EEEE"/>
            </a:solidFill>
          </p:spPr>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748701" y="5421854"/>
            <a:ext cx="10471590" cy="5235795"/>
          </a:xfrm>
          <a:custGeom>
            <a:avLst/>
            <a:gdLst/>
            <a:ahLst/>
            <a:cxnLst/>
            <a:rect r="r" b="b" t="t" l="l"/>
            <a:pathLst>
              <a:path h="5235795" w="10471590">
                <a:moveTo>
                  <a:pt x="0" y="0"/>
                </a:moveTo>
                <a:lnTo>
                  <a:pt x="10471589" y="0"/>
                </a:lnTo>
                <a:lnTo>
                  <a:pt x="10471589" y="5235795"/>
                </a:lnTo>
                <a:lnTo>
                  <a:pt x="0" y="523579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1083024" y="-4748625"/>
            <a:ext cx="10170480" cy="10170480"/>
            <a:chOff x="0" y="0"/>
            <a:chExt cx="6350000" cy="6350000"/>
          </a:xfrm>
        </p:grpSpPr>
        <p:sp>
          <p:nvSpPr>
            <p:cNvPr name="Freeform 4" id="4"/>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8D6A3"/>
            </a:solidFill>
          </p:spPr>
        </p:sp>
      </p:grpSp>
      <p:graphicFrame>
        <p:nvGraphicFramePr>
          <p:cNvPr name="Table 5" id="5"/>
          <p:cNvGraphicFramePr>
            <a:graphicFrameLocks noGrp="true"/>
          </p:cNvGraphicFramePr>
          <p:nvPr/>
        </p:nvGraphicFramePr>
        <p:xfrm>
          <a:off x="1042988" y="778086"/>
          <a:ext cx="16202025" cy="8730827"/>
        </p:xfrm>
        <a:graphic>
          <a:graphicData uri="http://schemas.openxmlformats.org/drawingml/2006/table">
            <a:tbl>
              <a:tblPr/>
              <a:tblGrid>
                <a:gridCol w="3238881"/>
                <a:gridCol w="3246502"/>
                <a:gridCol w="3246502"/>
                <a:gridCol w="3231260"/>
                <a:gridCol w="3238881"/>
              </a:tblGrid>
              <a:tr h="2545953">
                <a:tc>
                  <a:txBody>
                    <a:bodyPr anchor="t" rtlCol="false"/>
                    <a:lstStyle/>
                    <a:p>
                      <a:pPr algn="ctr">
                        <a:lnSpc>
                          <a:spcPts val="5599"/>
                        </a:lnSpc>
                        <a:defRPr/>
                      </a:pPr>
                      <a:r>
                        <a:rPr lang="en-US" sz="3999" b="true">
                          <a:solidFill>
                            <a:srgbClr val="FFFFFF"/>
                          </a:solidFill>
                          <a:latin typeface="Open Sauce Bold"/>
                          <a:ea typeface="Open Sauce Bold"/>
                          <a:cs typeface="Open Sauce Bold"/>
                          <a:sym typeface="Open Sauce Bold"/>
                        </a:rPr>
                        <a:t>Audio Input</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48B281"/>
                    </a:solidFill>
                  </a:tcPr>
                </a:tc>
                <a:tc>
                  <a:txBody>
                    <a:bodyPr anchor="t" rtlCol="false"/>
                    <a:lstStyle/>
                    <a:p>
                      <a:pPr algn="ctr">
                        <a:lnSpc>
                          <a:spcPts val="5599"/>
                        </a:lnSpc>
                        <a:defRPr/>
                      </a:pPr>
                      <a:r>
                        <a:rPr lang="en-US" sz="3999" b="true">
                          <a:solidFill>
                            <a:srgbClr val="FFFFFF"/>
                          </a:solidFill>
                          <a:latin typeface="Open Sauce Bold"/>
                          <a:ea typeface="Open Sauce Bold"/>
                          <a:cs typeface="Open Sauce Bold"/>
                          <a:sym typeface="Open Sauce Bold"/>
                        </a:rPr>
                        <a:t>Preproces-sing</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48B281"/>
                    </a:solidFill>
                  </a:tcPr>
                </a:tc>
                <a:tc>
                  <a:txBody>
                    <a:bodyPr anchor="t" rtlCol="false"/>
                    <a:lstStyle/>
                    <a:p>
                      <a:pPr algn="ctr">
                        <a:lnSpc>
                          <a:spcPts val="5599"/>
                        </a:lnSpc>
                        <a:defRPr/>
                      </a:pPr>
                      <a:r>
                        <a:rPr lang="en-US" sz="3999" b="true">
                          <a:solidFill>
                            <a:srgbClr val="FFFFFF"/>
                          </a:solidFill>
                          <a:latin typeface="Open Sauce Bold"/>
                          <a:ea typeface="Open Sauce Bold"/>
                          <a:cs typeface="Open Sauce Bold"/>
                          <a:sym typeface="Open Sauce Bold"/>
                        </a:rPr>
                        <a:t>Feature Extraction</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48B281"/>
                    </a:solidFill>
                  </a:tcPr>
                </a:tc>
                <a:tc>
                  <a:txBody>
                    <a:bodyPr anchor="t" rtlCol="false"/>
                    <a:lstStyle/>
                    <a:p>
                      <a:pPr algn="ctr">
                        <a:lnSpc>
                          <a:spcPts val="5599"/>
                        </a:lnSpc>
                        <a:defRPr/>
                      </a:pPr>
                      <a:r>
                        <a:rPr lang="en-US" sz="3999" b="true">
                          <a:solidFill>
                            <a:srgbClr val="FFFFFF"/>
                          </a:solidFill>
                          <a:latin typeface="Open Sauce Bold"/>
                          <a:ea typeface="Open Sauce Bold"/>
                          <a:cs typeface="Open Sauce Bold"/>
                          <a:sym typeface="Open Sauce Bold"/>
                        </a:rPr>
                        <a:t>Matching</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48B281"/>
                    </a:solidFill>
                  </a:tcPr>
                </a:tc>
                <a:tc>
                  <a:txBody>
                    <a:bodyPr anchor="t" rtlCol="false"/>
                    <a:lstStyle/>
                    <a:p>
                      <a:pPr algn="ctr">
                        <a:lnSpc>
                          <a:spcPts val="5599"/>
                        </a:lnSpc>
                        <a:defRPr/>
                      </a:pPr>
                      <a:r>
                        <a:rPr lang="en-US" sz="3999" b="true">
                          <a:solidFill>
                            <a:srgbClr val="FFFFFF"/>
                          </a:solidFill>
                          <a:latin typeface="Open Sauce Bold"/>
                          <a:ea typeface="Open Sauce Bold"/>
                          <a:cs typeface="Open Sauce Bold"/>
                          <a:sym typeface="Open Sauce Bold"/>
                        </a:rPr>
                        <a:t>Language Process-ing</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48B281"/>
                    </a:solidFill>
                  </a:tcPr>
                </a:tc>
              </a:tr>
              <a:tr h="4288897">
                <a:tc>
                  <a:txBody>
                    <a:bodyPr anchor="t" rtlCol="false"/>
                    <a:lstStyle/>
                    <a:p>
                      <a:pPr algn="l">
                        <a:lnSpc>
                          <a:spcPts val="2800"/>
                        </a:lnSpc>
                        <a:defRPr/>
                      </a:pPr>
                      <a:r>
                        <a:rPr lang="en-US" sz="2000">
                          <a:solidFill>
                            <a:srgbClr val="000000"/>
                          </a:solidFill>
                          <a:latin typeface="Open Sauce"/>
                          <a:ea typeface="Open Sauce"/>
                          <a:cs typeface="Open Sauce"/>
                          <a:sym typeface="Open Sauce"/>
                        </a:rPr>
                        <a:t>The process begins with capturing the speaker's voice through a microphone, converting sound waves into a digital audio signal for further analysis.</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EEE"/>
                    </a:solidFill>
                  </a:tcPr>
                </a:tc>
                <a:tc>
                  <a:txBody>
                    <a:bodyPr anchor="t" rtlCol="false"/>
                    <a:lstStyle/>
                    <a:p>
                      <a:pPr algn="l">
                        <a:lnSpc>
                          <a:spcPts val="2800"/>
                        </a:lnSpc>
                        <a:defRPr/>
                      </a:pPr>
                      <a:r>
                        <a:rPr lang="en-US" sz="2000">
                          <a:solidFill>
                            <a:srgbClr val="000000"/>
                          </a:solidFill>
                          <a:latin typeface="Open Sauce"/>
                          <a:ea typeface="Open Sauce"/>
                          <a:cs typeface="Open Sauce"/>
                          <a:sym typeface="Open Sauce"/>
                        </a:rPr>
                        <a:t>The audio signal is cleaned by reducing noise, normalizing the volume, and eliminating unnecessary silences, ensuring accurate analysis.</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EEE"/>
                    </a:solidFill>
                  </a:tcPr>
                </a:tc>
                <a:tc>
                  <a:txBody>
                    <a:bodyPr anchor="t" rtlCol="false"/>
                    <a:lstStyle/>
                    <a:p>
                      <a:pPr algn="l">
                        <a:lnSpc>
                          <a:spcPts val="2800"/>
                        </a:lnSpc>
                        <a:defRPr/>
                      </a:pPr>
                      <a:r>
                        <a:rPr lang="en-US" sz="2000">
                          <a:solidFill>
                            <a:srgbClr val="000000"/>
                          </a:solidFill>
                          <a:latin typeface="Open Sauce"/>
                          <a:ea typeface="Open Sauce"/>
                          <a:cs typeface="Open Sauce"/>
                          <a:sym typeface="Open Sauce"/>
                        </a:rPr>
                        <a:t>Key acoustic features like pitch, tone, and frequency are extracted from the audio signal. These features are critical for distinguishing between voices and interpreting speech.</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EEE"/>
                    </a:solidFill>
                  </a:tcPr>
                </a:tc>
                <a:tc>
                  <a:txBody>
                    <a:bodyPr anchor="t" rtlCol="false"/>
                    <a:lstStyle/>
                    <a:p>
                      <a:pPr algn="l">
                        <a:lnSpc>
                          <a:spcPts val="2800"/>
                        </a:lnSpc>
                        <a:defRPr/>
                      </a:pPr>
                      <a:r>
                        <a:rPr lang="en-US" sz="2000">
                          <a:solidFill>
                            <a:srgbClr val="000000"/>
                          </a:solidFill>
                          <a:latin typeface="Open Sauce"/>
                          <a:ea typeface="Open Sauce"/>
                          <a:cs typeface="Open Sauce"/>
                          <a:sym typeface="Open Sauce"/>
                        </a:rPr>
                        <a:t>The extracted features are compared against stored patterns or models in a database to identify or interpret the speech accurately.</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EEE"/>
                    </a:solidFill>
                  </a:tcPr>
                </a:tc>
                <a:tc>
                  <a:txBody>
                    <a:bodyPr anchor="t" rtlCol="false"/>
                    <a:lstStyle/>
                    <a:p>
                      <a:pPr algn="l">
                        <a:lnSpc>
                          <a:spcPts val="2800"/>
                        </a:lnSpc>
                        <a:defRPr/>
                      </a:pPr>
                      <a:r>
                        <a:rPr lang="en-US" sz="2000">
                          <a:solidFill>
                            <a:srgbClr val="000000"/>
                          </a:solidFill>
                          <a:latin typeface="Open Sauce"/>
                          <a:ea typeface="Open Sauce"/>
                          <a:cs typeface="Open Sauce"/>
                          <a:sym typeface="Open Sauce"/>
                        </a:rPr>
                        <a:t>Once the speech is recognized, Natural Language Processing (NLP) algorithms convert it into meaningful text or commands for further actions.</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EEE"/>
                    </a:solidFill>
                  </a:tcPr>
                </a:tc>
              </a:tr>
              <a:tr h="1895977">
                <a:tc>
                  <a:txBody>
                    <a:bodyPr anchor="t" rtlCol="false"/>
                    <a:lstStyle/>
                    <a:p>
                      <a:pPr algn="ctr">
                        <a:lnSpc>
                          <a:spcPts val="5599"/>
                        </a:lnSpc>
                        <a:defRPr/>
                      </a:pP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EEE"/>
                    </a:solidFill>
                  </a:tcPr>
                </a:tc>
                <a:tc>
                  <a:txBody>
                    <a:bodyPr anchor="t" rtlCol="false"/>
                    <a:lstStyle/>
                    <a:p>
                      <a:pPr algn="ctr">
                        <a:lnSpc>
                          <a:spcPts val="5599"/>
                        </a:lnSpc>
                        <a:defRPr/>
                      </a:pP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EEE"/>
                    </a:solidFill>
                  </a:tcPr>
                </a:tc>
                <a:tc>
                  <a:txBody>
                    <a:bodyPr anchor="t" rtlCol="false"/>
                    <a:lstStyle/>
                    <a:p>
                      <a:pPr algn="ctr">
                        <a:lnSpc>
                          <a:spcPts val="5599"/>
                        </a:lnSpc>
                        <a:defRPr/>
                      </a:pP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EEE"/>
                    </a:solidFill>
                  </a:tcPr>
                </a:tc>
                <a:tc>
                  <a:txBody>
                    <a:bodyPr anchor="t" rtlCol="false"/>
                    <a:lstStyle/>
                    <a:p>
                      <a:pPr algn="ctr">
                        <a:lnSpc>
                          <a:spcPts val="5599"/>
                        </a:lnSpc>
                        <a:defRPr/>
                      </a:pP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EEE"/>
                    </a:solidFill>
                  </a:tcPr>
                </a:tc>
                <a:tc>
                  <a:txBody>
                    <a:bodyPr anchor="t" rtlCol="false"/>
                    <a:lstStyle/>
                    <a:p>
                      <a:pPr algn="ctr">
                        <a:lnSpc>
                          <a:spcPts val="5599"/>
                        </a:lnSpc>
                        <a:defRPr/>
                      </a:pP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EEE"/>
                    </a:solidFill>
                  </a:tcPr>
                </a:tc>
              </a:tr>
            </a:tbl>
          </a:graphicData>
        </a:graphic>
      </p:graphicFrame>
      <p:sp>
        <p:nvSpPr>
          <p:cNvPr name="Freeform 6" id="6"/>
          <p:cNvSpPr/>
          <p:nvPr/>
        </p:nvSpPr>
        <p:spPr>
          <a:xfrm flipH="false" flipV="false" rot="0">
            <a:off x="1587986" y="7911284"/>
            <a:ext cx="2135008" cy="1237581"/>
          </a:xfrm>
          <a:custGeom>
            <a:avLst/>
            <a:gdLst/>
            <a:ahLst/>
            <a:cxnLst/>
            <a:rect r="r" b="b" t="t" l="l"/>
            <a:pathLst>
              <a:path h="1237581" w="2135008">
                <a:moveTo>
                  <a:pt x="0" y="0"/>
                </a:moveTo>
                <a:lnTo>
                  <a:pt x="2135008" y="0"/>
                </a:lnTo>
                <a:lnTo>
                  <a:pt x="2135008" y="1237580"/>
                </a:lnTo>
                <a:lnTo>
                  <a:pt x="0" y="1237580"/>
                </a:lnTo>
                <a:lnTo>
                  <a:pt x="0" y="0"/>
                </a:lnTo>
                <a:close/>
              </a:path>
            </a:pathLst>
          </a:custGeom>
          <a:blipFill>
            <a:blip r:embed="rId4"/>
            <a:stretch>
              <a:fillRect l="0" t="0" r="0" b="0"/>
            </a:stretch>
          </a:blipFill>
        </p:spPr>
      </p:sp>
      <p:sp>
        <p:nvSpPr>
          <p:cNvPr name="Freeform 7" id="7"/>
          <p:cNvSpPr/>
          <p:nvPr/>
        </p:nvSpPr>
        <p:spPr>
          <a:xfrm flipH="false" flipV="false" rot="0">
            <a:off x="4706401" y="7699682"/>
            <a:ext cx="2460087" cy="1660784"/>
          </a:xfrm>
          <a:custGeom>
            <a:avLst/>
            <a:gdLst/>
            <a:ahLst/>
            <a:cxnLst/>
            <a:rect r="r" b="b" t="t" l="l"/>
            <a:pathLst>
              <a:path h="1660784" w="2460087">
                <a:moveTo>
                  <a:pt x="0" y="0"/>
                </a:moveTo>
                <a:lnTo>
                  <a:pt x="2460087" y="0"/>
                </a:lnTo>
                <a:lnTo>
                  <a:pt x="2460087" y="1660784"/>
                </a:lnTo>
                <a:lnTo>
                  <a:pt x="0" y="1660784"/>
                </a:lnTo>
                <a:lnTo>
                  <a:pt x="0" y="0"/>
                </a:lnTo>
                <a:close/>
              </a:path>
            </a:pathLst>
          </a:custGeom>
          <a:blipFill>
            <a:blip r:embed="rId5"/>
            <a:stretch>
              <a:fillRect l="0" t="-22871" r="0" b="-25256"/>
            </a:stretch>
          </a:blipFill>
        </p:spPr>
      </p:sp>
      <p:sp>
        <p:nvSpPr>
          <p:cNvPr name="Freeform 8" id="8"/>
          <p:cNvSpPr/>
          <p:nvPr/>
        </p:nvSpPr>
        <p:spPr>
          <a:xfrm flipH="false" flipV="false" rot="0">
            <a:off x="7739849" y="7699682"/>
            <a:ext cx="2808302" cy="1713476"/>
          </a:xfrm>
          <a:custGeom>
            <a:avLst/>
            <a:gdLst/>
            <a:ahLst/>
            <a:cxnLst/>
            <a:rect r="r" b="b" t="t" l="l"/>
            <a:pathLst>
              <a:path h="1713476" w="2808302">
                <a:moveTo>
                  <a:pt x="0" y="0"/>
                </a:moveTo>
                <a:lnTo>
                  <a:pt x="2808302" y="0"/>
                </a:lnTo>
                <a:lnTo>
                  <a:pt x="2808302" y="1713476"/>
                </a:lnTo>
                <a:lnTo>
                  <a:pt x="0" y="1713476"/>
                </a:lnTo>
                <a:lnTo>
                  <a:pt x="0" y="0"/>
                </a:lnTo>
                <a:close/>
              </a:path>
            </a:pathLst>
          </a:custGeom>
          <a:blipFill>
            <a:blip r:embed="rId6"/>
            <a:stretch>
              <a:fillRect l="0" t="0" r="0" b="0"/>
            </a:stretch>
          </a:blipFill>
        </p:spPr>
      </p:sp>
      <p:sp>
        <p:nvSpPr>
          <p:cNvPr name="Freeform 9" id="9"/>
          <p:cNvSpPr/>
          <p:nvPr/>
        </p:nvSpPr>
        <p:spPr>
          <a:xfrm flipH="false" flipV="false" rot="0">
            <a:off x="10966862" y="7778077"/>
            <a:ext cx="2878013" cy="1503994"/>
          </a:xfrm>
          <a:custGeom>
            <a:avLst/>
            <a:gdLst/>
            <a:ahLst/>
            <a:cxnLst/>
            <a:rect r="r" b="b" t="t" l="l"/>
            <a:pathLst>
              <a:path h="1503994" w="2878013">
                <a:moveTo>
                  <a:pt x="0" y="0"/>
                </a:moveTo>
                <a:lnTo>
                  <a:pt x="2878012" y="0"/>
                </a:lnTo>
                <a:lnTo>
                  <a:pt x="2878012" y="1503994"/>
                </a:lnTo>
                <a:lnTo>
                  <a:pt x="0" y="1503994"/>
                </a:lnTo>
                <a:lnTo>
                  <a:pt x="0" y="0"/>
                </a:lnTo>
                <a:close/>
              </a:path>
            </a:pathLst>
          </a:custGeom>
          <a:blipFill>
            <a:blip r:embed="rId7"/>
            <a:stretch>
              <a:fillRect l="0" t="0" r="0" b="0"/>
            </a:stretch>
          </a:blipFill>
        </p:spPr>
      </p:sp>
      <p:sp>
        <p:nvSpPr>
          <p:cNvPr name="Freeform 10" id="10"/>
          <p:cNvSpPr/>
          <p:nvPr/>
        </p:nvSpPr>
        <p:spPr>
          <a:xfrm flipH="false" flipV="false" rot="0">
            <a:off x="14139310" y="7778077"/>
            <a:ext cx="3010555" cy="1456729"/>
          </a:xfrm>
          <a:custGeom>
            <a:avLst/>
            <a:gdLst/>
            <a:ahLst/>
            <a:cxnLst/>
            <a:rect r="r" b="b" t="t" l="l"/>
            <a:pathLst>
              <a:path h="1456729" w="3010555">
                <a:moveTo>
                  <a:pt x="0" y="0"/>
                </a:moveTo>
                <a:lnTo>
                  <a:pt x="3010554" y="0"/>
                </a:lnTo>
                <a:lnTo>
                  <a:pt x="3010554" y="1456729"/>
                </a:lnTo>
                <a:lnTo>
                  <a:pt x="0" y="1456729"/>
                </a:lnTo>
                <a:lnTo>
                  <a:pt x="0" y="0"/>
                </a:lnTo>
                <a:close/>
              </a:path>
            </a:pathLst>
          </a:custGeom>
          <a:blipFill>
            <a:blip r:embed="rId8"/>
            <a:stretch>
              <a:fillRect l="-11894" t="-10816" r="0" b="-18682"/>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5400000">
            <a:off x="-1638239" y="4966986"/>
            <a:ext cx="9969865" cy="5483532"/>
            <a:chOff x="0" y="0"/>
            <a:chExt cx="4060919" cy="2233549"/>
          </a:xfrm>
        </p:grpSpPr>
        <p:sp>
          <p:nvSpPr>
            <p:cNvPr name="Freeform 3" id="3"/>
            <p:cNvSpPr/>
            <p:nvPr/>
          </p:nvSpPr>
          <p:spPr>
            <a:xfrm flipH="false" flipV="false" rot="0">
              <a:off x="19050" y="19050"/>
              <a:ext cx="4022947" cy="2195449"/>
            </a:xfrm>
            <a:custGeom>
              <a:avLst/>
              <a:gdLst/>
              <a:ahLst/>
              <a:cxnLst/>
              <a:rect r="r" b="b" t="t" l="l"/>
              <a:pathLst>
                <a:path h="2195449" w="4022947">
                  <a:moveTo>
                    <a:pt x="2925031" y="2195449"/>
                  </a:moveTo>
                  <a:lnTo>
                    <a:pt x="1097788" y="2195449"/>
                  </a:lnTo>
                  <a:cubicBezTo>
                    <a:pt x="491490" y="2195449"/>
                    <a:pt x="0" y="1703959"/>
                    <a:pt x="0" y="1097661"/>
                  </a:cubicBezTo>
                  <a:cubicBezTo>
                    <a:pt x="0" y="491490"/>
                    <a:pt x="491490" y="0"/>
                    <a:pt x="1097788" y="0"/>
                  </a:cubicBezTo>
                  <a:lnTo>
                    <a:pt x="2925158" y="0"/>
                  </a:lnTo>
                  <a:cubicBezTo>
                    <a:pt x="3531457" y="0"/>
                    <a:pt x="4022947" y="491490"/>
                    <a:pt x="4022947" y="1097788"/>
                  </a:cubicBezTo>
                  <a:cubicBezTo>
                    <a:pt x="4022820" y="1703959"/>
                    <a:pt x="3531329" y="2195449"/>
                    <a:pt x="2925031" y="2195449"/>
                  </a:cubicBezTo>
                  <a:close/>
                </a:path>
              </a:pathLst>
            </a:custGeom>
            <a:solidFill>
              <a:srgbClr val="F1EEEE"/>
            </a:solidFill>
          </p:spPr>
        </p:sp>
        <p:sp>
          <p:nvSpPr>
            <p:cNvPr name="Freeform 4" id="4"/>
            <p:cNvSpPr/>
            <p:nvPr/>
          </p:nvSpPr>
          <p:spPr>
            <a:xfrm flipH="false" flipV="false" rot="0">
              <a:off x="0" y="0"/>
              <a:ext cx="4060920" cy="2233549"/>
            </a:xfrm>
            <a:custGeom>
              <a:avLst/>
              <a:gdLst/>
              <a:ahLst/>
              <a:cxnLst/>
              <a:rect r="r" b="b" t="t" l="l"/>
              <a:pathLst>
                <a:path h="2233549" w="4060920">
                  <a:moveTo>
                    <a:pt x="2944081" y="2233549"/>
                  </a:moveTo>
                  <a:lnTo>
                    <a:pt x="1116838" y="2233549"/>
                  </a:lnTo>
                  <a:cubicBezTo>
                    <a:pt x="501015" y="2233549"/>
                    <a:pt x="0" y="1732534"/>
                    <a:pt x="0" y="1116838"/>
                  </a:cubicBezTo>
                  <a:cubicBezTo>
                    <a:pt x="0" y="501015"/>
                    <a:pt x="501015" y="0"/>
                    <a:pt x="1116838" y="0"/>
                  </a:cubicBezTo>
                  <a:lnTo>
                    <a:pt x="2944208" y="0"/>
                  </a:lnTo>
                  <a:cubicBezTo>
                    <a:pt x="3559904" y="0"/>
                    <a:pt x="4060920" y="501015"/>
                    <a:pt x="4060920" y="1116838"/>
                  </a:cubicBezTo>
                  <a:cubicBezTo>
                    <a:pt x="4060920" y="1732534"/>
                    <a:pt x="3559904" y="2233549"/>
                    <a:pt x="2944081" y="2233549"/>
                  </a:cubicBezTo>
                  <a:close/>
                  <a:moveTo>
                    <a:pt x="1116838" y="38100"/>
                  </a:moveTo>
                  <a:cubicBezTo>
                    <a:pt x="521970" y="38100"/>
                    <a:pt x="38100" y="521970"/>
                    <a:pt x="38100" y="1116838"/>
                  </a:cubicBezTo>
                  <a:cubicBezTo>
                    <a:pt x="38100" y="1711579"/>
                    <a:pt x="521970" y="2195576"/>
                    <a:pt x="1116838" y="2195576"/>
                  </a:cubicBezTo>
                  <a:lnTo>
                    <a:pt x="2944208" y="2195576"/>
                  </a:lnTo>
                  <a:cubicBezTo>
                    <a:pt x="3538950" y="2195576"/>
                    <a:pt x="4022947" y="1711706"/>
                    <a:pt x="4022947" y="1116838"/>
                  </a:cubicBezTo>
                  <a:cubicBezTo>
                    <a:pt x="4022820" y="521970"/>
                    <a:pt x="3538949" y="38100"/>
                    <a:pt x="2944081" y="38100"/>
                  </a:cubicBezTo>
                  <a:lnTo>
                    <a:pt x="1116838" y="38100"/>
                  </a:lnTo>
                  <a:close/>
                </a:path>
              </a:pathLst>
            </a:custGeom>
            <a:solidFill>
              <a:srgbClr val="F1EEEE"/>
            </a:solidFill>
          </p:spPr>
        </p:sp>
      </p:grpSp>
      <p:grpSp>
        <p:nvGrpSpPr>
          <p:cNvPr name="Group 5" id="5"/>
          <p:cNvGrpSpPr/>
          <p:nvPr/>
        </p:nvGrpSpPr>
        <p:grpSpPr>
          <a:xfrm rot="5400000">
            <a:off x="9956374" y="4966986"/>
            <a:ext cx="9969865" cy="5483532"/>
            <a:chOff x="0" y="0"/>
            <a:chExt cx="4060919" cy="2233549"/>
          </a:xfrm>
        </p:grpSpPr>
        <p:sp>
          <p:nvSpPr>
            <p:cNvPr name="Freeform 6" id="6"/>
            <p:cNvSpPr/>
            <p:nvPr/>
          </p:nvSpPr>
          <p:spPr>
            <a:xfrm flipH="false" flipV="false" rot="0">
              <a:off x="19050" y="19050"/>
              <a:ext cx="4022947" cy="2195449"/>
            </a:xfrm>
            <a:custGeom>
              <a:avLst/>
              <a:gdLst/>
              <a:ahLst/>
              <a:cxnLst/>
              <a:rect r="r" b="b" t="t" l="l"/>
              <a:pathLst>
                <a:path h="2195449" w="4022947">
                  <a:moveTo>
                    <a:pt x="2925031" y="2195449"/>
                  </a:moveTo>
                  <a:lnTo>
                    <a:pt x="1097788" y="2195449"/>
                  </a:lnTo>
                  <a:cubicBezTo>
                    <a:pt x="491490" y="2195449"/>
                    <a:pt x="0" y="1703959"/>
                    <a:pt x="0" y="1097661"/>
                  </a:cubicBezTo>
                  <a:cubicBezTo>
                    <a:pt x="0" y="491490"/>
                    <a:pt x="491490" y="0"/>
                    <a:pt x="1097788" y="0"/>
                  </a:cubicBezTo>
                  <a:lnTo>
                    <a:pt x="2925158" y="0"/>
                  </a:lnTo>
                  <a:cubicBezTo>
                    <a:pt x="3531457" y="0"/>
                    <a:pt x="4022947" y="491490"/>
                    <a:pt x="4022947" y="1097788"/>
                  </a:cubicBezTo>
                  <a:cubicBezTo>
                    <a:pt x="4022820" y="1703959"/>
                    <a:pt x="3531329" y="2195449"/>
                    <a:pt x="2925031" y="2195449"/>
                  </a:cubicBezTo>
                  <a:close/>
                </a:path>
              </a:pathLst>
            </a:custGeom>
            <a:solidFill>
              <a:srgbClr val="F1EEEE"/>
            </a:solidFill>
          </p:spPr>
        </p:sp>
        <p:sp>
          <p:nvSpPr>
            <p:cNvPr name="Freeform 7" id="7"/>
            <p:cNvSpPr/>
            <p:nvPr/>
          </p:nvSpPr>
          <p:spPr>
            <a:xfrm flipH="false" flipV="false" rot="0">
              <a:off x="0" y="0"/>
              <a:ext cx="4060920" cy="2233549"/>
            </a:xfrm>
            <a:custGeom>
              <a:avLst/>
              <a:gdLst/>
              <a:ahLst/>
              <a:cxnLst/>
              <a:rect r="r" b="b" t="t" l="l"/>
              <a:pathLst>
                <a:path h="2233549" w="4060920">
                  <a:moveTo>
                    <a:pt x="2944081" y="2233549"/>
                  </a:moveTo>
                  <a:lnTo>
                    <a:pt x="1116838" y="2233549"/>
                  </a:lnTo>
                  <a:cubicBezTo>
                    <a:pt x="501015" y="2233549"/>
                    <a:pt x="0" y="1732534"/>
                    <a:pt x="0" y="1116838"/>
                  </a:cubicBezTo>
                  <a:cubicBezTo>
                    <a:pt x="0" y="501015"/>
                    <a:pt x="501015" y="0"/>
                    <a:pt x="1116838" y="0"/>
                  </a:cubicBezTo>
                  <a:lnTo>
                    <a:pt x="2944208" y="0"/>
                  </a:lnTo>
                  <a:cubicBezTo>
                    <a:pt x="3559904" y="0"/>
                    <a:pt x="4060920" y="501015"/>
                    <a:pt x="4060920" y="1116838"/>
                  </a:cubicBezTo>
                  <a:cubicBezTo>
                    <a:pt x="4060920" y="1732534"/>
                    <a:pt x="3559904" y="2233549"/>
                    <a:pt x="2944081" y="2233549"/>
                  </a:cubicBezTo>
                  <a:close/>
                  <a:moveTo>
                    <a:pt x="1116838" y="38100"/>
                  </a:moveTo>
                  <a:cubicBezTo>
                    <a:pt x="521970" y="38100"/>
                    <a:pt x="38100" y="521970"/>
                    <a:pt x="38100" y="1116838"/>
                  </a:cubicBezTo>
                  <a:cubicBezTo>
                    <a:pt x="38100" y="1711579"/>
                    <a:pt x="521970" y="2195576"/>
                    <a:pt x="1116838" y="2195576"/>
                  </a:cubicBezTo>
                  <a:lnTo>
                    <a:pt x="2944208" y="2195576"/>
                  </a:lnTo>
                  <a:cubicBezTo>
                    <a:pt x="3538950" y="2195576"/>
                    <a:pt x="4022947" y="1711706"/>
                    <a:pt x="4022947" y="1116838"/>
                  </a:cubicBezTo>
                  <a:cubicBezTo>
                    <a:pt x="4022820" y="521970"/>
                    <a:pt x="3538949" y="38100"/>
                    <a:pt x="2944081" y="38100"/>
                  </a:cubicBezTo>
                  <a:lnTo>
                    <a:pt x="1116838" y="38100"/>
                  </a:lnTo>
                  <a:close/>
                </a:path>
              </a:pathLst>
            </a:custGeom>
            <a:solidFill>
              <a:srgbClr val="F1EEEE"/>
            </a:solidFill>
          </p:spPr>
        </p:sp>
      </p:grpSp>
      <p:grpSp>
        <p:nvGrpSpPr>
          <p:cNvPr name="Group 8" id="8"/>
          <p:cNvGrpSpPr/>
          <p:nvPr/>
        </p:nvGrpSpPr>
        <p:grpSpPr>
          <a:xfrm rot="5400000">
            <a:off x="4159068" y="4966986"/>
            <a:ext cx="9969865" cy="5483532"/>
            <a:chOff x="0" y="0"/>
            <a:chExt cx="4060919" cy="2233549"/>
          </a:xfrm>
        </p:grpSpPr>
        <p:sp>
          <p:nvSpPr>
            <p:cNvPr name="Freeform 9" id="9"/>
            <p:cNvSpPr/>
            <p:nvPr/>
          </p:nvSpPr>
          <p:spPr>
            <a:xfrm flipH="false" flipV="false" rot="0">
              <a:off x="19050" y="19050"/>
              <a:ext cx="4022947" cy="2195449"/>
            </a:xfrm>
            <a:custGeom>
              <a:avLst/>
              <a:gdLst/>
              <a:ahLst/>
              <a:cxnLst/>
              <a:rect r="r" b="b" t="t" l="l"/>
              <a:pathLst>
                <a:path h="2195449" w="4022947">
                  <a:moveTo>
                    <a:pt x="2925031" y="2195449"/>
                  </a:moveTo>
                  <a:lnTo>
                    <a:pt x="1097788" y="2195449"/>
                  </a:lnTo>
                  <a:cubicBezTo>
                    <a:pt x="491490" y="2195449"/>
                    <a:pt x="0" y="1703959"/>
                    <a:pt x="0" y="1097661"/>
                  </a:cubicBezTo>
                  <a:cubicBezTo>
                    <a:pt x="0" y="491490"/>
                    <a:pt x="491490" y="0"/>
                    <a:pt x="1097788" y="0"/>
                  </a:cubicBezTo>
                  <a:lnTo>
                    <a:pt x="2925158" y="0"/>
                  </a:lnTo>
                  <a:cubicBezTo>
                    <a:pt x="3531457" y="0"/>
                    <a:pt x="4022947" y="491490"/>
                    <a:pt x="4022947" y="1097788"/>
                  </a:cubicBezTo>
                  <a:cubicBezTo>
                    <a:pt x="4022820" y="1703959"/>
                    <a:pt x="3531329" y="2195449"/>
                    <a:pt x="2925031" y="2195449"/>
                  </a:cubicBezTo>
                  <a:close/>
                </a:path>
              </a:pathLst>
            </a:custGeom>
            <a:solidFill>
              <a:srgbClr val="F1EEEE"/>
            </a:solidFill>
          </p:spPr>
        </p:sp>
        <p:sp>
          <p:nvSpPr>
            <p:cNvPr name="Freeform 10" id="10"/>
            <p:cNvSpPr/>
            <p:nvPr/>
          </p:nvSpPr>
          <p:spPr>
            <a:xfrm flipH="false" flipV="false" rot="0">
              <a:off x="0" y="0"/>
              <a:ext cx="4060920" cy="2233549"/>
            </a:xfrm>
            <a:custGeom>
              <a:avLst/>
              <a:gdLst/>
              <a:ahLst/>
              <a:cxnLst/>
              <a:rect r="r" b="b" t="t" l="l"/>
              <a:pathLst>
                <a:path h="2233549" w="4060920">
                  <a:moveTo>
                    <a:pt x="2944081" y="2233549"/>
                  </a:moveTo>
                  <a:lnTo>
                    <a:pt x="1116838" y="2233549"/>
                  </a:lnTo>
                  <a:cubicBezTo>
                    <a:pt x="501015" y="2233549"/>
                    <a:pt x="0" y="1732534"/>
                    <a:pt x="0" y="1116838"/>
                  </a:cubicBezTo>
                  <a:cubicBezTo>
                    <a:pt x="0" y="501015"/>
                    <a:pt x="501015" y="0"/>
                    <a:pt x="1116838" y="0"/>
                  </a:cubicBezTo>
                  <a:lnTo>
                    <a:pt x="2944208" y="0"/>
                  </a:lnTo>
                  <a:cubicBezTo>
                    <a:pt x="3559904" y="0"/>
                    <a:pt x="4060920" y="501015"/>
                    <a:pt x="4060920" y="1116838"/>
                  </a:cubicBezTo>
                  <a:cubicBezTo>
                    <a:pt x="4060920" y="1732534"/>
                    <a:pt x="3559904" y="2233549"/>
                    <a:pt x="2944081" y="2233549"/>
                  </a:cubicBezTo>
                  <a:close/>
                  <a:moveTo>
                    <a:pt x="1116838" y="38100"/>
                  </a:moveTo>
                  <a:cubicBezTo>
                    <a:pt x="521970" y="38100"/>
                    <a:pt x="38100" y="521970"/>
                    <a:pt x="38100" y="1116838"/>
                  </a:cubicBezTo>
                  <a:cubicBezTo>
                    <a:pt x="38100" y="1711579"/>
                    <a:pt x="521970" y="2195576"/>
                    <a:pt x="1116838" y="2195576"/>
                  </a:cubicBezTo>
                  <a:lnTo>
                    <a:pt x="2944208" y="2195576"/>
                  </a:lnTo>
                  <a:cubicBezTo>
                    <a:pt x="3538950" y="2195576"/>
                    <a:pt x="4022947" y="1711706"/>
                    <a:pt x="4022947" y="1116838"/>
                  </a:cubicBezTo>
                  <a:cubicBezTo>
                    <a:pt x="4022820" y="521970"/>
                    <a:pt x="3538949" y="38100"/>
                    <a:pt x="2944081" y="38100"/>
                  </a:cubicBezTo>
                  <a:lnTo>
                    <a:pt x="1116838" y="38100"/>
                  </a:lnTo>
                  <a:close/>
                </a:path>
              </a:pathLst>
            </a:custGeom>
            <a:solidFill>
              <a:srgbClr val="F1EEEE"/>
            </a:solidFill>
          </p:spPr>
        </p:sp>
      </p:grpSp>
      <p:sp>
        <p:nvSpPr>
          <p:cNvPr name="AutoShape 11" id="11"/>
          <p:cNvSpPr/>
          <p:nvPr/>
        </p:nvSpPr>
        <p:spPr>
          <a:xfrm rot="0">
            <a:off x="0" y="8692169"/>
            <a:ext cx="18288000" cy="1594831"/>
          </a:xfrm>
          <a:prstGeom prst="rect">
            <a:avLst/>
          </a:prstGeom>
          <a:solidFill>
            <a:srgbClr val="48B281"/>
          </a:solidFill>
        </p:spPr>
      </p:sp>
      <p:sp>
        <p:nvSpPr>
          <p:cNvPr name="Freeform 12" id="12"/>
          <p:cNvSpPr/>
          <p:nvPr/>
        </p:nvSpPr>
        <p:spPr>
          <a:xfrm flipH="false" flipV="false" rot="0">
            <a:off x="1333667" y="4388424"/>
            <a:ext cx="1134713" cy="1134713"/>
          </a:xfrm>
          <a:custGeom>
            <a:avLst/>
            <a:gdLst/>
            <a:ahLst/>
            <a:cxnLst/>
            <a:rect r="r" b="b" t="t" l="l"/>
            <a:pathLst>
              <a:path h="1134713" w="1134713">
                <a:moveTo>
                  <a:pt x="0" y="0"/>
                </a:moveTo>
                <a:lnTo>
                  <a:pt x="1134713" y="0"/>
                </a:lnTo>
                <a:lnTo>
                  <a:pt x="1134713" y="1134713"/>
                </a:lnTo>
                <a:lnTo>
                  <a:pt x="0" y="1134713"/>
                </a:lnTo>
                <a:lnTo>
                  <a:pt x="0" y="0"/>
                </a:lnTo>
                <a:close/>
              </a:path>
            </a:pathLst>
          </a:custGeom>
          <a:blipFill>
            <a:blip r:embed="rId2"/>
            <a:stretch>
              <a:fillRect l="0" t="0" r="0" b="0"/>
            </a:stretch>
          </a:blipFill>
        </p:spPr>
      </p:sp>
      <p:sp>
        <p:nvSpPr>
          <p:cNvPr name="Freeform 13" id="13"/>
          <p:cNvSpPr/>
          <p:nvPr/>
        </p:nvSpPr>
        <p:spPr>
          <a:xfrm flipH="false" flipV="false" rot="0">
            <a:off x="2768553" y="4388424"/>
            <a:ext cx="1134713" cy="1134713"/>
          </a:xfrm>
          <a:custGeom>
            <a:avLst/>
            <a:gdLst/>
            <a:ahLst/>
            <a:cxnLst/>
            <a:rect r="r" b="b" t="t" l="l"/>
            <a:pathLst>
              <a:path h="1134713" w="1134713">
                <a:moveTo>
                  <a:pt x="0" y="0"/>
                </a:moveTo>
                <a:lnTo>
                  <a:pt x="1134713" y="0"/>
                </a:lnTo>
                <a:lnTo>
                  <a:pt x="1134713" y="1134713"/>
                </a:lnTo>
                <a:lnTo>
                  <a:pt x="0" y="1134713"/>
                </a:lnTo>
                <a:lnTo>
                  <a:pt x="0" y="0"/>
                </a:lnTo>
                <a:close/>
              </a:path>
            </a:pathLst>
          </a:custGeom>
          <a:blipFill>
            <a:blip r:embed="rId3"/>
            <a:stretch>
              <a:fillRect l="0" t="0" r="0" b="0"/>
            </a:stretch>
          </a:blipFill>
        </p:spPr>
      </p:sp>
      <p:sp>
        <p:nvSpPr>
          <p:cNvPr name="Freeform 14" id="14"/>
          <p:cNvSpPr/>
          <p:nvPr/>
        </p:nvSpPr>
        <p:spPr>
          <a:xfrm flipH="false" flipV="false" rot="0">
            <a:off x="4208066" y="4388424"/>
            <a:ext cx="1151655" cy="1151655"/>
          </a:xfrm>
          <a:custGeom>
            <a:avLst/>
            <a:gdLst/>
            <a:ahLst/>
            <a:cxnLst/>
            <a:rect r="r" b="b" t="t" l="l"/>
            <a:pathLst>
              <a:path h="1151655" w="1151655">
                <a:moveTo>
                  <a:pt x="0" y="0"/>
                </a:moveTo>
                <a:lnTo>
                  <a:pt x="1151654" y="0"/>
                </a:lnTo>
                <a:lnTo>
                  <a:pt x="1151654" y="1151655"/>
                </a:lnTo>
                <a:lnTo>
                  <a:pt x="0" y="1151655"/>
                </a:lnTo>
                <a:lnTo>
                  <a:pt x="0" y="0"/>
                </a:lnTo>
                <a:close/>
              </a:path>
            </a:pathLst>
          </a:custGeom>
          <a:blipFill>
            <a:blip r:embed="rId4"/>
            <a:stretch>
              <a:fillRect l="0" t="0" r="0" b="0"/>
            </a:stretch>
          </a:blipFill>
        </p:spPr>
      </p:sp>
      <p:sp>
        <p:nvSpPr>
          <p:cNvPr name="Freeform 15" id="15"/>
          <p:cNvSpPr/>
          <p:nvPr/>
        </p:nvSpPr>
        <p:spPr>
          <a:xfrm flipH="false" flipV="false" rot="0">
            <a:off x="8116604" y="3967836"/>
            <a:ext cx="2660532" cy="1992831"/>
          </a:xfrm>
          <a:custGeom>
            <a:avLst/>
            <a:gdLst/>
            <a:ahLst/>
            <a:cxnLst/>
            <a:rect r="r" b="b" t="t" l="l"/>
            <a:pathLst>
              <a:path h="1992831" w="2660532">
                <a:moveTo>
                  <a:pt x="0" y="0"/>
                </a:moveTo>
                <a:lnTo>
                  <a:pt x="2660533" y="0"/>
                </a:lnTo>
                <a:lnTo>
                  <a:pt x="2660533" y="1992831"/>
                </a:lnTo>
                <a:lnTo>
                  <a:pt x="0" y="1992831"/>
                </a:lnTo>
                <a:lnTo>
                  <a:pt x="0" y="0"/>
                </a:lnTo>
                <a:close/>
              </a:path>
            </a:pathLst>
          </a:custGeom>
          <a:blipFill>
            <a:blip r:embed="rId5"/>
            <a:stretch>
              <a:fillRect l="0" t="0" r="0" b="0"/>
            </a:stretch>
          </a:blipFill>
        </p:spPr>
      </p:sp>
      <p:sp>
        <p:nvSpPr>
          <p:cNvPr name="Freeform 16" id="16"/>
          <p:cNvSpPr/>
          <p:nvPr/>
        </p:nvSpPr>
        <p:spPr>
          <a:xfrm flipH="false" flipV="false" rot="0">
            <a:off x="13435568" y="3967836"/>
            <a:ext cx="3011477" cy="2004001"/>
          </a:xfrm>
          <a:custGeom>
            <a:avLst/>
            <a:gdLst/>
            <a:ahLst/>
            <a:cxnLst/>
            <a:rect r="r" b="b" t="t" l="l"/>
            <a:pathLst>
              <a:path h="2004001" w="3011477">
                <a:moveTo>
                  <a:pt x="0" y="0"/>
                </a:moveTo>
                <a:lnTo>
                  <a:pt x="3011477" y="0"/>
                </a:lnTo>
                <a:lnTo>
                  <a:pt x="3011477" y="2004001"/>
                </a:lnTo>
                <a:lnTo>
                  <a:pt x="0" y="2004001"/>
                </a:lnTo>
                <a:lnTo>
                  <a:pt x="0" y="0"/>
                </a:lnTo>
                <a:close/>
              </a:path>
            </a:pathLst>
          </a:custGeom>
          <a:blipFill>
            <a:blip r:embed="rId6"/>
            <a:stretch>
              <a:fillRect l="0" t="0" r="0" b="0"/>
            </a:stretch>
          </a:blipFill>
        </p:spPr>
      </p:sp>
      <p:sp>
        <p:nvSpPr>
          <p:cNvPr name="TextBox 17" id="17"/>
          <p:cNvSpPr txBox="true"/>
          <p:nvPr/>
        </p:nvSpPr>
        <p:spPr>
          <a:xfrm rot="0">
            <a:off x="1924623" y="1038225"/>
            <a:ext cx="14438754" cy="1047750"/>
          </a:xfrm>
          <a:prstGeom prst="rect">
            <a:avLst/>
          </a:prstGeom>
        </p:spPr>
        <p:txBody>
          <a:bodyPr anchor="t" rtlCol="false" tIns="0" lIns="0" bIns="0" rIns="0">
            <a:spAutoFit/>
          </a:bodyPr>
          <a:lstStyle/>
          <a:p>
            <a:pPr algn="ctr" marL="0" indent="0" lvl="0">
              <a:lnSpc>
                <a:spcPts val="8399"/>
              </a:lnSpc>
            </a:pPr>
            <a:r>
              <a:rPr lang="en-US" b="true" sz="6999" spc="-139">
                <a:solidFill>
                  <a:srgbClr val="000000"/>
                </a:solidFill>
                <a:latin typeface="Antonio Bold"/>
                <a:ea typeface="Antonio Bold"/>
                <a:cs typeface="Antonio Bold"/>
                <a:sym typeface="Antonio Bold"/>
              </a:rPr>
              <a:t>Applications of Voice Recognition</a:t>
            </a:r>
          </a:p>
        </p:txBody>
      </p:sp>
      <p:grpSp>
        <p:nvGrpSpPr>
          <p:cNvPr name="Group 18" id="18"/>
          <p:cNvGrpSpPr/>
          <p:nvPr/>
        </p:nvGrpSpPr>
        <p:grpSpPr>
          <a:xfrm rot="0">
            <a:off x="1470652" y="6355279"/>
            <a:ext cx="3752083" cy="1806787"/>
            <a:chOff x="0" y="0"/>
            <a:chExt cx="5002777" cy="2409049"/>
          </a:xfrm>
        </p:grpSpPr>
        <p:sp>
          <p:nvSpPr>
            <p:cNvPr name="TextBox 19" id="19"/>
            <p:cNvSpPr txBox="true"/>
            <p:nvPr/>
          </p:nvSpPr>
          <p:spPr>
            <a:xfrm rot="0">
              <a:off x="0" y="1908669"/>
              <a:ext cx="5002777" cy="429259"/>
            </a:xfrm>
            <a:prstGeom prst="rect">
              <a:avLst/>
            </a:prstGeom>
          </p:spPr>
          <p:txBody>
            <a:bodyPr anchor="t" rtlCol="false" tIns="0" lIns="0" bIns="0" rIns="0">
              <a:spAutoFit/>
            </a:bodyPr>
            <a:lstStyle/>
            <a:p>
              <a:pPr algn="ctr">
                <a:lnSpc>
                  <a:spcPts val="2730"/>
                </a:lnSpc>
              </a:pPr>
              <a:r>
                <a:rPr lang="en-US" sz="1950">
                  <a:solidFill>
                    <a:srgbClr val="000000"/>
                  </a:solidFill>
                  <a:latin typeface="Open Sauce"/>
                  <a:ea typeface="Open Sauce"/>
                  <a:cs typeface="Open Sauce"/>
                  <a:sym typeface="Open Sauce"/>
                </a:rPr>
                <a:t>(e.g., Siri, Alexa).</a:t>
              </a:r>
            </a:p>
          </p:txBody>
        </p:sp>
        <p:sp>
          <p:nvSpPr>
            <p:cNvPr name="TextBox 20" id="20"/>
            <p:cNvSpPr txBox="true"/>
            <p:nvPr/>
          </p:nvSpPr>
          <p:spPr>
            <a:xfrm rot="0">
              <a:off x="0" y="-28575"/>
              <a:ext cx="5002777" cy="1542415"/>
            </a:xfrm>
            <a:prstGeom prst="rect">
              <a:avLst/>
            </a:prstGeom>
          </p:spPr>
          <p:txBody>
            <a:bodyPr anchor="t" rtlCol="false" tIns="0" lIns="0" bIns="0" rIns="0">
              <a:spAutoFit/>
            </a:bodyPr>
            <a:lstStyle/>
            <a:p>
              <a:pPr algn="ctr">
                <a:lnSpc>
                  <a:spcPts val="4680"/>
                </a:lnSpc>
              </a:pPr>
              <a:r>
                <a:rPr lang="en-US" b="true" sz="3600">
                  <a:solidFill>
                    <a:srgbClr val="000000"/>
                  </a:solidFill>
                  <a:latin typeface="Open Sauce Bold"/>
                  <a:ea typeface="Open Sauce Bold"/>
                  <a:cs typeface="Open Sauce Bold"/>
                  <a:sym typeface="Open Sauce Bold"/>
                </a:rPr>
                <a:t>VIRTUAL ASSISTANTS </a:t>
              </a:r>
            </a:p>
          </p:txBody>
        </p:sp>
      </p:grpSp>
      <p:grpSp>
        <p:nvGrpSpPr>
          <p:cNvPr name="Group 21" id="21"/>
          <p:cNvGrpSpPr/>
          <p:nvPr/>
        </p:nvGrpSpPr>
        <p:grpSpPr>
          <a:xfrm rot="0">
            <a:off x="6806765" y="6355279"/>
            <a:ext cx="4674469" cy="1788689"/>
            <a:chOff x="0" y="0"/>
            <a:chExt cx="6232626" cy="2384919"/>
          </a:xfrm>
        </p:grpSpPr>
        <p:sp>
          <p:nvSpPr>
            <p:cNvPr name="TextBox 22" id="22"/>
            <p:cNvSpPr txBox="true"/>
            <p:nvPr/>
          </p:nvSpPr>
          <p:spPr>
            <a:xfrm rot="0">
              <a:off x="0" y="1884539"/>
              <a:ext cx="6232626" cy="429259"/>
            </a:xfrm>
            <a:prstGeom prst="rect">
              <a:avLst/>
            </a:prstGeom>
          </p:spPr>
          <p:txBody>
            <a:bodyPr anchor="t" rtlCol="false" tIns="0" lIns="0" bIns="0" rIns="0">
              <a:spAutoFit/>
            </a:bodyPr>
            <a:lstStyle/>
            <a:p>
              <a:pPr algn="ctr">
                <a:lnSpc>
                  <a:spcPts val="2730"/>
                </a:lnSpc>
              </a:pPr>
              <a:r>
                <a:rPr lang="en-US" sz="1950">
                  <a:solidFill>
                    <a:srgbClr val="000000"/>
                  </a:solidFill>
                  <a:latin typeface="Open Sauce"/>
                  <a:ea typeface="Open Sauce"/>
                  <a:cs typeface="Open Sauce"/>
                  <a:sym typeface="Open Sauce"/>
                </a:rPr>
                <a:t>(e.g., smart home devices)</a:t>
              </a:r>
            </a:p>
          </p:txBody>
        </p:sp>
        <p:sp>
          <p:nvSpPr>
            <p:cNvPr name="TextBox 23" id="23"/>
            <p:cNvSpPr txBox="true"/>
            <p:nvPr/>
          </p:nvSpPr>
          <p:spPr>
            <a:xfrm rot="0">
              <a:off x="0" y="-28575"/>
              <a:ext cx="6232626" cy="1542415"/>
            </a:xfrm>
            <a:prstGeom prst="rect">
              <a:avLst/>
            </a:prstGeom>
          </p:spPr>
          <p:txBody>
            <a:bodyPr anchor="t" rtlCol="false" tIns="0" lIns="0" bIns="0" rIns="0">
              <a:spAutoFit/>
            </a:bodyPr>
            <a:lstStyle/>
            <a:p>
              <a:pPr algn="ctr">
                <a:lnSpc>
                  <a:spcPts val="4680"/>
                </a:lnSpc>
              </a:pPr>
              <a:r>
                <a:rPr lang="en-US" b="true" sz="3600">
                  <a:solidFill>
                    <a:srgbClr val="000000"/>
                  </a:solidFill>
                  <a:latin typeface="Open Sauce Bold"/>
                  <a:ea typeface="Open Sauce Bold"/>
                  <a:cs typeface="Open Sauce Bold"/>
                  <a:sym typeface="Open Sauce Bold"/>
                </a:rPr>
                <a:t>VOICE-ACTIVATED CONTROLS </a:t>
              </a:r>
            </a:p>
          </p:txBody>
        </p:sp>
      </p:grpSp>
      <p:sp>
        <p:nvSpPr>
          <p:cNvPr name="TextBox 24" id="24"/>
          <p:cNvSpPr txBox="true"/>
          <p:nvPr/>
        </p:nvSpPr>
        <p:spPr>
          <a:xfrm rot="0">
            <a:off x="12604072" y="6409083"/>
            <a:ext cx="4674469" cy="1163955"/>
          </a:xfrm>
          <a:prstGeom prst="rect">
            <a:avLst/>
          </a:prstGeom>
        </p:spPr>
        <p:txBody>
          <a:bodyPr anchor="t" rtlCol="false" tIns="0" lIns="0" bIns="0" rIns="0">
            <a:spAutoFit/>
          </a:bodyPr>
          <a:lstStyle/>
          <a:p>
            <a:pPr algn="ctr">
              <a:lnSpc>
                <a:spcPts val="4680"/>
              </a:lnSpc>
            </a:pPr>
            <a:r>
              <a:rPr lang="en-US" b="true" sz="3600">
                <a:solidFill>
                  <a:srgbClr val="000000"/>
                </a:solidFill>
                <a:latin typeface="Open Sauce Bold"/>
                <a:ea typeface="Open Sauce Bold"/>
                <a:cs typeface="Open Sauce Bold"/>
                <a:sym typeface="Open Sauce Bold"/>
              </a:rPr>
              <a:t>CALL CENTER AUTOMATION.</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829029" y="-2732565"/>
            <a:ext cx="15752129" cy="15752129"/>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8B281"/>
            </a:solidFill>
          </p:spPr>
        </p:sp>
      </p:grpSp>
      <p:grpSp>
        <p:nvGrpSpPr>
          <p:cNvPr name="Group 4" id="4"/>
          <p:cNvGrpSpPr/>
          <p:nvPr/>
        </p:nvGrpSpPr>
        <p:grpSpPr>
          <a:xfrm rot="2700000">
            <a:off x="10105880" y="5102049"/>
            <a:ext cx="12098771" cy="6654453"/>
            <a:chOff x="0" y="0"/>
            <a:chExt cx="4060919" cy="2233549"/>
          </a:xfrm>
        </p:grpSpPr>
        <p:sp>
          <p:nvSpPr>
            <p:cNvPr name="Freeform 5" id="5"/>
            <p:cNvSpPr/>
            <p:nvPr/>
          </p:nvSpPr>
          <p:spPr>
            <a:xfrm flipH="false" flipV="false" rot="0">
              <a:off x="19050" y="19050"/>
              <a:ext cx="4022947" cy="2195449"/>
            </a:xfrm>
            <a:custGeom>
              <a:avLst/>
              <a:gdLst/>
              <a:ahLst/>
              <a:cxnLst/>
              <a:rect r="r" b="b" t="t" l="l"/>
              <a:pathLst>
                <a:path h="2195449" w="4022947">
                  <a:moveTo>
                    <a:pt x="2925031" y="2195449"/>
                  </a:moveTo>
                  <a:lnTo>
                    <a:pt x="1097788" y="2195449"/>
                  </a:lnTo>
                  <a:cubicBezTo>
                    <a:pt x="491490" y="2195449"/>
                    <a:pt x="0" y="1703959"/>
                    <a:pt x="0" y="1097661"/>
                  </a:cubicBezTo>
                  <a:cubicBezTo>
                    <a:pt x="0" y="491490"/>
                    <a:pt x="491490" y="0"/>
                    <a:pt x="1097788" y="0"/>
                  </a:cubicBezTo>
                  <a:lnTo>
                    <a:pt x="2925158" y="0"/>
                  </a:lnTo>
                  <a:cubicBezTo>
                    <a:pt x="3531457" y="0"/>
                    <a:pt x="4022947" y="491490"/>
                    <a:pt x="4022947" y="1097788"/>
                  </a:cubicBezTo>
                  <a:cubicBezTo>
                    <a:pt x="4022820" y="1703959"/>
                    <a:pt x="3531329" y="2195449"/>
                    <a:pt x="2925031" y="2195449"/>
                  </a:cubicBezTo>
                  <a:close/>
                </a:path>
              </a:pathLst>
            </a:custGeom>
            <a:solidFill>
              <a:srgbClr val="F1EEEE"/>
            </a:solidFill>
          </p:spPr>
        </p:sp>
        <p:sp>
          <p:nvSpPr>
            <p:cNvPr name="Freeform 6" id="6"/>
            <p:cNvSpPr/>
            <p:nvPr/>
          </p:nvSpPr>
          <p:spPr>
            <a:xfrm flipH="false" flipV="false" rot="0">
              <a:off x="0" y="0"/>
              <a:ext cx="4060920" cy="2233549"/>
            </a:xfrm>
            <a:custGeom>
              <a:avLst/>
              <a:gdLst/>
              <a:ahLst/>
              <a:cxnLst/>
              <a:rect r="r" b="b" t="t" l="l"/>
              <a:pathLst>
                <a:path h="2233549" w="4060920">
                  <a:moveTo>
                    <a:pt x="2944081" y="2233549"/>
                  </a:moveTo>
                  <a:lnTo>
                    <a:pt x="1116838" y="2233549"/>
                  </a:lnTo>
                  <a:cubicBezTo>
                    <a:pt x="501015" y="2233549"/>
                    <a:pt x="0" y="1732534"/>
                    <a:pt x="0" y="1116838"/>
                  </a:cubicBezTo>
                  <a:cubicBezTo>
                    <a:pt x="0" y="501015"/>
                    <a:pt x="501015" y="0"/>
                    <a:pt x="1116838" y="0"/>
                  </a:cubicBezTo>
                  <a:lnTo>
                    <a:pt x="2944208" y="0"/>
                  </a:lnTo>
                  <a:cubicBezTo>
                    <a:pt x="3559904" y="0"/>
                    <a:pt x="4060920" y="501015"/>
                    <a:pt x="4060920" y="1116838"/>
                  </a:cubicBezTo>
                  <a:cubicBezTo>
                    <a:pt x="4060920" y="1732534"/>
                    <a:pt x="3559904" y="2233549"/>
                    <a:pt x="2944081" y="2233549"/>
                  </a:cubicBezTo>
                  <a:close/>
                  <a:moveTo>
                    <a:pt x="1116838" y="38100"/>
                  </a:moveTo>
                  <a:cubicBezTo>
                    <a:pt x="521970" y="38100"/>
                    <a:pt x="38100" y="521970"/>
                    <a:pt x="38100" y="1116838"/>
                  </a:cubicBezTo>
                  <a:cubicBezTo>
                    <a:pt x="38100" y="1711579"/>
                    <a:pt x="521970" y="2195576"/>
                    <a:pt x="1116838" y="2195576"/>
                  </a:cubicBezTo>
                  <a:lnTo>
                    <a:pt x="2944208" y="2195576"/>
                  </a:lnTo>
                  <a:cubicBezTo>
                    <a:pt x="3538950" y="2195576"/>
                    <a:pt x="4022947" y="1711706"/>
                    <a:pt x="4022947" y="1116838"/>
                  </a:cubicBezTo>
                  <a:cubicBezTo>
                    <a:pt x="4022820" y="521970"/>
                    <a:pt x="3538949" y="38100"/>
                    <a:pt x="2944081" y="38100"/>
                  </a:cubicBezTo>
                  <a:lnTo>
                    <a:pt x="1116838" y="38100"/>
                  </a:lnTo>
                  <a:close/>
                </a:path>
              </a:pathLst>
            </a:custGeom>
            <a:solidFill>
              <a:srgbClr val="F1EEEE"/>
            </a:solidFill>
          </p:spPr>
        </p:sp>
      </p:grpSp>
      <p:sp>
        <p:nvSpPr>
          <p:cNvPr name="Freeform 7" id="7"/>
          <p:cNvSpPr/>
          <p:nvPr/>
        </p:nvSpPr>
        <p:spPr>
          <a:xfrm flipH="false" flipV="false" rot="0">
            <a:off x="8736988" y="3810925"/>
            <a:ext cx="8710424" cy="4093899"/>
          </a:xfrm>
          <a:custGeom>
            <a:avLst/>
            <a:gdLst/>
            <a:ahLst/>
            <a:cxnLst/>
            <a:rect r="r" b="b" t="t" l="l"/>
            <a:pathLst>
              <a:path h="4093899" w="8710424">
                <a:moveTo>
                  <a:pt x="0" y="0"/>
                </a:moveTo>
                <a:lnTo>
                  <a:pt x="8710425" y="0"/>
                </a:lnTo>
                <a:lnTo>
                  <a:pt x="8710425" y="4093900"/>
                </a:lnTo>
                <a:lnTo>
                  <a:pt x="0" y="4093900"/>
                </a:lnTo>
                <a:lnTo>
                  <a:pt x="0" y="0"/>
                </a:lnTo>
                <a:close/>
              </a:path>
            </a:pathLst>
          </a:custGeom>
          <a:blipFill>
            <a:blip r:embed="rId2"/>
            <a:stretch>
              <a:fillRect l="0" t="0" r="0" b="0"/>
            </a:stretch>
          </a:blipFill>
        </p:spPr>
      </p:sp>
      <p:grpSp>
        <p:nvGrpSpPr>
          <p:cNvPr name="Group 8" id="8"/>
          <p:cNvGrpSpPr/>
          <p:nvPr/>
        </p:nvGrpSpPr>
        <p:grpSpPr>
          <a:xfrm rot="0">
            <a:off x="1028700" y="3810925"/>
            <a:ext cx="7056855" cy="4093899"/>
            <a:chOff x="0" y="0"/>
            <a:chExt cx="9409139" cy="5458533"/>
          </a:xfrm>
        </p:grpSpPr>
        <p:sp>
          <p:nvSpPr>
            <p:cNvPr name="TextBox 9" id="9"/>
            <p:cNvSpPr txBox="true"/>
            <p:nvPr/>
          </p:nvSpPr>
          <p:spPr>
            <a:xfrm rot="0">
              <a:off x="0" y="2020854"/>
              <a:ext cx="9409139" cy="3437678"/>
            </a:xfrm>
            <a:prstGeom prst="rect">
              <a:avLst/>
            </a:prstGeom>
          </p:spPr>
          <p:txBody>
            <a:bodyPr anchor="t" rtlCol="false" tIns="0" lIns="0" bIns="0" rIns="0">
              <a:spAutoFit/>
            </a:bodyPr>
            <a:lstStyle/>
            <a:p>
              <a:pPr algn="l">
                <a:lnSpc>
                  <a:spcPts val="2990"/>
                </a:lnSpc>
              </a:pPr>
              <a:r>
                <a:rPr lang="en-US" sz="2300">
                  <a:solidFill>
                    <a:srgbClr val="FFFFFF"/>
                  </a:solidFill>
                  <a:latin typeface="Open Sauce"/>
                  <a:ea typeface="Open Sauce"/>
                  <a:cs typeface="Open Sauce"/>
                  <a:sym typeface="Open Sauce"/>
                </a:rPr>
                <a:t>Speech synthesis is a technology that generates artificial speech from text. By combining linguistic processing (to create phonetic representations) and signal processing (to produce sound), it enables applications such as screen readers for the visually impaired and voice-based customer service systems.</a:t>
              </a:r>
            </a:p>
          </p:txBody>
        </p:sp>
        <p:sp>
          <p:nvSpPr>
            <p:cNvPr name="TextBox 10" id="10"/>
            <p:cNvSpPr txBox="true"/>
            <p:nvPr/>
          </p:nvSpPr>
          <p:spPr>
            <a:xfrm rot="0">
              <a:off x="0" y="9459"/>
              <a:ext cx="9409139" cy="1400175"/>
            </a:xfrm>
            <a:prstGeom prst="rect">
              <a:avLst/>
            </a:prstGeom>
          </p:spPr>
          <p:txBody>
            <a:bodyPr anchor="t" rtlCol="false" tIns="0" lIns="0" bIns="0" rIns="0">
              <a:spAutoFit/>
            </a:bodyPr>
            <a:lstStyle/>
            <a:p>
              <a:pPr algn="l" marL="0" indent="0" lvl="0">
                <a:lnSpc>
                  <a:spcPts val="8399"/>
                </a:lnSpc>
              </a:pPr>
              <a:r>
                <a:rPr lang="en-US" b="true" sz="6999" spc="-139">
                  <a:solidFill>
                    <a:srgbClr val="FFFFFF"/>
                  </a:solidFill>
                  <a:latin typeface="Antonio Bold"/>
                  <a:ea typeface="Antonio Bold"/>
                  <a:cs typeface="Antonio Bold"/>
                  <a:sym typeface="Antonio Bold"/>
                </a:rPr>
                <a:t>Speech Synthesis</a:t>
              </a:r>
            </a:p>
          </p:txBody>
        </p:sp>
      </p:gr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0">
            <a:off x="0" y="0"/>
            <a:ext cx="5751203" cy="10287000"/>
          </a:xfrm>
          <a:prstGeom prst="rect">
            <a:avLst/>
          </a:prstGeom>
          <a:solidFill>
            <a:srgbClr val="48B281"/>
          </a:solidFill>
        </p:spPr>
      </p:sp>
      <p:sp>
        <p:nvSpPr>
          <p:cNvPr name="TextBox 3" id="3"/>
          <p:cNvSpPr txBox="true"/>
          <p:nvPr/>
        </p:nvSpPr>
        <p:spPr>
          <a:xfrm rot="0">
            <a:off x="1028700" y="3424050"/>
            <a:ext cx="3961175" cy="3143250"/>
          </a:xfrm>
          <a:prstGeom prst="rect">
            <a:avLst/>
          </a:prstGeom>
        </p:spPr>
        <p:txBody>
          <a:bodyPr anchor="t" rtlCol="false" tIns="0" lIns="0" bIns="0" rIns="0">
            <a:spAutoFit/>
          </a:bodyPr>
          <a:lstStyle/>
          <a:p>
            <a:pPr algn="l" marL="0" indent="0" lvl="0">
              <a:lnSpc>
                <a:spcPts val="8279"/>
              </a:lnSpc>
            </a:pPr>
            <a:r>
              <a:rPr lang="en-US" b="true" sz="6899" spc="-137">
                <a:solidFill>
                  <a:srgbClr val="FFFFFF"/>
                </a:solidFill>
                <a:latin typeface="Antonio Bold"/>
                <a:ea typeface="Antonio Bold"/>
                <a:cs typeface="Antonio Bold"/>
                <a:sym typeface="Antonio Bold"/>
              </a:rPr>
              <a:t>Challenges in Voice Recognition</a:t>
            </a:r>
          </a:p>
        </p:txBody>
      </p:sp>
      <p:grpSp>
        <p:nvGrpSpPr>
          <p:cNvPr name="Group 4" id="4"/>
          <p:cNvGrpSpPr/>
          <p:nvPr/>
        </p:nvGrpSpPr>
        <p:grpSpPr>
          <a:xfrm rot="0">
            <a:off x="12153212" y="2440259"/>
            <a:ext cx="4715246" cy="1967581"/>
            <a:chOff x="0" y="0"/>
            <a:chExt cx="6286995" cy="2623441"/>
          </a:xfrm>
        </p:grpSpPr>
        <p:sp>
          <p:nvSpPr>
            <p:cNvPr name="TextBox 5" id="5"/>
            <p:cNvSpPr txBox="true"/>
            <p:nvPr/>
          </p:nvSpPr>
          <p:spPr>
            <a:xfrm rot="0">
              <a:off x="0" y="665737"/>
              <a:ext cx="6286995" cy="1957704"/>
            </a:xfrm>
            <a:prstGeom prst="rect">
              <a:avLst/>
            </a:prstGeom>
          </p:spPr>
          <p:txBody>
            <a:bodyPr anchor="t" rtlCol="false" tIns="0" lIns="0" bIns="0" rIns="0">
              <a:spAutoFit/>
            </a:bodyPr>
            <a:lstStyle/>
            <a:p>
              <a:pPr algn="l">
                <a:lnSpc>
                  <a:spcPts val="2940"/>
                </a:lnSpc>
              </a:pPr>
              <a:r>
                <a:rPr lang="en-US" sz="2100">
                  <a:solidFill>
                    <a:srgbClr val="000000"/>
                  </a:solidFill>
                  <a:latin typeface="Open Sauce"/>
                  <a:ea typeface="Open Sauce"/>
                  <a:cs typeface="Open Sauce"/>
                  <a:sym typeface="Open Sauce"/>
                </a:rPr>
                <a:t>Accents, dialects, and speaking speed variations make consistent interpretation difficult, especially in diverse groups.</a:t>
              </a:r>
            </a:p>
          </p:txBody>
        </p:sp>
        <p:sp>
          <p:nvSpPr>
            <p:cNvPr name="TextBox 6" id="6"/>
            <p:cNvSpPr txBox="true"/>
            <p:nvPr/>
          </p:nvSpPr>
          <p:spPr>
            <a:xfrm rot="0">
              <a:off x="0" y="-9525"/>
              <a:ext cx="6286995" cy="536998"/>
            </a:xfrm>
            <a:prstGeom prst="rect">
              <a:avLst/>
            </a:prstGeom>
          </p:spPr>
          <p:txBody>
            <a:bodyPr anchor="t" rtlCol="false" tIns="0" lIns="0" bIns="0" rIns="0">
              <a:spAutoFit/>
            </a:bodyPr>
            <a:lstStyle/>
            <a:p>
              <a:pPr algn="l">
                <a:lnSpc>
                  <a:spcPts val="3380"/>
                </a:lnSpc>
              </a:pPr>
              <a:r>
                <a:rPr lang="en-US" b="true" sz="2600">
                  <a:solidFill>
                    <a:srgbClr val="000000"/>
                  </a:solidFill>
                  <a:latin typeface="Open Sauce Bold"/>
                  <a:ea typeface="Open Sauce Bold"/>
                  <a:cs typeface="Open Sauce Bold"/>
                  <a:sym typeface="Open Sauce Bold"/>
                </a:rPr>
                <a:t>SPEECH VARIABILITY:</a:t>
              </a:r>
            </a:p>
          </p:txBody>
        </p:sp>
      </p:grpSp>
      <p:grpSp>
        <p:nvGrpSpPr>
          <p:cNvPr name="Group 7" id="7"/>
          <p:cNvGrpSpPr/>
          <p:nvPr/>
        </p:nvGrpSpPr>
        <p:grpSpPr>
          <a:xfrm rot="0">
            <a:off x="6786377" y="2516561"/>
            <a:ext cx="4715246" cy="1596106"/>
            <a:chOff x="0" y="0"/>
            <a:chExt cx="6286995" cy="2128141"/>
          </a:xfrm>
        </p:grpSpPr>
        <p:sp>
          <p:nvSpPr>
            <p:cNvPr name="TextBox 8" id="8"/>
            <p:cNvSpPr txBox="true"/>
            <p:nvPr/>
          </p:nvSpPr>
          <p:spPr>
            <a:xfrm rot="0">
              <a:off x="0" y="665737"/>
              <a:ext cx="6286995" cy="1462404"/>
            </a:xfrm>
            <a:prstGeom prst="rect">
              <a:avLst/>
            </a:prstGeom>
          </p:spPr>
          <p:txBody>
            <a:bodyPr anchor="t" rtlCol="false" tIns="0" lIns="0" bIns="0" rIns="0">
              <a:spAutoFit/>
            </a:bodyPr>
            <a:lstStyle/>
            <a:p>
              <a:pPr algn="l">
                <a:lnSpc>
                  <a:spcPts val="2940"/>
                </a:lnSpc>
              </a:pPr>
              <a:r>
                <a:rPr lang="en-US" sz="2100">
                  <a:solidFill>
                    <a:srgbClr val="000000"/>
                  </a:solidFill>
                  <a:latin typeface="Open Sauce"/>
                  <a:ea typeface="Open Sauce"/>
                  <a:cs typeface="Open Sauce"/>
                  <a:sym typeface="Open Sauce"/>
                </a:rPr>
                <a:t>Loud or unpredictable sounds can hinder accuracy, requiring advanced noise-cancellation techniques.</a:t>
              </a:r>
            </a:p>
          </p:txBody>
        </p:sp>
        <p:sp>
          <p:nvSpPr>
            <p:cNvPr name="TextBox 9" id="9"/>
            <p:cNvSpPr txBox="true"/>
            <p:nvPr/>
          </p:nvSpPr>
          <p:spPr>
            <a:xfrm rot="0">
              <a:off x="0" y="-9525"/>
              <a:ext cx="6286995" cy="536998"/>
            </a:xfrm>
            <a:prstGeom prst="rect">
              <a:avLst/>
            </a:prstGeom>
          </p:spPr>
          <p:txBody>
            <a:bodyPr anchor="t" rtlCol="false" tIns="0" lIns="0" bIns="0" rIns="0">
              <a:spAutoFit/>
            </a:bodyPr>
            <a:lstStyle/>
            <a:p>
              <a:pPr algn="l">
                <a:lnSpc>
                  <a:spcPts val="3380"/>
                </a:lnSpc>
              </a:pPr>
              <a:r>
                <a:rPr lang="en-US" b="true" sz="2600">
                  <a:solidFill>
                    <a:srgbClr val="000000"/>
                  </a:solidFill>
                  <a:latin typeface="Open Sauce Bold"/>
                  <a:ea typeface="Open Sauce Bold"/>
                  <a:cs typeface="Open Sauce Bold"/>
                  <a:sym typeface="Open Sauce Bold"/>
                </a:rPr>
                <a:t>BACKGROUND NOISE:</a:t>
              </a:r>
            </a:p>
          </p:txBody>
        </p:sp>
      </p:grpSp>
      <p:grpSp>
        <p:nvGrpSpPr>
          <p:cNvPr name="Group 10" id="10"/>
          <p:cNvGrpSpPr/>
          <p:nvPr/>
        </p:nvGrpSpPr>
        <p:grpSpPr>
          <a:xfrm rot="0">
            <a:off x="12153212" y="5143500"/>
            <a:ext cx="4715246" cy="1596106"/>
            <a:chOff x="0" y="0"/>
            <a:chExt cx="6286995" cy="2128141"/>
          </a:xfrm>
        </p:grpSpPr>
        <p:sp>
          <p:nvSpPr>
            <p:cNvPr name="TextBox 11" id="11"/>
            <p:cNvSpPr txBox="true"/>
            <p:nvPr/>
          </p:nvSpPr>
          <p:spPr>
            <a:xfrm rot="0">
              <a:off x="0" y="665737"/>
              <a:ext cx="6286995" cy="1462404"/>
            </a:xfrm>
            <a:prstGeom prst="rect">
              <a:avLst/>
            </a:prstGeom>
          </p:spPr>
          <p:txBody>
            <a:bodyPr anchor="t" rtlCol="false" tIns="0" lIns="0" bIns="0" rIns="0">
              <a:spAutoFit/>
            </a:bodyPr>
            <a:lstStyle/>
            <a:p>
              <a:pPr algn="l">
                <a:lnSpc>
                  <a:spcPts val="2940"/>
                </a:lnSpc>
              </a:pPr>
              <a:r>
                <a:rPr lang="en-US" sz="2100">
                  <a:solidFill>
                    <a:srgbClr val="000000"/>
                  </a:solidFill>
                  <a:latin typeface="Open Sauce"/>
                  <a:ea typeface="Open Sauce"/>
                  <a:cs typeface="Open Sauce"/>
                  <a:sym typeface="Open Sauce"/>
                </a:rPr>
                <a:t>Real-time processing demands significant computational power and optimized algorithms.</a:t>
              </a:r>
            </a:p>
          </p:txBody>
        </p:sp>
        <p:sp>
          <p:nvSpPr>
            <p:cNvPr name="TextBox 12" id="12"/>
            <p:cNvSpPr txBox="true"/>
            <p:nvPr/>
          </p:nvSpPr>
          <p:spPr>
            <a:xfrm rot="0">
              <a:off x="0" y="-9525"/>
              <a:ext cx="6286995" cy="536998"/>
            </a:xfrm>
            <a:prstGeom prst="rect">
              <a:avLst/>
            </a:prstGeom>
          </p:spPr>
          <p:txBody>
            <a:bodyPr anchor="t" rtlCol="false" tIns="0" lIns="0" bIns="0" rIns="0">
              <a:spAutoFit/>
            </a:bodyPr>
            <a:lstStyle/>
            <a:p>
              <a:pPr algn="l">
                <a:lnSpc>
                  <a:spcPts val="3380"/>
                </a:lnSpc>
              </a:pPr>
              <a:r>
                <a:rPr lang="en-US" b="true" sz="2600">
                  <a:solidFill>
                    <a:srgbClr val="000000"/>
                  </a:solidFill>
                  <a:latin typeface="Open Sauce Bold"/>
                  <a:ea typeface="Open Sauce Bold"/>
                  <a:cs typeface="Open Sauce Bold"/>
                  <a:sym typeface="Open Sauce Bold"/>
                </a:rPr>
                <a:t>RESOURCE-INTENSIVE:</a:t>
              </a:r>
            </a:p>
          </p:txBody>
        </p:sp>
      </p:grpSp>
      <p:grpSp>
        <p:nvGrpSpPr>
          <p:cNvPr name="Group 13" id="13"/>
          <p:cNvGrpSpPr/>
          <p:nvPr/>
        </p:nvGrpSpPr>
        <p:grpSpPr>
          <a:xfrm rot="0">
            <a:off x="6786377" y="5143500"/>
            <a:ext cx="4715246" cy="1967581"/>
            <a:chOff x="0" y="0"/>
            <a:chExt cx="6286995" cy="2623441"/>
          </a:xfrm>
        </p:grpSpPr>
        <p:sp>
          <p:nvSpPr>
            <p:cNvPr name="TextBox 14" id="14"/>
            <p:cNvSpPr txBox="true"/>
            <p:nvPr/>
          </p:nvSpPr>
          <p:spPr>
            <a:xfrm rot="0">
              <a:off x="0" y="665737"/>
              <a:ext cx="6286995" cy="1957704"/>
            </a:xfrm>
            <a:prstGeom prst="rect">
              <a:avLst/>
            </a:prstGeom>
          </p:spPr>
          <p:txBody>
            <a:bodyPr anchor="t" rtlCol="false" tIns="0" lIns="0" bIns="0" rIns="0">
              <a:spAutoFit/>
            </a:bodyPr>
            <a:lstStyle/>
            <a:p>
              <a:pPr algn="l">
                <a:lnSpc>
                  <a:spcPts val="2940"/>
                </a:lnSpc>
              </a:pPr>
              <a:r>
                <a:rPr lang="en-US" sz="2100">
                  <a:solidFill>
                    <a:srgbClr val="000000"/>
                  </a:solidFill>
                  <a:latin typeface="Open Sauce"/>
                  <a:ea typeface="Open Sauce"/>
                  <a:cs typeface="Open Sauce"/>
                  <a:sym typeface="Open Sauce"/>
                </a:rPr>
                <a:t>Storing and processing voice data raises ethical and legal issues, requiring secure practices and compliance with privacy regulations</a:t>
              </a:r>
            </a:p>
          </p:txBody>
        </p:sp>
        <p:sp>
          <p:nvSpPr>
            <p:cNvPr name="TextBox 15" id="15"/>
            <p:cNvSpPr txBox="true"/>
            <p:nvPr/>
          </p:nvSpPr>
          <p:spPr>
            <a:xfrm rot="0">
              <a:off x="0" y="-9525"/>
              <a:ext cx="6286995" cy="536998"/>
            </a:xfrm>
            <a:prstGeom prst="rect">
              <a:avLst/>
            </a:prstGeom>
          </p:spPr>
          <p:txBody>
            <a:bodyPr anchor="t" rtlCol="false" tIns="0" lIns="0" bIns="0" rIns="0">
              <a:spAutoFit/>
            </a:bodyPr>
            <a:lstStyle/>
            <a:p>
              <a:pPr algn="l">
                <a:lnSpc>
                  <a:spcPts val="3380"/>
                </a:lnSpc>
              </a:pPr>
              <a:r>
                <a:rPr lang="en-US" b="true" sz="2600">
                  <a:solidFill>
                    <a:srgbClr val="000000"/>
                  </a:solidFill>
                  <a:latin typeface="Open Sauce Bold"/>
                  <a:ea typeface="Open Sauce Bold"/>
                  <a:cs typeface="Open Sauce Bold"/>
                  <a:sym typeface="Open Sauce Bold"/>
                </a:rPr>
                <a:t>PRIVACY CONCERNS:</a:t>
              </a:r>
            </a:p>
          </p:txBody>
        </p:sp>
      </p:grpSp>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924623" y="1507235"/>
            <a:ext cx="14438754" cy="1047750"/>
          </a:xfrm>
          <a:prstGeom prst="rect">
            <a:avLst/>
          </a:prstGeom>
        </p:spPr>
        <p:txBody>
          <a:bodyPr anchor="t" rtlCol="false" tIns="0" lIns="0" bIns="0" rIns="0">
            <a:spAutoFit/>
          </a:bodyPr>
          <a:lstStyle/>
          <a:p>
            <a:pPr algn="ctr" marL="0" indent="0" lvl="0">
              <a:lnSpc>
                <a:spcPts val="8399"/>
              </a:lnSpc>
            </a:pPr>
            <a:r>
              <a:rPr lang="en-US" b="true" sz="6999" spc="-139">
                <a:solidFill>
                  <a:srgbClr val="000000"/>
                </a:solidFill>
                <a:latin typeface="Antonio Bold"/>
                <a:ea typeface="Antonio Bold"/>
                <a:cs typeface="Antonio Bold"/>
                <a:sym typeface="Antonio Bold"/>
              </a:rPr>
              <a:t>conclusion</a:t>
            </a:r>
          </a:p>
        </p:txBody>
      </p:sp>
      <p:sp>
        <p:nvSpPr>
          <p:cNvPr name="AutoShape 3" id="3"/>
          <p:cNvSpPr/>
          <p:nvPr/>
        </p:nvSpPr>
        <p:spPr>
          <a:xfrm rot="0">
            <a:off x="0" y="8692169"/>
            <a:ext cx="18288000" cy="1594831"/>
          </a:xfrm>
          <a:prstGeom prst="rect">
            <a:avLst/>
          </a:prstGeom>
          <a:solidFill>
            <a:srgbClr val="48B281"/>
          </a:solidFill>
        </p:spPr>
      </p:sp>
      <p:sp>
        <p:nvSpPr>
          <p:cNvPr name="TextBox 4" id="4"/>
          <p:cNvSpPr txBox="true"/>
          <p:nvPr/>
        </p:nvSpPr>
        <p:spPr>
          <a:xfrm rot="0">
            <a:off x="2345050" y="3007360"/>
            <a:ext cx="13597901" cy="4262755"/>
          </a:xfrm>
          <a:prstGeom prst="rect">
            <a:avLst/>
          </a:prstGeom>
        </p:spPr>
        <p:txBody>
          <a:bodyPr anchor="t" rtlCol="false" tIns="0" lIns="0" bIns="0" rIns="0">
            <a:spAutoFit/>
          </a:bodyPr>
          <a:lstStyle/>
          <a:p>
            <a:pPr algn="ctr">
              <a:lnSpc>
                <a:spcPts val="3380"/>
              </a:lnSpc>
              <a:spcBef>
                <a:spcPct val="0"/>
              </a:spcBef>
            </a:pPr>
            <a:r>
              <a:rPr lang="en-US" sz="2600">
                <a:solidFill>
                  <a:srgbClr val="000000"/>
                </a:solidFill>
                <a:latin typeface="Open Sauce"/>
                <a:ea typeface="Open Sauce"/>
                <a:cs typeface="Open Sauce"/>
                <a:sym typeface="Open Sauce"/>
              </a:rPr>
              <a:t>VOICE RECOGNITION TECHNOLOGY IS RAPIDLY ADVANCING, ENHANCING ACCESSIBILITY, AUTOMATION, AND USER INTERACTION ACROSS VARIOUS INDUSTRIES. BY ENABLING MORE INTUITIVE WAYS TO INTERACT WITH DEVICES, IT HAS BECOME INTEGRAL TO VIRTUAL ASSISTANTS, SMART HOME SYSTEMS, AND OTHER APPLICATIONS. HOWEVER, CHALLENGES SUCH AS MANAGING BACKGROUND NOISE, HANDLING SPEECH VARIABILITY, AND ADDRESSING PRIVACY CONCERNS PERSIST. OVERCOMING THESE OBSTACLES REQUIRES CONTINUOUS INNOVATION IN NOISE-CANCELLATION TECHNIQUES, ALGORITHM OPTIMIZATION, AND DATA SECURITY PRACTICES, ENSURING THAT VOICE RECOGNITION CAN REACH ITS FULL POTENTIAL WHILE SAFEGUARDING USER PRIVACY.</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6275864" y="-1513365"/>
            <a:ext cx="13313729" cy="13313729"/>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8B281"/>
            </a:solidFill>
          </p:spPr>
        </p:sp>
      </p:grpSp>
      <p:sp>
        <p:nvSpPr>
          <p:cNvPr name="TextBox 4" id="4"/>
          <p:cNvSpPr txBox="true"/>
          <p:nvPr/>
        </p:nvSpPr>
        <p:spPr>
          <a:xfrm rot="0">
            <a:off x="669126" y="4624387"/>
            <a:ext cx="4911328" cy="1047750"/>
          </a:xfrm>
          <a:prstGeom prst="rect">
            <a:avLst/>
          </a:prstGeom>
        </p:spPr>
        <p:txBody>
          <a:bodyPr anchor="t" rtlCol="false" tIns="0" lIns="0" bIns="0" rIns="0">
            <a:spAutoFit/>
          </a:bodyPr>
          <a:lstStyle/>
          <a:p>
            <a:pPr algn="ctr" marL="0" indent="0" lvl="0">
              <a:lnSpc>
                <a:spcPts val="8399"/>
              </a:lnSpc>
            </a:pPr>
            <a:r>
              <a:rPr lang="en-US" b="true" sz="6999" spc="-139">
                <a:solidFill>
                  <a:srgbClr val="FFFFFF"/>
                </a:solidFill>
                <a:latin typeface="Antonio Bold"/>
                <a:ea typeface="Antonio Bold"/>
                <a:cs typeface="Antonio Bold"/>
                <a:sym typeface="Antonio Bold"/>
              </a:rPr>
              <a:t>CONTENT</a:t>
            </a:r>
          </a:p>
        </p:txBody>
      </p:sp>
      <p:sp>
        <p:nvSpPr>
          <p:cNvPr name="TextBox 5" id="5"/>
          <p:cNvSpPr txBox="true"/>
          <p:nvPr/>
        </p:nvSpPr>
        <p:spPr>
          <a:xfrm rot="0">
            <a:off x="9231551" y="1877011"/>
            <a:ext cx="8027749" cy="495300"/>
          </a:xfrm>
          <a:prstGeom prst="rect">
            <a:avLst/>
          </a:prstGeom>
        </p:spPr>
        <p:txBody>
          <a:bodyPr anchor="t" rtlCol="false" tIns="0" lIns="0" bIns="0" rIns="0">
            <a:spAutoFit/>
          </a:bodyPr>
          <a:lstStyle/>
          <a:p>
            <a:pPr algn="l">
              <a:lnSpc>
                <a:spcPts val="3900"/>
              </a:lnSpc>
            </a:pPr>
            <a:r>
              <a:rPr lang="en-US" sz="3000" b="true">
                <a:solidFill>
                  <a:srgbClr val="000000"/>
                </a:solidFill>
                <a:latin typeface="Open Sauce Bold"/>
                <a:ea typeface="Open Sauce Bold"/>
                <a:cs typeface="Open Sauce Bold"/>
                <a:sym typeface="Open Sauce Bold"/>
              </a:rPr>
              <a:t>Automatic Speech Recognition (ASR)</a:t>
            </a:r>
          </a:p>
        </p:txBody>
      </p:sp>
      <p:sp>
        <p:nvSpPr>
          <p:cNvPr name="TextBox 6" id="6"/>
          <p:cNvSpPr txBox="true"/>
          <p:nvPr/>
        </p:nvSpPr>
        <p:spPr>
          <a:xfrm rot="0">
            <a:off x="9231551" y="875714"/>
            <a:ext cx="8027749" cy="495300"/>
          </a:xfrm>
          <a:prstGeom prst="rect">
            <a:avLst/>
          </a:prstGeom>
        </p:spPr>
        <p:txBody>
          <a:bodyPr anchor="t" rtlCol="false" tIns="0" lIns="0" bIns="0" rIns="0">
            <a:spAutoFit/>
          </a:bodyPr>
          <a:lstStyle/>
          <a:p>
            <a:pPr algn="l">
              <a:lnSpc>
                <a:spcPts val="3900"/>
              </a:lnSpc>
            </a:pPr>
            <a:r>
              <a:rPr lang="en-US" sz="3000" b="true">
                <a:solidFill>
                  <a:srgbClr val="000000"/>
                </a:solidFill>
                <a:latin typeface="Open Sauce Bold"/>
                <a:ea typeface="Open Sauce Bold"/>
                <a:cs typeface="Open Sauce Bold"/>
                <a:sym typeface="Open Sauce Bold"/>
              </a:rPr>
              <a:t>What is Biometric modalities ?</a:t>
            </a:r>
          </a:p>
        </p:txBody>
      </p:sp>
      <p:sp>
        <p:nvSpPr>
          <p:cNvPr name="TextBox 7" id="7"/>
          <p:cNvSpPr txBox="true"/>
          <p:nvPr/>
        </p:nvSpPr>
        <p:spPr>
          <a:xfrm rot="0">
            <a:off x="9231551" y="2877136"/>
            <a:ext cx="8027749" cy="990600"/>
          </a:xfrm>
          <a:prstGeom prst="rect">
            <a:avLst/>
          </a:prstGeom>
        </p:spPr>
        <p:txBody>
          <a:bodyPr anchor="t" rtlCol="false" tIns="0" lIns="0" bIns="0" rIns="0">
            <a:spAutoFit/>
          </a:bodyPr>
          <a:lstStyle/>
          <a:p>
            <a:pPr algn="l">
              <a:lnSpc>
                <a:spcPts val="3900"/>
              </a:lnSpc>
            </a:pPr>
            <a:r>
              <a:rPr lang="en-US" sz="3000" b="true">
                <a:solidFill>
                  <a:srgbClr val="000000"/>
                </a:solidFill>
                <a:latin typeface="Open Sauce Bold"/>
                <a:ea typeface="Open Sauce Bold"/>
                <a:cs typeface="Open Sauce Bold"/>
                <a:sym typeface="Open Sauce Bold"/>
              </a:rPr>
              <a:t>Types of Voice Recognition</a:t>
            </a:r>
          </a:p>
          <a:p>
            <a:pPr algn="l">
              <a:lnSpc>
                <a:spcPts val="3900"/>
              </a:lnSpc>
            </a:pPr>
          </a:p>
        </p:txBody>
      </p:sp>
      <p:sp>
        <p:nvSpPr>
          <p:cNvPr name="TextBox 8" id="8"/>
          <p:cNvSpPr txBox="true"/>
          <p:nvPr/>
        </p:nvSpPr>
        <p:spPr>
          <a:xfrm rot="0">
            <a:off x="9231551" y="3877261"/>
            <a:ext cx="8027749" cy="495300"/>
          </a:xfrm>
          <a:prstGeom prst="rect">
            <a:avLst/>
          </a:prstGeom>
        </p:spPr>
        <p:txBody>
          <a:bodyPr anchor="t" rtlCol="false" tIns="0" lIns="0" bIns="0" rIns="0">
            <a:spAutoFit/>
          </a:bodyPr>
          <a:lstStyle/>
          <a:p>
            <a:pPr algn="l">
              <a:lnSpc>
                <a:spcPts val="3900"/>
              </a:lnSpc>
            </a:pPr>
            <a:r>
              <a:rPr lang="en-US" sz="3000" b="true">
                <a:solidFill>
                  <a:srgbClr val="000000"/>
                </a:solidFill>
                <a:latin typeface="Open Sauce Bold"/>
                <a:ea typeface="Open Sauce Bold"/>
                <a:cs typeface="Open Sauce Bold"/>
                <a:sym typeface="Open Sauce Bold"/>
              </a:rPr>
              <a:t>Sound characteristics</a:t>
            </a:r>
          </a:p>
        </p:txBody>
      </p:sp>
      <p:sp>
        <p:nvSpPr>
          <p:cNvPr name="TextBox 9" id="9"/>
          <p:cNvSpPr txBox="true"/>
          <p:nvPr/>
        </p:nvSpPr>
        <p:spPr>
          <a:xfrm rot="0">
            <a:off x="9231551" y="4877386"/>
            <a:ext cx="8027749" cy="495300"/>
          </a:xfrm>
          <a:prstGeom prst="rect">
            <a:avLst/>
          </a:prstGeom>
        </p:spPr>
        <p:txBody>
          <a:bodyPr anchor="t" rtlCol="false" tIns="0" lIns="0" bIns="0" rIns="0">
            <a:spAutoFit/>
          </a:bodyPr>
          <a:lstStyle/>
          <a:p>
            <a:pPr algn="l">
              <a:lnSpc>
                <a:spcPts val="3900"/>
              </a:lnSpc>
            </a:pPr>
            <a:r>
              <a:rPr lang="en-US" sz="3000" b="true">
                <a:solidFill>
                  <a:srgbClr val="000000"/>
                </a:solidFill>
                <a:latin typeface="Open Sauce Bold"/>
                <a:ea typeface="Open Sauce Bold"/>
                <a:cs typeface="Open Sauce Bold"/>
                <a:sym typeface="Open Sauce Bold"/>
              </a:rPr>
              <a:t>How Voice Recognition Works</a:t>
            </a:r>
          </a:p>
        </p:txBody>
      </p:sp>
      <p:sp>
        <p:nvSpPr>
          <p:cNvPr name="TextBox 10" id="10"/>
          <p:cNvSpPr txBox="true"/>
          <p:nvPr/>
        </p:nvSpPr>
        <p:spPr>
          <a:xfrm rot="0">
            <a:off x="9231551" y="5877511"/>
            <a:ext cx="8027749" cy="495300"/>
          </a:xfrm>
          <a:prstGeom prst="rect">
            <a:avLst/>
          </a:prstGeom>
        </p:spPr>
        <p:txBody>
          <a:bodyPr anchor="t" rtlCol="false" tIns="0" lIns="0" bIns="0" rIns="0">
            <a:spAutoFit/>
          </a:bodyPr>
          <a:lstStyle/>
          <a:p>
            <a:pPr algn="l">
              <a:lnSpc>
                <a:spcPts val="3900"/>
              </a:lnSpc>
            </a:pPr>
            <a:r>
              <a:rPr lang="en-US" sz="3000" b="true">
                <a:solidFill>
                  <a:srgbClr val="000000"/>
                </a:solidFill>
                <a:latin typeface="Open Sauce Bold"/>
                <a:ea typeface="Open Sauce Bold"/>
                <a:cs typeface="Open Sauce Bold"/>
                <a:sym typeface="Open Sauce Bold"/>
              </a:rPr>
              <a:t>Applications of Voice Recognition</a:t>
            </a:r>
          </a:p>
        </p:txBody>
      </p:sp>
      <p:sp>
        <p:nvSpPr>
          <p:cNvPr name="TextBox 11" id="11"/>
          <p:cNvSpPr txBox="true"/>
          <p:nvPr/>
        </p:nvSpPr>
        <p:spPr>
          <a:xfrm rot="0">
            <a:off x="9231551" y="6877636"/>
            <a:ext cx="8027749" cy="495300"/>
          </a:xfrm>
          <a:prstGeom prst="rect">
            <a:avLst/>
          </a:prstGeom>
        </p:spPr>
        <p:txBody>
          <a:bodyPr anchor="t" rtlCol="false" tIns="0" lIns="0" bIns="0" rIns="0">
            <a:spAutoFit/>
          </a:bodyPr>
          <a:lstStyle/>
          <a:p>
            <a:pPr algn="l">
              <a:lnSpc>
                <a:spcPts val="3900"/>
              </a:lnSpc>
            </a:pPr>
            <a:r>
              <a:rPr lang="en-US" sz="3000" b="true">
                <a:solidFill>
                  <a:srgbClr val="000000"/>
                </a:solidFill>
                <a:latin typeface="Open Sauce Bold"/>
                <a:ea typeface="Open Sauce Bold"/>
                <a:cs typeface="Open Sauce Bold"/>
                <a:sym typeface="Open Sauce Bold"/>
              </a:rPr>
              <a:t>Speech Synthesis</a:t>
            </a:r>
          </a:p>
        </p:txBody>
      </p:sp>
      <p:sp>
        <p:nvSpPr>
          <p:cNvPr name="TextBox 12" id="12"/>
          <p:cNvSpPr txBox="true"/>
          <p:nvPr/>
        </p:nvSpPr>
        <p:spPr>
          <a:xfrm rot="0">
            <a:off x="9231551" y="7877761"/>
            <a:ext cx="8027749" cy="495300"/>
          </a:xfrm>
          <a:prstGeom prst="rect">
            <a:avLst/>
          </a:prstGeom>
        </p:spPr>
        <p:txBody>
          <a:bodyPr anchor="t" rtlCol="false" tIns="0" lIns="0" bIns="0" rIns="0">
            <a:spAutoFit/>
          </a:bodyPr>
          <a:lstStyle/>
          <a:p>
            <a:pPr algn="l">
              <a:lnSpc>
                <a:spcPts val="3900"/>
              </a:lnSpc>
            </a:pPr>
            <a:r>
              <a:rPr lang="en-US" sz="3000" b="true">
                <a:solidFill>
                  <a:srgbClr val="000000"/>
                </a:solidFill>
                <a:latin typeface="Open Sauce Bold"/>
                <a:ea typeface="Open Sauce Bold"/>
                <a:cs typeface="Open Sauce Bold"/>
                <a:sym typeface="Open Sauce Bold"/>
              </a:rPr>
              <a:t>Challenges</a:t>
            </a:r>
          </a:p>
        </p:txBody>
      </p:sp>
      <p:sp>
        <p:nvSpPr>
          <p:cNvPr name="TextBox 13" id="13"/>
          <p:cNvSpPr txBox="true"/>
          <p:nvPr/>
        </p:nvSpPr>
        <p:spPr>
          <a:xfrm rot="0">
            <a:off x="9231551" y="8877886"/>
            <a:ext cx="8027749" cy="495300"/>
          </a:xfrm>
          <a:prstGeom prst="rect">
            <a:avLst/>
          </a:prstGeom>
        </p:spPr>
        <p:txBody>
          <a:bodyPr anchor="t" rtlCol="false" tIns="0" lIns="0" bIns="0" rIns="0">
            <a:spAutoFit/>
          </a:bodyPr>
          <a:lstStyle/>
          <a:p>
            <a:pPr algn="l">
              <a:lnSpc>
                <a:spcPts val="3900"/>
              </a:lnSpc>
            </a:pPr>
            <a:r>
              <a:rPr lang="en-US" sz="3000" b="true">
                <a:solidFill>
                  <a:srgbClr val="000000"/>
                </a:solidFill>
                <a:latin typeface="Open Sauce Bold"/>
                <a:ea typeface="Open Sauce Bold"/>
                <a:cs typeface="Open Sauce Bold"/>
                <a:sym typeface="Open Sauce Bold"/>
              </a:rPr>
              <a:t>Conclusion</a:t>
            </a:r>
          </a:p>
        </p:txBody>
      </p:sp>
      <p:sp>
        <p:nvSpPr>
          <p:cNvPr name="AutoShape 14" id="14"/>
          <p:cNvSpPr/>
          <p:nvPr/>
        </p:nvSpPr>
        <p:spPr>
          <a:xfrm>
            <a:off x="9231551" y="1642476"/>
            <a:ext cx="7787725" cy="0"/>
          </a:xfrm>
          <a:prstGeom prst="line">
            <a:avLst/>
          </a:prstGeom>
          <a:ln cap="flat" w="9525">
            <a:solidFill>
              <a:srgbClr val="000000"/>
            </a:solidFill>
            <a:prstDash val="solid"/>
            <a:headEnd type="none" len="sm" w="sm"/>
            <a:tailEnd type="none" len="sm" w="sm"/>
          </a:ln>
        </p:spPr>
      </p:sp>
      <p:sp>
        <p:nvSpPr>
          <p:cNvPr name="AutoShape 15" id="15"/>
          <p:cNvSpPr/>
          <p:nvPr/>
        </p:nvSpPr>
        <p:spPr>
          <a:xfrm>
            <a:off x="9231551" y="2643774"/>
            <a:ext cx="7787725" cy="0"/>
          </a:xfrm>
          <a:prstGeom prst="line">
            <a:avLst/>
          </a:prstGeom>
          <a:ln cap="flat" w="9525">
            <a:solidFill>
              <a:srgbClr val="000000"/>
            </a:solidFill>
            <a:prstDash val="solid"/>
            <a:headEnd type="none" len="sm" w="sm"/>
            <a:tailEnd type="none" len="sm" w="sm"/>
          </a:ln>
        </p:spPr>
      </p:sp>
      <p:sp>
        <p:nvSpPr>
          <p:cNvPr name="AutoShape 16" id="16"/>
          <p:cNvSpPr/>
          <p:nvPr/>
        </p:nvSpPr>
        <p:spPr>
          <a:xfrm>
            <a:off x="9231551" y="3643899"/>
            <a:ext cx="7787725" cy="0"/>
          </a:xfrm>
          <a:prstGeom prst="line">
            <a:avLst/>
          </a:prstGeom>
          <a:ln cap="flat" w="9525">
            <a:solidFill>
              <a:srgbClr val="000000"/>
            </a:solidFill>
            <a:prstDash val="solid"/>
            <a:headEnd type="none" len="sm" w="sm"/>
            <a:tailEnd type="none" len="sm" w="sm"/>
          </a:ln>
        </p:spPr>
      </p:sp>
      <p:sp>
        <p:nvSpPr>
          <p:cNvPr name="AutoShape 17" id="17"/>
          <p:cNvSpPr/>
          <p:nvPr/>
        </p:nvSpPr>
        <p:spPr>
          <a:xfrm>
            <a:off x="9231551" y="4644024"/>
            <a:ext cx="7787725" cy="0"/>
          </a:xfrm>
          <a:prstGeom prst="line">
            <a:avLst/>
          </a:prstGeom>
          <a:ln cap="flat" w="9525">
            <a:solidFill>
              <a:srgbClr val="000000"/>
            </a:solidFill>
            <a:prstDash val="solid"/>
            <a:headEnd type="none" len="sm" w="sm"/>
            <a:tailEnd type="none" len="sm" w="sm"/>
          </a:ln>
        </p:spPr>
      </p:sp>
      <p:sp>
        <p:nvSpPr>
          <p:cNvPr name="AutoShape 18" id="18"/>
          <p:cNvSpPr/>
          <p:nvPr/>
        </p:nvSpPr>
        <p:spPr>
          <a:xfrm>
            <a:off x="9231551" y="5644149"/>
            <a:ext cx="7787725" cy="0"/>
          </a:xfrm>
          <a:prstGeom prst="line">
            <a:avLst/>
          </a:prstGeom>
          <a:ln cap="flat" w="9525">
            <a:solidFill>
              <a:srgbClr val="000000"/>
            </a:solidFill>
            <a:prstDash val="solid"/>
            <a:headEnd type="none" len="sm" w="sm"/>
            <a:tailEnd type="none" len="sm" w="sm"/>
          </a:ln>
        </p:spPr>
      </p:sp>
      <p:sp>
        <p:nvSpPr>
          <p:cNvPr name="AutoShape 19" id="19"/>
          <p:cNvSpPr/>
          <p:nvPr/>
        </p:nvSpPr>
        <p:spPr>
          <a:xfrm>
            <a:off x="9231551" y="6644274"/>
            <a:ext cx="7787725" cy="0"/>
          </a:xfrm>
          <a:prstGeom prst="line">
            <a:avLst/>
          </a:prstGeom>
          <a:ln cap="flat" w="9525">
            <a:solidFill>
              <a:srgbClr val="000000"/>
            </a:solidFill>
            <a:prstDash val="solid"/>
            <a:headEnd type="none" len="sm" w="sm"/>
            <a:tailEnd type="none" len="sm" w="sm"/>
          </a:ln>
        </p:spPr>
      </p:sp>
      <p:sp>
        <p:nvSpPr>
          <p:cNvPr name="AutoShape 20" id="20"/>
          <p:cNvSpPr/>
          <p:nvPr/>
        </p:nvSpPr>
        <p:spPr>
          <a:xfrm>
            <a:off x="9231551" y="7644399"/>
            <a:ext cx="7787725" cy="0"/>
          </a:xfrm>
          <a:prstGeom prst="line">
            <a:avLst/>
          </a:prstGeom>
          <a:ln cap="flat" w="9525">
            <a:solidFill>
              <a:srgbClr val="000000"/>
            </a:solidFill>
            <a:prstDash val="solid"/>
            <a:headEnd type="none" len="sm" w="sm"/>
            <a:tailEnd type="none" len="sm" w="sm"/>
          </a:ln>
        </p:spPr>
      </p:sp>
      <p:sp>
        <p:nvSpPr>
          <p:cNvPr name="AutoShape 21" id="21"/>
          <p:cNvSpPr/>
          <p:nvPr/>
        </p:nvSpPr>
        <p:spPr>
          <a:xfrm>
            <a:off x="9231551" y="8644524"/>
            <a:ext cx="7787725" cy="0"/>
          </a:xfrm>
          <a:prstGeom prst="line">
            <a:avLst/>
          </a:prstGeom>
          <a:ln cap="flat" w="9525">
            <a:solidFill>
              <a:srgbClr val="000000"/>
            </a:solidFill>
            <a:prstDash val="solid"/>
            <a:headEnd type="none" len="sm" w="sm"/>
            <a:tailEnd type="none" len="sm" w="sm"/>
          </a:ln>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275864" y="-1513365"/>
            <a:ext cx="13313729" cy="13313729"/>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8B281"/>
            </a:solidFill>
          </p:spPr>
        </p:sp>
      </p:grpSp>
      <p:grpSp>
        <p:nvGrpSpPr>
          <p:cNvPr name="Group 4" id="4"/>
          <p:cNvGrpSpPr/>
          <p:nvPr/>
        </p:nvGrpSpPr>
        <p:grpSpPr>
          <a:xfrm rot="0">
            <a:off x="7787604" y="1726123"/>
            <a:ext cx="5974146" cy="2710465"/>
            <a:chOff x="0" y="0"/>
            <a:chExt cx="7965528" cy="3613953"/>
          </a:xfrm>
        </p:grpSpPr>
        <p:sp>
          <p:nvSpPr>
            <p:cNvPr name="TextBox 5" id="5"/>
            <p:cNvSpPr txBox="true"/>
            <p:nvPr/>
          </p:nvSpPr>
          <p:spPr>
            <a:xfrm rot="0">
              <a:off x="0" y="665737"/>
              <a:ext cx="7965528" cy="2948304"/>
            </a:xfrm>
            <a:prstGeom prst="rect">
              <a:avLst/>
            </a:prstGeom>
          </p:spPr>
          <p:txBody>
            <a:bodyPr anchor="t" rtlCol="false" tIns="0" lIns="0" bIns="0" rIns="0">
              <a:spAutoFit/>
            </a:bodyPr>
            <a:lstStyle/>
            <a:p>
              <a:pPr algn="l">
                <a:lnSpc>
                  <a:spcPts val="2940"/>
                </a:lnSpc>
              </a:pPr>
              <a:r>
                <a:rPr lang="en-US" sz="2100">
                  <a:solidFill>
                    <a:srgbClr val="000000"/>
                  </a:solidFill>
                  <a:latin typeface="Open Sauce"/>
                  <a:ea typeface="Open Sauce"/>
                  <a:cs typeface="Open Sauce"/>
                  <a:sym typeface="Open Sauce"/>
                </a:rPr>
                <a:t>Biometric modalities identify individuals using unique physical or behavioral traits, like fingerprints, voice, or facial features. They ensure secure and reliable authentication in various applications, such as security and access control.</a:t>
              </a:r>
            </a:p>
          </p:txBody>
        </p:sp>
        <p:sp>
          <p:nvSpPr>
            <p:cNvPr name="TextBox 6" id="6"/>
            <p:cNvSpPr txBox="true"/>
            <p:nvPr/>
          </p:nvSpPr>
          <p:spPr>
            <a:xfrm rot="0">
              <a:off x="0" y="-9525"/>
              <a:ext cx="7965528" cy="536998"/>
            </a:xfrm>
            <a:prstGeom prst="rect">
              <a:avLst/>
            </a:prstGeom>
          </p:spPr>
          <p:txBody>
            <a:bodyPr anchor="t" rtlCol="false" tIns="0" lIns="0" bIns="0" rIns="0">
              <a:spAutoFit/>
            </a:bodyPr>
            <a:lstStyle/>
            <a:p>
              <a:pPr algn="l">
                <a:lnSpc>
                  <a:spcPts val="3380"/>
                </a:lnSpc>
              </a:pPr>
            </a:p>
          </p:txBody>
        </p:sp>
      </p:grpSp>
      <p:grpSp>
        <p:nvGrpSpPr>
          <p:cNvPr name="Group 7" id="7"/>
          <p:cNvGrpSpPr/>
          <p:nvPr/>
        </p:nvGrpSpPr>
        <p:grpSpPr>
          <a:xfrm rot="0">
            <a:off x="7787604" y="1240310"/>
            <a:ext cx="5139085" cy="752475"/>
            <a:chOff x="0" y="0"/>
            <a:chExt cx="6852113" cy="1003300"/>
          </a:xfrm>
        </p:grpSpPr>
        <p:sp>
          <p:nvSpPr>
            <p:cNvPr name="AutoShape 8" id="8"/>
            <p:cNvSpPr/>
            <p:nvPr/>
          </p:nvSpPr>
          <p:spPr>
            <a:xfrm>
              <a:off x="0" y="501650"/>
              <a:ext cx="6852113" cy="0"/>
            </a:xfrm>
            <a:prstGeom prst="line">
              <a:avLst/>
            </a:prstGeom>
            <a:ln cap="rnd" w="1003300">
              <a:solidFill>
                <a:srgbClr val="68D6A3"/>
              </a:solidFill>
              <a:prstDash val="solid"/>
              <a:headEnd type="none" len="sm" w="sm"/>
              <a:tailEnd type="none" len="sm" w="sm"/>
            </a:ln>
          </p:spPr>
        </p:sp>
        <p:sp>
          <p:nvSpPr>
            <p:cNvPr name="TextBox 9" id="9"/>
            <p:cNvSpPr txBox="true"/>
            <p:nvPr/>
          </p:nvSpPr>
          <p:spPr>
            <a:xfrm rot="0">
              <a:off x="1095694" y="171450"/>
              <a:ext cx="4660725" cy="546100"/>
            </a:xfrm>
            <a:prstGeom prst="rect">
              <a:avLst/>
            </a:prstGeom>
          </p:spPr>
          <p:txBody>
            <a:bodyPr anchor="t" rtlCol="false" tIns="0" lIns="0" bIns="0" rIns="0">
              <a:spAutoFit/>
            </a:bodyPr>
            <a:lstStyle/>
            <a:p>
              <a:pPr algn="ctr">
                <a:lnSpc>
                  <a:spcPts val="3412"/>
                </a:lnSpc>
              </a:pPr>
              <a:r>
                <a:rPr lang="en-US" b="true" sz="2624">
                  <a:solidFill>
                    <a:srgbClr val="FFFFFF"/>
                  </a:solidFill>
                  <a:latin typeface="Open Sauce Bold"/>
                  <a:ea typeface="Open Sauce Bold"/>
                  <a:cs typeface="Open Sauce Bold"/>
                  <a:sym typeface="Open Sauce Bold"/>
                </a:rPr>
                <a:t>Biometric modalities</a:t>
              </a:r>
            </a:p>
          </p:txBody>
        </p:sp>
      </p:grpSp>
      <p:grpSp>
        <p:nvGrpSpPr>
          <p:cNvPr name="Group 10" id="10"/>
          <p:cNvGrpSpPr/>
          <p:nvPr/>
        </p:nvGrpSpPr>
        <p:grpSpPr>
          <a:xfrm rot="0">
            <a:off x="7787604" y="4710983"/>
            <a:ext cx="5139085" cy="752475"/>
            <a:chOff x="0" y="0"/>
            <a:chExt cx="6852113" cy="1003300"/>
          </a:xfrm>
        </p:grpSpPr>
        <p:sp>
          <p:nvSpPr>
            <p:cNvPr name="AutoShape 11" id="11"/>
            <p:cNvSpPr/>
            <p:nvPr/>
          </p:nvSpPr>
          <p:spPr>
            <a:xfrm>
              <a:off x="0" y="501650"/>
              <a:ext cx="6852113" cy="0"/>
            </a:xfrm>
            <a:prstGeom prst="line">
              <a:avLst/>
            </a:prstGeom>
            <a:ln cap="rnd" w="1003300">
              <a:solidFill>
                <a:srgbClr val="68D6A3"/>
              </a:solidFill>
              <a:prstDash val="solid"/>
              <a:headEnd type="none" len="sm" w="sm"/>
              <a:tailEnd type="none" len="sm" w="sm"/>
            </a:ln>
          </p:spPr>
        </p:sp>
        <p:sp>
          <p:nvSpPr>
            <p:cNvPr name="TextBox 12" id="12"/>
            <p:cNvSpPr txBox="true"/>
            <p:nvPr/>
          </p:nvSpPr>
          <p:spPr>
            <a:xfrm rot="0">
              <a:off x="1095694" y="171450"/>
              <a:ext cx="4660725" cy="546100"/>
            </a:xfrm>
            <a:prstGeom prst="rect">
              <a:avLst/>
            </a:prstGeom>
          </p:spPr>
          <p:txBody>
            <a:bodyPr anchor="t" rtlCol="false" tIns="0" lIns="0" bIns="0" rIns="0">
              <a:spAutoFit/>
            </a:bodyPr>
            <a:lstStyle/>
            <a:p>
              <a:pPr algn="ctr">
                <a:lnSpc>
                  <a:spcPts val="3412"/>
                </a:lnSpc>
              </a:pPr>
              <a:r>
                <a:rPr lang="en-US" b="true" sz="2624">
                  <a:solidFill>
                    <a:srgbClr val="FFFFFF"/>
                  </a:solidFill>
                  <a:latin typeface="Open Sauce Bold"/>
                  <a:ea typeface="Open Sauce Bold"/>
                  <a:cs typeface="Open Sauce Bold"/>
                  <a:sym typeface="Open Sauce Bold"/>
                </a:rPr>
                <a:t>Biometric Features</a:t>
              </a:r>
            </a:p>
          </p:txBody>
        </p:sp>
      </p:grpSp>
      <p:sp>
        <p:nvSpPr>
          <p:cNvPr name="Freeform 13" id="13"/>
          <p:cNvSpPr/>
          <p:nvPr/>
        </p:nvSpPr>
        <p:spPr>
          <a:xfrm flipH="false" flipV="false" rot="0">
            <a:off x="14231369" y="1882320"/>
            <a:ext cx="3453693" cy="2677918"/>
          </a:xfrm>
          <a:custGeom>
            <a:avLst/>
            <a:gdLst/>
            <a:ahLst/>
            <a:cxnLst/>
            <a:rect r="r" b="b" t="t" l="l"/>
            <a:pathLst>
              <a:path h="2677918" w="3453693">
                <a:moveTo>
                  <a:pt x="0" y="0"/>
                </a:moveTo>
                <a:lnTo>
                  <a:pt x="3453693" y="0"/>
                </a:lnTo>
                <a:lnTo>
                  <a:pt x="3453693" y="2677917"/>
                </a:lnTo>
                <a:lnTo>
                  <a:pt x="0" y="2677917"/>
                </a:lnTo>
                <a:lnTo>
                  <a:pt x="0" y="0"/>
                </a:lnTo>
                <a:close/>
              </a:path>
            </a:pathLst>
          </a:custGeom>
          <a:blipFill>
            <a:blip r:embed="rId2"/>
            <a:stretch>
              <a:fillRect l="0" t="0" r="0" b="0"/>
            </a:stretch>
          </a:blipFill>
        </p:spPr>
      </p:sp>
      <p:sp>
        <p:nvSpPr>
          <p:cNvPr name="TextBox 14" id="14"/>
          <p:cNvSpPr txBox="true"/>
          <p:nvPr/>
        </p:nvSpPr>
        <p:spPr>
          <a:xfrm rot="0">
            <a:off x="1028700" y="3567113"/>
            <a:ext cx="4431539" cy="3162300"/>
          </a:xfrm>
          <a:prstGeom prst="rect">
            <a:avLst/>
          </a:prstGeom>
        </p:spPr>
        <p:txBody>
          <a:bodyPr anchor="t" rtlCol="false" tIns="0" lIns="0" bIns="0" rIns="0">
            <a:spAutoFit/>
          </a:bodyPr>
          <a:lstStyle/>
          <a:p>
            <a:pPr algn="l">
              <a:lnSpc>
                <a:spcPts val="8399"/>
              </a:lnSpc>
            </a:pPr>
            <a:r>
              <a:rPr lang="en-US" sz="6999" spc="-139" b="true">
                <a:solidFill>
                  <a:srgbClr val="FFFFFF"/>
                </a:solidFill>
                <a:latin typeface="Antonio Bold"/>
                <a:ea typeface="Antonio Bold"/>
                <a:cs typeface="Antonio Bold"/>
                <a:sym typeface="Antonio Bold"/>
              </a:rPr>
              <a:t>what is </a:t>
            </a:r>
          </a:p>
          <a:p>
            <a:pPr algn="l" marL="0" indent="0" lvl="0">
              <a:lnSpc>
                <a:spcPts val="8399"/>
              </a:lnSpc>
            </a:pPr>
            <a:r>
              <a:rPr lang="en-US" b="true" sz="6999" spc="-139">
                <a:solidFill>
                  <a:srgbClr val="FFFFFF"/>
                </a:solidFill>
                <a:latin typeface="Antonio Bold"/>
                <a:ea typeface="Antonio Bold"/>
                <a:cs typeface="Antonio Bold"/>
                <a:sym typeface="Antonio Bold"/>
              </a:rPr>
              <a:t>Biometric modalities ?</a:t>
            </a:r>
          </a:p>
        </p:txBody>
      </p:sp>
      <p:grpSp>
        <p:nvGrpSpPr>
          <p:cNvPr name="Group 15" id="15"/>
          <p:cNvGrpSpPr/>
          <p:nvPr/>
        </p:nvGrpSpPr>
        <p:grpSpPr>
          <a:xfrm rot="0">
            <a:off x="7949634" y="5737854"/>
            <a:ext cx="2825043" cy="2809253"/>
            <a:chOff x="0" y="0"/>
            <a:chExt cx="3766725" cy="3745670"/>
          </a:xfrm>
        </p:grpSpPr>
        <p:sp>
          <p:nvSpPr>
            <p:cNvPr name="TextBox 16" id="16"/>
            <p:cNvSpPr txBox="true"/>
            <p:nvPr/>
          </p:nvSpPr>
          <p:spPr>
            <a:xfrm rot="0">
              <a:off x="0" y="797630"/>
              <a:ext cx="3766725" cy="2948304"/>
            </a:xfrm>
            <a:prstGeom prst="rect">
              <a:avLst/>
            </a:prstGeom>
          </p:spPr>
          <p:txBody>
            <a:bodyPr anchor="t" rtlCol="false" tIns="0" lIns="0" bIns="0" rIns="0">
              <a:spAutoFit/>
            </a:bodyPr>
            <a:lstStyle/>
            <a:p>
              <a:pPr algn="l">
                <a:lnSpc>
                  <a:spcPts val="2940"/>
                </a:lnSpc>
              </a:pPr>
              <a:r>
                <a:rPr lang="en-US" sz="2100">
                  <a:solidFill>
                    <a:srgbClr val="000000"/>
                  </a:solidFill>
                  <a:latin typeface="Open Sauce"/>
                  <a:ea typeface="Open Sauce"/>
                  <a:cs typeface="Open Sauce"/>
                  <a:sym typeface="Open Sauce"/>
                </a:rPr>
                <a:t>DNA</a:t>
              </a:r>
            </a:p>
            <a:p>
              <a:pPr algn="l">
                <a:lnSpc>
                  <a:spcPts val="2940"/>
                </a:lnSpc>
              </a:pPr>
              <a:r>
                <a:rPr lang="en-US" sz="2100">
                  <a:solidFill>
                    <a:srgbClr val="000000"/>
                  </a:solidFill>
                  <a:latin typeface="Open Sauce"/>
                  <a:ea typeface="Open Sauce"/>
                  <a:cs typeface="Open Sauce"/>
                  <a:sym typeface="Open Sauce"/>
                </a:rPr>
                <a:t>smell</a:t>
              </a:r>
            </a:p>
            <a:p>
              <a:pPr algn="l">
                <a:lnSpc>
                  <a:spcPts val="2940"/>
                </a:lnSpc>
              </a:pPr>
              <a:r>
                <a:rPr lang="en-US" sz="2100">
                  <a:solidFill>
                    <a:srgbClr val="000000"/>
                  </a:solidFill>
                  <a:latin typeface="Open Sauce"/>
                  <a:ea typeface="Open Sauce"/>
                  <a:cs typeface="Open Sauce"/>
                  <a:sym typeface="Open Sauce"/>
                </a:rPr>
                <a:t>saliva</a:t>
              </a:r>
            </a:p>
            <a:p>
              <a:pPr algn="l">
                <a:lnSpc>
                  <a:spcPts val="2940"/>
                </a:lnSpc>
              </a:pPr>
              <a:r>
                <a:rPr lang="en-US" sz="2100">
                  <a:solidFill>
                    <a:srgbClr val="000000"/>
                  </a:solidFill>
                  <a:latin typeface="Open Sauce"/>
                  <a:ea typeface="Open Sauce"/>
                  <a:cs typeface="Open Sauce"/>
                  <a:sym typeface="Open Sauce"/>
                </a:rPr>
                <a:t>urine</a:t>
              </a:r>
            </a:p>
            <a:p>
              <a:pPr algn="l">
                <a:lnSpc>
                  <a:spcPts val="2940"/>
                </a:lnSpc>
              </a:pPr>
              <a:r>
                <a:rPr lang="en-US" sz="2100">
                  <a:solidFill>
                    <a:srgbClr val="000000"/>
                  </a:solidFill>
                  <a:latin typeface="Open Sauce"/>
                  <a:ea typeface="Open Sauce"/>
                  <a:cs typeface="Open Sauce"/>
                  <a:sym typeface="Open Sauce"/>
                </a:rPr>
                <a:t>hair</a:t>
              </a:r>
            </a:p>
            <a:p>
              <a:pPr algn="l">
                <a:lnSpc>
                  <a:spcPts val="2940"/>
                </a:lnSpc>
              </a:pPr>
              <a:r>
                <a:rPr lang="en-US" sz="2100">
                  <a:solidFill>
                    <a:srgbClr val="000000"/>
                  </a:solidFill>
                  <a:latin typeface="Open Sauce"/>
                  <a:ea typeface="Open Sauce"/>
                  <a:cs typeface="Open Sauce"/>
                  <a:sym typeface="Open Sauce"/>
                </a:rPr>
                <a:t>veins of the hand</a:t>
              </a:r>
            </a:p>
          </p:txBody>
        </p:sp>
        <p:sp>
          <p:nvSpPr>
            <p:cNvPr name="TextBox 17" id="17"/>
            <p:cNvSpPr txBox="true"/>
            <p:nvPr/>
          </p:nvSpPr>
          <p:spPr>
            <a:xfrm rot="0">
              <a:off x="0" y="-9525"/>
              <a:ext cx="3766725" cy="454871"/>
            </a:xfrm>
            <a:prstGeom prst="rect">
              <a:avLst/>
            </a:prstGeom>
          </p:spPr>
          <p:txBody>
            <a:bodyPr anchor="t" rtlCol="false" tIns="0" lIns="0" bIns="0" rIns="0">
              <a:spAutoFit/>
            </a:bodyPr>
            <a:lstStyle/>
            <a:p>
              <a:pPr algn="l">
                <a:lnSpc>
                  <a:spcPts val="2860"/>
                </a:lnSpc>
              </a:pPr>
              <a:r>
                <a:rPr lang="en-US" b="true" sz="2200">
                  <a:solidFill>
                    <a:srgbClr val="48B281"/>
                  </a:solidFill>
                  <a:latin typeface="Open Sauce Bold"/>
                  <a:ea typeface="Open Sauce Bold"/>
                  <a:cs typeface="Open Sauce Bold"/>
                  <a:sym typeface="Open Sauce Bold"/>
                </a:rPr>
                <a:t>BIOLOGICAL</a:t>
              </a:r>
            </a:p>
          </p:txBody>
        </p:sp>
      </p:grpSp>
      <p:grpSp>
        <p:nvGrpSpPr>
          <p:cNvPr name="Group 18" id="18"/>
          <p:cNvGrpSpPr/>
          <p:nvPr/>
        </p:nvGrpSpPr>
        <p:grpSpPr>
          <a:xfrm rot="0">
            <a:off x="11406325" y="5737854"/>
            <a:ext cx="2825043" cy="2809253"/>
            <a:chOff x="0" y="0"/>
            <a:chExt cx="3766725" cy="3745670"/>
          </a:xfrm>
        </p:grpSpPr>
        <p:sp>
          <p:nvSpPr>
            <p:cNvPr name="TextBox 19" id="19"/>
            <p:cNvSpPr txBox="true"/>
            <p:nvPr/>
          </p:nvSpPr>
          <p:spPr>
            <a:xfrm rot="0">
              <a:off x="0" y="797630"/>
              <a:ext cx="3766725" cy="2948304"/>
            </a:xfrm>
            <a:prstGeom prst="rect">
              <a:avLst/>
            </a:prstGeom>
          </p:spPr>
          <p:txBody>
            <a:bodyPr anchor="t" rtlCol="false" tIns="0" lIns="0" bIns="0" rIns="0">
              <a:spAutoFit/>
            </a:bodyPr>
            <a:lstStyle/>
            <a:p>
              <a:pPr algn="l">
                <a:lnSpc>
                  <a:spcPts val="2940"/>
                </a:lnSpc>
              </a:pPr>
              <a:r>
                <a:rPr lang="en-US" sz="2100">
                  <a:solidFill>
                    <a:srgbClr val="000000"/>
                  </a:solidFill>
                  <a:latin typeface="Open Sauce"/>
                  <a:ea typeface="Open Sauce"/>
                  <a:cs typeface="Open Sauce"/>
                  <a:sym typeface="Open Sauce"/>
                </a:rPr>
                <a:t>fingerprint</a:t>
              </a:r>
            </a:p>
            <a:p>
              <a:pPr algn="l">
                <a:lnSpc>
                  <a:spcPts val="2940"/>
                </a:lnSpc>
              </a:pPr>
              <a:r>
                <a:rPr lang="en-US" sz="2100">
                  <a:solidFill>
                    <a:srgbClr val="000000"/>
                  </a:solidFill>
                  <a:latin typeface="Open Sauce"/>
                  <a:ea typeface="Open Sauce"/>
                  <a:cs typeface="Open Sauce"/>
                  <a:sym typeface="Open Sauce"/>
                </a:rPr>
                <a:t>hand geometer</a:t>
              </a:r>
            </a:p>
            <a:p>
              <a:pPr algn="l">
                <a:lnSpc>
                  <a:spcPts val="2940"/>
                </a:lnSpc>
              </a:pPr>
              <a:r>
                <a:rPr lang="en-US" sz="2100">
                  <a:solidFill>
                    <a:srgbClr val="000000"/>
                  </a:solidFill>
                  <a:latin typeface="Open Sauce"/>
                  <a:ea typeface="Open Sauce"/>
                  <a:cs typeface="Open Sauce"/>
                  <a:sym typeface="Open Sauce"/>
                </a:rPr>
                <a:t>iris</a:t>
              </a:r>
            </a:p>
            <a:p>
              <a:pPr algn="l">
                <a:lnSpc>
                  <a:spcPts val="2940"/>
                </a:lnSpc>
              </a:pPr>
              <a:r>
                <a:rPr lang="en-US" sz="2100">
                  <a:solidFill>
                    <a:srgbClr val="000000"/>
                  </a:solidFill>
                  <a:latin typeface="Open Sauce"/>
                  <a:ea typeface="Open Sauce"/>
                  <a:cs typeface="Open Sauce"/>
                  <a:sym typeface="Open Sauce"/>
                </a:rPr>
                <a:t>face</a:t>
              </a:r>
            </a:p>
            <a:p>
              <a:pPr algn="l">
                <a:lnSpc>
                  <a:spcPts val="2940"/>
                </a:lnSpc>
              </a:pPr>
              <a:r>
                <a:rPr lang="en-US" sz="2100">
                  <a:solidFill>
                    <a:srgbClr val="000000"/>
                  </a:solidFill>
                  <a:latin typeface="Open Sauce"/>
                  <a:ea typeface="Open Sauce"/>
                  <a:cs typeface="Open Sauce"/>
                  <a:sym typeface="Open Sauce"/>
                </a:rPr>
                <a:t>palmprint</a:t>
              </a:r>
            </a:p>
            <a:p>
              <a:pPr algn="l">
                <a:lnSpc>
                  <a:spcPts val="2940"/>
                </a:lnSpc>
              </a:pPr>
              <a:r>
                <a:rPr lang="en-US" sz="2100">
                  <a:solidFill>
                    <a:srgbClr val="000000"/>
                  </a:solidFill>
                  <a:latin typeface="Open Sauce"/>
                  <a:ea typeface="Open Sauce"/>
                  <a:cs typeface="Open Sauce"/>
                  <a:sym typeface="Open Sauce"/>
                </a:rPr>
                <a:t>retina</a:t>
              </a:r>
            </a:p>
          </p:txBody>
        </p:sp>
        <p:sp>
          <p:nvSpPr>
            <p:cNvPr name="TextBox 20" id="20"/>
            <p:cNvSpPr txBox="true"/>
            <p:nvPr/>
          </p:nvSpPr>
          <p:spPr>
            <a:xfrm rot="0">
              <a:off x="0" y="-9525"/>
              <a:ext cx="3766725" cy="454871"/>
            </a:xfrm>
            <a:prstGeom prst="rect">
              <a:avLst/>
            </a:prstGeom>
          </p:spPr>
          <p:txBody>
            <a:bodyPr anchor="t" rtlCol="false" tIns="0" lIns="0" bIns="0" rIns="0">
              <a:spAutoFit/>
            </a:bodyPr>
            <a:lstStyle/>
            <a:p>
              <a:pPr algn="l">
                <a:lnSpc>
                  <a:spcPts val="2860"/>
                </a:lnSpc>
              </a:pPr>
              <a:r>
                <a:rPr lang="en-US" b="true" sz="2200">
                  <a:solidFill>
                    <a:srgbClr val="48B281"/>
                  </a:solidFill>
                  <a:latin typeface="Open Sauce Bold"/>
                  <a:ea typeface="Open Sauce Bold"/>
                  <a:cs typeface="Open Sauce Bold"/>
                  <a:sym typeface="Open Sauce Bold"/>
                </a:rPr>
                <a:t>MORPHOLOGICAL</a:t>
              </a:r>
            </a:p>
          </p:txBody>
        </p:sp>
      </p:grpSp>
      <p:grpSp>
        <p:nvGrpSpPr>
          <p:cNvPr name="Group 21" id="21"/>
          <p:cNvGrpSpPr/>
          <p:nvPr/>
        </p:nvGrpSpPr>
        <p:grpSpPr>
          <a:xfrm rot="0">
            <a:off x="14860019" y="5737854"/>
            <a:ext cx="2825043" cy="2066303"/>
            <a:chOff x="0" y="0"/>
            <a:chExt cx="3766725" cy="2755070"/>
          </a:xfrm>
        </p:grpSpPr>
        <p:sp>
          <p:nvSpPr>
            <p:cNvPr name="TextBox 22" id="22"/>
            <p:cNvSpPr txBox="true"/>
            <p:nvPr/>
          </p:nvSpPr>
          <p:spPr>
            <a:xfrm rot="0">
              <a:off x="0" y="797630"/>
              <a:ext cx="3766725" cy="1957704"/>
            </a:xfrm>
            <a:prstGeom prst="rect">
              <a:avLst/>
            </a:prstGeom>
          </p:spPr>
          <p:txBody>
            <a:bodyPr anchor="t" rtlCol="false" tIns="0" lIns="0" bIns="0" rIns="0">
              <a:spAutoFit/>
            </a:bodyPr>
            <a:lstStyle/>
            <a:p>
              <a:pPr algn="l">
                <a:lnSpc>
                  <a:spcPts val="2940"/>
                </a:lnSpc>
              </a:pPr>
              <a:r>
                <a:rPr lang="en-US" sz="2100">
                  <a:solidFill>
                    <a:srgbClr val="000000"/>
                  </a:solidFill>
                  <a:latin typeface="Open Sauce"/>
                  <a:ea typeface="Open Sauce"/>
                  <a:cs typeface="Open Sauce"/>
                  <a:sym typeface="Open Sauce"/>
                </a:rPr>
                <a:t>signator</a:t>
              </a:r>
            </a:p>
            <a:p>
              <a:pPr algn="l">
                <a:lnSpc>
                  <a:spcPts val="2940"/>
                </a:lnSpc>
              </a:pPr>
              <a:r>
                <a:rPr lang="en-US" sz="2100">
                  <a:solidFill>
                    <a:srgbClr val="000000"/>
                  </a:solidFill>
                  <a:latin typeface="Open Sauce"/>
                  <a:ea typeface="Open Sauce"/>
                  <a:cs typeface="Open Sauce"/>
                  <a:sym typeface="Open Sauce"/>
                </a:rPr>
                <a:t>keystroke dynamics</a:t>
              </a:r>
            </a:p>
            <a:p>
              <a:pPr algn="l">
                <a:lnSpc>
                  <a:spcPts val="2940"/>
                </a:lnSpc>
              </a:pPr>
              <a:r>
                <a:rPr lang="en-US" sz="2100">
                  <a:solidFill>
                    <a:srgbClr val="000000"/>
                  </a:solidFill>
                  <a:latin typeface="Open Sauce"/>
                  <a:ea typeface="Open Sauce"/>
                  <a:cs typeface="Open Sauce"/>
                  <a:sym typeface="Open Sauce"/>
                </a:rPr>
                <a:t>voice</a:t>
              </a:r>
            </a:p>
            <a:p>
              <a:pPr algn="l">
                <a:lnSpc>
                  <a:spcPts val="2940"/>
                </a:lnSpc>
              </a:pPr>
              <a:r>
                <a:rPr lang="en-US" sz="2100">
                  <a:solidFill>
                    <a:srgbClr val="000000"/>
                  </a:solidFill>
                  <a:latin typeface="Open Sauce"/>
                  <a:ea typeface="Open Sauce"/>
                  <a:cs typeface="Open Sauce"/>
                  <a:sym typeface="Open Sauce"/>
                </a:rPr>
                <a:t>gait</a:t>
              </a:r>
            </a:p>
          </p:txBody>
        </p:sp>
        <p:sp>
          <p:nvSpPr>
            <p:cNvPr name="TextBox 23" id="23"/>
            <p:cNvSpPr txBox="true"/>
            <p:nvPr/>
          </p:nvSpPr>
          <p:spPr>
            <a:xfrm rot="0">
              <a:off x="0" y="-9525"/>
              <a:ext cx="3766725" cy="454871"/>
            </a:xfrm>
            <a:prstGeom prst="rect">
              <a:avLst/>
            </a:prstGeom>
          </p:spPr>
          <p:txBody>
            <a:bodyPr anchor="t" rtlCol="false" tIns="0" lIns="0" bIns="0" rIns="0">
              <a:spAutoFit/>
            </a:bodyPr>
            <a:lstStyle/>
            <a:p>
              <a:pPr algn="l">
                <a:lnSpc>
                  <a:spcPts val="2860"/>
                </a:lnSpc>
              </a:pPr>
              <a:r>
                <a:rPr lang="en-US" b="true" sz="2200">
                  <a:solidFill>
                    <a:srgbClr val="48B281"/>
                  </a:solidFill>
                  <a:latin typeface="Open Sauce Bold"/>
                  <a:ea typeface="Open Sauce Bold"/>
                  <a:cs typeface="Open Sauce Bold"/>
                  <a:sym typeface="Open Sauce Bold"/>
                </a:rPr>
                <a:t>BEHAVIORAL</a:t>
              </a: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829029" y="-2732565"/>
            <a:ext cx="15752129" cy="15752129"/>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8B281"/>
            </a:solidFill>
          </p:spPr>
        </p:sp>
      </p:grpSp>
      <p:grpSp>
        <p:nvGrpSpPr>
          <p:cNvPr name="Group 4" id="4"/>
          <p:cNvGrpSpPr/>
          <p:nvPr/>
        </p:nvGrpSpPr>
        <p:grpSpPr>
          <a:xfrm rot="2700000">
            <a:off x="10105880" y="5102049"/>
            <a:ext cx="12098771" cy="6654453"/>
            <a:chOff x="0" y="0"/>
            <a:chExt cx="4060919" cy="2233549"/>
          </a:xfrm>
        </p:grpSpPr>
        <p:sp>
          <p:nvSpPr>
            <p:cNvPr name="Freeform 5" id="5"/>
            <p:cNvSpPr/>
            <p:nvPr/>
          </p:nvSpPr>
          <p:spPr>
            <a:xfrm flipH="false" flipV="false" rot="0">
              <a:off x="19050" y="19050"/>
              <a:ext cx="4022947" cy="2195449"/>
            </a:xfrm>
            <a:custGeom>
              <a:avLst/>
              <a:gdLst/>
              <a:ahLst/>
              <a:cxnLst/>
              <a:rect r="r" b="b" t="t" l="l"/>
              <a:pathLst>
                <a:path h="2195449" w="4022947">
                  <a:moveTo>
                    <a:pt x="2925031" y="2195449"/>
                  </a:moveTo>
                  <a:lnTo>
                    <a:pt x="1097788" y="2195449"/>
                  </a:lnTo>
                  <a:cubicBezTo>
                    <a:pt x="491490" y="2195449"/>
                    <a:pt x="0" y="1703959"/>
                    <a:pt x="0" y="1097661"/>
                  </a:cubicBezTo>
                  <a:cubicBezTo>
                    <a:pt x="0" y="491490"/>
                    <a:pt x="491490" y="0"/>
                    <a:pt x="1097788" y="0"/>
                  </a:cubicBezTo>
                  <a:lnTo>
                    <a:pt x="2925158" y="0"/>
                  </a:lnTo>
                  <a:cubicBezTo>
                    <a:pt x="3531457" y="0"/>
                    <a:pt x="4022947" y="491490"/>
                    <a:pt x="4022947" y="1097788"/>
                  </a:cubicBezTo>
                  <a:cubicBezTo>
                    <a:pt x="4022820" y="1703959"/>
                    <a:pt x="3531329" y="2195449"/>
                    <a:pt x="2925031" y="2195449"/>
                  </a:cubicBezTo>
                  <a:close/>
                </a:path>
              </a:pathLst>
            </a:custGeom>
            <a:solidFill>
              <a:srgbClr val="F1EEEE"/>
            </a:solidFill>
          </p:spPr>
        </p:sp>
        <p:sp>
          <p:nvSpPr>
            <p:cNvPr name="Freeform 6" id="6"/>
            <p:cNvSpPr/>
            <p:nvPr/>
          </p:nvSpPr>
          <p:spPr>
            <a:xfrm flipH="false" flipV="false" rot="0">
              <a:off x="0" y="0"/>
              <a:ext cx="4060920" cy="2233549"/>
            </a:xfrm>
            <a:custGeom>
              <a:avLst/>
              <a:gdLst/>
              <a:ahLst/>
              <a:cxnLst/>
              <a:rect r="r" b="b" t="t" l="l"/>
              <a:pathLst>
                <a:path h="2233549" w="4060920">
                  <a:moveTo>
                    <a:pt x="2944081" y="2233549"/>
                  </a:moveTo>
                  <a:lnTo>
                    <a:pt x="1116838" y="2233549"/>
                  </a:lnTo>
                  <a:cubicBezTo>
                    <a:pt x="501015" y="2233549"/>
                    <a:pt x="0" y="1732534"/>
                    <a:pt x="0" y="1116838"/>
                  </a:cubicBezTo>
                  <a:cubicBezTo>
                    <a:pt x="0" y="501015"/>
                    <a:pt x="501015" y="0"/>
                    <a:pt x="1116838" y="0"/>
                  </a:cubicBezTo>
                  <a:lnTo>
                    <a:pt x="2944208" y="0"/>
                  </a:lnTo>
                  <a:cubicBezTo>
                    <a:pt x="3559904" y="0"/>
                    <a:pt x="4060920" y="501015"/>
                    <a:pt x="4060920" y="1116838"/>
                  </a:cubicBezTo>
                  <a:cubicBezTo>
                    <a:pt x="4060920" y="1732534"/>
                    <a:pt x="3559904" y="2233549"/>
                    <a:pt x="2944081" y="2233549"/>
                  </a:cubicBezTo>
                  <a:close/>
                  <a:moveTo>
                    <a:pt x="1116838" y="38100"/>
                  </a:moveTo>
                  <a:cubicBezTo>
                    <a:pt x="521970" y="38100"/>
                    <a:pt x="38100" y="521970"/>
                    <a:pt x="38100" y="1116838"/>
                  </a:cubicBezTo>
                  <a:cubicBezTo>
                    <a:pt x="38100" y="1711579"/>
                    <a:pt x="521970" y="2195576"/>
                    <a:pt x="1116838" y="2195576"/>
                  </a:cubicBezTo>
                  <a:lnTo>
                    <a:pt x="2944208" y="2195576"/>
                  </a:lnTo>
                  <a:cubicBezTo>
                    <a:pt x="3538950" y="2195576"/>
                    <a:pt x="4022947" y="1711706"/>
                    <a:pt x="4022947" y="1116838"/>
                  </a:cubicBezTo>
                  <a:cubicBezTo>
                    <a:pt x="4022820" y="521970"/>
                    <a:pt x="3538949" y="38100"/>
                    <a:pt x="2944081" y="38100"/>
                  </a:cubicBezTo>
                  <a:lnTo>
                    <a:pt x="1116838" y="38100"/>
                  </a:lnTo>
                  <a:close/>
                </a:path>
              </a:pathLst>
            </a:custGeom>
            <a:solidFill>
              <a:srgbClr val="F1EEEE"/>
            </a:solidFill>
          </p:spPr>
        </p:sp>
      </p:grpSp>
      <p:grpSp>
        <p:nvGrpSpPr>
          <p:cNvPr name="Group 7" id="7"/>
          <p:cNvGrpSpPr>
            <a:grpSpLocks noChangeAspect="true"/>
          </p:cNvGrpSpPr>
          <p:nvPr/>
        </p:nvGrpSpPr>
        <p:grpSpPr>
          <a:xfrm rot="0">
            <a:off x="11651440" y="3753055"/>
            <a:ext cx="5246391" cy="5246370"/>
            <a:chOff x="0" y="0"/>
            <a:chExt cx="6350000" cy="6349975"/>
          </a:xfrm>
        </p:grpSpPr>
        <p:sp>
          <p:nvSpPr>
            <p:cNvPr name="Freeform 8" id="8"/>
            <p:cNvSpPr/>
            <p:nvPr/>
          </p:nvSpPr>
          <p:spPr>
            <a:xfrm flipH="false" flipV="false" rot="0">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2"/>
              <a:stretch>
                <a:fillRect l="-49999" t="0" r="-49999" b="0"/>
              </a:stretch>
            </a:blipFill>
          </p:spPr>
        </p:sp>
      </p:grpSp>
      <p:grpSp>
        <p:nvGrpSpPr>
          <p:cNvPr name="Group 9" id="9"/>
          <p:cNvGrpSpPr/>
          <p:nvPr/>
        </p:nvGrpSpPr>
        <p:grpSpPr>
          <a:xfrm rot="0">
            <a:off x="1028700" y="2382175"/>
            <a:ext cx="7056855" cy="5522649"/>
            <a:chOff x="0" y="0"/>
            <a:chExt cx="9409139" cy="7363533"/>
          </a:xfrm>
        </p:grpSpPr>
        <p:sp>
          <p:nvSpPr>
            <p:cNvPr name="TextBox 10" id="10"/>
            <p:cNvSpPr txBox="true"/>
            <p:nvPr/>
          </p:nvSpPr>
          <p:spPr>
            <a:xfrm rot="0">
              <a:off x="0" y="3430554"/>
              <a:ext cx="9409139" cy="3932978"/>
            </a:xfrm>
            <a:prstGeom prst="rect">
              <a:avLst/>
            </a:prstGeom>
          </p:spPr>
          <p:txBody>
            <a:bodyPr anchor="t" rtlCol="false" tIns="0" lIns="0" bIns="0" rIns="0">
              <a:spAutoFit/>
            </a:bodyPr>
            <a:lstStyle/>
            <a:p>
              <a:pPr algn="l">
                <a:lnSpc>
                  <a:spcPts val="2990"/>
                </a:lnSpc>
              </a:pPr>
              <a:r>
                <a:rPr lang="en-US" sz="2300">
                  <a:solidFill>
                    <a:srgbClr val="FFFFFF"/>
                  </a:solidFill>
                  <a:latin typeface="Open Sauce"/>
                  <a:ea typeface="Open Sauce"/>
                  <a:cs typeface="Open Sauce"/>
                  <a:sym typeface="Open Sauce"/>
                </a:rPr>
                <a:t>Voice is a unique characteristic used for identification and communication. It is considered a behavioral biometric because it reflects how an individual speaks, influenced by physical traits like vocal cords and behavioral factors like accent and tone. Voice recognition plays a key role in secure systems and user interaction.</a:t>
              </a:r>
            </a:p>
            <a:p>
              <a:pPr algn="l">
                <a:lnSpc>
                  <a:spcPts val="2990"/>
                </a:lnSpc>
              </a:pPr>
            </a:p>
          </p:txBody>
        </p:sp>
        <p:sp>
          <p:nvSpPr>
            <p:cNvPr name="TextBox 11" id="11"/>
            <p:cNvSpPr txBox="true"/>
            <p:nvPr/>
          </p:nvSpPr>
          <p:spPr>
            <a:xfrm rot="0">
              <a:off x="0" y="9459"/>
              <a:ext cx="9409139" cy="2809875"/>
            </a:xfrm>
            <a:prstGeom prst="rect">
              <a:avLst/>
            </a:prstGeom>
          </p:spPr>
          <p:txBody>
            <a:bodyPr anchor="t" rtlCol="false" tIns="0" lIns="0" bIns="0" rIns="0">
              <a:spAutoFit/>
            </a:bodyPr>
            <a:lstStyle/>
            <a:p>
              <a:pPr algn="l" marL="0" indent="0" lvl="0">
                <a:lnSpc>
                  <a:spcPts val="8399"/>
                </a:lnSpc>
              </a:pPr>
              <a:r>
                <a:rPr lang="en-US" b="true" sz="6999" spc="-139">
                  <a:solidFill>
                    <a:srgbClr val="FFFFFF"/>
                  </a:solidFill>
                  <a:latin typeface="Antonio Bold"/>
                  <a:ea typeface="Antonio Bold"/>
                  <a:cs typeface="Antonio Bold"/>
                  <a:sym typeface="Antonio Bold"/>
                </a:rPr>
                <a:t>Automatic Speech Recognition</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671898" y="6145754"/>
            <a:ext cx="10471590" cy="5235795"/>
          </a:xfrm>
          <a:custGeom>
            <a:avLst/>
            <a:gdLst/>
            <a:ahLst/>
            <a:cxnLst/>
            <a:rect r="r" b="b" t="t" l="l"/>
            <a:pathLst>
              <a:path h="5235795" w="10471590">
                <a:moveTo>
                  <a:pt x="0" y="0"/>
                </a:moveTo>
                <a:lnTo>
                  <a:pt x="10471590" y="0"/>
                </a:lnTo>
                <a:lnTo>
                  <a:pt x="10471590" y="5235795"/>
                </a:lnTo>
                <a:lnTo>
                  <a:pt x="0" y="523579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aphicFrame>
        <p:nvGraphicFramePr>
          <p:cNvPr name="Table 3" id="3"/>
          <p:cNvGraphicFramePr>
            <a:graphicFrameLocks noGrp="true"/>
          </p:cNvGraphicFramePr>
          <p:nvPr/>
        </p:nvGraphicFramePr>
        <p:xfrm>
          <a:off x="7716859" y="1314034"/>
          <a:ext cx="9542441" cy="7658931"/>
        </p:xfrm>
        <a:graphic>
          <a:graphicData uri="http://schemas.openxmlformats.org/drawingml/2006/table">
            <a:tbl>
              <a:tblPr/>
              <a:tblGrid>
                <a:gridCol w="4771220"/>
                <a:gridCol w="4771220"/>
              </a:tblGrid>
              <a:tr h="1901229">
                <a:tc>
                  <a:txBody>
                    <a:bodyPr anchor="t" rtlCol="false"/>
                    <a:lstStyle/>
                    <a:p>
                      <a:pPr algn="ctr">
                        <a:lnSpc>
                          <a:spcPts val="3639"/>
                        </a:lnSpc>
                        <a:defRPr/>
                      </a:pPr>
                      <a:r>
                        <a:rPr lang="en-US" b="true" sz="2599">
                          <a:solidFill>
                            <a:srgbClr val="000000"/>
                          </a:solidFill>
                          <a:latin typeface="Open Sauce Bold"/>
                          <a:ea typeface="Open Sauce Bold"/>
                          <a:cs typeface="Open Sauce Bold"/>
                          <a:sym typeface="Open Sauce Bold"/>
                        </a:rPr>
                        <a:t>speaker recognition</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EEE"/>
                    </a:solidFill>
                  </a:tcPr>
                </a:tc>
                <a:tc>
                  <a:txBody>
                    <a:bodyPr anchor="t" rtlCol="false"/>
                    <a:lstStyle/>
                    <a:p>
                      <a:pPr algn="ctr">
                        <a:lnSpc>
                          <a:spcPts val="2800"/>
                        </a:lnSpc>
                        <a:defRPr/>
                      </a:pPr>
                      <a:r>
                        <a:rPr lang="en-US" sz="2000">
                          <a:solidFill>
                            <a:srgbClr val="000000"/>
                          </a:solidFill>
                          <a:latin typeface="Open Sauce"/>
                          <a:ea typeface="Open Sauce"/>
                          <a:cs typeface="Open Sauce"/>
                          <a:sym typeface="Open Sauce"/>
                        </a:rPr>
                        <a:t>who is talking?</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EEE"/>
                    </a:solidFill>
                  </a:tcPr>
                </a:tc>
              </a:tr>
              <a:tr h="1885916">
                <a:tc>
                  <a:txBody>
                    <a:bodyPr anchor="t" rtlCol="false"/>
                    <a:lstStyle/>
                    <a:p>
                      <a:pPr algn="ctr">
                        <a:lnSpc>
                          <a:spcPts val="3639"/>
                        </a:lnSpc>
                        <a:defRPr/>
                      </a:pPr>
                      <a:r>
                        <a:rPr lang="en-US" b="true" sz="2599">
                          <a:solidFill>
                            <a:srgbClr val="000000"/>
                          </a:solidFill>
                          <a:latin typeface="Open Sauce Bold"/>
                          <a:ea typeface="Open Sauce Bold"/>
                          <a:cs typeface="Open Sauce Bold"/>
                          <a:sym typeface="Open Sauce Bold"/>
                        </a:rPr>
                        <a:t>speach recognition</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EEE"/>
                    </a:solidFill>
                  </a:tcPr>
                </a:tc>
                <a:tc>
                  <a:txBody>
                    <a:bodyPr anchor="t" rtlCol="false"/>
                    <a:lstStyle/>
                    <a:p>
                      <a:pPr algn="ctr">
                        <a:lnSpc>
                          <a:spcPts val="2800"/>
                        </a:lnSpc>
                        <a:defRPr/>
                      </a:pPr>
                      <a:r>
                        <a:rPr lang="en-US" sz="2000">
                          <a:solidFill>
                            <a:srgbClr val="000000"/>
                          </a:solidFill>
                          <a:latin typeface="Open Sauce"/>
                          <a:ea typeface="Open Sauce"/>
                          <a:cs typeface="Open Sauce"/>
                          <a:sym typeface="Open Sauce"/>
                        </a:rPr>
                        <a:t>what was said?</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EEE"/>
                    </a:solidFill>
                  </a:tcPr>
                </a:tc>
              </a:tr>
              <a:tr h="1885916">
                <a:tc>
                  <a:txBody>
                    <a:bodyPr anchor="t" rtlCol="false"/>
                    <a:lstStyle/>
                    <a:p>
                      <a:pPr algn="ctr">
                        <a:lnSpc>
                          <a:spcPts val="3639"/>
                        </a:lnSpc>
                        <a:defRPr/>
                      </a:pPr>
                      <a:r>
                        <a:rPr lang="en-US" b="true" sz="2599">
                          <a:solidFill>
                            <a:srgbClr val="000000"/>
                          </a:solidFill>
                          <a:latin typeface="Open Sauce Bold"/>
                          <a:ea typeface="Open Sauce Bold"/>
                          <a:cs typeface="Open Sauce Bold"/>
                          <a:sym typeface="Open Sauce Bold"/>
                        </a:rPr>
                        <a:t>language recognition</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EEE"/>
                    </a:solidFill>
                  </a:tcPr>
                </a:tc>
                <a:tc>
                  <a:txBody>
                    <a:bodyPr anchor="t" rtlCol="false"/>
                    <a:lstStyle/>
                    <a:p>
                      <a:pPr algn="ctr">
                        <a:lnSpc>
                          <a:spcPts val="2800"/>
                        </a:lnSpc>
                        <a:defRPr/>
                      </a:pPr>
                      <a:r>
                        <a:rPr lang="en-US" sz="2000">
                          <a:solidFill>
                            <a:srgbClr val="000000"/>
                          </a:solidFill>
                          <a:latin typeface="Open Sauce"/>
                          <a:ea typeface="Open Sauce"/>
                          <a:cs typeface="Open Sauce"/>
                          <a:sym typeface="Open Sauce"/>
                        </a:rPr>
                        <a:t>which language?</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EEE"/>
                    </a:solidFill>
                  </a:tcPr>
                </a:tc>
              </a:tr>
              <a:tr h="1985869">
                <a:tc>
                  <a:txBody>
                    <a:bodyPr anchor="t" rtlCol="false"/>
                    <a:lstStyle/>
                    <a:p>
                      <a:pPr algn="ctr">
                        <a:lnSpc>
                          <a:spcPts val="3639"/>
                        </a:lnSpc>
                        <a:defRPr/>
                      </a:pPr>
                      <a:r>
                        <a:rPr lang="en-US" sz="2599" b="true">
                          <a:solidFill>
                            <a:srgbClr val="000000"/>
                          </a:solidFill>
                          <a:latin typeface="Open Sauce Bold"/>
                          <a:ea typeface="Open Sauce Bold"/>
                          <a:cs typeface="Open Sauce Bold"/>
                          <a:sym typeface="Open Sauce Bold"/>
                        </a:rPr>
                        <a:t>emotions recognition</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EEE"/>
                    </a:solidFill>
                  </a:tcPr>
                </a:tc>
                <a:tc>
                  <a:txBody>
                    <a:bodyPr anchor="t" rtlCol="false"/>
                    <a:lstStyle/>
                    <a:p>
                      <a:pPr algn="ctr">
                        <a:lnSpc>
                          <a:spcPts val="2800"/>
                        </a:lnSpc>
                        <a:defRPr/>
                      </a:pPr>
                      <a:r>
                        <a:rPr lang="en-US" sz="2000">
                          <a:solidFill>
                            <a:srgbClr val="000000"/>
                          </a:solidFill>
                          <a:latin typeface="Open Sauce"/>
                          <a:ea typeface="Open Sauce"/>
                          <a:cs typeface="Open Sauce"/>
                          <a:sym typeface="Open Sauce"/>
                        </a:rPr>
                        <a:t>what psychological state?</a:t>
                      </a:r>
                      <a:endParaRPr lang="en-US" sz="1100"/>
                    </a:p>
                  </a:txBody>
                  <a:tcPr marL="190500" marR="190500" marT="190500" marB="190500" anchor="ctr">
                    <a:lnL cmpd="sng" algn="ctr" cap="flat" w="9525">
                      <a:solidFill>
                        <a:srgbClr val="000000"/>
                      </a:solidFill>
                      <a:prstDash val="solid"/>
                      <a:round/>
                      <a:headEnd type="none" w="med" len="med"/>
                      <a:tailEnd type="none" w="med" len="med"/>
                    </a:lnL>
                    <a:lnR cmpd="sng" algn="ctr" cap="flat" w="9525">
                      <a:solidFill>
                        <a:srgbClr val="000000"/>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1EEEE"/>
                    </a:solidFill>
                  </a:tcPr>
                </a:tc>
              </a:tr>
            </a:tbl>
          </a:graphicData>
        </a:graphic>
      </p:graphicFrame>
      <p:grpSp>
        <p:nvGrpSpPr>
          <p:cNvPr name="Group 4" id="4"/>
          <p:cNvGrpSpPr/>
          <p:nvPr/>
        </p:nvGrpSpPr>
        <p:grpSpPr>
          <a:xfrm rot="0">
            <a:off x="-6275864" y="-1513365"/>
            <a:ext cx="13313729" cy="13313729"/>
            <a:chOff x="0" y="0"/>
            <a:chExt cx="6350000" cy="6350000"/>
          </a:xfrm>
        </p:grpSpPr>
        <p:sp>
          <p:nvSpPr>
            <p:cNvPr name="Freeform 5" id="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8B281"/>
            </a:solidFill>
          </p:spPr>
        </p:sp>
      </p:grpSp>
      <p:sp>
        <p:nvSpPr>
          <p:cNvPr name="TextBox 6" id="6"/>
          <p:cNvSpPr txBox="true"/>
          <p:nvPr/>
        </p:nvSpPr>
        <p:spPr>
          <a:xfrm rot="0">
            <a:off x="1028700" y="4095750"/>
            <a:ext cx="5103800" cy="2105025"/>
          </a:xfrm>
          <a:prstGeom prst="rect">
            <a:avLst/>
          </a:prstGeom>
        </p:spPr>
        <p:txBody>
          <a:bodyPr anchor="t" rtlCol="false" tIns="0" lIns="0" bIns="0" rIns="0">
            <a:spAutoFit/>
          </a:bodyPr>
          <a:lstStyle/>
          <a:p>
            <a:pPr algn="l" marL="0" indent="0" lvl="0">
              <a:lnSpc>
                <a:spcPts val="8399"/>
              </a:lnSpc>
            </a:pPr>
            <a:r>
              <a:rPr lang="en-US" b="true" sz="6999" spc="-139">
                <a:solidFill>
                  <a:srgbClr val="FFFFFF"/>
                </a:solidFill>
                <a:latin typeface="Antonio Bold"/>
                <a:ea typeface="Antonio Bold"/>
                <a:cs typeface="Antonio Bold"/>
                <a:sym typeface="Antonio Bold"/>
              </a:rPr>
              <a:t>Types of Voice Recognition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0"/>
            <a:ext cx="6245166" cy="10287000"/>
          </a:xfrm>
          <a:prstGeom prst="rect">
            <a:avLst/>
          </a:prstGeom>
          <a:solidFill>
            <a:srgbClr val="48B281"/>
          </a:solidFill>
        </p:spPr>
      </p:sp>
      <p:sp>
        <p:nvSpPr>
          <p:cNvPr name="Freeform 3" id="3"/>
          <p:cNvSpPr/>
          <p:nvPr/>
        </p:nvSpPr>
        <p:spPr>
          <a:xfrm flipH="false" flipV="false" rot="0">
            <a:off x="9355907" y="7737132"/>
            <a:ext cx="4353391" cy="1527707"/>
          </a:xfrm>
          <a:custGeom>
            <a:avLst/>
            <a:gdLst/>
            <a:ahLst/>
            <a:cxnLst/>
            <a:rect r="r" b="b" t="t" l="l"/>
            <a:pathLst>
              <a:path h="1527707" w="4353391">
                <a:moveTo>
                  <a:pt x="0" y="0"/>
                </a:moveTo>
                <a:lnTo>
                  <a:pt x="4353391" y="0"/>
                </a:lnTo>
                <a:lnTo>
                  <a:pt x="4353391" y="1527707"/>
                </a:lnTo>
                <a:lnTo>
                  <a:pt x="0" y="1527707"/>
                </a:lnTo>
                <a:lnTo>
                  <a:pt x="0" y="0"/>
                </a:lnTo>
                <a:close/>
              </a:path>
            </a:pathLst>
          </a:custGeom>
          <a:blipFill>
            <a:blip r:embed="rId2"/>
            <a:stretch>
              <a:fillRect l="0" t="0" r="0" b="0"/>
            </a:stretch>
          </a:blipFill>
        </p:spPr>
      </p:sp>
      <p:sp>
        <p:nvSpPr>
          <p:cNvPr name="Freeform 4" id="4"/>
          <p:cNvSpPr/>
          <p:nvPr/>
        </p:nvSpPr>
        <p:spPr>
          <a:xfrm flipH="false" flipV="false" rot="0">
            <a:off x="12409409" y="3819844"/>
            <a:ext cx="2599777" cy="1863991"/>
          </a:xfrm>
          <a:custGeom>
            <a:avLst/>
            <a:gdLst/>
            <a:ahLst/>
            <a:cxnLst/>
            <a:rect r="r" b="b" t="t" l="l"/>
            <a:pathLst>
              <a:path h="1863991" w="2599777">
                <a:moveTo>
                  <a:pt x="0" y="0"/>
                </a:moveTo>
                <a:lnTo>
                  <a:pt x="2599777" y="0"/>
                </a:lnTo>
                <a:lnTo>
                  <a:pt x="2599777" y="1863991"/>
                </a:lnTo>
                <a:lnTo>
                  <a:pt x="0" y="1863991"/>
                </a:lnTo>
                <a:lnTo>
                  <a:pt x="0" y="0"/>
                </a:lnTo>
                <a:close/>
              </a:path>
            </a:pathLst>
          </a:custGeom>
          <a:blipFill>
            <a:blip r:embed="rId3"/>
            <a:stretch>
              <a:fillRect l="0" t="0" r="0" b="0"/>
            </a:stretch>
          </a:blipFill>
        </p:spPr>
      </p:sp>
      <p:sp>
        <p:nvSpPr>
          <p:cNvPr name="TextBox 5" id="5"/>
          <p:cNvSpPr txBox="true"/>
          <p:nvPr/>
        </p:nvSpPr>
        <p:spPr>
          <a:xfrm rot="0">
            <a:off x="875895" y="4095750"/>
            <a:ext cx="5088384" cy="2105025"/>
          </a:xfrm>
          <a:prstGeom prst="rect">
            <a:avLst/>
          </a:prstGeom>
        </p:spPr>
        <p:txBody>
          <a:bodyPr anchor="t" rtlCol="false" tIns="0" lIns="0" bIns="0" rIns="0">
            <a:spAutoFit/>
          </a:bodyPr>
          <a:lstStyle/>
          <a:p>
            <a:pPr algn="l" marL="0" indent="0" lvl="0">
              <a:lnSpc>
                <a:spcPts val="8399"/>
              </a:lnSpc>
            </a:pPr>
            <a:r>
              <a:rPr lang="en-US" b="true" sz="6999" spc="-139">
                <a:solidFill>
                  <a:srgbClr val="FFFFFF"/>
                </a:solidFill>
                <a:latin typeface="Antonio Bold"/>
                <a:ea typeface="Antonio Bold"/>
                <a:cs typeface="Antonio Bold"/>
                <a:sym typeface="Antonio Bold"/>
              </a:rPr>
              <a:t>Types of Voice Recognition</a:t>
            </a:r>
          </a:p>
        </p:txBody>
      </p:sp>
      <p:sp>
        <p:nvSpPr>
          <p:cNvPr name="TextBox 6" id="6"/>
          <p:cNvSpPr txBox="true"/>
          <p:nvPr/>
        </p:nvSpPr>
        <p:spPr>
          <a:xfrm rot="0">
            <a:off x="7418210" y="1038225"/>
            <a:ext cx="8183849" cy="1047750"/>
          </a:xfrm>
          <a:prstGeom prst="rect">
            <a:avLst/>
          </a:prstGeom>
        </p:spPr>
        <p:txBody>
          <a:bodyPr anchor="t" rtlCol="false" tIns="0" lIns="0" bIns="0" rIns="0">
            <a:spAutoFit/>
          </a:bodyPr>
          <a:lstStyle/>
          <a:p>
            <a:pPr algn="l" marL="0" indent="0" lvl="0">
              <a:lnSpc>
                <a:spcPts val="8399"/>
              </a:lnSpc>
            </a:pPr>
            <a:r>
              <a:rPr lang="en-US" b="true" sz="6999" spc="-139">
                <a:solidFill>
                  <a:srgbClr val="000000"/>
                </a:solidFill>
                <a:latin typeface="Antonio Bold"/>
                <a:ea typeface="Antonio Bold"/>
                <a:cs typeface="Antonio Bold"/>
                <a:sym typeface="Antonio Bold"/>
              </a:rPr>
              <a:t>Speaker recognition</a:t>
            </a:r>
          </a:p>
        </p:txBody>
      </p:sp>
      <p:sp>
        <p:nvSpPr>
          <p:cNvPr name="TextBox 7" id="7"/>
          <p:cNvSpPr txBox="true"/>
          <p:nvPr/>
        </p:nvSpPr>
        <p:spPr>
          <a:xfrm rot="0">
            <a:off x="7433916" y="2514600"/>
            <a:ext cx="8183849" cy="1094740"/>
          </a:xfrm>
          <a:prstGeom prst="rect">
            <a:avLst/>
          </a:prstGeom>
        </p:spPr>
        <p:txBody>
          <a:bodyPr anchor="t" rtlCol="false" tIns="0" lIns="0" bIns="0" rIns="0">
            <a:spAutoFit/>
          </a:bodyPr>
          <a:lstStyle/>
          <a:p>
            <a:pPr algn="l">
              <a:lnSpc>
                <a:spcPts val="2990"/>
              </a:lnSpc>
            </a:pPr>
            <a:r>
              <a:rPr lang="en-US" sz="2300">
                <a:solidFill>
                  <a:srgbClr val="000000"/>
                </a:solidFill>
                <a:latin typeface="Open Sauce"/>
                <a:ea typeface="Open Sauce"/>
                <a:cs typeface="Open Sauce"/>
                <a:sym typeface="Open Sauce"/>
              </a:rPr>
              <a:t>Speaker recognition focuses on identifying or verifying a person's identity based on their voice. It can work in two modes:</a:t>
            </a:r>
          </a:p>
        </p:txBody>
      </p:sp>
      <p:sp>
        <p:nvSpPr>
          <p:cNvPr name="TextBox 8" id="8"/>
          <p:cNvSpPr txBox="true"/>
          <p:nvPr/>
        </p:nvSpPr>
        <p:spPr>
          <a:xfrm rot="0">
            <a:off x="7433916" y="4377374"/>
            <a:ext cx="4437117" cy="1094740"/>
          </a:xfrm>
          <a:prstGeom prst="rect">
            <a:avLst/>
          </a:prstGeom>
        </p:spPr>
        <p:txBody>
          <a:bodyPr anchor="t" rtlCol="false" tIns="0" lIns="0" bIns="0" rIns="0">
            <a:spAutoFit/>
          </a:bodyPr>
          <a:lstStyle/>
          <a:p>
            <a:pPr algn="l">
              <a:lnSpc>
                <a:spcPts val="2990"/>
              </a:lnSpc>
            </a:pPr>
            <a:r>
              <a:rPr lang="en-US" sz="2300">
                <a:solidFill>
                  <a:srgbClr val="000000"/>
                </a:solidFill>
                <a:latin typeface="Open Sauce"/>
                <a:ea typeface="Open Sauce"/>
                <a:cs typeface="Open Sauce"/>
                <a:sym typeface="Open Sauce"/>
              </a:rPr>
              <a:t>which determines "Who is speaking?" from a set of voices, </a:t>
            </a:r>
          </a:p>
        </p:txBody>
      </p:sp>
      <p:sp>
        <p:nvSpPr>
          <p:cNvPr name="TextBox 9" id="9"/>
          <p:cNvSpPr txBox="true"/>
          <p:nvPr/>
        </p:nvSpPr>
        <p:spPr>
          <a:xfrm rot="0">
            <a:off x="7433916" y="3810319"/>
            <a:ext cx="8183849" cy="405130"/>
          </a:xfrm>
          <a:prstGeom prst="rect">
            <a:avLst/>
          </a:prstGeom>
        </p:spPr>
        <p:txBody>
          <a:bodyPr anchor="t" rtlCol="false" tIns="0" lIns="0" bIns="0" rIns="0">
            <a:spAutoFit/>
          </a:bodyPr>
          <a:lstStyle/>
          <a:p>
            <a:pPr algn="l">
              <a:lnSpc>
                <a:spcPts val="3380"/>
              </a:lnSpc>
            </a:pPr>
            <a:r>
              <a:rPr lang="en-US" b="true" sz="2600">
                <a:solidFill>
                  <a:srgbClr val="000000"/>
                </a:solidFill>
                <a:latin typeface="Open Sauce Bold"/>
                <a:ea typeface="Open Sauce Bold"/>
                <a:cs typeface="Open Sauce Bold"/>
                <a:sym typeface="Open Sauce Bold"/>
              </a:rPr>
              <a:t>IDENTIFICATION</a:t>
            </a:r>
          </a:p>
        </p:txBody>
      </p:sp>
      <p:sp>
        <p:nvSpPr>
          <p:cNvPr name="TextBox 10" id="10"/>
          <p:cNvSpPr txBox="true"/>
          <p:nvPr/>
        </p:nvSpPr>
        <p:spPr>
          <a:xfrm rot="0">
            <a:off x="7433916" y="6470942"/>
            <a:ext cx="8183849" cy="1094740"/>
          </a:xfrm>
          <a:prstGeom prst="rect">
            <a:avLst/>
          </a:prstGeom>
        </p:spPr>
        <p:txBody>
          <a:bodyPr anchor="t" rtlCol="false" tIns="0" lIns="0" bIns="0" rIns="0">
            <a:spAutoFit/>
          </a:bodyPr>
          <a:lstStyle/>
          <a:p>
            <a:pPr algn="l">
              <a:lnSpc>
                <a:spcPts val="2990"/>
              </a:lnSpc>
            </a:pPr>
            <a:r>
              <a:rPr lang="en-US" sz="2300">
                <a:solidFill>
                  <a:srgbClr val="000000"/>
                </a:solidFill>
                <a:latin typeface="Open Sauce"/>
                <a:ea typeface="Open Sauce"/>
                <a:cs typeface="Open Sauce"/>
                <a:sym typeface="Open Sauce"/>
              </a:rPr>
              <a:t>which confirms "Is this the correct speaker?" This makes it an essential tool for security and authentication systems</a:t>
            </a:r>
          </a:p>
        </p:txBody>
      </p:sp>
      <p:sp>
        <p:nvSpPr>
          <p:cNvPr name="TextBox 11" id="11"/>
          <p:cNvSpPr txBox="true"/>
          <p:nvPr/>
        </p:nvSpPr>
        <p:spPr>
          <a:xfrm rot="0">
            <a:off x="7433916" y="5903252"/>
            <a:ext cx="8183849" cy="405130"/>
          </a:xfrm>
          <a:prstGeom prst="rect">
            <a:avLst/>
          </a:prstGeom>
        </p:spPr>
        <p:txBody>
          <a:bodyPr anchor="t" rtlCol="false" tIns="0" lIns="0" bIns="0" rIns="0">
            <a:spAutoFit/>
          </a:bodyPr>
          <a:lstStyle/>
          <a:p>
            <a:pPr algn="l">
              <a:lnSpc>
                <a:spcPts val="3380"/>
              </a:lnSpc>
            </a:pPr>
            <a:r>
              <a:rPr lang="en-US" b="true" sz="2600">
                <a:solidFill>
                  <a:srgbClr val="000000"/>
                </a:solidFill>
                <a:latin typeface="Open Sauce Bold"/>
                <a:ea typeface="Open Sauce Bold"/>
                <a:cs typeface="Open Sauce Bold"/>
                <a:sym typeface="Open Sauce Bold"/>
              </a:rPr>
              <a:t>VERIFICATION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0"/>
            <a:ext cx="6245166" cy="10287000"/>
          </a:xfrm>
          <a:prstGeom prst="rect">
            <a:avLst/>
          </a:prstGeom>
          <a:solidFill>
            <a:srgbClr val="48B281"/>
          </a:solidFill>
        </p:spPr>
      </p:sp>
      <p:sp>
        <p:nvSpPr>
          <p:cNvPr name="TextBox 3" id="3"/>
          <p:cNvSpPr txBox="true"/>
          <p:nvPr/>
        </p:nvSpPr>
        <p:spPr>
          <a:xfrm rot="0">
            <a:off x="875895" y="4095750"/>
            <a:ext cx="5088384" cy="2105025"/>
          </a:xfrm>
          <a:prstGeom prst="rect">
            <a:avLst/>
          </a:prstGeom>
        </p:spPr>
        <p:txBody>
          <a:bodyPr anchor="t" rtlCol="false" tIns="0" lIns="0" bIns="0" rIns="0">
            <a:spAutoFit/>
          </a:bodyPr>
          <a:lstStyle/>
          <a:p>
            <a:pPr algn="l" marL="0" indent="0" lvl="0">
              <a:lnSpc>
                <a:spcPts val="8399"/>
              </a:lnSpc>
            </a:pPr>
            <a:r>
              <a:rPr lang="en-US" b="true" sz="6999" spc="-139">
                <a:solidFill>
                  <a:srgbClr val="FFFFFF"/>
                </a:solidFill>
                <a:latin typeface="Antonio Bold"/>
                <a:ea typeface="Antonio Bold"/>
                <a:cs typeface="Antonio Bold"/>
                <a:sym typeface="Antonio Bold"/>
              </a:rPr>
              <a:t>Types of Voice Recognition</a:t>
            </a:r>
          </a:p>
        </p:txBody>
      </p:sp>
      <p:sp>
        <p:nvSpPr>
          <p:cNvPr name="TextBox 4" id="4"/>
          <p:cNvSpPr txBox="true"/>
          <p:nvPr/>
        </p:nvSpPr>
        <p:spPr>
          <a:xfrm rot="0">
            <a:off x="7418210" y="1038225"/>
            <a:ext cx="8183849" cy="1047750"/>
          </a:xfrm>
          <a:prstGeom prst="rect">
            <a:avLst/>
          </a:prstGeom>
        </p:spPr>
        <p:txBody>
          <a:bodyPr anchor="t" rtlCol="false" tIns="0" lIns="0" bIns="0" rIns="0">
            <a:spAutoFit/>
          </a:bodyPr>
          <a:lstStyle/>
          <a:p>
            <a:pPr algn="l" marL="0" indent="0" lvl="0">
              <a:lnSpc>
                <a:spcPts val="8399"/>
              </a:lnSpc>
            </a:pPr>
            <a:r>
              <a:rPr lang="en-US" b="true" sz="6999" spc="-139">
                <a:solidFill>
                  <a:srgbClr val="000000"/>
                </a:solidFill>
                <a:latin typeface="Antonio Bold"/>
                <a:ea typeface="Antonio Bold"/>
                <a:cs typeface="Antonio Bold"/>
                <a:sym typeface="Antonio Bold"/>
              </a:rPr>
              <a:t>Speaker recognition</a:t>
            </a:r>
          </a:p>
        </p:txBody>
      </p:sp>
      <p:sp>
        <p:nvSpPr>
          <p:cNvPr name="Freeform 5" id="5"/>
          <p:cNvSpPr/>
          <p:nvPr/>
        </p:nvSpPr>
        <p:spPr>
          <a:xfrm flipH="false" flipV="false" rot="0">
            <a:off x="7418210" y="2641834"/>
            <a:ext cx="8397424" cy="6438025"/>
          </a:xfrm>
          <a:custGeom>
            <a:avLst/>
            <a:gdLst/>
            <a:ahLst/>
            <a:cxnLst/>
            <a:rect r="r" b="b" t="t" l="l"/>
            <a:pathLst>
              <a:path h="6438025" w="8397424">
                <a:moveTo>
                  <a:pt x="0" y="0"/>
                </a:moveTo>
                <a:lnTo>
                  <a:pt x="8397424" y="0"/>
                </a:lnTo>
                <a:lnTo>
                  <a:pt x="8397424" y="6438025"/>
                </a:lnTo>
                <a:lnTo>
                  <a:pt x="0" y="6438025"/>
                </a:lnTo>
                <a:lnTo>
                  <a:pt x="0" y="0"/>
                </a:lnTo>
                <a:close/>
              </a:path>
            </a:pathLst>
          </a:custGeom>
          <a:blipFill>
            <a:blip r:embed="rId2"/>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275864" y="-1513365"/>
            <a:ext cx="13313729" cy="13313729"/>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8B281"/>
            </a:solidFill>
          </p:spPr>
        </p:sp>
      </p:grpSp>
      <p:grpSp>
        <p:nvGrpSpPr>
          <p:cNvPr name="Group 4" id="4"/>
          <p:cNvGrpSpPr/>
          <p:nvPr/>
        </p:nvGrpSpPr>
        <p:grpSpPr>
          <a:xfrm rot="0">
            <a:off x="7376738" y="474131"/>
            <a:ext cx="1786609" cy="1786602"/>
            <a:chOff x="0" y="0"/>
            <a:chExt cx="6350000" cy="6349975"/>
          </a:xfrm>
        </p:grpSpPr>
        <p:sp>
          <p:nvSpPr>
            <p:cNvPr name="Freeform 5" id="5"/>
            <p:cNvSpPr/>
            <p:nvPr/>
          </p:nvSpPr>
          <p:spPr>
            <a:xfrm flipH="false" flipV="false" rot="0">
              <a:off x="0" y="0"/>
              <a:ext cx="6350000" cy="6349975"/>
            </a:xfrm>
            <a:custGeom>
              <a:avLst/>
              <a:gdLst/>
              <a:ahLst/>
              <a:cxnLst/>
              <a:rect r="r" b="b" t="t" l="l"/>
              <a:pathLst>
                <a:path h="6349975" w="6350000">
                  <a:moveTo>
                    <a:pt x="6350000" y="3175025"/>
                  </a:moveTo>
                  <a:cubicBezTo>
                    <a:pt x="6350000" y="4928451"/>
                    <a:pt x="4928476" y="6349975"/>
                    <a:pt x="3175000" y="6349975"/>
                  </a:cubicBezTo>
                  <a:cubicBezTo>
                    <a:pt x="1421498" y="6349975"/>
                    <a:pt x="0" y="4928451"/>
                    <a:pt x="0" y="3175025"/>
                  </a:cubicBezTo>
                  <a:cubicBezTo>
                    <a:pt x="0" y="1421511"/>
                    <a:pt x="1421498" y="0"/>
                    <a:pt x="3175000" y="0"/>
                  </a:cubicBezTo>
                  <a:cubicBezTo>
                    <a:pt x="4928502" y="0"/>
                    <a:pt x="6350000" y="1421511"/>
                    <a:pt x="6350000" y="3175025"/>
                  </a:cubicBezTo>
                  <a:close/>
                </a:path>
              </a:pathLst>
            </a:custGeom>
            <a:blipFill>
              <a:blip r:embed="rId2"/>
              <a:stretch>
                <a:fillRect l="-39285" t="0" r="-39285" b="0"/>
              </a:stretch>
            </a:blipFill>
          </p:spPr>
        </p:sp>
      </p:grpSp>
      <p:sp>
        <p:nvSpPr>
          <p:cNvPr name="TextBox 6" id="6"/>
          <p:cNvSpPr txBox="true"/>
          <p:nvPr/>
        </p:nvSpPr>
        <p:spPr>
          <a:xfrm rot="0">
            <a:off x="1028700" y="3567113"/>
            <a:ext cx="4431539" cy="3162300"/>
          </a:xfrm>
          <a:prstGeom prst="rect">
            <a:avLst/>
          </a:prstGeom>
        </p:spPr>
        <p:txBody>
          <a:bodyPr anchor="t" rtlCol="false" tIns="0" lIns="0" bIns="0" rIns="0">
            <a:spAutoFit/>
          </a:bodyPr>
          <a:lstStyle/>
          <a:p>
            <a:pPr algn="l" marL="0" indent="0" lvl="0">
              <a:lnSpc>
                <a:spcPts val="8399"/>
              </a:lnSpc>
            </a:pPr>
            <a:r>
              <a:rPr lang="en-US" b="true" sz="6999" spc="-139">
                <a:solidFill>
                  <a:srgbClr val="FFFFFF"/>
                </a:solidFill>
                <a:latin typeface="Antonio Bold"/>
                <a:ea typeface="Antonio Bold"/>
                <a:cs typeface="Antonio Bold"/>
                <a:sym typeface="Antonio Bold"/>
              </a:rPr>
              <a:t>Types of Voice Recognition</a:t>
            </a:r>
          </a:p>
        </p:txBody>
      </p:sp>
      <p:sp>
        <p:nvSpPr>
          <p:cNvPr name="TextBox 7" id="7"/>
          <p:cNvSpPr txBox="true"/>
          <p:nvPr/>
        </p:nvSpPr>
        <p:spPr>
          <a:xfrm rot="0">
            <a:off x="7376738" y="1945780"/>
            <a:ext cx="10304671" cy="1108710"/>
          </a:xfrm>
          <a:prstGeom prst="rect">
            <a:avLst/>
          </a:prstGeom>
        </p:spPr>
        <p:txBody>
          <a:bodyPr anchor="t" rtlCol="false" tIns="0" lIns="0" bIns="0" rIns="0">
            <a:spAutoFit/>
          </a:bodyPr>
          <a:lstStyle/>
          <a:p>
            <a:pPr algn="l">
              <a:lnSpc>
                <a:spcPts val="2940"/>
              </a:lnSpc>
            </a:pPr>
            <a:r>
              <a:rPr lang="en-US" sz="2100">
                <a:solidFill>
                  <a:srgbClr val="000000"/>
                </a:solidFill>
                <a:latin typeface="Open Sauce"/>
                <a:ea typeface="Open Sauce"/>
                <a:cs typeface="Open Sauce"/>
                <a:sym typeface="Open Sauce"/>
              </a:rPr>
              <a:t>                         Speech recognition converts spoken words into text. It supports modes like single speaker, multi-speaker, and speaker-independent systems, enabling human-machine interaction.</a:t>
            </a:r>
          </a:p>
        </p:txBody>
      </p:sp>
      <p:grpSp>
        <p:nvGrpSpPr>
          <p:cNvPr name="Group 8" id="8"/>
          <p:cNvGrpSpPr/>
          <p:nvPr/>
        </p:nvGrpSpPr>
        <p:grpSpPr>
          <a:xfrm rot="0">
            <a:off x="7479015" y="3229468"/>
            <a:ext cx="9022710" cy="2613310"/>
            <a:chOff x="0" y="0"/>
            <a:chExt cx="12030280" cy="3484413"/>
          </a:xfrm>
        </p:grpSpPr>
        <p:sp>
          <p:nvSpPr>
            <p:cNvPr name="TextBox 9" id="9"/>
            <p:cNvSpPr txBox="true"/>
            <p:nvPr/>
          </p:nvSpPr>
          <p:spPr>
            <a:xfrm rot="0">
              <a:off x="0" y="536197"/>
              <a:ext cx="12030280" cy="2948304"/>
            </a:xfrm>
            <a:prstGeom prst="rect">
              <a:avLst/>
            </a:prstGeom>
          </p:spPr>
          <p:txBody>
            <a:bodyPr anchor="t" rtlCol="false" tIns="0" lIns="0" bIns="0" rIns="0">
              <a:spAutoFit/>
            </a:bodyPr>
            <a:lstStyle/>
            <a:p>
              <a:pPr algn="l" marL="453393" indent="-226697" lvl="1">
                <a:lnSpc>
                  <a:spcPts val="2940"/>
                </a:lnSpc>
                <a:buFont typeface="Arial"/>
                <a:buChar char="•"/>
              </a:pPr>
              <a:r>
                <a:rPr lang="en-US" sz="2100">
                  <a:solidFill>
                    <a:srgbClr val="000000"/>
                  </a:solidFill>
                  <a:latin typeface="Open Sauce"/>
                  <a:ea typeface="Open Sauce"/>
                  <a:cs typeface="Open Sauce"/>
                  <a:sym typeface="Open Sauce"/>
                </a:rPr>
                <a:t>Recognizes individual words spoken with pauses between them.</a:t>
              </a:r>
            </a:p>
            <a:p>
              <a:pPr algn="l" marL="453393" indent="-226697" lvl="1">
                <a:lnSpc>
                  <a:spcPts val="2940"/>
                </a:lnSpc>
                <a:buFont typeface="Arial"/>
                <a:buChar char="•"/>
              </a:pPr>
              <a:r>
                <a:rPr lang="en-US" sz="2100">
                  <a:solidFill>
                    <a:srgbClr val="000000"/>
                  </a:solidFill>
                  <a:latin typeface="Open Sauce"/>
                  <a:ea typeface="Open Sauce"/>
                  <a:cs typeface="Open Sauce"/>
                  <a:sym typeface="Open Sauce"/>
                </a:rPr>
                <a:t>Requires a "listen/not listen" state, where the speaker pauses between words.</a:t>
              </a:r>
            </a:p>
            <a:p>
              <a:pPr algn="l" marL="453393" indent="-226697" lvl="1">
                <a:lnSpc>
                  <a:spcPts val="2940"/>
                </a:lnSpc>
                <a:buFont typeface="Arial"/>
                <a:buChar char="•"/>
              </a:pPr>
              <a:r>
                <a:rPr lang="en-US" sz="2100">
                  <a:solidFill>
                    <a:srgbClr val="000000"/>
                  </a:solidFill>
                  <a:latin typeface="Open Sauce"/>
                  <a:ea typeface="Open Sauce"/>
                  <a:cs typeface="Open Sauce"/>
                  <a:sym typeface="Open Sauce"/>
                </a:rPr>
                <a:t>Useful for systems where commands or single responses are needed.</a:t>
              </a:r>
            </a:p>
            <a:p>
              <a:pPr algn="l">
                <a:lnSpc>
                  <a:spcPts val="2940"/>
                </a:lnSpc>
              </a:pPr>
            </a:p>
          </p:txBody>
        </p:sp>
        <p:sp>
          <p:nvSpPr>
            <p:cNvPr name="TextBox 10" id="10"/>
            <p:cNvSpPr txBox="true"/>
            <p:nvPr/>
          </p:nvSpPr>
          <p:spPr>
            <a:xfrm rot="0">
              <a:off x="0" y="-28575"/>
              <a:ext cx="12030280" cy="426508"/>
            </a:xfrm>
            <a:prstGeom prst="rect">
              <a:avLst/>
            </a:prstGeom>
          </p:spPr>
          <p:txBody>
            <a:bodyPr anchor="t" rtlCol="false" tIns="0" lIns="0" bIns="0" rIns="0">
              <a:spAutoFit/>
            </a:bodyPr>
            <a:lstStyle/>
            <a:p>
              <a:pPr algn="l">
                <a:lnSpc>
                  <a:spcPts val="2600"/>
                </a:lnSpc>
              </a:pPr>
              <a:r>
                <a:rPr lang="en-US" b="true" sz="2000">
                  <a:solidFill>
                    <a:srgbClr val="000000"/>
                  </a:solidFill>
                  <a:latin typeface="Open Sauce Bold"/>
                  <a:ea typeface="Open Sauce Bold"/>
                  <a:cs typeface="Open Sauce Bold"/>
                  <a:sym typeface="Open Sauce Bold"/>
                </a:rPr>
                <a:t>RECONNAISSANCE DES MOTS ISOLÉS:</a:t>
              </a:r>
            </a:p>
          </p:txBody>
        </p:sp>
      </p:grpSp>
      <p:grpSp>
        <p:nvGrpSpPr>
          <p:cNvPr name="Group 11" id="11"/>
          <p:cNvGrpSpPr/>
          <p:nvPr/>
        </p:nvGrpSpPr>
        <p:grpSpPr>
          <a:xfrm rot="0">
            <a:off x="7376738" y="5646335"/>
            <a:ext cx="10664245" cy="1870360"/>
            <a:chOff x="0" y="0"/>
            <a:chExt cx="14218993" cy="2493813"/>
          </a:xfrm>
        </p:grpSpPr>
        <p:sp>
          <p:nvSpPr>
            <p:cNvPr name="TextBox 12" id="12"/>
            <p:cNvSpPr txBox="true"/>
            <p:nvPr/>
          </p:nvSpPr>
          <p:spPr>
            <a:xfrm rot="0">
              <a:off x="0" y="536197"/>
              <a:ext cx="14218993" cy="1957704"/>
            </a:xfrm>
            <a:prstGeom prst="rect">
              <a:avLst/>
            </a:prstGeom>
          </p:spPr>
          <p:txBody>
            <a:bodyPr anchor="t" rtlCol="false" tIns="0" lIns="0" bIns="0" rIns="0">
              <a:spAutoFit/>
            </a:bodyPr>
            <a:lstStyle/>
            <a:p>
              <a:pPr algn="l" marL="453393" indent="-226697" lvl="1">
                <a:lnSpc>
                  <a:spcPts val="2940"/>
                </a:lnSpc>
                <a:buFont typeface="Arial"/>
                <a:buChar char="•"/>
              </a:pPr>
              <a:r>
                <a:rPr lang="en-US" sz="2100">
                  <a:solidFill>
                    <a:srgbClr val="000000"/>
                  </a:solidFill>
                  <a:latin typeface="Open Sauce"/>
                  <a:ea typeface="Open Sauce"/>
                  <a:cs typeface="Open Sauce"/>
                  <a:sym typeface="Open Sauce"/>
                </a:rPr>
                <a:t>Processes connected words separated by minimal pauses.</a:t>
              </a:r>
            </a:p>
            <a:p>
              <a:pPr algn="l" marL="453393" indent="-226697" lvl="1">
                <a:lnSpc>
                  <a:spcPts val="2940"/>
                </a:lnSpc>
                <a:buFont typeface="Arial"/>
                <a:buChar char="•"/>
              </a:pPr>
              <a:r>
                <a:rPr lang="en-US" sz="2100">
                  <a:solidFill>
                    <a:srgbClr val="000000"/>
                  </a:solidFill>
                  <a:latin typeface="Open Sauce"/>
                  <a:ea typeface="Open Sauce"/>
                  <a:cs typeface="Open Sauce"/>
                  <a:sym typeface="Open Sauce"/>
                </a:rPr>
                <a:t>Similar to isolated word recognition but allows smoother transitions between words.</a:t>
              </a:r>
            </a:p>
            <a:p>
              <a:pPr algn="l">
                <a:lnSpc>
                  <a:spcPts val="2940"/>
                </a:lnSpc>
              </a:pPr>
            </a:p>
          </p:txBody>
        </p:sp>
        <p:sp>
          <p:nvSpPr>
            <p:cNvPr name="TextBox 13" id="13"/>
            <p:cNvSpPr txBox="true"/>
            <p:nvPr/>
          </p:nvSpPr>
          <p:spPr>
            <a:xfrm rot="0">
              <a:off x="0" y="-28575"/>
              <a:ext cx="14218993" cy="426508"/>
            </a:xfrm>
            <a:prstGeom prst="rect">
              <a:avLst/>
            </a:prstGeom>
          </p:spPr>
          <p:txBody>
            <a:bodyPr anchor="t" rtlCol="false" tIns="0" lIns="0" bIns="0" rIns="0">
              <a:spAutoFit/>
            </a:bodyPr>
            <a:lstStyle/>
            <a:p>
              <a:pPr algn="l">
                <a:lnSpc>
                  <a:spcPts val="2600"/>
                </a:lnSpc>
              </a:pPr>
              <a:r>
                <a:rPr lang="en-US" b="true" sz="2000">
                  <a:solidFill>
                    <a:srgbClr val="000000"/>
                  </a:solidFill>
                  <a:latin typeface="Open Sauce Bold"/>
                  <a:ea typeface="Open Sauce Bold"/>
                  <a:cs typeface="Open Sauce Bold"/>
                  <a:sym typeface="Open Sauce Bold"/>
                </a:rPr>
                <a:t>RECONNAISSANCE DES MOTS CONNECTÉS:</a:t>
              </a:r>
            </a:p>
          </p:txBody>
        </p:sp>
      </p:grpSp>
      <p:grpSp>
        <p:nvGrpSpPr>
          <p:cNvPr name="Group 14" id="14"/>
          <p:cNvGrpSpPr/>
          <p:nvPr/>
        </p:nvGrpSpPr>
        <p:grpSpPr>
          <a:xfrm rot="0">
            <a:off x="7376738" y="7516695"/>
            <a:ext cx="9991998" cy="2241835"/>
            <a:chOff x="0" y="0"/>
            <a:chExt cx="13322663" cy="2989113"/>
          </a:xfrm>
        </p:grpSpPr>
        <p:sp>
          <p:nvSpPr>
            <p:cNvPr name="TextBox 15" id="15"/>
            <p:cNvSpPr txBox="true"/>
            <p:nvPr/>
          </p:nvSpPr>
          <p:spPr>
            <a:xfrm rot="0">
              <a:off x="0" y="536197"/>
              <a:ext cx="13322663" cy="2453004"/>
            </a:xfrm>
            <a:prstGeom prst="rect">
              <a:avLst/>
            </a:prstGeom>
          </p:spPr>
          <p:txBody>
            <a:bodyPr anchor="t" rtlCol="false" tIns="0" lIns="0" bIns="0" rIns="0">
              <a:spAutoFit/>
            </a:bodyPr>
            <a:lstStyle/>
            <a:p>
              <a:pPr algn="l" marL="453393" indent="-226697" lvl="1">
                <a:lnSpc>
                  <a:spcPts val="2940"/>
                </a:lnSpc>
                <a:buFont typeface="Arial"/>
                <a:buChar char="•"/>
              </a:pPr>
              <a:r>
                <a:rPr lang="en-US" sz="2100">
                  <a:solidFill>
                    <a:srgbClr val="000000"/>
                  </a:solidFill>
                  <a:latin typeface="Open Sauce"/>
                  <a:ea typeface="Open Sauce"/>
                  <a:cs typeface="Open Sauce"/>
                  <a:sym typeface="Open Sauce"/>
                </a:rPr>
                <a:t>Handles natural, spontaneous speech, including hesitations like "um" and "ah."</a:t>
              </a:r>
            </a:p>
            <a:p>
              <a:pPr algn="l" marL="453393" indent="-226697" lvl="1">
                <a:lnSpc>
                  <a:spcPts val="2940"/>
                </a:lnSpc>
                <a:buFont typeface="Arial"/>
                <a:buChar char="•"/>
              </a:pPr>
              <a:r>
                <a:rPr lang="en-US" sz="2100">
                  <a:solidFill>
                    <a:srgbClr val="000000"/>
                  </a:solidFill>
                  <a:latin typeface="Open Sauce"/>
                  <a:ea typeface="Open Sauce"/>
                  <a:cs typeface="Open Sauce"/>
                  <a:sym typeface="Open Sauce"/>
                </a:rPr>
                <a:t>Adapts to unknown or unpredictable content and variations in natural speech.</a:t>
              </a:r>
            </a:p>
            <a:p>
              <a:pPr algn="l">
                <a:lnSpc>
                  <a:spcPts val="2940"/>
                </a:lnSpc>
              </a:pPr>
            </a:p>
          </p:txBody>
        </p:sp>
        <p:sp>
          <p:nvSpPr>
            <p:cNvPr name="TextBox 16" id="16"/>
            <p:cNvSpPr txBox="true"/>
            <p:nvPr/>
          </p:nvSpPr>
          <p:spPr>
            <a:xfrm rot="0">
              <a:off x="0" y="-28575"/>
              <a:ext cx="13322663" cy="426508"/>
            </a:xfrm>
            <a:prstGeom prst="rect">
              <a:avLst/>
            </a:prstGeom>
          </p:spPr>
          <p:txBody>
            <a:bodyPr anchor="t" rtlCol="false" tIns="0" lIns="0" bIns="0" rIns="0">
              <a:spAutoFit/>
            </a:bodyPr>
            <a:lstStyle/>
            <a:p>
              <a:pPr algn="l">
                <a:lnSpc>
                  <a:spcPts val="2600"/>
                </a:lnSpc>
              </a:pPr>
              <a:r>
                <a:rPr lang="en-US" b="true" sz="2000">
                  <a:solidFill>
                    <a:srgbClr val="000000"/>
                  </a:solidFill>
                  <a:latin typeface="Open Sauce Bold"/>
                  <a:ea typeface="Open Sauce Bold"/>
                  <a:cs typeface="Open Sauce Bold"/>
                  <a:sym typeface="Open Sauce Bold"/>
                </a:rPr>
                <a:t>RECONNAISSANCE DE LA PAROLE SPONTANÉE:</a:t>
              </a:r>
            </a:p>
          </p:txBody>
        </p:sp>
      </p:grpSp>
      <p:sp>
        <p:nvSpPr>
          <p:cNvPr name="TextBox 17" id="17"/>
          <p:cNvSpPr txBox="true"/>
          <p:nvPr/>
        </p:nvSpPr>
        <p:spPr>
          <a:xfrm rot="0">
            <a:off x="9497559" y="774205"/>
            <a:ext cx="8183849" cy="1047750"/>
          </a:xfrm>
          <a:prstGeom prst="rect">
            <a:avLst/>
          </a:prstGeom>
        </p:spPr>
        <p:txBody>
          <a:bodyPr anchor="t" rtlCol="false" tIns="0" lIns="0" bIns="0" rIns="0">
            <a:spAutoFit/>
          </a:bodyPr>
          <a:lstStyle/>
          <a:p>
            <a:pPr algn="l" marL="0" indent="0" lvl="0">
              <a:lnSpc>
                <a:spcPts val="8399"/>
              </a:lnSpc>
            </a:pPr>
            <a:r>
              <a:rPr lang="en-US" b="true" sz="6999" spc="-139">
                <a:solidFill>
                  <a:srgbClr val="000000"/>
                </a:solidFill>
                <a:latin typeface="Antonio Bold"/>
                <a:ea typeface="Antonio Bold"/>
                <a:cs typeface="Antonio Bold"/>
                <a:sym typeface="Antonio Bold"/>
              </a:rPr>
              <a:t>speach recognition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275864" y="-1513365"/>
            <a:ext cx="13313729" cy="13313729"/>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48B281"/>
            </a:solidFill>
          </p:spPr>
        </p:sp>
      </p:grpSp>
      <p:grpSp>
        <p:nvGrpSpPr>
          <p:cNvPr name="Group 4" id="4"/>
          <p:cNvGrpSpPr/>
          <p:nvPr/>
        </p:nvGrpSpPr>
        <p:grpSpPr>
          <a:xfrm rot="0">
            <a:off x="7504431" y="2020180"/>
            <a:ext cx="2461317" cy="2461308"/>
            <a:chOff x="0" y="0"/>
            <a:chExt cx="6350000" cy="6349975"/>
          </a:xfrm>
        </p:grpSpPr>
        <p:sp>
          <p:nvSpPr>
            <p:cNvPr name="Freeform 5" id="5"/>
            <p:cNvSpPr/>
            <p:nvPr/>
          </p:nvSpPr>
          <p:spPr>
            <a:xfrm flipH="false" flipV="false" rot="0">
              <a:off x="0" y="0"/>
              <a:ext cx="6350000" cy="6349975"/>
            </a:xfrm>
            <a:custGeom>
              <a:avLst/>
              <a:gdLst/>
              <a:ahLst/>
              <a:cxnLst/>
              <a:rect r="r" b="b" t="t" l="l"/>
              <a:pathLst>
                <a:path h="6349975" w="6350000">
                  <a:moveTo>
                    <a:pt x="6350000" y="3175025"/>
                  </a:moveTo>
                  <a:cubicBezTo>
                    <a:pt x="6350000" y="4928451"/>
                    <a:pt x="4928476" y="6349975"/>
                    <a:pt x="3175000" y="6349975"/>
                  </a:cubicBezTo>
                  <a:cubicBezTo>
                    <a:pt x="1421498" y="6349975"/>
                    <a:pt x="0" y="4928451"/>
                    <a:pt x="0" y="3175025"/>
                  </a:cubicBezTo>
                  <a:cubicBezTo>
                    <a:pt x="0" y="1421511"/>
                    <a:pt x="1421498" y="0"/>
                    <a:pt x="3175000" y="0"/>
                  </a:cubicBezTo>
                  <a:cubicBezTo>
                    <a:pt x="4928502" y="0"/>
                    <a:pt x="6350000" y="1421511"/>
                    <a:pt x="6350000" y="3175025"/>
                  </a:cubicBezTo>
                  <a:close/>
                </a:path>
              </a:pathLst>
            </a:custGeom>
            <a:blipFill>
              <a:blip r:embed="rId2"/>
              <a:stretch>
                <a:fillRect l="-56168" t="0" r="-56168" b="0"/>
              </a:stretch>
            </a:blipFill>
          </p:spPr>
        </p:sp>
      </p:grpSp>
      <p:grpSp>
        <p:nvGrpSpPr>
          <p:cNvPr name="Group 6" id="6"/>
          <p:cNvGrpSpPr/>
          <p:nvPr/>
        </p:nvGrpSpPr>
        <p:grpSpPr>
          <a:xfrm rot="0">
            <a:off x="7379362" y="5810250"/>
            <a:ext cx="2461317" cy="2461308"/>
            <a:chOff x="0" y="0"/>
            <a:chExt cx="6350000" cy="6349975"/>
          </a:xfrm>
        </p:grpSpPr>
        <p:sp>
          <p:nvSpPr>
            <p:cNvPr name="Freeform 7" id="7"/>
            <p:cNvSpPr/>
            <p:nvPr/>
          </p:nvSpPr>
          <p:spPr>
            <a:xfrm flipH="false" flipV="false" rot="0">
              <a:off x="0" y="0"/>
              <a:ext cx="6350000" cy="6349975"/>
            </a:xfrm>
            <a:custGeom>
              <a:avLst/>
              <a:gdLst/>
              <a:ahLst/>
              <a:cxnLst/>
              <a:rect r="r" b="b" t="t" l="l"/>
              <a:pathLst>
                <a:path h="6349975" w="6350000">
                  <a:moveTo>
                    <a:pt x="6350000" y="3175025"/>
                  </a:moveTo>
                  <a:cubicBezTo>
                    <a:pt x="6350000" y="4928451"/>
                    <a:pt x="4928476" y="6349975"/>
                    <a:pt x="3175000" y="6349975"/>
                  </a:cubicBezTo>
                  <a:cubicBezTo>
                    <a:pt x="1421498" y="6349975"/>
                    <a:pt x="0" y="4928451"/>
                    <a:pt x="0" y="3175025"/>
                  </a:cubicBezTo>
                  <a:cubicBezTo>
                    <a:pt x="0" y="1421511"/>
                    <a:pt x="1421498" y="0"/>
                    <a:pt x="3175000" y="0"/>
                  </a:cubicBezTo>
                  <a:cubicBezTo>
                    <a:pt x="4928502" y="0"/>
                    <a:pt x="6350000" y="1421511"/>
                    <a:pt x="6350000" y="3175025"/>
                  </a:cubicBezTo>
                  <a:close/>
                </a:path>
              </a:pathLst>
            </a:custGeom>
            <a:blipFill>
              <a:blip r:embed="rId3"/>
              <a:stretch>
                <a:fillRect l="-39285" t="0" r="-39285" b="0"/>
              </a:stretch>
            </a:blipFill>
          </p:spPr>
        </p:sp>
      </p:grpSp>
      <p:sp>
        <p:nvSpPr>
          <p:cNvPr name="TextBox 8" id="8"/>
          <p:cNvSpPr txBox="true"/>
          <p:nvPr/>
        </p:nvSpPr>
        <p:spPr>
          <a:xfrm rot="0">
            <a:off x="1028700" y="3567113"/>
            <a:ext cx="4431539" cy="3162300"/>
          </a:xfrm>
          <a:prstGeom prst="rect">
            <a:avLst/>
          </a:prstGeom>
        </p:spPr>
        <p:txBody>
          <a:bodyPr anchor="t" rtlCol="false" tIns="0" lIns="0" bIns="0" rIns="0">
            <a:spAutoFit/>
          </a:bodyPr>
          <a:lstStyle/>
          <a:p>
            <a:pPr algn="l" marL="0" indent="0" lvl="0">
              <a:lnSpc>
                <a:spcPts val="8399"/>
              </a:lnSpc>
            </a:pPr>
            <a:r>
              <a:rPr lang="en-US" b="true" sz="6999" spc="-139">
                <a:solidFill>
                  <a:srgbClr val="FFFFFF"/>
                </a:solidFill>
                <a:latin typeface="Antonio Bold"/>
                <a:ea typeface="Antonio Bold"/>
                <a:cs typeface="Antonio Bold"/>
                <a:sym typeface="Antonio Bold"/>
              </a:rPr>
              <a:t>Types of Voice Recognition</a:t>
            </a:r>
          </a:p>
        </p:txBody>
      </p:sp>
      <p:sp>
        <p:nvSpPr>
          <p:cNvPr name="TextBox 9" id="9"/>
          <p:cNvSpPr txBox="true"/>
          <p:nvPr/>
        </p:nvSpPr>
        <p:spPr>
          <a:xfrm rot="0">
            <a:off x="10308649" y="3001303"/>
            <a:ext cx="5974146" cy="1480185"/>
          </a:xfrm>
          <a:prstGeom prst="rect">
            <a:avLst/>
          </a:prstGeom>
        </p:spPr>
        <p:txBody>
          <a:bodyPr anchor="t" rtlCol="false" tIns="0" lIns="0" bIns="0" rIns="0">
            <a:spAutoFit/>
          </a:bodyPr>
          <a:lstStyle/>
          <a:p>
            <a:pPr algn="l">
              <a:lnSpc>
                <a:spcPts val="2940"/>
              </a:lnSpc>
            </a:pPr>
            <a:r>
              <a:rPr lang="en-US" sz="2100">
                <a:solidFill>
                  <a:srgbClr val="000000"/>
                </a:solidFill>
                <a:latin typeface="Open Sauce"/>
                <a:ea typeface="Open Sauce"/>
                <a:cs typeface="Open Sauce"/>
                <a:sym typeface="Open Sauce"/>
              </a:rPr>
              <a:t>Language recognition detects the language spoken by analyzing patterns and sounds. It is vital for multilingual systems and global communication tools.</a:t>
            </a:r>
          </a:p>
        </p:txBody>
      </p:sp>
      <p:sp>
        <p:nvSpPr>
          <p:cNvPr name="TextBox 10" id="10"/>
          <p:cNvSpPr txBox="true"/>
          <p:nvPr/>
        </p:nvSpPr>
        <p:spPr>
          <a:xfrm rot="0">
            <a:off x="10183580" y="6943725"/>
            <a:ext cx="5974146" cy="1480185"/>
          </a:xfrm>
          <a:prstGeom prst="rect">
            <a:avLst/>
          </a:prstGeom>
        </p:spPr>
        <p:txBody>
          <a:bodyPr anchor="t" rtlCol="false" tIns="0" lIns="0" bIns="0" rIns="0">
            <a:spAutoFit/>
          </a:bodyPr>
          <a:lstStyle/>
          <a:p>
            <a:pPr algn="l">
              <a:lnSpc>
                <a:spcPts val="2940"/>
              </a:lnSpc>
            </a:pPr>
            <a:r>
              <a:rPr lang="en-US" sz="2100">
                <a:solidFill>
                  <a:srgbClr val="000000"/>
                </a:solidFill>
                <a:latin typeface="Open Sauce"/>
                <a:ea typeface="Open Sauce"/>
                <a:cs typeface="Open Sauce"/>
                <a:sym typeface="Open Sauce"/>
              </a:rPr>
              <a:t>Emotion recognition identifies emotions like happiness or sadness from voice cues. It improves interactions by making systems more empathetic.</a:t>
            </a:r>
          </a:p>
        </p:txBody>
      </p:sp>
      <p:sp>
        <p:nvSpPr>
          <p:cNvPr name="TextBox 11" id="11"/>
          <p:cNvSpPr txBox="true"/>
          <p:nvPr/>
        </p:nvSpPr>
        <p:spPr>
          <a:xfrm rot="0">
            <a:off x="10229220" y="1881212"/>
            <a:ext cx="8183849" cy="1047750"/>
          </a:xfrm>
          <a:prstGeom prst="rect">
            <a:avLst/>
          </a:prstGeom>
        </p:spPr>
        <p:txBody>
          <a:bodyPr anchor="t" rtlCol="false" tIns="0" lIns="0" bIns="0" rIns="0">
            <a:spAutoFit/>
          </a:bodyPr>
          <a:lstStyle/>
          <a:p>
            <a:pPr algn="l" marL="0" indent="0" lvl="0">
              <a:lnSpc>
                <a:spcPts val="8399"/>
              </a:lnSpc>
            </a:pPr>
            <a:r>
              <a:rPr lang="en-US" b="true" sz="6999" spc="-139">
                <a:solidFill>
                  <a:srgbClr val="000000"/>
                </a:solidFill>
                <a:latin typeface="Antonio Bold"/>
                <a:ea typeface="Antonio Bold"/>
                <a:cs typeface="Antonio Bold"/>
                <a:sym typeface="Antonio Bold"/>
              </a:rPr>
              <a:t>language recognition</a:t>
            </a:r>
          </a:p>
        </p:txBody>
      </p:sp>
      <p:sp>
        <p:nvSpPr>
          <p:cNvPr name="TextBox 12" id="12"/>
          <p:cNvSpPr txBox="true"/>
          <p:nvPr/>
        </p:nvSpPr>
        <p:spPr>
          <a:xfrm rot="0">
            <a:off x="10104151" y="5819775"/>
            <a:ext cx="8183849" cy="1047750"/>
          </a:xfrm>
          <a:prstGeom prst="rect">
            <a:avLst/>
          </a:prstGeom>
        </p:spPr>
        <p:txBody>
          <a:bodyPr anchor="t" rtlCol="false" tIns="0" lIns="0" bIns="0" rIns="0">
            <a:spAutoFit/>
          </a:bodyPr>
          <a:lstStyle/>
          <a:p>
            <a:pPr algn="l" marL="0" indent="0" lvl="0">
              <a:lnSpc>
                <a:spcPts val="8399"/>
              </a:lnSpc>
            </a:pPr>
            <a:r>
              <a:rPr lang="en-US" b="true" sz="6999" spc="-139">
                <a:solidFill>
                  <a:srgbClr val="000000"/>
                </a:solidFill>
                <a:latin typeface="Antonio Bold"/>
                <a:ea typeface="Antonio Bold"/>
                <a:cs typeface="Antonio Bold"/>
                <a:sym typeface="Antonio Bold"/>
              </a:rPr>
              <a:t>emotions recognition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DAGb0QIC1oA</dc:identifier>
  <dcterms:modified xsi:type="dcterms:W3CDTF">2011-08-01T06:04:30Z</dcterms:modified>
  <cp:revision>1</cp:revision>
  <dc:title>aai</dc:title>
</cp:coreProperties>
</file>