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Oswald Bold" charset="1" panose="00000800000000000000"/>
      <p:regular r:id="rId24"/>
    </p:embeddedFont>
    <p:embeddedFont>
      <p:font typeface="Montserrat Classic Bold" charset="1" panose="00000800000000000000"/>
      <p:regular r:id="rId25"/>
    </p:embeddedFont>
    <p:embeddedFont>
      <p:font typeface="DM Sans" charset="1" panose="00000000000000000000"/>
      <p:regular r:id="rId26"/>
    </p:embeddedFont>
    <p:embeddedFont>
      <p:font typeface="DM Sans Bold" charset="1" panose="00000000000000000000"/>
      <p:regular r:id="rId27"/>
    </p:embeddedFont>
    <p:embeddedFont>
      <p:font typeface="DM Sans Italics" charset="1" panose="00000000000000000000"/>
      <p:regular r:id="rId28"/>
    </p:embeddedFont>
    <p:embeddedFont>
      <p:font typeface="Oswald" charset="1" panose="00000500000000000000"/>
      <p:regular r:id="rId29"/>
    </p:embeddedFont>
    <p:embeddedFont>
      <p:font typeface="Montserrat Light" charset="1" panose="00000400000000000000"/>
      <p:regular r:id="rId30"/>
    </p:embeddedFont>
    <p:embeddedFont>
      <p:font typeface="Montserrat Light Bold" charset="1" panose="00000800000000000000"/>
      <p:regular r:id="rId31"/>
    </p:embeddedFont>
    <p:embeddedFont>
      <p:font typeface="Open Sauce"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5.jpeg" Type="http://schemas.openxmlformats.org/officeDocument/2006/relationships/image"/><Relationship Id="rId6" Target="../media/image26.jpeg" Type="http://schemas.openxmlformats.org/officeDocument/2006/relationships/image"/><Relationship Id="rId7" Target="../media/image27.jpeg" Type="http://schemas.openxmlformats.org/officeDocument/2006/relationships/image"/><Relationship Id="rId8" Target="../media/image37.jpeg" Type="http://schemas.openxmlformats.org/officeDocument/2006/relationships/image"/><Relationship Id="rId9" Target="../media/image3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5.jpeg" Type="http://schemas.openxmlformats.org/officeDocument/2006/relationships/image"/><Relationship Id="rId6" Target="../media/image27.jpeg" Type="http://schemas.openxmlformats.org/officeDocument/2006/relationships/image"/><Relationship Id="rId7" Target="../media/image39.jpeg" Type="http://schemas.openxmlformats.org/officeDocument/2006/relationships/image"/><Relationship Id="rId8" Target="../media/image4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1.jpeg" Type="http://schemas.openxmlformats.org/officeDocument/2006/relationships/image"/><Relationship Id="rId6" Target="../media/image42.jpeg" Type="http://schemas.openxmlformats.org/officeDocument/2006/relationships/image"/><Relationship Id="rId7" Target="../media/image4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4.jpeg" Type="http://schemas.openxmlformats.org/officeDocument/2006/relationships/image"/><Relationship Id="rId5" Target="../media/image45.png" Type="http://schemas.openxmlformats.org/officeDocument/2006/relationships/image"/><Relationship Id="rId6" Target="../media/image4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23.png" Type="http://schemas.openxmlformats.org/officeDocument/2006/relationships/image"/><Relationship Id="rId12" Target="../media/image24.svg" Type="http://schemas.openxmlformats.org/officeDocument/2006/relationships/image"/><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25.jpeg" Type="http://schemas.openxmlformats.org/officeDocument/2006/relationships/image"/><Relationship Id="rId6" Target="../media/image26.jpeg" Type="http://schemas.openxmlformats.org/officeDocument/2006/relationships/image"/><Relationship Id="rId7" Target="../media/image27.jpeg" Type="http://schemas.openxmlformats.org/officeDocument/2006/relationships/image"/><Relationship Id="rId8" Target="../media/image2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2964126"/>
            <a:ext cx="9815307" cy="2233300"/>
          </a:xfrm>
          <a:prstGeom prst="rect">
            <a:avLst/>
          </a:prstGeom>
        </p:spPr>
        <p:txBody>
          <a:bodyPr anchor="t" rtlCol="false" tIns="0" lIns="0" bIns="0" rIns="0">
            <a:spAutoFit/>
          </a:bodyPr>
          <a:lstStyle/>
          <a:p>
            <a:pPr algn="ctr">
              <a:lnSpc>
                <a:spcPts val="18131"/>
              </a:lnSpc>
            </a:pPr>
            <a:r>
              <a:rPr lang="en-US" b="true" sz="13138" spc="1287">
                <a:solidFill>
                  <a:srgbClr val="231F20"/>
                </a:solidFill>
                <a:latin typeface="Oswald Bold"/>
                <a:ea typeface="Oswald Bold"/>
                <a:cs typeface="Oswald Bold"/>
                <a:sym typeface="Oswald Bold"/>
              </a:rPr>
              <a:t>(GANS)</a:t>
            </a:r>
          </a:p>
        </p:txBody>
      </p:sp>
      <p:sp>
        <p:nvSpPr>
          <p:cNvPr name="TextBox 9" id="9"/>
          <p:cNvSpPr txBox="true"/>
          <p:nvPr/>
        </p:nvSpPr>
        <p:spPr>
          <a:xfrm rot="0">
            <a:off x="4236347" y="5111701"/>
            <a:ext cx="9815307" cy="3002346"/>
          </a:xfrm>
          <a:prstGeom prst="rect">
            <a:avLst/>
          </a:prstGeom>
        </p:spPr>
        <p:txBody>
          <a:bodyPr anchor="t" rtlCol="false" tIns="0" lIns="0" bIns="0" rIns="0">
            <a:spAutoFit/>
          </a:bodyPr>
          <a:lstStyle/>
          <a:p>
            <a:pPr algn="ctr">
              <a:lnSpc>
                <a:spcPts val="7264"/>
              </a:lnSpc>
            </a:pPr>
            <a:r>
              <a:rPr lang="en-US" b="true" sz="5263" spc="515">
                <a:solidFill>
                  <a:srgbClr val="231F20"/>
                </a:solidFill>
                <a:latin typeface="Oswald Bold"/>
                <a:ea typeface="Oswald Bold"/>
                <a:cs typeface="Oswald Bold"/>
                <a:sym typeface="Oswald Bold"/>
              </a:rPr>
              <a:t>GENERATIVE ADVERSARIAL NETWORKS </a:t>
            </a:r>
          </a:p>
          <a:p>
            <a:pPr algn="ctr">
              <a:lnSpc>
                <a:spcPts val="9748"/>
              </a:lnSpc>
            </a:pP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BY GUEBLI AYOUB ABDESSAMI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63415" y="242067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3974925" y="5991147"/>
            <a:ext cx="10469414"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5326647" y="5740606"/>
            <a:ext cx="501082" cy="5010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974925" y="7037470"/>
            <a:ext cx="3204526" cy="126322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Takes in data samples, either real (from the dataset) or fake (from the generator).</a:t>
            </a:r>
          </a:p>
        </p:txBody>
      </p:sp>
      <p:sp>
        <p:nvSpPr>
          <p:cNvPr name="TextBox 11" id="11"/>
          <p:cNvSpPr txBox="true"/>
          <p:nvPr/>
        </p:nvSpPr>
        <p:spPr>
          <a:xfrm rot="0">
            <a:off x="4563415" y="283922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12" id="12"/>
          <p:cNvSpPr txBox="true"/>
          <p:nvPr/>
        </p:nvSpPr>
        <p:spPr>
          <a:xfrm rot="0">
            <a:off x="3843661" y="6441577"/>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INPUT</a:t>
            </a:r>
          </a:p>
        </p:txBody>
      </p:sp>
      <p:sp>
        <p:nvSpPr>
          <p:cNvPr name="Freeform 13" id="13"/>
          <p:cNvSpPr/>
          <p:nvPr/>
        </p:nvSpPr>
        <p:spPr>
          <a:xfrm flipH="false" flipV="false" rot="0">
            <a:off x="8051715" y="242067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8814947" y="5740606"/>
            <a:ext cx="501082" cy="5010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8051715" y="283922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05</a:t>
            </a:r>
          </a:p>
        </p:txBody>
      </p:sp>
      <p:sp>
        <p:nvSpPr>
          <p:cNvPr name="Freeform 18" id="18"/>
          <p:cNvSpPr/>
          <p:nvPr/>
        </p:nvSpPr>
        <p:spPr>
          <a:xfrm flipH="false" flipV="false" rot="0">
            <a:off x="11542272" y="242067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12305504" y="5740606"/>
            <a:ext cx="501082" cy="50108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11542272" y="283922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06</a:t>
            </a:r>
          </a:p>
        </p:txBody>
      </p:sp>
      <p:sp>
        <p:nvSpPr>
          <p:cNvPr name="TextBox 23" id="23"/>
          <p:cNvSpPr txBox="true"/>
          <p:nvPr/>
        </p:nvSpPr>
        <p:spPr>
          <a:xfrm rot="0">
            <a:off x="7463225" y="7037470"/>
            <a:ext cx="3204526" cy="158242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Processes the input through layers that may include convolutions and activations to extract features.</a:t>
            </a:r>
          </a:p>
        </p:txBody>
      </p:sp>
      <p:sp>
        <p:nvSpPr>
          <p:cNvPr name="TextBox 24" id="24"/>
          <p:cNvSpPr txBox="true"/>
          <p:nvPr/>
        </p:nvSpPr>
        <p:spPr>
          <a:xfrm rot="0">
            <a:off x="7673932" y="644157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PROCESS</a:t>
            </a:r>
          </a:p>
        </p:txBody>
      </p:sp>
      <p:sp>
        <p:nvSpPr>
          <p:cNvPr name="TextBox 25" id="25"/>
          <p:cNvSpPr txBox="true"/>
          <p:nvPr/>
        </p:nvSpPr>
        <p:spPr>
          <a:xfrm rot="0">
            <a:off x="10953782" y="7037470"/>
            <a:ext cx="3204526" cy="94402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 Outputs a probability indicating whether the input is real or fake.</a:t>
            </a:r>
          </a:p>
        </p:txBody>
      </p:sp>
      <p:sp>
        <p:nvSpPr>
          <p:cNvPr name="TextBox 26" id="26"/>
          <p:cNvSpPr txBox="true"/>
          <p:nvPr/>
        </p:nvSpPr>
        <p:spPr>
          <a:xfrm rot="0">
            <a:off x="11164489" y="644157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OUTPUT</a:t>
            </a:r>
          </a:p>
        </p:txBody>
      </p:sp>
      <p:sp>
        <p:nvSpPr>
          <p:cNvPr name="TextBox 27" id="27"/>
          <p:cNvSpPr txBox="true"/>
          <p:nvPr/>
        </p:nvSpPr>
        <p:spPr>
          <a:xfrm rot="0">
            <a:off x="2887170" y="7059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DISCRIMINATOR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93371" y="1965021"/>
            <a:ext cx="11301259" cy="6356958"/>
          </a:xfrm>
          <a:custGeom>
            <a:avLst/>
            <a:gdLst/>
            <a:ahLst/>
            <a:cxnLst/>
            <a:rect r="r" b="b" t="t" l="l"/>
            <a:pathLst>
              <a:path h="6356958" w="11301259">
                <a:moveTo>
                  <a:pt x="0" y="0"/>
                </a:moveTo>
                <a:lnTo>
                  <a:pt x="11301258" y="0"/>
                </a:lnTo>
                <a:lnTo>
                  <a:pt x="11301258" y="6356958"/>
                </a:lnTo>
                <a:lnTo>
                  <a:pt x="0" y="6356958"/>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400000">
            <a:off x="9957858" y="1939826"/>
            <a:ext cx="9192967" cy="6325411"/>
          </a:xfrm>
          <a:custGeom>
            <a:avLst/>
            <a:gdLst/>
            <a:ahLst/>
            <a:cxnLst/>
            <a:rect r="r" b="b" t="t" l="l"/>
            <a:pathLst>
              <a:path h="6325411" w="9192967">
                <a:moveTo>
                  <a:pt x="0" y="0"/>
                </a:moveTo>
                <a:lnTo>
                  <a:pt x="9192966" y="0"/>
                </a:lnTo>
                <a:lnTo>
                  <a:pt x="9192966" y="6325411"/>
                </a:lnTo>
                <a:lnTo>
                  <a:pt x="0" y="6325411"/>
                </a:lnTo>
                <a:lnTo>
                  <a:pt x="0" y="0"/>
                </a:lnTo>
                <a:close/>
              </a:path>
            </a:pathLst>
          </a:custGeom>
          <a:blipFill>
            <a:blip r:embed="rId5"/>
            <a:stretch>
              <a:fillRect l="-1637" t="0" r="-1637" b="0"/>
            </a:stretch>
          </a:blipFill>
        </p:spPr>
      </p:sp>
      <p:sp>
        <p:nvSpPr>
          <p:cNvPr name="TextBox 6" id="6"/>
          <p:cNvSpPr txBox="true"/>
          <p:nvPr/>
        </p:nvSpPr>
        <p:spPr>
          <a:xfrm rot="0">
            <a:off x="2139416" y="671437"/>
            <a:ext cx="10106185"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HOW GANS WORK</a:t>
            </a:r>
          </a:p>
        </p:txBody>
      </p:sp>
      <p:sp>
        <p:nvSpPr>
          <p:cNvPr name="TextBox 7" id="7"/>
          <p:cNvSpPr txBox="true"/>
          <p:nvPr/>
        </p:nvSpPr>
        <p:spPr>
          <a:xfrm rot="0">
            <a:off x="2008951" y="2404542"/>
            <a:ext cx="9280633" cy="6824689"/>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The training process of GANs involves the following iterative steps: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Generator Training:</a:t>
            </a:r>
            <a:r>
              <a:rPr lang="en-US" sz="2290" spc="224">
                <a:solidFill>
                  <a:srgbClr val="231F20"/>
                </a:solidFill>
                <a:latin typeface="DM Sans"/>
                <a:ea typeface="DM Sans"/>
                <a:cs typeface="DM Sans"/>
                <a:sym typeface="DM Sans"/>
              </a:rPr>
              <a:t> The generator creates synthetic data from random noise.</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Discriminator Training:</a:t>
            </a:r>
            <a:r>
              <a:rPr lang="en-US" sz="2290" spc="224">
                <a:solidFill>
                  <a:srgbClr val="231F20"/>
                </a:solidFill>
                <a:latin typeface="DM Sans"/>
                <a:ea typeface="DM Sans"/>
                <a:cs typeface="DM Sans"/>
                <a:sym typeface="DM Sans"/>
              </a:rPr>
              <a:t> The discriminator evaluates a mix of real and synthetic data, learning to distinguish between the two.</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Feedback Loop:</a:t>
            </a:r>
            <a:r>
              <a:rPr lang="en-US" sz="2290" spc="224">
                <a:solidFill>
                  <a:srgbClr val="231F20"/>
                </a:solidFill>
                <a:latin typeface="DM Sans"/>
                <a:ea typeface="DM Sans"/>
                <a:cs typeface="DM Sans"/>
                <a:sym typeface="DM Sans"/>
              </a:rPr>
              <a:t> The discriminator provides feedback to the generator, indicating how realistic the synthetic data is.</a:t>
            </a:r>
          </a:p>
          <a:p>
            <a:pPr algn="l" marL="494517" indent="-247259" lvl="1">
              <a:lnSpc>
                <a:spcPts val="3160"/>
              </a:lnSpc>
              <a:buFont typeface="Arial"/>
              <a:buChar char="•"/>
            </a:pPr>
            <a:r>
              <a:rPr lang="en-US" b="true" sz="2290" spc="224">
                <a:solidFill>
                  <a:srgbClr val="231F20"/>
                </a:solidFill>
                <a:latin typeface="DM Sans Bold"/>
                <a:ea typeface="DM Sans Bold"/>
                <a:cs typeface="DM Sans Bold"/>
                <a:sym typeface="DM Sans Bold"/>
              </a:rPr>
              <a:t>Iteration:</a:t>
            </a:r>
            <a:r>
              <a:rPr lang="en-US" sz="2290" spc="224">
                <a:solidFill>
                  <a:srgbClr val="231F20"/>
                </a:solidFill>
                <a:latin typeface="DM Sans"/>
                <a:ea typeface="DM Sans"/>
                <a:cs typeface="DM Sans"/>
                <a:sym typeface="DM Sans"/>
              </a:rPr>
              <a:t> This process repeats, with both networks continually improving—the generator in producing realistic data, and the discriminator in detecting fakes.</a:t>
            </a:r>
          </a:p>
          <a:p>
            <a:pPr algn="l">
              <a:lnSpc>
                <a:spcPts val="3160"/>
              </a:lnSpc>
            </a:pPr>
            <a:r>
              <a:rPr lang="en-US" sz="2290" spc="224">
                <a:solidFill>
                  <a:srgbClr val="231F20"/>
                </a:solidFill>
                <a:latin typeface="DM Sans"/>
                <a:ea typeface="DM Sans"/>
                <a:cs typeface="DM Sans"/>
                <a:sym typeface="DM Sans"/>
              </a:rPr>
              <a:t>Over time, the generator becomes proficient at creating data that closely mimics real-world data, effectively "fooling" the discriminator.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Image-to-Image</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6" id="16"/>
          <p:cNvGrpSpPr/>
          <p:nvPr/>
        </p:nvGrpSpPr>
        <p:grpSpPr>
          <a:xfrm rot="0">
            <a:off x="11410691" y="6504266"/>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Photo Editing</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2179166" y="4079343"/>
            <a:ext cx="4457573" cy="2239151"/>
          </a:xfrm>
          <a:custGeom>
            <a:avLst/>
            <a:gdLst/>
            <a:ahLst/>
            <a:cxnLst/>
            <a:rect r="r" b="b" t="t" l="l"/>
            <a:pathLst>
              <a:path h="2239151" w="4457573">
                <a:moveTo>
                  <a:pt x="0" y="0"/>
                </a:moveTo>
                <a:lnTo>
                  <a:pt x="4457573" y="0"/>
                </a:lnTo>
                <a:lnTo>
                  <a:pt x="4457573" y="2239152"/>
                </a:lnTo>
                <a:lnTo>
                  <a:pt x="0" y="2239152"/>
                </a:lnTo>
                <a:lnTo>
                  <a:pt x="0" y="0"/>
                </a:lnTo>
                <a:close/>
              </a:path>
            </a:pathLst>
          </a:custGeom>
          <a:blipFill>
            <a:blip r:embed="rId7"/>
            <a:stretch>
              <a:fillRect l="-3321" t="0" r="-9443" b="-51300"/>
            </a:stretch>
          </a:blipFill>
        </p:spPr>
      </p:sp>
      <p:sp>
        <p:nvSpPr>
          <p:cNvPr name="Freeform 23" id="23"/>
          <p:cNvSpPr/>
          <p:nvPr/>
        </p:nvSpPr>
        <p:spPr>
          <a:xfrm flipH="false" flipV="false" rot="0">
            <a:off x="1996219" y="4033939"/>
            <a:ext cx="4807300" cy="2284556"/>
          </a:xfrm>
          <a:custGeom>
            <a:avLst/>
            <a:gdLst/>
            <a:ahLst/>
            <a:cxnLst/>
            <a:rect r="r" b="b" t="t" l="l"/>
            <a:pathLst>
              <a:path h="2284556" w="4807300">
                <a:moveTo>
                  <a:pt x="0" y="0"/>
                </a:moveTo>
                <a:lnTo>
                  <a:pt x="4807300" y="0"/>
                </a:lnTo>
                <a:lnTo>
                  <a:pt x="4807300" y="2284556"/>
                </a:lnTo>
                <a:lnTo>
                  <a:pt x="0" y="2284556"/>
                </a:lnTo>
                <a:lnTo>
                  <a:pt x="0" y="0"/>
                </a:lnTo>
                <a:close/>
              </a:path>
            </a:pathLst>
          </a:custGeom>
          <a:blipFill>
            <a:blip r:embed="rId8"/>
            <a:stretch>
              <a:fillRect l="-47767" t="0" r="0" b="-49640"/>
            </a:stretch>
          </a:blipFill>
        </p:spPr>
      </p:sp>
      <p:sp>
        <p:nvSpPr>
          <p:cNvPr name="Freeform 24" id="24"/>
          <p:cNvSpPr/>
          <p:nvPr/>
        </p:nvSpPr>
        <p:spPr>
          <a:xfrm flipH="false" flipV="false" rot="0">
            <a:off x="11410691" y="7141014"/>
            <a:ext cx="4473739" cy="2239151"/>
          </a:xfrm>
          <a:custGeom>
            <a:avLst/>
            <a:gdLst/>
            <a:ahLst/>
            <a:cxnLst/>
            <a:rect r="r" b="b" t="t" l="l"/>
            <a:pathLst>
              <a:path h="2239151" w="4473739">
                <a:moveTo>
                  <a:pt x="0" y="0"/>
                </a:moveTo>
                <a:lnTo>
                  <a:pt x="4473739" y="0"/>
                </a:lnTo>
                <a:lnTo>
                  <a:pt x="4473739" y="2239152"/>
                </a:lnTo>
                <a:lnTo>
                  <a:pt x="0" y="2239152"/>
                </a:lnTo>
                <a:lnTo>
                  <a:pt x="0" y="0"/>
                </a:lnTo>
                <a:close/>
              </a:path>
            </a:pathLst>
          </a:custGeom>
          <a:blipFill>
            <a:blip r:embed="rId9"/>
            <a:stretch>
              <a:fillRect l="0" t="-142150" r="0" b="-36512"/>
            </a:stretch>
          </a:blipFill>
        </p:spPr>
      </p:sp>
      <p:sp>
        <p:nvSpPr>
          <p:cNvPr name="TextBox 25" id="25"/>
          <p:cNvSpPr txBox="true"/>
          <p:nvPr/>
        </p:nvSpPr>
        <p:spPr>
          <a:xfrm rot="0">
            <a:off x="3232019" y="10131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APPLICATIONS OF GANS</a:t>
            </a:r>
          </a:p>
        </p:txBody>
      </p:sp>
      <p:sp>
        <p:nvSpPr>
          <p:cNvPr name="TextBox 26" id="26"/>
          <p:cNvSpPr txBox="true"/>
          <p:nvPr/>
        </p:nvSpPr>
        <p:spPr>
          <a:xfrm rot="0">
            <a:off x="7340354" y="4062878"/>
            <a:ext cx="8140675" cy="1426510"/>
          </a:xfrm>
          <a:prstGeom prst="rect">
            <a:avLst/>
          </a:prstGeom>
        </p:spPr>
        <p:txBody>
          <a:bodyPr anchor="t" rtlCol="false" tIns="0" lIns="0" bIns="0" rIns="0">
            <a:spAutoFit/>
          </a:bodyPr>
          <a:lstStyle/>
          <a:p>
            <a:pPr algn="l">
              <a:lnSpc>
                <a:spcPts val="3286"/>
              </a:lnSpc>
            </a:pPr>
            <a:r>
              <a:rPr lang="en-US" sz="2381" spc="233" b="true">
                <a:solidFill>
                  <a:srgbClr val="231F20"/>
                </a:solidFill>
                <a:latin typeface="DM Sans Bold"/>
                <a:ea typeface="DM Sans Bold"/>
                <a:cs typeface="DM Sans Bold"/>
                <a:sym typeface="DM Sans Bold"/>
              </a:rPr>
              <a:t>Image-to-Image Translation: </a:t>
            </a:r>
          </a:p>
          <a:p>
            <a:pPr algn="l">
              <a:lnSpc>
                <a:spcPts val="2734"/>
              </a:lnSpc>
            </a:pPr>
            <a:r>
              <a:rPr lang="en-US" sz="1981" spc="194">
                <a:solidFill>
                  <a:srgbClr val="231F20"/>
                </a:solidFill>
                <a:latin typeface="DM Sans"/>
                <a:ea typeface="DM Sans"/>
                <a:cs typeface="DM Sans"/>
                <a:sym typeface="DM Sans"/>
              </a:rPr>
              <a:t>Transforming images from one domain to another, such as converting sketches to colored images or changing daytime scenes to nighttime</a:t>
            </a:r>
          </a:p>
        </p:txBody>
      </p:sp>
      <p:sp>
        <p:nvSpPr>
          <p:cNvPr name="TextBox 27" id="27"/>
          <p:cNvSpPr txBox="true"/>
          <p:nvPr/>
        </p:nvSpPr>
        <p:spPr>
          <a:xfrm rot="0">
            <a:off x="2440166" y="7243809"/>
            <a:ext cx="8512431" cy="1426510"/>
          </a:xfrm>
          <a:prstGeom prst="rect">
            <a:avLst/>
          </a:prstGeom>
        </p:spPr>
        <p:txBody>
          <a:bodyPr anchor="t" rtlCol="false" tIns="0" lIns="0" bIns="0" rIns="0">
            <a:spAutoFit/>
          </a:bodyPr>
          <a:lstStyle/>
          <a:p>
            <a:pPr algn="l">
              <a:lnSpc>
                <a:spcPts val="3286"/>
              </a:lnSpc>
            </a:pPr>
            <a:r>
              <a:rPr lang="en-US" sz="2381" spc="233" b="true">
                <a:solidFill>
                  <a:srgbClr val="231F20"/>
                </a:solidFill>
                <a:latin typeface="DM Sans Bold"/>
                <a:ea typeface="DM Sans Bold"/>
                <a:cs typeface="DM Sans Bold"/>
                <a:sym typeface="DM Sans Bold"/>
              </a:rPr>
              <a:t>Photo Editing:</a:t>
            </a:r>
          </a:p>
          <a:p>
            <a:pPr algn="l">
              <a:lnSpc>
                <a:spcPts val="2734"/>
              </a:lnSpc>
            </a:pPr>
            <a:r>
              <a:rPr lang="en-US" sz="1981" spc="194">
                <a:solidFill>
                  <a:srgbClr val="231F20"/>
                </a:solidFill>
                <a:latin typeface="DM Sans"/>
                <a:ea typeface="DM Sans"/>
                <a:cs typeface="DM Sans"/>
                <a:sym typeface="DM Sans"/>
              </a:rPr>
              <a:t>Altering facial attributes like age, expression, or hairstyle in photographs.</a:t>
            </a:r>
          </a:p>
          <a:p>
            <a:pPr algn="l">
              <a:lnSpc>
                <a:spcPts val="2734"/>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Super-Resolution:</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5" id="15"/>
          <p:cNvGrpSpPr/>
          <p:nvPr/>
        </p:nvGrpSpPr>
        <p:grpSpPr>
          <a:xfrm rot="0">
            <a:off x="11410691" y="6504266"/>
            <a:ext cx="4473739" cy="636748"/>
            <a:chOff x="0" y="0"/>
            <a:chExt cx="1178269" cy="167703"/>
          </a:xfrm>
        </p:grpSpPr>
        <p:sp>
          <p:nvSpPr>
            <p:cNvPr name="Freeform 16" id="16"/>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7" id="17"/>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Medical Imaging</a:t>
              </a:r>
            </a:p>
          </p:txBody>
        </p:sp>
      </p:grpSp>
      <p:grpSp>
        <p:nvGrpSpPr>
          <p:cNvPr name="Group 18" id="18"/>
          <p:cNvGrpSpPr/>
          <p:nvPr/>
        </p:nvGrpSpPr>
        <p:grpSpPr>
          <a:xfrm rot="0">
            <a:off x="2179166" y="6572062"/>
            <a:ext cx="9034431" cy="2808103"/>
            <a:chOff x="0" y="0"/>
            <a:chExt cx="1744696" cy="542290"/>
          </a:xfrm>
        </p:grpSpPr>
        <p:sp>
          <p:nvSpPr>
            <p:cNvPr name="Freeform 19" id="19"/>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1" id="21"/>
          <p:cNvSpPr/>
          <p:nvPr/>
        </p:nvSpPr>
        <p:spPr>
          <a:xfrm flipH="false" flipV="false" rot="0">
            <a:off x="2179166" y="4079343"/>
            <a:ext cx="4457573" cy="2239151"/>
          </a:xfrm>
          <a:custGeom>
            <a:avLst/>
            <a:gdLst/>
            <a:ahLst/>
            <a:cxnLst/>
            <a:rect r="r" b="b" t="t" l="l"/>
            <a:pathLst>
              <a:path h="2239151" w="4457573">
                <a:moveTo>
                  <a:pt x="0" y="0"/>
                </a:moveTo>
                <a:lnTo>
                  <a:pt x="4457573" y="0"/>
                </a:lnTo>
                <a:lnTo>
                  <a:pt x="4457573" y="2239152"/>
                </a:lnTo>
                <a:lnTo>
                  <a:pt x="0" y="2239152"/>
                </a:lnTo>
                <a:lnTo>
                  <a:pt x="0" y="0"/>
                </a:lnTo>
                <a:close/>
              </a:path>
            </a:pathLst>
          </a:custGeom>
          <a:blipFill>
            <a:blip r:embed="rId6"/>
            <a:stretch>
              <a:fillRect l="-3321" t="0" r="-9443" b="-51300"/>
            </a:stretch>
          </a:blipFill>
        </p:spPr>
      </p:sp>
      <p:sp>
        <p:nvSpPr>
          <p:cNvPr name="Freeform 22" id="22"/>
          <p:cNvSpPr/>
          <p:nvPr/>
        </p:nvSpPr>
        <p:spPr>
          <a:xfrm flipH="false" flipV="false" rot="0">
            <a:off x="2163000" y="4037639"/>
            <a:ext cx="4473739" cy="2292731"/>
          </a:xfrm>
          <a:custGeom>
            <a:avLst/>
            <a:gdLst/>
            <a:ahLst/>
            <a:cxnLst/>
            <a:rect r="r" b="b" t="t" l="l"/>
            <a:pathLst>
              <a:path h="2292731" w="4473739">
                <a:moveTo>
                  <a:pt x="0" y="0"/>
                </a:moveTo>
                <a:lnTo>
                  <a:pt x="4473739" y="0"/>
                </a:lnTo>
                <a:lnTo>
                  <a:pt x="4473739" y="2292731"/>
                </a:lnTo>
                <a:lnTo>
                  <a:pt x="0" y="2292731"/>
                </a:lnTo>
                <a:lnTo>
                  <a:pt x="0" y="0"/>
                </a:lnTo>
                <a:close/>
              </a:path>
            </a:pathLst>
          </a:custGeom>
          <a:blipFill>
            <a:blip r:embed="rId7"/>
            <a:stretch>
              <a:fillRect l="0" t="-8973" r="0" b="-8102"/>
            </a:stretch>
          </a:blipFill>
        </p:spPr>
      </p:sp>
      <p:sp>
        <p:nvSpPr>
          <p:cNvPr name="Freeform 23" id="23"/>
          <p:cNvSpPr/>
          <p:nvPr/>
        </p:nvSpPr>
        <p:spPr>
          <a:xfrm flipH="false" flipV="false" rot="0">
            <a:off x="11458170" y="7141014"/>
            <a:ext cx="4378782" cy="2881620"/>
          </a:xfrm>
          <a:custGeom>
            <a:avLst/>
            <a:gdLst/>
            <a:ahLst/>
            <a:cxnLst/>
            <a:rect r="r" b="b" t="t" l="l"/>
            <a:pathLst>
              <a:path h="2881620" w="4378782">
                <a:moveTo>
                  <a:pt x="0" y="0"/>
                </a:moveTo>
                <a:lnTo>
                  <a:pt x="4378782" y="0"/>
                </a:lnTo>
                <a:lnTo>
                  <a:pt x="4378782" y="2881621"/>
                </a:lnTo>
                <a:lnTo>
                  <a:pt x="0" y="2881621"/>
                </a:lnTo>
                <a:lnTo>
                  <a:pt x="0" y="0"/>
                </a:lnTo>
                <a:close/>
              </a:path>
            </a:pathLst>
          </a:custGeom>
          <a:blipFill>
            <a:blip r:embed="rId8"/>
            <a:stretch>
              <a:fillRect l="-104809" t="-103995" r="-28156" b="0"/>
            </a:stretch>
          </a:blipFill>
        </p:spPr>
      </p:sp>
      <p:sp>
        <p:nvSpPr>
          <p:cNvPr name="TextBox 24" id="24"/>
          <p:cNvSpPr txBox="true"/>
          <p:nvPr/>
        </p:nvSpPr>
        <p:spPr>
          <a:xfrm rot="0">
            <a:off x="3232019" y="10131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APPLICATIONS OF GANS</a:t>
            </a:r>
          </a:p>
        </p:txBody>
      </p:sp>
      <p:sp>
        <p:nvSpPr>
          <p:cNvPr name="TextBox 25" id="25"/>
          <p:cNvSpPr txBox="true"/>
          <p:nvPr/>
        </p:nvSpPr>
        <p:spPr>
          <a:xfrm rot="0">
            <a:off x="7340354" y="4062878"/>
            <a:ext cx="8140675" cy="1083610"/>
          </a:xfrm>
          <a:prstGeom prst="rect">
            <a:avLst/>
          </a:prstGeom>
        </p:spPr>
        <p:txBody>
          <a:bodyPr anchor="t" rtlCol="false" tIns="0" lIns="0" bIns="0" rIns="0">
            <a:spAutoFit/>
          </a:bodyPr>
          <a:lstStyle/>
          <a:p>
            <a:pPr algn="l">
              <a:lnSpc>
                <a:spcPts val="3286"/>
              </a:lnSpc>
            </a:pPr>
            <a:r>
              <a:rPr lang="en-US" sz="2381" spc="233" b="true">
                <a:solidFill>
                  <a:srgbClr val="231F20"/>
                </a:solidFill>
                <a:latin typeface="DM Sans Bold"/>
                <a:ea typeface="DM Sans Bold"/>
                <a:cs typeface="DM Sans Bold"/>
                <a:sym typeface="DM Sans Bold"/>
              </a:rPr>
              <a:t>Super-Resolution: </a:t>
            </a:r>
          </a:p>
          <a:p>
            <a:pPr algn="l">
              <a:lnSpc>
                <a:spcPts val="2734"/>
              </a:lnSpc>
            </a:pPr>
            <a:r>
              <a:rPr lang="en-US" sz="1981" spc="194">
                <a:solidFill>
                  <a:srgbClr val="231F20"/>
                </a:solidFill>
                <a:latin typeface="DM Sans"/>
                <a:ea typeface="DM Sans"/>
                <a:cs typeface="DM Sans"/>
                <a:sym typeface="DM Sans"/>
              </a:rPr>
              <a:t>Enhancing the resolution of images, making them clearer and more detailed.</a:t>
            </a:r>
          </a:p>
        </p:txBody>
      </p:sp>
      <p:sp>
        <p:nvSpPr>
          <p:cNvPr name="TextBox 26" id="26"/>
          <p:cNvSpPr txBox="true"/>
          <p:nvPr/>
        </p:nvSpPr>
        <p:spPr>
          <a:xfrm rot="0">
            <a:off x="2440166" y="7243809"/>
            <a:ext cx="8512431" cy="1426510"/>
          </a:xfrm>
          <a:prstGeom prst="rect">
            <a:avLst/>
          </a:prstGeom>
        </p:spPr>
        <p:txBody>
          <a:bodyPr anchor="t" rtlCol="false" tIns="0" lIns="0" bIns="0" rIns="0">
            <a:spAutoFit/>
          </a:bodyPr>
          <a:lstStyle/>
          <a:p>
            <a:pPr algn="l">
              <a:lnSpc>
                <a:spcPts val="3286"/>
              </a:lnSpc>
            </a:pPr>
            <a:r>
              <a:rPr lang="en-US" sz="2381" spc="233" b="true">
                <a:solidFill>
                  <a:srgbClr val="231F20"/>
                </a:solidFill>
                <a:latin typeface="DM Sans Bold"/>
                <a:ea typeface="DM Sans Bold"/>
                <a:cs typeface="DM Sans Bold"/>
                <a:sym typeface="DM Sans Bold"/>
              </a:rPr>
              <a:t>Medical Imaging:</a:t>
            </a:r>
          </a:p>
          <a:p>
            <a:pPr algn="l">
              <a:lnSpc>
                <a:spcPts val="2734"/>
              </a:lnSpc>
            </a:pPr>
            <a:r>
              <a:rPr lang="en-US" sz="1981" spc="194">
                <a:solidFill>
                  <a:srgbClr val="231F20"/>
                </a:solidFill>
                <a:latin typeface="DM Sans"/>
                <a:ea typeface="DM Sans"/>
                <a:cs typeface="DM Sans"/>
                <a:sym typeface="DM Sans"/>
              </a:rPr>
              <a:t>Improving and generating medical images for better diagnosis and research</a:t>
            </a:r>
          </a:p>
          <a:p>
            <a:pPr algn="l">
              <a:lnSpc>
                <a:spcPts val="273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19008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5959915" y="508154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670359" y="4446520"/>
            <a:ext cx="2932415" cy="2351362"/>
            <a:chOff x="0" y="0"/>
            <a:chExt cx="1075555" cy="862436"/>
          </a:xfrm>
        </p:grpSpPr>
        <p:sp>
          <p:nvSpPr>
            <p:cNvPr name="Freeform 6" id="6"/>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7" id="7"/>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3670359" y="3105887"/>
            <a:ext cx="2932415" cy="1270090"/>
            <a:chOff x="0" y="0"/>
            <a:chExt cx="1075555" cy="465846"/>
          </a:xfrm>
        </p:grpSpPr>
        <p:sp>
          <p:nvSpPr>
            <p:cNvPr name="Freeform 9" id="9"/>
            <p:cNvSpPr/>
            <p:nvPr/>
          </p:nvSpPr>
          <p:spPr>
            <a:xfrm flipH="false" flipV="false" rot="0">
              <a:off x="0" y="0"/>
              <a:ext cx="1075555" cy="465845"/>
            </a:xfrm>
            <a:custGeom>
              <a:avLst/>
              <a:gdLst/>
              <a:ahLst/>
              <a:cxnLst/>
              <a:rect r="r" b="b" t="t" l="l"/>
              <a:pathLst>
                <a:path h="465845" w="1075555">
                  <a:moveTo>
                    <a:pt x="81844" y="0"/>
                  </a:moveTo>
                  <a:lnTo>
                    <a:pt x="993712" y="0"/>
                  </a:lnTo>
                  <a:cubicBezTo>
                    <a:pt x="1015418" y="0"/>
                    <a:pt x="1036235" y="8623"/>
                    <a:pt x="1051584" y="23971"/>
                  </a:cubicBezTo>
                  <a:cubicBezTo>
                    <a:pt x="1066932" y="39320"/>
                    <a:pt x="1075555" y="60137"/>
                    <a:pt x="1075555" y="81844"/>
                  </a:cubicBezTo>
                  <a:lnTo>
                    <a:pt x="1075555" y="384002"/>
                  </a:lnTo>
                  <a:cubicBezTo>
                    <a:pt x="1075555" y="405708"/>
                    <a:pt x="1066932" y="426525"/>
                    <a:pt x="1051584" y="441874"/>
                  </a:cubicBezTo>
                  <a:cubicBezTo>
                    <a:pt x="1036235" y="457223"/>
                    <a:pt x="1015418" y="465845"/>
                    <a:pt x="993712" y="465845"/>
                  </a:cubicBezTo>
                  <a:lnTo>
                    <a:pt x="81844" y="465845"/>
                  </a:lnTo>
                  <a:cubicBezTo>
                    <a:pt x="60137" y="465845"/>
                    <a:pt x="39320" y="457223"/>
                    <a:pt x="23971" y="441874"/>
                  </a:cubicBezTo>
                  <a:cubicBezTo>
                    <a:pt x="8623" y="426525"/>
                    <a:pt x="0" y="405708"/>
                    <a:pt x="0" y="38400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0" id="10"/>
            <p:cNvSpPr txBox="true"/>
            <p:nvPr/>
          </p:nvSpPr>
          <p:spPr>
            <a:xfrm>
              <a:off x="0" y="-19050"/>
              <a:ext cx="1075555" cy="484896"/>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7677793" y="3779674"/>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3" id="13"/>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7677793" y="2805166"/>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6" id="1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grpSp>
        <p:nvGrpSpPr>
          <p:cNvPr name="Group 17" id="17"/>
          <p:cNvGrpSpPr/>
          <p:nvPr/>
        </p:nvGrpSpPr>
        <p:grpSpPr>
          <a:xfrm rot="0">
            <a:off x="11559033" y="4198555"/>
            <a:ext cx="2932415" cy="2351362"/>
            <a:chOff x="0" y="0"/>
            <a:chExt cx="1075555" cy="862436"/>
          </a:xfrm>
        </p:grpSpPr>
        <p:sp>
          <p:nvSpPr>
            <p:cNvPr name="Freeform 18" id="18"/>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19" id="19"/>
            <p:cNvSpPr txBox="true"/>
            <p:nvPr/>
          </p:nvSpPr>
          <p:spPr>
            <a:xfrm>
              <a:off x="0" y="-19050"/>
              <a:ext cx="1075555" cy="881486"/>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1559033" y="3228145"/>
            <a:ext cx="2932415" cy="847111"/>
            <a:chOff x="0" y="0"/>
            <a:chExt cx="1075555" cy="310705"/>
          </a:xfrm>
        </p:grpSpPr>
        <p:sp>
          <p:nvSpPr>
            <p:cNvPr name="Freeform 21" id="21"/>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22" id="22"/>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23" id="23"/>
          <p:cNvSpPr/>
          <p:nvPr/>
        </p:nvSpPr>
        <p:spPr>
          <a:xfrm flipH="false" flipV="false" rot="0">
            <a:off x="11431868" y="6871095"/>
            <a:ext cx="3186744" cy="1847231"/>
          </a:xfrm>
          <a:custGeom>
            <a:avLst/>
            <a:gdLst/>
            <a:ahLst/>
            <a:cxnLst/>
            <a:rect r="r" b="b" t="t" l="l"/>
            <a:pathLst>
              <a:path h="1847231" w="3186744">
                <a:moveTo>
                  <a:pt x="0" y="0"/>
                </a:moveTo>
                <a:lnTo>
                  <a:pt x="3186745" y="0"/>
                </a:lnTo>
                <a:lnTo>
                  <a:pt x="3186745" y="1847232"/>
                </a:lnTo>
                <a:lnTo>
                  <a:pt x="0" y="1847232"/>
                </a:lnTo>
                <a:lnTo>
                  <a:pt x="0" y="0"/>
                </a:lnTo>
                <a:close/>
              </a:path>
            </a:pathLst>
          </a:custGeom>
          <a:blipFill>
            <a:blip r:embed="rId5"/>
            <a:stretch>
              <a:fillRect l="0" t="0" r="0" b="0"/>
            </a:stretch>
          </a:blipFill>
        </p:spPr>
      </p:sp>
      <p:sp>
        <p:nvSpPr>
          <p:cNvPr name="Freeform 24" id="24"/>
          <p:cNvSpPr/>
          <p:nvPr/>
        </p:nvSpPr>
        <p:spPr>
          <a:xfrm flipH="false" flipV="false" rot="0">
            <a:off x="7818683" y="6204966"/>
            <a:ext cx="2650633" cy="2675040"/>
          </a:xfrm>
          <a:custGeom>
            <a:avLst/>
            <a:gdLst/>
            <a:ahLst/>
            <a:cxnLst/>
            <a:rect r="r" b="b" t="t" l="l"/>
            <a:pathLst>
              <a:path h="2675040" w="2650633">
                <a:moveTo>
                  <a:pt x="0" y="0"/>
                </a:moveTo>
                <a:lnTo>
                  <a:pt x="2650634" y="0"/>
                </a:lnTo>
                <a:lnTo>
                  <a:pt x="2650634" y="2675040"/>
                </a:lnTo>
                <a:lnTo>
                  <a:pt x="0" y="2675040"/>
                </a:lnTo>
                <a:lnTo>
                  <a:pt x="0" y="0"/>
                </a:lnTo>
                <a:close/>
              </a:path>
            </a:pathLst>
          </a:custGeom>
          <a:blipFill>
            <a:blip r:embed="rId6"/>
            <a:stretch>
              <a:fillRect l="0" t="0" r="-205510" b="-45685"/>
            </a:stretch>
          </a:blipFill>
        </p:spPr>
      </p:sp>
      <p:sp>
        <p:nvSpPr>
          <p:cNvPr name="Freeform 25" id="25"/>
          <p:cNvSpPr/>
          <p:nvPr/>
        </p:nvSpPr>
        <p:spPr>
          <a:xfrm flipH="false" flipV="false" rot="0">
            <a:off x="3681485" y="6928655"/>
            <a:ext cx="2932358" cy="1951351"/>
          </a:xfrm>
          <a:custGeom>
            <a:avLst/>
            <a:gdLst/>
            <a:ahLst/>
            <a:cxnLst/>
            <a:rect r="r" b="b" t="t" l="l"/>
            <a:pathLst>
              <a:path h="1951351" w="2932358">
                <a:moveTo>
                  <a:pt x="0" y="0"/>
                </a:moveTo>
                <a:lnTo>
                  <a:pt x="2932358" y="0"/>
                </a:lnTo>
                <a:lnTo>
                  <a:pt x="2932358" y="1951351"/>
                </a:lnTo>
                <a:lnTo>
                  <a:pt x="0" y="1951351"/>
                </a:lnTo>
                <a:lnTo>
                  <a:pt x="0" y="0"/>
                </a:lnTo>
                <a:close/>
              </a:path>
            </a:pathLst>
          </a:custGeom>
          <a:blipFill>
            <a:blip r:embed="rId7"/>
            <a:stretch>
              <a:fillRect l="0" t="0" r="0" b="0"/>
            </a:stretch>
          </a:blipFill>
        </p:spPr>
      </p:sp>
      <p:sp>
        <p:nvSpPr>
          <p:cNvPr name="TextBox 26" id="26"/>
          <p:cNvSpPr txBox="true"/>
          <p:nvPr/>
        </p:nvSpPr>
        <p:spPr>
          <a:xfrm rot="0">
            <a:off x="1836286" y="125987"/>
            <a:ext cx="13430396"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 VARIANTS OF GANS</a:t>
            </a:r>
          </a:p>
        </p:txBody>
      </p:sp>
      <p:sp>
        <p:nvSpPr>
          <p:cNvPr name="TextBox 27" id="27"/>
          <p:cNvSpPr txBox="true"/>
          <p:nvPr/>
        </p:nvSpPr>
        <p:spPr>
          <a:xfrm rot="0">
            <a:off x="3858275" y="3275629"/>
            <a:ext cx="2556583" cy="931979"/>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CONDITIONAL GAN (CGAN)</a:t>
            </a:r>
          </a:p>
        </p:txBody>
      </p:sp>
      <p:sp>
        <p:nvSpPr>
          <p:cNvPr name="TextBox 28" id="28"/>
          <p:cNvSpPr txBox="true"/>
          <p:nvPr/>
        </p:nvSpPr>
        <p:spPr>
          <a:xfrm rot="0">
            <a:off x="3880469" y="4624583"/>
            <a:ext cx="2534389" cy="1731617"/>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Generates data based on conditional inputs, allowing for more controlled outputs, such as generating images of a specific class.</a:t>
            </a:r>
          </a:p>
        </p:txBody>
      </p:sp>
      <p:sp>
        <p:nvSpPr>
          <p:cNvPr name="TextBox 29" id="29"/>
          <p:cNvSpPr txBox="true"/>
          <p:nvPr/>
        </p:nvSpPr>
        <p:spPr>
          <a:xfrm rot="0">
            <a:off x="7865709" y="2974909"/>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CYCLEGAN</a:t>
            </a:r>
          </a:p>
        </p:txBody>
      </p:sp>
      <p:sp>
        <p:nvSpPr>
          <p:cNvPr name="TextBox 30" id="30"/>
          <p:cNvSpPr txBox="true"/>
          <p:nvPr/>
        </p:nvSpPr>
        <p:spPr>
          <a:xfrm rot="0">
            <a:off x="7887903" y="3957737"/>
            <a:ext cx="2534389" cy="2022528"/>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Enables image-to-image translation without the need for paired datasets, useful in tasks like style transfer between different domains.</a:t>
            </a:r>
          </a:p>
        </p:txBody>
      </p:sp>
      <p:sp>
        <p:nvSpPr>
          <p:cNvPr name="TextBox 31" id="31"/>
          <p:cNvSpPr txBox="true"/>
          <p:nvPr/>
        </p:nvSpPr>
        <p:spPr>
          <a:xfrm rot="0">
            <a:off x="11746949" y="3397888"/>
            <a:ext cx="2556583" cy="458848"/>
          </a:xfrm>
          <a:prstGeom prst="rect">
            <a:avLst/>
          </a:prstGeom>
        </p:spPr>
        <p:txBody>
          <a:bodyPr anchor="t" rtlCol="false" tIns="0" lIns="0" bIns="0" rIns="0">
            <a:spAutoFit/>
          </a:bodyPr>
          <a:lstStyle/>
          <a:p>
            <a:pPr algn="ctr" marL="0" indent="0" lvl="0">
              <a:lnSpc>
                <a:spcPts val="3737"/>
              </a:lnSpc>
              <a:spcBef>
                <a:spcPct val="0"/>
              </a:spcBef>
            </a:pPr>
            <a:r>
              <a:rPr lang="en-US" sz="2708" spc="265">
                <a:solidFill>
                  <a:srgbClr val="231F20"/>
                </a:solidFill>
                <a:latin typeface="Oswald"/>
                <a:ea typeface="Oswald"/>
                <a:cs typeface="Oswald"/>
                <a:sym typeface="Oswald"/>
              </a:rPr>
              <a:t>STYLEGAN</a:t>
            </a:r>
          </a:p>
        </p:txBody>
      </p:sp>
      <p:sp>
        <p:nvSpPr>
          <p:cNvPr name="TextBox 32" id="32"/>
          <p:cNvSpPr txBox="true"/>
          <p:nvPr/>
        </p:nvSpPr>
        <p:spPr>
          <a:xfrm rot="0">
            <a:off x="11769143" y="4376618"/>
            <a:ext cx="2534389" cy="1731617"/>
          </a:xfrm>
          <a:prstGeom prst="rect">
            <a:avLst/>
          </a:prstGeom>
        </p:spPr>
        <p:txBody>
          <a:bodyPr anchor="t" rtlCol="false" tIns="0" lIns="0" bIns="0" rIns="0">
            <a:spAutoFit/>
          </a:bodyPr>
          <a:lstStyle/>
          <a:p>
            <a:pPr algn="ctr">
              <a:lnSpc>
                <a:spcPts val="2338"/>
              </a:lnSpc>
            </a:pPr>
            <a:r>
              <a:rPr lang="en-US" sz="1670">
                <a:solidFill>
                  <a:srgbClr val="100F0D"/>
                </a:solidFill>
                <a:latin typeface="Montserrat Light"/>
                <a:ea typeface="Montserrat Light"/>
                <a:cs typeface="Montserrat Light"/>
                <a:sym typeface="Montserrat Light"/>
              </a:rPr>
              <a:t>Focuses on high-resolution image synthesis, capable of generating photorealistic images with controllable styles.</a:t>
            </a:r>
          </a:p>
        </p:txBody>
      </p:sp>
      <p:sp>
        <p:nvSpPr>
          <p:cNvPr name="TextBox 33" id="33"/>
          <p:cNvSpPr txBox="true"/>
          <p:nvPr/>
        </p:nvSpPr>
        <p:spPr>
          <a:xfrm rot="0">
            <a:off x="1836286" y="1919341"/>
            <a:ext cx="13647956" cy="363568"/>
          </a:xfrm>
          <a:prstGeom prst="rect">
            <a:avLst/>
          </a:prstGeom>
        </p:spPr>
        <p:txBody>
          <a:bodyPr anchor="t" rtlCol="false" tIns="0" lIns="0" bIns="0" rIns="0">
            <a:spAutoFit/>
          </a:bodyPr>
          <a:lstStyle/>
          <a:p>
            <a:pPr algn="l">
              <a:lnSpc>
                <a:spcPts val="3060"/>
              </a:lnSpc>
            </a:pPr>
            <a:r>
              <a:rPr lang="en-US" sz="2186">
                <a:solidFill>
                  <a:srgbClr val="100F0D"/>
                </a:solidFill>
                <a:latin typeface="Montserrat Light"/>
                <a:ea typeface="Montserrat Light"/>
                <a:cs typeface="Montserrat Light"/>
                <a:sym typeface="Montserrat Light"/>
              </a:rPr>
              <a:t>Several variants of GANs have been developed to address specific challenges and applications: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2683214" y="75438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260238"/>
            <a:ext cx="5584015" cy="3010988"/>
          </a:xfrm>
          <a:custGeom>
            <a:avLst/>
            <a:gdLst/>
            <a:ahLst/>
            <a:cxnLst/>
            <a:rect r="r" b="b" t="t" l="l"/>
            <a:pathLst>
              <a:path h="3010988" w="5584015">
                <a:moveTo>
                  <a:pt x="0" y="0"/>
                </a:moveTo>
                <a:lnTo>
                  <a:pt x="5584015" y="0"/>
                </a:lnTo>
                <a:lnTo>
                  <a:pt x="5584015" y="3010989"/>
                </a:lnTo>
                <a:lnTo>
                  <a:pt x="0" y="3010989"/>
                </a:lnTo>
                <a:lnTo>
                  <a:pt x="0" y="0"/>
                </a:lnTo>
                <a:close/>
              </a:path>
            </a:pathLst>
          </a:custGeom>
          <a:blipFill>
            <a:blip r:embed="rId4"/>
            <a:stretch>
              <a:fillRect l="0" t="0" r="0" b="0"/>
            </a:stretch>
          </a:blipFill>
        </p:spPr>
      </p:sp>
      <p:sp>
        <p:nvSpPr>
          <p:cNvPr name="Freeform 5" id="5"/>
          <p:cNvSpPr/>
          <p:nvPr/>
        </p:nvSpPr>
        <p:spPr>
          <a:xfrm flipH="false" flipV="false" rot="0">
            <a:off x="12109160" y="2260238"/>
            <a:ext cx="5148682" cy="2883262"/>
          </a:xfrm>
          <a:custGeom>
            <a:avLst/>
            <a:gdLst/>
            <a:ahLst/>
            <a:cxnLst/>
            <a:rect r="r" b="b" t="t" l="l"/>
            <a:pathLst>
              <a:path h="2883262" w="5148682">
                <a:moveTo>
                  <a:pt x="0" y="0"/>
                </a:moveTo>
                <a:lnTo>
                  <a:pt x="5148681" y="0"/>
                </a:lnTo>
                <a:lnTo>
                  <a:pt x="5148681" y="2883262"/>
                </a:lnTo>
                <a:lnTo>
                  <a:pt x="0" y="2883262"/>
                </a:lnTo>
                <a:lnTo>
                  <a:pt x="0" y="0"/>
                </a:lnTo>
                <a:close/>
              </a:path>
            </a:pathLst>
          </a:custGeom>
          <a:blipFill>
            <a:blip r:embed="rId5"/>
            <a:stretch>
              <a:fillRect l="0" t="0" r="0" b="0"/>
            </a:stretch>
          </a:blipFill>
        </p:spPr>
      </p:sp>
      <p:sp>
        <p:nvSpPr>
          <p:cNvPr name="Freeform 6" id="6"/>
          <p:cNvSpPr/>
          <p:nvPr/>
        </p:nvSpPr>
        <p:spPr>
          <a:xfrm flipH="false" flipV="false" rot="0">
            <a:off x="6684253" y="5581461"/>
            <a:ext cx="5148682" cy="3225971"/>
          </a:xfrm>
          <a:custGeom>
            <a:avLst/>
            <a:gdLst/>
            <a:ahLst/>
            <a:cxnLst/>
            <a:rect r="r" b="b" t="t" l="l"/>
            <a:pathLst>
              <a:path h="3225971" w="5148682">
                <a:moveTo>
                  <a:pt x="0" y="0"/>
                </a:moveTo>
                <a:lnTo>
                  <a:pt x="5148682" y="0"/>
                </a:lnTo>
                <a:lnTo>
                  <a:pt x="5148682" y="3225971"/>
                </a:lnTo>
                <a:lnTo>
                  <a:pt x="0" y="3225971"/>
                </a:lnTo>
                <a:lnTo>
                  <a:pt x="0" y="0"/>
                </a:lnTo>
                <a:close/>
              </a:path>
            </a:pathLst>
          </a:custGeom>
          <a:blipFill>
            <a:blip r:embed="rId6"/>
            <a:stretch>
              <a:fillRect l="0" t="0" r="0" b="0"/>
            </a:stretch>
          </a:blipFill>
        </p:spPr>
      </p:sp>
      <p:sp>
        <p:nvSpPr>
          <p:cNvPr name="TextBox 7" id="7"/>
          <p:cNvSpPr txBox="true"/>
          <p:nvPr/>
        </p:nvSpPr>
        <p:spPr>
          <a:xfrm rot="0">
            <a:off x="1234845" y="91425"/>
            <a:ext cx="13030380"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OTHER VARIANTS</a:t>
            </a:r>
          </a:p>
        </p:txBody>
      </p:sp>
      <p:sp>
        <p:nvSpPr>
          <p:cNvPr name="TextBox 8" id="8"/>
          <p:cNvSpPr txBox="true"/>
          <p:nvPr/>
        </p:nvSpPr>
        <p:spPr>
          <a:xfrm rot="0">
            <a:off x="1234845" y="5552886"/>
            <a:ext cx="5171724" cy="881499"/>
          </a:xfrm>
          <a:prstGeom prst="rect">
            <a:avLst/>
          </a:prstGeom>
        </p:spPr>
        <p:txBody>
          <a:bodyPr anchor="t" rtlCol="false" tIns="0" lIns="0" bIns="0" rIns="0">
            <a:spAutoFit/>
          </a:bodyPr>
          <a:lstStyle/>
          <a:p>
            <a:pPr algn="ctr">
              <a:lnSpc>
                <a:spcPts val="2338"/>
              </a:lnSpc>
            </a:pPr>
            <a:r>
              <a:rPr lang="en-US" b="true" sz="1670">
                <a:solidFill>
                  <a:srgbClr val="100F0D"/>
                </a:solidFill>
                <a:latin typeface="Montserrat Light Bold"/>
                <a:ea typeface="Montserrat Light Bold"/>
                <a:cs typeface="Montserrat Light Bold"/>
                <a:sym typeface="Montserrat Light Bold"/>
              </a:rPr>
              <a:t>Pix2Pix GAN : </a:t>
            </a:r>
            <a:r>
              <a:rPr lang="en-US" sz="1670">
                <a:solidFill>
                  <a:srgbClr val="100F0D"/>
                </a:solidFill>
                <a:latin typeface="Montserrat Light"/>
                <a:ea typeface="Montserrat Light"/>
                <a:cs typeface="Montserrat Light"/>
                <a:sym typeface="Montserrat Light"/>
              </a:rPr>
              <a:t>Turning sketches into photorealistic images or colorizing black-and-white photos.</a:t>
            </a:r>
          </a:p>
        </p:txBody>
      </p:sp>
      <p:sp>
        <p:nvSpPr>
          <p:cNvPr name="TextBox 9" id="9"/>
          <p:cNvSpPr txBox="true"/>
          <p:nvPr/>
        </p:nvSpPr>
        <p:spPr>
          <a:xfrm rot="0">
            <a:off x="12109160" y="5203518"/>
            <a:ext cx="5171724" cy="881499"/>
          </a:xfrm>
          <a:prstGeom prst="rect">
            <a:avLst/>
          </a:prstGeom>
        </p:spPr>
        <p:txBody>
          <a:bodyPr anchor="t" rtlCol="false" tIns="0" lIns="0" bIns="0" rIns="0">
            <a:spAutoFit/>
          </a:bodyPr>
          <a:lstStyle/>
          <a:p>
            <a:pPr algn="ctr">
              <a:lnSpc>
                <a:spcPts val="2338"/>
              </a:lnSpc>
            </a:pPr>
            <a:r>
              <a:rPr lang="en-US" b="true" sz="1670">
                <a:solidFill>
                  <a:srgbClr val="100F0D"/>
                </a:solidFill>
                <a:latin typeface="Montserrat Light Bold"/>
                <a:ea typeface="Montserrat Light Bold"/>
                <a:cs typeface="Montserrat Light Bold"/>
                <a:sym typeface="Montserrat Light Bold"/>
              </a:rPr>
              <a:t>WGAN (Wasserstein GAN ) : </a:t>
            </a:r>
            <a:r>
              <a:rPr lang="en-US" sz="1670">
                <a:solidFill>
                  <a:srgbClr val="100F0D"/>
                </a:solidFill>
                <a:latin typeface="Montserrat Light"/>
                <a:ea typeface="Montserrat Light"/>
                <a:cs typeface="Montserrat Light"/>
                <a:sym typeface="Montserrat Light"/>
              </a:rPr>
              <a:t>High-quality image generation and overcoming issues like mode collapse.</a:t>
            </a:r>
          </a:p>
        </p:txBody>
      </p:sp>
      <p:sp>
        <p:nvSpPr>
          <p:cNvPr name="TextBox 10" id="10"/>
          <p:cNvSpPr txBox="true"/>
          <p:nvPr/>
        </p:nvSpPr>
        <p:spPr>
          <a:xfrm rot="0">
            <a:off x="6661211" y="8778857"/>
            <a:ext cx="5171724" cy="586224"/>
          </a:xfrm>
          <a:prstGeom prst="rect">
            <a:avLst/>
          </a:prstGeom>
        </p:spPr>
        <p:txBody>
          <a:bodyPr anchor="t" rtlCol="false" tIns="0" lIns="0" bIns="0" rIns="0">
            <a:spAutoFit/>
          </a:bodyPr>
          <a:lstStyle/>
          <a:p>
            <a:pPr algn="ctr">
              <a:lnSpc>
                <a:spcPts val="2338"/>
              </a:lnSpc>
            </a:pPr>
            <a:r>
              <a:rPr lang="en-US" b="true" sz="1670">
                <a:solidFill>
                  <a:srgbClr val="100F0D"/>
                </a:solidFill>
                <a:latin typeface="Montserrat Light Bold"/>
                <a:ea typeface="Montserrat Light Bold"/>
                <a:cs typeface="Montserrat Light Bold"/>
                <a:sym typeface="Montserrat Light Bold"/>
              </a:rPr>
              <a:t>Progressive Growing GAN:  </a:t>
            </a:r>
            <a:r>
              <a:rPr lang="en-US" sz="1670">
                <a:solidFill>
                  <a:srgbClr val="100F0D"/>
                </a:solidFill>
                <a:latin typeface="Montserrat Light"/>
                <a:ea typeface="Montserrat Light"/>
                <a:cs typeface="Montserrat Light"/>
                <a:sym typeface="Montserrat Light"/>
              </a:rPr>
              <a:t> High-quality image synthesis, including faces and complex scenes.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019880" y="2897690"/>
            <a:ext cx="14248241" cy="5212093"/>
            <a:chOff x="0" y="0"/>
            <a:chExt cx="5225990" cy="1911699"/>
          </a:xfrm>
        </p:grpSpPr>
        <p:sp>
          <p:nvSpPr>
            <p:cNvPr name="Freeform 6" id="6"/>
            <p:cNvSpPr/>
            <p:nvPr/>
          </p:nvSpPr>
          <p:spPr>
            <a:xfrm flipH="false" flipV="false" rot="0">
              <a:off x="0" y="0"/>
              <a:ext cx="5225990" cy="1911699"/>
            </a:xfrm>
            <a:custGeom>
              <a:avLst/>
              <a:gdLst/>
              <a:ahLst/>
              <a:cxnLst/>
              <a:rect r="r" b="b" t="t" l="l"/>
              <a:pathLst>
                <a:path h="1911699" w="5225990">
                  <a:moveTo>
                    <a:pt x="16844" y="0"/>
                  </a:moveTo>
                  <a:lnTo>
                    <a:pt x="5209146" y="0"/>
                  </a:lnTo>
                  <a:cubicBezTo>
                    <a:pt x="5213613" y="0"/>
                    <a:pt x="5217897" y="1775"/>
                    <a:pt x="5221057" y="4934"/>
                  </a:cubicBezTo>
                  <a:cubicBezTo>
                    <a:pt x="5224215" y="8092"/>
                    <a:pt x="5225990" y="12377"/>
                    <a:pt x="5225990" y="16844"/>
                  </a:cubicBezTo>
                  <a:lnTo>
                    <a:pt x="5225990" y="1894855"/>
                  </a:lnTo>
                  <a:cubicBezTo>
                    <a:pt x="5225990" y="1899322"/>
                    <a:pt x="5224215" y="1903606"/>
                    <a:pt x="5221057" y="1906765"/>
                  </a:cubicBezTo>
                  <a:cubicBezTo>
                    <a:pt x="5217897" y="1909924"/>
                    <a:pt x="5213613" y="1911699"/>
                    <a:pt x="5209146" y="1911699"/>
                  </a:cubicBezTo>
                  <a:lnTo>
                    <a:pt x="16844" y="1911699"/>
                  </a:lnTo>
                  <a:cubicBezTo>
                    <a:pt x="12377" y="1911699"/>
                    <a:pt x="8092" y="1909924"/>
                    <a:pt x="4934" y="1906765"/>
                  </a:cubicBezTo>
                  <a:cubicBezTo>
                    <a:pt x="1775" y="1903606"/>
                    <a:pt x="0" y="1899322"/>
                    <a:pt x="0" y="1894855"/>
                  </a:cubicBezTo>
                  <a:lnTo>
                    <a:pt x="0" y="16844"/>
                  </a:lnTo>
                  <a:cubicBezTo>
                    <a:pt x="0" y="12377"/>
                    <a:pt x="1775" y="8092"/>
                    <a:pt x="4934" y="4934"/>
                  </a:cubicBezTo>
                  <a:cubicBezTo>
                    <a:pt x="8092" y="1775"/>
                    <a:pt x="12377" y="0"/>
                    <a:pt x="16844" y="0"/>
                  </a:cubicBezTo>
                  <a:close/>
                </a:path>
              </a:pathLst>
            </a:custGeom>
            <a:solidFill>
              <a:srgbClr val="FFFFFF">
                <a:alpha val="98824"/>
              </a:srgbClr>
            </a:solidFill>
          </p:spPr>
        </p:sp>
        <p:sp>
          <p:nvSpPr>
            <p:cNvPr name="TextBox 7" id="7"/>
            <p:cNvSpPr txBox="true"/>
            <p:nvPr/>
          </p:nvSpPr>
          <p:spPr>
            <a:xfrm>
              <a:off x="0" y="-38100"/>
              <a:ext cx="5225990" cy="1949799"/>
            </a:xfrm>
            <a:prstGeom prst="rect">
              <a:avLst/>
            </a:prstGeom>
          </p:spPr>
          <p:txBody>
            <a:bodyPr anchor="ctr" rtlCol="false" tIns="50800" lIns="50800" bIns="50800" rIns="50800"/>
            <a:lstStyle/>
            <a:p>
              <a:pPr algn="ctr">
                <a:lnSpc>
                  <a:spcPts val="3639"/>
                </a:lnSpc>
              </a:pPr>
              <a:r>
                <a:rPr lang="en-US" sz="2799">
                  <a:solidFill>
                    <a:srgbClr val="000000">
                      <a:alpha val="98824"/>
                    </a:srgbClr>
                  </a:solidFill>
                  <a:latin typeface="Open Sauce"/>
                  <a:ea typeface="Open Sauce"/>
                  <a:cs typeface="Open Sauce"/>
                  <a:sym typeface="Open Sauce"/>
                </a:rPr>
                <a:t>Generative Adversarial Networks (GANs) are a revolutionary tool in synthetic data generation, combining adversarial training to create highly realistic outputs. Despite challenges like computational demands, their versatility and potential for innovation make them indispensable in fields like image Generative Adversarial Networks (GANs) are a revolutionary tool in synthetic data generation, combining adversarial training to create highly realistic outputs. Despite challenges like computational demands, their versatility and potential for innovation make them indispensable in fields like image synthesis, medical imaging, and beyond. The future of GANs promises even more transformative applications., medical imaging, and beyond. The future of GANs promises even more transformative applications.</a:t>
              </a:r>
            </a:p>
          </p:txBody>
        </p:sp>
      </p:grpSp>
      <p:sp>
        <p:nvSpPr>
          <p:cNvPr name="TextBox 8" id="8"/>
          <p:cNvSpPr txBox="true"/>
          <p:nvPr/>
        </p:nvSpPr>
        <p:spPr>
          <a:xfrm rot="0">
            <a:off x="2335030" y="866775"/>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CONCLUSION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5519911"/>
            <a:ext cx="6065708" cy="459561"/>
          </a:xfrm>
          <a:prstGeom prst="rect">
            <a:avLst/>
          </a:prstGeom>
        </p:spPr>
        <p:txBody>
          <a:bodyPr anchor="t" rtlCol="false" tIns="0" lIns="0" bIns="0" rIns="0">
            <a:spAutoFit/>
          </a:bodyPr>
          <a:lstStyle/>
          <a:p>
            <a:pPr algn="l" marL="0" indent="0" lvl="0">
              <a:lnSpc>
                <a:spcPts val="3842"/>
              </a:lnSpc>
              <a:spcBef>
                <a:spcPct val="0"/>
              </a:spcBef>
            </a:pPr>
            <a:r>
              <a:rPr lang="en-US" sz="2744" i="true">
                <a:solidFill>
                  <a:srgbClr val="000000"/>
                </a:solidFill>
                <a:latin typeface="DM Sans Italics"/>
                <a:ea typeface="DM Sans Italics"/>
                <a:cs typeface="DM Sans Italics"/>
                <a:sym typeface="DM Sans Italics"/>
              </a:rPr>
              <a:t>By Guebli Ayoub Abdessami</a:t>
            </a:r>
          </a:p>
        </p:txBody>
      </p:sp>
      <p:sp>
        <p:nvSpPr>
          <p:cNvPr name="TextBox 5" id="5"/>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sp>
        <p:nvSpPr>
          <p:cNvPr name="Freeform 6" id="6"/>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607430" y="3333137"/>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GAN BASICS</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GAN Architecture</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HOW GANS WORK</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APPLICATIONS OF GANS</a:t>
            </a:r>
          </a:p>
        </p:txBody>
      </p:sp>
      <p:sp>
        <p:nvSpPr>
          <p:cNvPr name="TextBox 20" id="20"/>
          <p:cNvSpPr txBox="true"/>
          <p:nvPr/>
        </p:nvSpPr>
        <p:spPr>
          <a:xfrm rot="0">
            <a:off x="6607430" y="7434884"/>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 </a:t>
            </a:r>
            <a:r>
              <a:rPr lang="en-US" sz="2524" spc="247">
                <a:solidFill>
                  <a:srgbClr val="231F20"/>
                </a:solidFill>
                <a:latin typeface="DM Sans"/>
                <a:ea typeface="DM Sans"/>
                <a:cs typeface="DM Sans"/>
                <a:sym typeface="DM Sans"/>
              </a:rPr>
              <a:t>Variants of GANs</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216239"/>
            <a:ext cx="6176060" cy="7812716"/>
          </a:xfrm>
          <a:custGeom>
            <a:avLst/>
            <a:gdLst/>
            <a:ahLst/>
            <a:cxnLst/>
            <a:rect r="r" b="b" t="t" l="l"/>
            <a:pathLst>
              <a:path h="7812716" w="6176060">
                <a:moveTo>
                  <a:pt x="0" y="0"/>
                </a:moveTo>
                <a:lnTo>
                  <a:pt x="6176060" y="0"/>
                </a:lnTo>
                <a:lnTo>
                  <a:pt x="6176060" y="7812716"/>
                </a:lnTo>
                <a:lnTo>
                  <a:pt x="0" y="7812716"/>
                </a:lnTo>
                <a:lnTo>
                  <a:pt x="0" y="0"/>
                </a:lnTo>
                <a:close/>
              </a:path>
            </a:pathLst>
          </a:custGeom>
          <a:blipFill>
            <a:blip r:embed="rId4"/>
            <a:stretch>
              <a:fillRect l="0" t="0" r="0" b="0"/>
            </a:stretch>
          </a:blipFill>
        </p:spPr>
      </p:sp>
      <p:grpSp>
        <p:nvGrpSpPr>
          <p:cNvPr name="Group 8" id="8"/>
          <p:cNvGrpSpPr/>
          <p:nvPr/>
        </p:nvGrpSpPr>
        <p:grpSpPr>
          <a:xfrm rot="0">
            <a:off x="2142191" y="4018652"/>
            <a:ext cx="10132309" cy="2249697"/>
            <a:chOff x="0" y="0"/>
            <a:chExt cx="3882126" cy="861956"/>
          </a:xfrm>
        </p:grpSpPr>
        <p:sp>
          <p:nvSpPr>
            <p:cNvPr name="Freeform 9" id="9"/>
            <p:cNvSpPr/>
            <p:nvPr/>
          </p:nvSpPr>
          <p:spPr>
            <a:xfrm flipH="false" flipV="false" rot="0">
              <a:off x="0" y="0"/>
              <a:ext cx="3882126" cy="861956"/>
            </a:xfrm>
            <a:custGeom>
              <a:avLst/>
              <a:gdLst/>
              <a:ahLst/>
              <a:cxnLst/>
              <a:rect r="r" b="b" t="t" l="l"/>
              <a:pathLst>
                <a:path h="861956" w="3882126">
                  <a:moveTo>
                    <a:pt x="0" y="0"/>
                  </a:moveTo>
                  <a:lnTo>
                    <a:pt x="3882126" y="0"/>
                  </a:lnTo>
                  <a:lnTo>
                    <a:pt x="3882126" y="861956"/>
                  </a:lnTo>
                  <a:lnTo>
                    <a:pt x="0" y="861956"/>
                  </a:lnTo>
                  <a:close/>
                </a:path>
              </a:pathLst>
            </a:custGeom>
            <a:solidFill>
              <a:srgbClr val="EFEFEF"/>
            </a:solidFill>
          </p:spPr>
        </p:sp>
        <p:sp>
          <p:nvSpPr>
            <p:cNvPr name="TextBox 10" id="10"/>
            <p:cNvSpPr txBox="true"/>
            <p:nvPr/>
          </p:nvSpPr>
          <p:spPr>
            <a:xfrm>
              <a:off x="0" y="-19050"/>
              <a:ext cx="3882126" cy="88100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2444184" y="4436541"/>
            <a:ext cx="1014685" cy="1014685"/>
          </a:xfrm>
          <a:custGeom>
            <a:avLst/>
            <a:gdLst/>
            <a:ahLst/>
            <a:cxnLst/>
            <a:rect r="r" b="b" t="t" l="l"/>
            <a:pathLst>
              <a:path h="1014685" w="1014685">
                <a:moveTo>
                  <a:pt x="0" y="0"/>
                </a:moveTo>
                <a:lnTo>
                  <a:pt x="1014686" y="0"/>
                </a:lnTo>
                <a:lnTo>
                  <a:pt x="1014686" y="1014685"/>
                </a:lnTo>
                <a:lnTo>
                  <a:pt x="0" y="10146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2142191" y="1319069"/>
            <a:ext cx="7416941" cy="1334286"/>
          </a:xfrm>
          <a:prstGeom prst="rect">
            <a:avLst/>
          </a:prstGeom>
        </p:spPr>
        <p:txBody>
          <a:bodyPr anchor="t" rtlCol="false" tIns="0" lIns="0" bIns="0" rIns="0">
            <a:spAutoFit/>
          </a:bodyPr>
          <a:lstStyle/>
          <a:p>
            <a:pPr algn="l">
              <a:lnSpc>
                <a:spcPts val="10877"/>
              </a:lnSpc>
            </a:pPr>
            <a:r>
              <a:rPr lang="en-US" b="true" sz="7882" spc="772">
                <a:solidFill>
                  <a:srgbClr val="231F20"/>
                </a:solidFill>
                <a:latin typeface="Oswald Bold"/>
                <a:ea typeface="Oswald Bold"/>
                <a:cs typeface="Oswald Bold"/>
                <a:sym typeface="Oswald Bold"/>
              </a:rPr>
              <a:t>INTRODUCTION</a:t>
            </a:r>
          </a:p>
        </p:txBody>
      </p:sp>
      <p:sp>
        <p:nvSpPr>
          <p:cNvPr name="TextBox 14" id="14"/>
          <p:cNvSpPr txBox="true"/>
          <p:nvPr/>
        </p:nvSpPr>
        <p:spPr>
          <a:xfrm rot="0">
            <a:off x="3899374" y="4247091"/>
            <a:ext cx="7132181" cy="1745123"/>
          </a:xfrm>
          <a:prstGeom prst="rect">
            <a:avLst/>
          </a:prstGeom>
        </p:spPr>
        <p:txBody>
          <a:bodyPr anchor="t" rtlCol="false" tIns="0" lIns="0" bIns="0" rIns="0">
            <a:spAutoFit/>
          </a:bodyPr>
          <a:lstStyle/>
          <a:p>
            <a:pPr algn="l">
              <a:lnSpc>
                <a:spcPts val="3602"/>
              </a:lnSpc>
            </a:pPr>
            <a:r>
              <a:rPr lang="en-US" sz="2610" spc="255">
                <a:solidFill>
                  <a:srgbClr val="231F20"/>
                </a:solidFill>
                <a:latin typeface="DM Sans"/>
                <a:ea typeface="DM Sans"/>
                <a:cs typeface="DM Sans"/>
                <a:sym typeface="DM Sans"/>
              </a:rPr>
              <a:t>Generative Adversarial Networks is</a:t>
            </a:r>
            <a:r>
              <a:rPr lang="en-US" sz="2610" spc="255" b="true">
                <a:solidFill>
                  <a:srgbClr val="231F20"/>
                </a:solidFill>
                <a:latin typeface="DM Sans Bold"/>
                <a:ea typeface="DM Sans Bold"/>
                <a:cs typeface="DM Sans Bold"/>
                <a:sym typeface="DM Sans Bold"/>
              </a:rPr>
              <a:t> the most interesting idea in the last ten years</a:t>
            </a:r>
            <a:r>
              <a:rPr lang="en-US" sz="2610" spc="255">
                <a:solidFill>
                  <a:srgbClr val="231F20"/>
                </a:solidFill>
                <a:latin typeface="DM Sans"/>
                <a:ea typeface="DM Sans"/>
                <a:cs typeface="DM Sans"/>
                <a:sym typeface="DM Sans"/>
              </a:rPr>
              <a:t> in machine learning. </a:t>
            </a:r>
          </a:p>
          <a:p>
            <a:pPr algn="l" marL="0" indent="0" lvl="0">
              <a:lnSpc>
                <a:spcPts val="3050"/>
              </a:lnSpc>
              <a:spcBef>
                <a:spcPct val="0"/>
              </a:spcBef>
            </a:pPr>
            <a:r>
              <a:rPr lang="en-US" sz="2210" spc="216">
                <a:solidFill>
                  <a:srgbClr val="231F20"/>
                </a:solidFill>
                <a:latin typeface="DM Sans"/>
                <a:ea typeface="DM Sans"/>
                <a:cs typeface="DM Sans"/>
                <a:sym typeface="DM Sans"/>
              </a:rPr>
              <a:t>“Yann LeCun, Director, Facebook AI"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103382"/>
            <a:ext cx="6176060" cy="8154918"/>
          </a:xfrm>
          <a:custGeom>
            <a:avLst/>
            <a:gdLst/>
            <a:ahLst/>
            <a:cxnLst/>
            <a:rect r="r" b="b" t="t" l="l"/>
            <a:pathLst>
              <a:path h="8154918" w="6176060">
                <a:moveTo>
                  <a:pt x="0" y="0"/>
                </a:moveTo>
                <a:lnTo>
                  <a:pt x="6176060" y="0"/>
                </a:lnTo>
                <a:lnTo>
                  <a:pt x="6176060" y="8154918"/>
                </a:lnTo>
                <a:lnTo>
                  <a:pt x="0" y="8154918"/>
                </a:lnTo>
                <a:lnTo>
                  <a:pt x="0" y="0"/>
                </a:lnTo>
                <a:close/>
              </a:path>
            </a:pathLst>
          </a:custGeom>
          <a:blipFill>
            <a:blip r:embed="rId4"/>
            <a:stretch>
              <a:fillRect l="-69908" t="0" r="-45229" b="0"/>
            </a:stretch>
          </a:blipFill>
        </p:spPr>
      </p:sp>
      <p:grpSp>
        <p:nvGrpSpPr>
          <p:cNvPr name="Group 8" id="8"/>
          <p:cNvGrpSpPr/>
          <p:nvPr/>
        </p:nvGrpSpPr>
        <p:grpSpPr>
          <a:xfrm rot="0">
            <a:off x="2142191" y="3396305"/>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5777447"/>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474235" y="605351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2471429" y="3764061"/>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3908899" y="6005886"/>
            <a:ext cx="7132181" cy="1607010"/>
          </a:xfrm>
          <a:prstGeom prst="rect">
            <a:avLst/>
          </a:prstGeom>
        </p:spPr>
        <p:txBody>
          <a:bodyPr anchor="t" rtlCol="false" tIns="0" lIns="0" bIns="0" rIns="0">
            <a:spAutoFit/>
          </a:bodyPr>
          <a:lstStyle/>
          <a:p>
            <a:pPr algn="l">
              <a:lnSpc>
                <a:spcPts val="3602"/>
              </a:lnSpc>
            </a:pPr>
            <a:r>
              <a:rPr lang="en-US" sz="2610" spc="255" b="true">
                <a:solidFill>
                  <a:srgbClr val="231F20"/>
                </a:solidFill>
                <a:latin typeface="DM Sans Bold"/>
                <a:ea typeface="DM Sans Bold"/>
                <a:cs typeface="DM Sans Bold"/>
                <a:sym typeface="DM Sans Bold"/>
              </a:rPr>
              <a:t>Objective:</a:t>
            </a:r>
          </a:p>
          <a:p>
            <a:pPr algn="l" marL="477229" indent="-238614" lvl="1">
              <a:lnSpc>
                <a:spcPts val="3050"/>
              </a:lnSpc>
              <a:spcBef>
                <a:spcPct val="0"/>
              </a:spcBef>
              <a:buFont typeface="Arial"/>
              <a:buChar char="•"/>
            </a:pPr>
            <a:r>
              <a:rPr lang="en-US" sz="2210" spc="216">
                <a:solidFill>
                  <a:srgbClr val="231F20"/>
                </a:solidFill>
                <a:latin typeface="DM Sans"/>
                <a:ea typeface="DM Sans"/>
                <a:cs typeface="DM Sans"/>
                <a:sym typeface="DM Sans"/>
              </a:rPr>
              <a:t>Produce data that appears "real" (examples: images, music, text).</a:t>
            </a:r>
          </a:p>
          <a:p>
            <a:pPr algn="l" marL="0" indent="0" lvl="0">
              <a:lnSpc>
                <a:spcPts val="3050"/>
              </a:lnSpc>
              <a:spcBef>
                <a:spcPct val="0"/>
              </a:spcBef>
            </a:pPr>
          </a:p>
        </p:txBody>
      </p:sp>
      <p:sp>
        <p:nvSpPr>
          <p:cNvPr name="Freeform 18" id="18"/>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3908899" y="3624745"/>
            <a:ext cx="7132181" cy="2002298"/>
          </a:xfrm>
          <a:prstGeom prst="rect">
            <a:avLst/>
          </a:prstGeom>
        </p:spPr>
        <p:txBody>
          <a:bodyPr anchor="t" rtlCol="false" tIns="0" lIns="0" bIns="0" rIns="0">
            <a:spAutoFit/>
          </a:bodyPr>
          <a:lstStyle/>
          <a:p>
            <a:pPr algn="l">
              <a:lnSpc>
                <a:spcPts val="3602"/>
              </a:lnSpc>
            </a:pPr>
            <a:r>
              <a:rPr lang="en-US" sz="2610" spc="255" b="true">
                <a:solidFill>
                  <a:srgbClr val="231F20"/>
                </a:solidFill>
                <a:latin typeface="DM Sans Bold"/>
                <a:ea typeface="DM Sans Bold"/>
                <a:cs typeface="DM Sans Bold"/>
                <a:sym typeface="DM Sans Bold"/>
              </a:rPr>
              <a:t>Definition:</a:t>
            </a:r>
          </a:p>
          <a:p>
            <a:pPr algn="l" marL="477229" indent="-238614" lvl="1">
              <a:lnSpc>
                <a:spcPts val="3050"/>
              </a:lnSpc>
              <a:buFont typeface="Arial"/>
              <a:buChar char="•"/>
            </a:pPr>
            <a:r>
              <a:rPr lang="en-US" sz="2210" spc="216">
                <a:solidFill>
                  <a:srgbClr val="231F20"/>
                </a:solidFill>
                <a:latin typeface="DM Sans"/>
                <a:ea typeface="DM Sans"/>
                <a:cs typeface="DM Sans"/>
                <a:sym typeface="DM Sans"/>
              </a:rPr>
              <a:t>Generative deep learning models.</a:t>
            </a:r>
          </a:p>
          <a:p>
            <a:pPr algn="l" marL="477229" indent="-238614" lvl="1">
              <a:lnSpc>
                <a:spcPts val="3050"/>
              </a:lnSpc>
              <a:spcBef>
                <a:spcPct val="0"/>
              </a:spcBef>
              <a:buFont typeface="Arial"/>
              <a:buChar char="•"/>
            </a:pPr>
            <a:r>
              <a:rPr lang="en-US" sz="2210" spc="216">
                <a:solidFill>
                  <a:srgbClr val="231F20"/>
                </a:solidFill>
                <a:latin typeface="DM Sans"/>
                <a:ea typeface="DM Sans"/>
                <a:cs typeface="DM Sans"/>
                <a:sym typeface="DM Sans"/>
              </a:rPr>
              <a:t>Generate synthetic data similar to input data.</a:t>
            </a:r>
          </a:p>
          <a:p>
            <a:pPr algn="l" marL="0" indent="0" lvl="0">
              <a:lnSpc>
                <a:spcPts val="3050"/>
              </a:lnSpc>
              <a:spcBef>
                <a:spcPct val="0"/>
              </a:spcBef>
            </a:pPr>
          </a:p>
        </p:txBody>
      </p:sp>
      <p:sp>
        <p:nvSpPr>
          <p:cNvPr name="TextBox 20" id="20"/>
          <p:cNvSpPr txBox="true"/>
          <p:nvPr/>
        </p:nvSpPr>
        <p:spPr>
          <a:xfrm rot="0">
            <a:off x="2142191" y="1319069"/>
            <a:ext cx="7416941" cy="1334286"/>
          </a:xfrm>
          <a:prstGeom prst="rect">
            <a:avLst/>
          </a:prstGeom>
        </p:spPr>
        <p:txBody>
          <a:bodyPr anchor="t" rtlCol="false" tIns="0" lIns="0" bIns="0" rIns="0">
            <a:spAutoFit/>
          </a:bodyPr>
          <a:lstStyle/>
          <a:p>
            <a:pPr algn="l">
              <a:lnSpc>
                <a:spcPts val="10877"/>
              </a:lnSpc>
            </a:pPr>
            <a:r>
              <a:rPr lang="en-US" b="true" sz="7882" spc="772">
                <a:solidFill>
                  <a:srgbClr val="231F20"/>
                </a:solidFill>
                <a:latin typeface="Oswald Bold"/>
                <a:ea typeface="Oswald Bold"/>
                <a:cs typeface="Oswald Bold"/>
                <a:sym typeface="Oswald Bold"/>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QUESTION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20102" y="4905847"/>
            <a:ext cx="10951206" cy="1499067"/>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So how can machines create data indistinguishable from real-world examples?</a:t>
            </a:r>
          </a:p>
          <a:p>
            <a:pPr algn="l">
              <a:lnSpc>
                <a:spcPts val="39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2506170" y="2827268"/>
            <a:ext cx="6069504" cy="647719"/>
            <a:chOff x="0" y="0"/>
            <a:chExt cx="1598553" cy="170593"/>
          </a:xfrm>
        </p:grpSpPr>
        <p:sp>
          <p:nvSpPr>
            <p:cNvPr name="Freeform 7" id="7"/>
            <p:cNvSpPr/>
            <p:nvPr/>
          </p:nvSpPr>
          <p:spPr>
            <a:xfrm flipH="false" flipV="false" rot="0">
              <a:off x="0" y="0"/>
              <a:ext cx="1598553" cy="170593"/>
            </a:xfrm>
            <a:custGeom>
              <a:avLst/>
              <a:gdLst/>
              <a:ahLst/>
              <a:cxnLst/>
              <a:rect r="r" b="b" t="t" l="l"/>
              <a:pathLst>
                <a:path h="170593" w="1598553">
                  <a:moveTo>
                    <a:pt x="0" y="0"/>
                  </a:moveTo>
                  <a:lnTo>
                    <a:pt x="1598553" y="0"/>
                  </a:lnTo>
                  <a:lnTo>
                    <a:pt x="1598553" y="170593"/>
                  </a:lnTo>
                  <a:lnTo>
                    <a:pt x="0" y="170593"/>
                  </a:lnTo>
                  <a:close/>
                </a:path>
              </a:pathLst>
            </a:custGeom>
            <a:solidFill>
              <a:srgbClr val="1A1A1A"/>
            </a:solidFill>
          </p:spPr>
        </p:sp>
        <p:sp>
          <p:nvSpPr>
            <p:cNvPr name="TextBox 8" id="8"/>
            <p:cNvSpPr txBox="true"/>
            <p:nvPr/>
          </p:nvSpPr>
          <p:spPr>
            <a:xfrm>
              <a:off x="0" y="-57150"/>
              <a:ext cx="1598553"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Generator</a:t>
              </a:r>
            </a:p>
          </p:txBody>
        </p:sp>
      </p:grpSp>
      <p:grpSp>
        <p:nvGrpSpPr>
          <p:cNvPr name="Group 9" id="9"/>
          <p:cNvGrpSpPr/>
          <p:nvPr/>
        </p:nvGrpSpPr>
        <p:grpSpPr>
          <a:xfrm rot="0">
            <a:off x="9719591" y="2827268"/>
            <a:ext cx="6069504" cy="647719"/>
            <a:chOff x="0" y="0"/>
            <a:chExt cx="1598553" cy="170593"/>
          </a:xfrm>
        </p:grpSpPr>
        <p:sp>
          <p:nvSpPr>
            <p:cNvPr name="Freeform 10" id="10"/>
            <p:cNvSpPr/>
            <p:nvPr/>
          </p:nvSpPr>
          <p:spPr>
            <a:xfrm flipH="false" flipV="false" rot="0">
              <a:off x="0" y="0"/>
              <a:ext cx="1598553" cy="170593"/>
            </a:xfrm>
            <a:custGeom>
              <a:avLst/>
              <a:gdLst/>
              <a:ahLst/>
              <a:cxnLst/>
              <a:rect r="r" b="b" t="t" l="l"/>
              <a:pathLst>
                <a:path h="170593" w="1598553">
                  <a:moveTo>
                    <a:pt x="0" y="0"/>
                  </a:moveTo>
                  <a:lnTo>
                    <a:pt x="1598553" y="0"/>
                  </a:lnTo>
                  <a:lnTo>
                    <a:pt x="1598553" y="170593"/>
                  </a:lnTo>
                  <a:lnTo>
                    <a:pt x="0" y="170593"/>
                  </a:lnTo>
                  <a:close/>
                </a:path>
              </a:pathLst>
            </a:custGeom>
            <a:solidFill>
              <a:srgbClr val="1A1A1A"/>
            </a:solidFill>
          </p:spPr>
        </p:sp>
        <p:sp>
          <p:nvSpPr>
            <p:cNvPr name="TextBox 11" id="11"/>
            <p:cNvSpPr txBox="true"/>
            <p:nvPr/>
          </p:nvSpPr>
          <p:spPr>
            <a:xfrm>
              <a:off x="0" y="-57150"/>
              <a:ext cx="1598553"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Discriminator</a:t>
              </a:r>
            </a:p>
          </p:txBody>
        </p:sp>
      </p:grpSp>
      <p:sp>
        <p:nvSpPr>
          <p:cNvPr name="Freeform 12" id="1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4490019" y="5563461"/>
            <a:ext cx="9307963" cy="4097439"/>
          </a:xfrm>
          <a:custGeom>
            <a:avLst/>
            <a:gdLst/>
            <a:ahLst/>
            <a:cxnLst/>
            <a:rect r="r" b="b" t="t" l="l"/>
            <a:pathLst>
              <a:path h="4097439" w="9307963">
                <a:moveTo>
                  <a:pt x="0" y="0"/>
                </a:moveTo>
                <a:lnTo>
                  <a:pt x="9307962" y="0"/>
                </a:lnTo>
                <a:lnTo>
                  <a:pt x="9307962" y="4097439"/>
                </a:lnTo>
                <a:lnTo>
                  <a:pt x="0" y="409743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2887170" y="7059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GAN BASICS</a:t>
            </a:r>
          </a:p>
        </p:txBody>
      </p:sp>
      <p:sp>
        <p:nvSpPr>
          <p:cNvPr name="TextBox 16" id="16"/>
          <p:cNvSpPr txBox="true"/>
          <p:nvPr/>
        </p:nvSpPr>
        <p:spPr>
          <a:xfrm rot="0">
            <a:off x="2604969" y="3666319"/>
            <a:ext cx="5871907" cy="13637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This neural network generates synthetic data from random noise. Its goal is to produce outputs that are indistinguishable from real data.</a:t>
            </a:r>
          </a:p>
        </p:txBody>
      </p:sp>
      <p:sp>
        <p:nvSpPr>
          <p:cNvPr name="TextBox 17" id="17"/>
          <p:cNvSpPr txBox="true"/>
          <p:nvPr/>
        </p:nvSpPr>
        <p:spPr>
          <a:xfrm rot="0">
            <a:off x="4189674" y="2177902"/>
            <a:ext cx="9578395" cy="3350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A GAN is composed of two main components:</a:t>
            </a:r>
          </a:p>
        </p:txBody>
      </p:sp>
      <p:sp>
        <p:nvSpPr>
          <p:cNvPr name="TextBox 18" id="18"/>
          <p:cNvSpPr txBox="true"/>
          <p:nvPr/>
        </p:nvSpPr>
        <p:spPr>
          <a:xfrm rot="0">
            <a:off x="9818390" y="3666319"/>
            <a:ext cx="5871907" cy="1706642"/>
          </a:xfrm>
          <a:prstGeom prst="rect">
            <a:avLst/>
          </a:prstGeom>
        </p:spPr>
        <p:txBody>
          <a:bodyPr anchor="t" rtlCol="false" tIns="0" lIns="0" bIns="0" rIns="0">
            <a:spAutoFit/>
          </a:bodyPr>
          <a:lstStyle/>
          <a:p>
            <a:pPr algn="ctr" marL="0" indent="0" lvl="0">
              <a:lnSpc>
                <a:spcPts val="2774"/>
              </a:lnSpc>
              <a:spcBef>
                <a:spcPct val="0"/>
              </a:spcBef>
            </a:pPr>
            <a:r>
              <a:rPr lang="en-US" sz="2010" spc="197">
                <a:solidFill>
                  <a:srgbClr val="231F20"/>
                </a:solidFill>
                <a:latin typeface="DM Sans"/>
                <a:ea typeface="DM Sans"/>
                <a:cs typeface="DM Sans"/>
                <a:sym typeface="DM Sans"/>
              </a:rPr>
              <a:t>This neural network evaluates data and determines whether it is real (from the training set) or fake (produced by the generator). It provides feedback to the generator to improve its outputs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forger</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6" id="16"/>
          <p:cNvGrpSpPr/>
          <p:nvPr/>
        </p:nvGrpSpPr>
        <p:grpSpPr>
          <a:xfrm rot="0">
            <a:off x="11410691" y="6504266"/>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police officer</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0">
            <a:off x="2179166" y="4079343"/>
            <a:ext cx="4457573" cy="2239151"/>
          </a:xfrm>
          <a:custGeom>
            <a:avLst/>
            <a:gdLst/>
            <a:ahLst/>
            <a:cxnLst/>
            <a:rect r="r" b="b" t="t" l="l"/>
            <a:pathLst>
              <a:path h="2239151" w="4457573">
                <a:moveTo>
                  <a:pt x="0" y="0"/>
                </a:moveTo>
                <a:lnTo>
                  <a:pt x="4457573" y="0"/>
                </a:lnTo>
                <a:lnTo>
                  <a:pt x="4457573" y="2239152"/>
                </a:lnTo>
                <a:lnTo>
                  <a:pt x="0" y="2239152"/>
                </a:lnTo>
                <a:lnTo>
                  <a:pt x="0" y="0"/>
                </a:lnTo>
                <a:close/>
              </a:path>
            </a:pathLst>
          </a:custGeom>
          <a:blipFill>
            <a:blip r:embed="rId7"/>
            <a:stretch>
              <a:fillRect l="-3321" t="0" r="-9443" b="-51300"/>
            </a:stretch>
          </a:blipFill>
        </p:spPr>
      </p:sp>
      <p:sp>
        <p:nvSpPr>
          <p:cNvPr name="Freeform 23" id="23"/>
          <p:cNvSpPr/>
          <p:nvPr/>
        </p:nvSpPr>
        <p:spPr>
          <a:xfrm flipH="false" flipV="false" rot="0">
            <a:off x="11410691" y="7141014"/>
            <a:ext cx="4473739" cy="2239151"/>
          </a:xfrm>
          <a:custGeom>
            <a:avLst/>
            <a:gdLst/>
            <a:ahLst/>
            <a:cxnLst/>
            <a:rect r="r" b="b" t="t" l="l"/>
            <a:pathLst>
              <a:path h="2239151" w="4473739">
                <a:moveTo>
                  <a:pt x="0" y="0"/>
                </a:moveTo>
                <a:lnTo>
                  <a:pt x="4473739" y="0"/>
                </a:lnTo>
                <a:lnTo>
                  <a:pt x="4473739" y="2239152"/>
                </a:lnTo>
                <a:lnTo>
                  <a:pt x="0" y="2239152"/>
                </a:lnTo>
                <a:lnTo>
                  <a:pt x="0" y="0"/>
                </a:lnTo>
                <a:close/>
              </a:path>
            </a:pathLst>
          </a:custGeom>
          <a:blipFill>
            <a:blip r:embed="rId8"/>
            <a:stretch>
              <a:fillRect l="0" t="0" r="0" b="-33363"/>
            </a:stretch>
          </a:blipFill>
        </p:spPr>
      </p:sp>
      <p:sp>
        <p:nvSpPr>
          <p:cNvPr name="TextBox 24" id="24"/>
          <p:cNvSpPr txBox="true"/>
          <p:nvPr/>
        </p:nvSpPr>
        <p:spPr>
          <a:xfrm rot="0">
            <a:off x="3247845" y="287052"/>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ANALOGY</a:t>
            </a:r>
          </a:p>
        </p:txBody>
      </p:sp>
      <p:sp>
        <p:nvSpPr>
          <p:cNvPr name="TextBox 25" id="25"/>
          <p:cNvSpPr txBox="true"/>
          <p:nvPr/>
        </p:nvSpPr>
        <p:spPr>
          <a:xfrm rot="0">
            <a:off x="2804711" y="1836039"/>
            <a:ext cx="11792309" cy="1250061"/>
          </a:xfrm>
          <a:prstGeom prst="rect">
            <a:avLst/>
          </a:prstGeom>
        </p:spPr>
        <p:txBody>
          <a:bodyPr anchor="t" rtlCol="false" tIns="0" lIns="0" bIns="0" rIns="0">
            <a:spAutoFit/>
          </a:bodyPr>
          <a:lstStyle/>
          <a:p>
            <a:pPr algn="ctr">
              <a:lnSpc>
                <a:spcPts val="3311"/>
              </a:lnSpc>
            </a:pPr>
            <a:r>
              <a:rPr lang="en-US" b="true" sz="2400" spc="235">
                <a:solidFill>
                  <a:srgbClr val="FFFFFF"/>
                </a:solidFill>
                <a:latin typeface="Oswald Bold"/>
                <a:ea typeface="Oswald Bold"/>
                <a:cs typeface="Oswald Bold"/>
                <a:sym typeface="Oswald Bold"/>
              </a:rPr>
              <a:t>AN ANALOGY OFTEN USED TO DESCRIBE GANS IS THAT OF A FORGER AND A POLICE OFFICER:</a:t>
            </a:r>
          </a:p>
          <a:p>
            <a:pPr algn="ctr">
              <a:lnSpc>
                <a:spcPts val="3311"/>
              </a:lnSpc>
            </a:pPr>
          </a:p>
        </p:txBody>
      </p:sp>
      <p:sp>
        <p:nvSpPr>
          <p:cNvPr name="TextBox 26" id="26"/>
          <p:cNvSpPr txBox="true"/>
          <p:nvPr/>
        </p:nvSpPr>
        <p:spPr>
          <a:xfrm rot="0">
            <a:off x="7143260" y="4209560"/>
            <a:ext cx="8140675" cy="1371666"/>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The generator acts as a "forger" trying to create counterfeit currency (synthetic data) that looks as realistic as possible</a:t>
            </a:r>
          </a:p>
          <a:p>
            <a:pPr algn="l">
              <a:lnSpc>
                <a:spcPts val="2734"/>
              </a:lnSpc>
            </a:pPr>
          </a:p>
        </p:txBody>
      </p:sp>
      <p:sp>
        <p:nvSpPr>
          <p:cNvPr name="TextBox 27" id="27"/>
          <p:cNvSpPr txBox="true"/>
          <p:nvPr/>
        </p:nvSpPr>
        <p:spPr>
          <a:xfrm rot="0">
            <a:off x="2510357" y="7305227"/>
            <a:ext cx="8512431" cy="1371666"/>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The discriminator acts as a "police officer" attempting to detect the counterfeit currency (fake data) and differentiate it from genuine currency (real data).</a:t>
            </a:r>
          </a:p>
          <a:p>
            <a:pPr algn="l">
              <a:lnSpc>
                <a:spcPts val="273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3464642"/>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 GAN ARCHITECTURE</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63415" y="242067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3974925" y="5991147"/>
            <a:ext cx="10469414"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5326647" y="5740606"/>
            <a:ext cx="501082" cy="5010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9" id="9"/>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3974925" y="7037470"/>
            <a:ext cx="3204526" cy="1263222"/>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Receives a random noise vector, often sampled from a Gaussian distribution.</a:t>
            </a:r>
          </a:p>
        </p:txBody>
      </p:sp>
      <p:sp>
        <p:nvSpPr>
          <p:cNvPr name="TextBox 11" id="11"/>
          <p:cNvSpPr txBox="true"/>
          <p:nvPr/>
        </p:nvSpPr>
        <p:spPr>
          <a:xfrm rot="0">
            <a:off x="4563415" y="283922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2" id="12"/>
          <p:cNvSpPr txBox="true"/>
          <p:nvPr/>
        </p:nvSpPr>
        <p:spPr>
          <a:xfrm rot="0">
            <a:off x="3843661" y="6441577"/>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INPUT</a:t>
            </a:r>
          </a:p>
        </p:txBody>
      </p:sp>
      <p:sp>
        <p:nvSpPr>
          <p:cNvPr name="Freeform 13" id="13"/>
          <p:cNvSpPr/>
          <p:nvPr/>
        </p:nvSpPr>
        <p:spPr>
          <a:xfrm flipH="false" flipV="false" rot="0">
            <a:off x="8051715" y="242067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8814947" y="5740606"/>
            <a:ext cx="501082" cy="5010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6" id="16"/>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8051715" y="283922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8" id="18"/>
          <p:cNvSpPr/>
          <p:nvPr/>
        </p:nvSpPr>
        <p:spPr>
          <a:xfrm flipH="false" flipV="false" rot="0">
            <a:off x="11542272" y="242067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12305504" y="5740606"/>
            <a:ext cx="501082" cy="50108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11542272" y="283922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TextBox 23" id="23"/>
          <p:cNvSpPr txBox="true"/>
          <p:nvPr/>
        </p:nvSpPr>
        <p:spPr>
          <a:xfrm rot="0">
            <a:off x="7463225" y="7037470"/>
            <a:ext cx="3204526" cy="2859235"/>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Transforms this noise into a structured data output through a series of layers, including dense (fully connected) layers, batch normalization, and transposed convolutions.</a:t>
            </a:r>
          </a:p>
        </p:txBody>
      </p:sp>
      <p:sp>
        <p:nvSpPr>
          <p:cNvPr name="TextBox 24" id="24"/>
          <p:cNvSpPr txBox="true"/>
          <p:nvPr/>
        </p:nvSpPr>
        <p:spPr>
          <a:xfrm rot="0">
            <a:off x="7673932" y="644157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PROCESS</a:t>
            </a:r>
          </a:p>
        </p:txBody>
      </p:sp>
      <p:sp>
        <p:nvSpPr>
          <p:cNvPr name="TextBox 25" id="25"/>
          <p:cNvSpPr txBox="true"/>
          <p:nvPr/>
        </p:nvSpPr>
        <p:spPr>
          <a:xfrm rot="0">
            <a:off x="10953782" y="7037470"/>
            <a:ext cx="3204526" cy="62481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Produces synthetic data, such as an image</a:t>
            </a:r>
          </a:p>
        </p:txBody>
      </p:sp>
      <p:sp>
        <p:nvSpPr>
          <p:cNvPr name="TextBox 26" id="26"/>
          <p:cNvSpPr txBox="true"/>
          <p:nvPr/>
        </p:nvSpPr>
        <p:spPr>
          <a:xfrm rot="0">
            <a:off x="11164489" y="644157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OUTPUT</a:t>
            </a:r>
          </a:p>
        </p:txBody>
      </p:sp>
      <p:sp>
        <p:nvSpPr>
          <p:cNvPr name="TextBox 27" id="27"/>
          <p:cNvSpPr txBox="true"/>
          <p:nvPr/>
        </p:nvSpPr>
        <p:spPr>
          <a:xfrm rot="0">
            <a:off x="2887170" y="705907"/>
            <a:ext cx="11552977"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GENERATOR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DAGbhlgjgms</dc:identifier>
  <dcterms:modified xsi:type="dcterms:W3CDTF">2011-08-01T06:04:30Z</dcterms:modified>
  <cp:revision>1</cp:revision>
  <dc:title>project</dc:title>
</cp:coreProperties>
</file>