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1" autoAdjust="0"/>
  </p:normalViewPr>
  <p:slideViewPr>
    <p:cSldViewPr snapToGrid="0">
      <p:cViewPr varScale="1">
        <p:scale>
          <a:sx n="59" d="100"/>
          <a:sy n="59" d="100"/>
        </p:scale>
        <p:origin x="92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5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71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43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815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1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09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0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022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9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7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9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4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9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2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2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678E-DCAE-4306-850B-E8B4BAA163D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CF07-AD52-4D80-9635-4A69F50C5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60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9" y="960581"/>
            <a:ext cx="9144000" cy="324196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Spotify Trend Analysis</a:t>
            </a:r>
            <a:r>
              <a:rPr lang="en-IN" dirty="0"/>
              <a:t>	</a:t>
            </a:r>
            <a:br>
              <a:rPr lang="en-IN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79"/>
            <a:ext cx="6120678" cy="112628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BY</a:t>
            </a:r>
          </a:p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ABISHEK.S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269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Visualizations and Key Findings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64" y="563418"/>
            <a:ext cx="10494135" cy="5643418"/>
          </a:xfrm>
        </p:spPr>
        <p:txBody>
          <a:bodyPr>
            <a:normAutofit/>
          </a:bodyPr>
          <a:lstStyle/>
          <a:p>
            <a:r>
              <a:rPr lang="en-IN" b="1" dirty="0"/>
              <a:t>Visualization </a:t>
            </a:r>
            <a:r>
              <a:rPr lang="en-IN" b="1" dirty="0" smtClean="0"/>
              <a:t>5: </a:t>
            </a:r>
            <a:r>
              <a:rPr lang="en-IN" b="1" dirty="0"/>
              <a:t>Spotify Trend Analysis Dashboard</a:t>
            </a:r>
            <a:endParaRPr lang="en-IN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4" y="1050586"/>
            <a:ext cx="11342451" cy="54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8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Recommendations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6219"/>
            <a:ext cx="8915400" cy="4516531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sz="2400" b="1" dirty="0"/>
              <a:t>Recommendation 1: Focus on Growing Emerging Markets</a:t>
            </a:r>
            <a:endParaRPr lang="en-US" sz="2400" dirty="0"/>
          </a:p>
          <a:p>
            <a:r>
              <a:rPr lang="en-US" sz="2400" b="1" dirty="0"/>
              <a:t>Based on Analysis</a:t>
            </a:r>
            <a:r>
              <a:rPr lang="en-US" sz="2400" dirty="0"/>
              <a:t>: Streams from countries like Mexico, Brazil, and Canada contribute a smaller percentage compared to the United States and global streams.</a:t>
            </a:r>
          </a:p>
          <a:p>
            <a:r>
              <a:rPr lang="en-US" sz="2400" b="1" dirty="0"/>
              <a:t>Expected Outcome</a:t>
            </a:r>
            <a:r>
              <a:rPr lang="en-US" sz="2400" dirty="0"/>
              <a:t>: By tailoring localized marketing strategies and exclusive promotions in these countries, streaming numbers can be significantly increased, boosting overall growth.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984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Recommendations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6219"/>
            <a:ext cx="8915400" cy="4516531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sz="2400" b="1" dirty="0"/>
              <a:t>Recommendation 2: Increase Engagement During Off-Peak Months</a:t>
            </a:r>
            <a:endParaRPr lang="en-US" sz="2400" dirty="0"/>
          </a:p>
          <a:p>
            <a:r>
              <a:rPr lang="en-US" sz="2400" b="1" dirty="0"/>
              <a:t>Based on Analysis</a:t>
            </a:r>
            <a:r>
              <a:rPr lang="en-US" sz="2400" dirty="0"/>
              <a:t>: The streams show a significant drop from July to October compared to the peaks in May and December.</a:t>
            </a:r>
          </a:p>
          <a:p>
            <a:r>
              <a:rPr lang="en-US" sz="2400" b="1" dirty="0"/>
              <a:t>Expected Outcome</a:t>
            </a:r>
            <a:r>
              <a:rPr lang="en-US" sz="2400" dirty="0"/>
              <a:t>: By launching special campaigns, exclusive releases, and artist collaborations during these off-peak months, the platform can maintain more consistent stream rates throughout the year.</a:t>
            </a:r>
          </a:p>
        </p:txBody>
      </p:sp>
    </p:spTree>
    <p:extLst>
      <p:ext uri="{BB962C8B-B14F-4D97-AF65-F5344CB8AC3E}">
        <p14:creationId xmlns:p14="http://schemas.microsoft.com/office/powerpoint/2010/main" val="336735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Recommendations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6219"/>
            <a:ext cx="8915400" cy="4516531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sz="2400" b="1" dirty="0"/>
              <a:t>Recommendation 3: Promote Popular Tracks Across Various Regions</a:t>
            </a:r>
            <a:endParaRPr lang="en-US" sz="2400" dirty="0"/>
          </a:p>
          <a:p>
            <a:r>
              <a:rPr lang="en-US" sz="2400" b="1" dirty="0"/>
              <a:t>Based on Analysis</a:t>
            </a:r>
            <a:r>
              <a:rPr lang="en-US" sz="2400" dirty="0"/>
              <a:t>: Tracks like </a:t>
            </a:r>
            <a:r>
              <a:rPr lang="en-US" sz="2400" i="1" dirty="0" err="1"/>
              <a:t>rockstar</a:t>
            </a:r>
            <a:r>
              <a:rPr lang="en-US" sz="2400" dirty="0"/>
              <a:t> and </a:t>
            </a:r>
            <a:r>
              <a:rPr lang="en-US" sz="2400" i="1" dirty="0"/>
              <a:t>Bohemian Rhapsody</a:t>
            </a:r>
            <a:r>
              <a:rPr lang="en-US" sz="2400" dirty="0"/>
              <a:t> have significantly higher streams compared to other tracks.</a:t>
            </a:r>
          </a:p>
          <a:p>
            <a:r>
              <a:rPr lang="en-US" sz="2400" b="1" dirty="0"/>
              <a:t>Expected Outcome</a:t>
            </a:r>
            <a:r>
              <a:rPr lang="en-US" sz="2400" dirty="0"/>
              <a:t>: Promote these popular tracks across multiple regions using playlists, ads, and recommendations to further capitalize on their success and increase total streams.</a:t>
            </a:r>
          </a:p>
        </p:txBody>
      </p:sp>
    </p:spTree>
    <p:extLst>
      <p:ext uri="{BB962C8B-B14F-4D97-AF65-F5344CB8AC3E}">
        <p14:creationId xmlns:p14="http://schemas.microsoft.com/office/powerpoint/2010/main" val="80976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Recommendations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891" y="812014"/>
            <a:ext cx="10463753" cy="4516531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sz="2400" b="1" dirty="0"/>
              <a:t>Recommendation 4: Leverage Top Artists for Global Promotions</a:t>
            </a:r>
            <a:endParaRPr lang="en-US" sz="2400" dirty="0"/>
          </a:p>
          <a:p>
            <a:r>
              <a:rPr lang="en-US" sz="2400" b="1" dirty="0"/>
              <a:t>Based on Analysis</a:t>
            </a:r>
            <a:r>
              <a:rPr lang="en-US" sz="2400" dirty="0"/>
              <a:t>: Artists like Queen and Post Malone dominate streams in the top artists' section, indicating their global appeal.</a:t>
            </a:r>
          </a:p>
          <a:p>
            <a:r>
              <a:rPr lang="en-US" sz="2400" b="1" dirty="0"/>
              <a:t>Expected Outcome</a:t>
            </a:r>
            <a:r>
              <a:rPr lang="en-US" sz="2400" dirty="0"/>
              <a:t>: Organizing global campaigns around these top artists can attract more listeners from regions with lower streams, enhancing their global reach and platform engagement.</a:t>
            </a:r>
          </a:p>
        </p:txBody>
      </p:sp>
    </p:spTree>
    <p:extLst>
      <p:ext uri="{BB962C8B-B14F-4D97-AF65-F5344CB8AC3E}">
        <p14:creationId xmlns:p14="http://schemas.microsoft.com/office/powerpoint/2010/main" val="11952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Table of Contents</a:t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Task</a:t>
            </a:r>
            <a:endParaRPr lang="en-US" dirty="0"/>
          </a:p>
          <a:p>
            <a:r>
              <a:rPr lang="en-US" b="1" dirty="0"/>
              <a:t>Data Sources</a:t>
            </a:r>
            <a:endParaRPr lang="en-US" dirty="0"/>
          </a:p>
          <a:p>
            <a:r>
              <a:rPr lang="en-US" b="1" dirty="0"/>
              <a:t>Data Cleaning and Manipulation</a:t>
            </a:r>
            <a:endParaRPr lang="en-US" dirty="0"/>
          </a:p>
          <a:p>
            <a:r>
              <a:rPr lang="en-US" b="1" dirty="0" smtClean="0"/>
              <a:t>Visualizations </a:t>
            </a:r>
            <a:r>
              <a:rPr lang="en-US" b="1" dirty="0"/>
              <a:t>and Key Findings</a:t>
            </a:r>
            <a:endParaRPr lang="en-US" dirty="0"/>
          </a:p>
          <a:p>
            <a:r>
              <a:rPr lang="en-US" b="1" dirty="0" smtClean="0"/>
              <a:t>Recommendations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2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Business Task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primary business task is to analyze Spotify Trend data to gain insights into performance and identify opportunities for growth by creating interactive reports and dashboards using Power BI.</a:t>
            </a:r>
            <a:endParaRPr lang="en-IN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7243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Sources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List of Data Sources: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Source </a:t>
            </a:r>
            <a:r>
              <a:rPr lang="en-US" dirty="0"/>
              <a:t>1: Spotify usage logs (Spotify.csv)</a:t>
            </a:r>
          </a:p>
          <a:p>
            <a:r>
              <a:rPr lang="en-US" b="1" dirty="0"/>
              <a:t>Data Acquisition: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was collected through Google Drive, including information on songs, artists, </a:t>
            </a:r>
            <a:r>
              <a:rPr lang="en-US" dirty="0" smtClean="0"/>
              <a:t>and </a:t>
            </a:r>
            <a:r>
              <a:rPr lang="en-US" dirty="0"/>
              <a:t>streaming sessions.</a:t>
            </a:r>
          </a:p>
        </p:txBody>
      </p:sp>
    </p:spTree>
    <p:extLst>
      <p:ext uri="{BB962C8B-B14F-4D97-AF65-F5344CB8AC3E}">
        <p14:creationId xmlns:p14="http://schemas.microsoft.com/office/powerpoint/2010/main" val="27786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 Cleaning and Manipulation</a:t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636" y="1524000"/>
            <a:ext cx="9056975" cy="4830618"/>
          </a:xfrm>
        </p:spPr>
        <p:txBody>
          <a:bodyPr>
            <a:normAutofit/>
          </a:bodyPr>
          <a:lstStyle/>
          <a:p>
            <a:r>
              <a:rPr lang="en-US" b="1" dirty="0">
                <a:latin typeface="Söhne"/>
              </a:rPr>
              <a:t>Cleaning Processes:</a:t>
            </a:r>
            <a:endParaRPr lang="en-US" dirty="0">
              <a:latin typeface="Söhne"/>
            </a:endParaRPr>
          </a:p>
          <a:p>
            <a:r>
              <a:rPr lang="en-US" sz="2000" b="1" dirty="0"/>
              <a:t>Handling Date Formats</a:t>
            </a:r>
            <a:r>
              <a:rPr lang="en-US" sz="1600" dirty="0"/>
              <a:t>:</a:t>
            </a:r>
          </a:p>
          <a:p>
            <a:pPr lvl="1"/>
            <a:r>
              <a:rPr lang="en-US" sz="1800" b="1" dirty="0"/>
              <a:t>Inconsistent Date Formats</a:t>
            </a:r>
            <a:r>
              <a:rPr lang="en-US" sz="1800" dirty="0"/>
              <a:t>: Dates initially in mixed formats, with some in numerical form and others in text form, were identified.</a:t>
            </a:r>
          </a:p>
          <a:p>
            <a:pPr lvl="1"/>
            <a:r>
              <a:rPr lang="en-US" sz="1800" b="1" dirty="0"/>
              <a:t>Standardization</a:t>
            </a:r>
            <a:r>
              <a:rPr lang="en-US" sz="1800" dirty="0"/>
              <a:t>: All dates were standardized and converted into a consistent, appropriate date format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b="1" dirty="0"/>
              <a:t>Symbol Removal:</a:t>
            </a:r>
            <a:r>
              <a:rPr lang="en-US" sz="1800" dirty="0"/>
              <a:t> </a:t>
            </a:r>
            <a:r>
              <a:rPr lang="en-US" sz="1800" dirty="0" smtClean="0"/>
              <a:t>Removed </a:t>
            </a:r>
            <a:r>
              <a:rPr lang="en-US" sz="1800" dirty="0"/>
              <a:t>the symbols from the columns to ensure the data is clean and properly formatted for analysis.</a:t>
            </a:r>
          </a:p>
          <a:p>
            <a:r>
              <a:rPr lang="en-US" b="1" dirty="0">
                <a:latin typeface="Söhne"/>
              </a:rPr>
              <a:t>Data Manipulation:</a:t>
            </a:r>
          </a:p>
          <a:p>
            <a:r>
              <a:rPr lang="en-US" b="1" dirty="0">
                <a:latin typeface="Söhne"/>
              </a:rPr>
              <a:t>Creating New Variables:</a:t>
            </a:r>
          </a:p>
          <a:p>
            <a:pPr lvl="1"/>
            <a:r>
              <a:rPr lang="en-US" sz="1800" b="1" dirty="0"/>
              <a:t>Days Column: </a:t>
            </a:r>
            <a:r>
              <a:rPr lang="en-US" sz="1800" dirty="0"/>
              <a:t>A new column for days was created to represent the day of the </a:t>
            </a:r>
            <a:r>
              <a:rPr lang="en-US" sz="1800" dirty="0" smtClean="0"/>
              <a:t>week.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168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Visualizations and Key Findings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64" y="563418"/>
            <a:ext cx="10494135" cy="5643418"/>
          </a:xfrm>
        </p:spPr>
        <p:txBody>
          <a:bodyPr>
            <a:normAutofit/>
          </a:bodyPr>
          <a:lstStyle/>
          <a:p>
            <a:r>
              <a:rPr lang="en-IN" b="1" dirty="0"/>
              <a:t>Visualization 1: </a:t>
            </a:r>
            <a:r>
              <a:rPr lang="en-US" b="1" dirty="0"/>
              <a:t>Streams Over Time</a:t>
            </a:r>
            <a:endParaRPr lang="en-IN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78" y="1479861"/>
            <a:ext cx="4961107" cy="240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072" y="1479861"/>
            <a:ext cx="4961107" cy="240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303" y="4095345"/>
            <a:ext cx="5706328" cy="24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Visualizations and Key Findings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781" y="1089891"/>
            <a:ext cx="8813117" cy="5116945"/>
          </a:xfrm>
        </p:spPr>
        <p:txBody>
          <a:bodyPr>
            <a:normAutofit/>
          </a:bodyPr>
          <a:lstStyle/>
          <a:p>
            <a:r>
              <a:rPr lang="en-IN" b="1" dirty="0"/>
              <a:t>Visualization </a:t>
            </a:r>
            <a:r>
              <a:rPr lang="en-IN" b="1" dirty="0" smtClean="0"/>
              <a:t>2: </a:t>
            </a:r>
            <a:r>
              <a:rPr lang="en-US" b="1" dirty="0"/>
              <a:t>Country Streaming Trends</a:t>
            </a: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1" y="2253102"/>
            <a:ext cx="4555126" cy="3056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68" y="2253102"/>
            <a:ext cx="4039164" cy="30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1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Visualizations and Key Findings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108363"/>
            <a:ext cx="8915400" cy="5098472"/>
          </a:xfrm>
        </p:spPr>
        <p:txBody>
          <a:bodyPr>
            <a:normAutofit/>
          </a:bodyPr>
          <a:lstStyle/>
          <a:p>
            <a:r>
              <a:rPr lang="en-IN" b="1" dirty="0"/>
              <a:t>Visualization </a:t>
            </a:r>
            <a:r>
              <a:rPr lang="en-IN" b="1" dirty="0" smtClean="0"/>
              <a:t>3: Top 5 </a:t>
            </a:r>
            <a:r>
              <a:rPr lang="en-IN" b="1" dirty="0"/>
              <a:t>Tracks by Streams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47" y="1849961"/>
            <a:ext cx="9513651" cy="45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632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Visualizations and Key Findings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108363"/>
            <a:ext cx="8915400" cy="5098472"/>
          </a:xfrm>
        </p:spPr>
        <p:txBody>
          <a:bodyPr>
            <a:normAutofit/>
          </a:bodyPr>
          <a:lstStyle/>
          <a:p>
            <a:r>
              <a:rPr lang="en-IN" b="1" dirty="0"/>
              <a:t>Visualization </a:t>
            </a:r>
            <a:r>
              <a:rPr lang="en-IN" b="1" dirty="0" smtClean="0"/>
              <a:t>4: </a:t>
            </a:r>
            <a:r>
              <a:rPr lang="en-US" b="1" dirty="0"/>
              <a:t>Top </a:t>
            </a:r>
            <a:r>
              <a:rPr lang="en-US" b="1" dirty="0" smtClean="0"/>
              <a:t>5 Artists </a:t>
            </a:r>
            <a:r>
              <a:rPr lang="en-US" b="1" dirty="0"/>
              <a:t>by </a:t>
            </a:r>
            <a:r>
              <a:rPr lang="en-US" b="1" dirty="0" err="1"/>
              <a:t>Streams</a:t>
            </a:r>
            <a:r>
              <a:rPr lang="en-US" dirty="0" err="1" smtClean="0">
                <a:solidFill>
                  <a:srgbClr val="0D0D0D"/>
                </a:solidFill>
                <a:latin typeface="Söhne"/>
              </a:rPr>
              <a:t>Analysis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of start and end stations based on rider pick-up and drop-off locations reveals patterns in ride destinations.</a:t>
            </a:r>
            <a:endParaRPr lang="en-IN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47" y="1838528"/>
            <a:ext cx="9640109" cy="43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465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372</TotalTime>
  <Words>501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Söhne</vt:lpstr>
      <vt:lpstr>Vapor Trail</vt:lpstr>
      <vt:lpstr>    Spotify Trend Analysis    </vt:lpstr>
      <vt:lpstr>Table of Contents  </vt:lpstr>
      <vt:lpstr>Business Task  </vt:lpstr>
      <vt:lpstr>Data Sources   </vt:lpstr>
      <vt:lpstr>Data Cleaning and Manipulation   </vt:lpstr>
      <vt:lpstr>Visualizations and Key Findings    </vt:lpstr>
      <vt:lpstr>Visualizations and Key Findings    </vt:lpstr>
      <vt:lpstr>Visualizations and Key Findings    </vt:lpstr>
      <vt:lpstr>Visualizations and Key Findings    </vt:lpstr>
      <vt:lpstr>Visualizations and Key Findings    </vt:lpstr>
      <vt:lpstr>Recommendations   </vt:lpstr>
      <vt:lpstr>Recommendations   </vt:lpstr>
      <vt:lpstr>Recommendations   </vt:lpstr>
      <vt:lpstr>Recommendations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CYCLISTIC BIKE-SHARE ANALYSIS   </dc:title>
  <dc:creator>DELL</dc:creator>
  <cp:lastModifiedBy>Abishek</cp:lastModifiedBy>
  <cp:revision>34</cp:revision>
  <dcterms:created xsi:type="dcterms:W3CDTF">2024-05-18T11:57:46Z</dcterms:created>
  <dcterms:modified xsi:type="dcterms:W3CDTF">2024-09-20T14:23:46Z</dcterms:modified>
</cp:coreProperties>
</file>