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78E-DCAE-4306-850B-E8B4BAA163D6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85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78E-DCAE-4306-850B-E8B4BAA163D6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8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78E-DCAE-4306-850B-E8B4BAA163D6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917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78E-DCAE-4306-850B-E8B4BAA163D6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241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78E-DCAE-4306-850B-E8B4BAA163D6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024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78E-DCAE-4306-850B-E8B4BAA163D6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628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78E-DCAE-4306-850B-E8B4BAA163D6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901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78E-DCAE-4306-850B-E8B4BAA163D6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34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78E-DCAE-4306-850B-E8B4BAA163D6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7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78E-DCAE-4306-850B-E8B4BAA163D6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74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78E-DCAE-4306-850B-E8B4BAA163D6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98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78E-DCAE-4306-850B-E8B4BAA163D6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9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78E-DCAE-4306-850B-E8B4BAA163D6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48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78E-DCAE-4306-850B-E8B4BAA163D6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61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78E-DCAE-4306-850B-E8B4BAA163D6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29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78E-DCAE-4306-850B-E8B4BAA163D6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73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9678E-DCAE-4306-850B-E8B4BAA163D6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68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909" y="960581"/>
            <a:ext cx="9144000" cy="324196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r>
              <a:rPr lang="en-IN" b="1" dirty="0" smtClean="0"/>
              <a:t>CYCLISTIC BIKE-SHARE ANALYSIS 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79"/>
            <a:ext cx="6120678" cy="1126283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BY</a:t>
            </a:r>
          </a:p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ABISHEK.S</a:t>
            </a:r>
            <a:endParaRPr lang="en-IN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2696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50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Recommendations</a:t>
            </a:r>
            <a:r>
              <a:rPr lang="en-US" dirty="0"/>
              <a:t/>
            </a:r>
            <a:br>
              <a:rPr lang="en-US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6219"/>
            <a:ext cx="8915400" cy="4516531"/>
          </a:xfrm>
        </p:spPr>
        <p:txBody>
          <a:bodyPr>
            <a:normAutofit/>
          </a:bodyPr>
          <a:lstStyle/>
          <a:p>
            <a:r>
              <a:rPr lang="en-US" b="1" dirty="0"/>
              <a:t>Recommendation 1: </a:t>
            </a:r>
            <a:r>
              <a:rPr lang="en-US" b="1" dirty="0"/>
              <a:t>Optimizing Ride Experience</a:t>
            </a:r>
            <a:endParaRPr lang="en-US" dirty="0"/>
          </a:p>
          <a:p>
            <a:pPr lvl="1"/>
            <a:r>
              <a:rPr lang="en-US" b="1" dirty="0"/>
              <a:t>Based on Analysis:</a:t>
            </a:r>
            <a:r>
              <a:rPr lang="en-US" dirty="0"/>
              <a:t>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Members outnumber casual customers, but casual riders have a higher average time difference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.</a:t>
            </a:r>
          </a:p>
          <a:p>
            <a:pPr lvl="1"/>
            <a:r>
              <a:rPr lang="en-US" b="1" dirty="0" smtClean="0"/>
              <a:t>Expected Outcome: </a:t>
            </a:r>
            <a:r>
              <a:rPr lang="en-US" dirty="0"/>
              <a:t>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Implement strategies to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increase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average time difference for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members,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improving their experience.</a:t>
            </a:r>
          </a:p>
          <a:p>
            <a:r>
              <a:rPr lang="en-US" b="1" dirty="0" smtClean="0"/>
              <a:t>Recommendation 2</a:t>
            </a:r>
            <a:r>
              <a:rPr lang="en-US" b="1" dirty="0"/>
              <a:t>: Enhancing Docked Bike Availability for Member and Casual Riders</a:t>
            </a:r>
            <a:endParaRPr lang="en-US" dirty="0"/>
          </a:p>
          <a:p>
            <a:pPr lvl="1"/>
            <a:r>
              <a:rPr lang="en-US" b="1" dirty="0"/>
              <a:t>Based on Analysis:</a:t>
            </a:r>
            <a:r>
              <a:rPr lang="en-US" dirty="0"/>
              <a:t>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Docked bikes are more commonly used by both members and casual customers compared to electric bikes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.</a:t>
            </a:r>
          </a:p>
          <a:p>
            <a:pPr lvl="1"/>
            <a:r>
              <a:rPr lang="en-US" b="1" dirty="0" smtClean="0"/>
              <a:t>Expected Outcome:</a:t>
            </a:r>
            <a:r>
              <a:rPr lang="en-US" dirty="0" smtClean="0"/>
              <a:t>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Focus on enhancing the availability and accessibility of docked bikes to meet the demand of both member and casual riders.</a:t>
            </a:r>
            <a:r>
              <a:rPr lang="en-IN" dirty="0">
                <a:solidFill>
                  <a:srgbClr val="0D0D0D"/>
                </a:solidFill>
                <a:latin typeface="Söhne"/>
              </a:rPr>
              <a:t/>
            </a:r>
            <a:br>
              <a:rPr lang="en-IN" dirty="0">
                <a:solidFill>
                  <a:srgbClr val="0D0D0D"/>
                </a:solidFill>
                <a:latin typeface="Söhne"/>
              </a:rPr>
            </a:br>
            <a:endParaRPr lang="en-IN" dirty="0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6984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Table of Contents</a:t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Business Task</a:t>
            </a:r>
            <a:endParaRPr lang="en-US" dirty="0"/>
          </a:p>
          <a:p>
            <a:r>
              <a:rPr lang="en-US" b="1" dirty="0"/>
              <a:t>Data Sources</a:t>
            </a:r>
            <a:endParaRPr lang="en-US" dirty="0"/>
          </a:p>
          <a:p>
            <a:r>
              <a:rPr lang="en-US" b="1" dirty="0"/>
              <a:t>Data Cleaning and Manipulation</a:t>
            </a:r>
            <a:endParaRPr lang="en-US" dirty="0"/>
          </a:p>
          <a:p>
            <a:r>
              <a:rPr lang="en-US" b="1" dirty="0" smtClean="0"/>
              <a:t>Visualizations </a:t>
            </a:r>
            <a:r>
              <a:rPr lang="en-US" b="1" dirty="0"/>
              <a:t>and Key Findings</a:t>
            </a:r>
            <a:endParaRPr lang="en-US" dirty="0"/>
          </a:p>
          <a:p>
            <a:r>
              <a:rPr lang="en-US" b="1" dirty="0" smtClean="0"/>
              <a:t>Recommendations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2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Business Task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0D0D0D"/>
                </a:solidFill>
                <a:latin typeface="Söhne"/>
              </a:rPr>
              <a:t>The 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primary business task is to analyze </a:t>
            </a:r>
            <a:r>
              <a:rPr lang="en-US" sz="1600" dirty="0" err="1">
                <a:solidFill>
                  <a:srgbClr val="0D0D0D"/>
                </a:solidFill>
                <a:latin typeface="Söhne"/>
              </a:rPr>
              <a:t>Cyclistic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 bike-share usage patterns to optimize marketing strategies and increase customer engagement and retention</a:t>
            </a:r>
            <a:r>
              <a:rPr lang="en-US" sz="1600" dirty="0" smtClean="0">
                <a:solidFill>
                  <a:srgbClr val="0D0D0D"/>
                </a:solidFill>
                <a:latin typeface="Söhne"/>
              </a:rPr>
              <a:t>.</a:t>
            </a:r>
            <a:endParaRPr lang="en-IN" sz="1600" dirty="0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7243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Sources</a:t>
            </a:r>
            <a:r>
              <a:rPr lang="en-US" dirty="0"/>
              <a:t/>
            </a:r>
            <a:br>
              <a:rPr lang="en-US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D0D0D"/>
                </a:solidFill>
                <a:latin typeface="Söhne"/>
              </a:rPr>
              <a:t>List of Data Sources: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Source 1: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N" dirty="0">
                <a:solidFill>
                  <a:srgbClr val="0D0D0D"/>
                </a:solidFill>
                <a:latin typeface="Söhne"/>
              </a:rPr>
              <a:t>Bike usage </a:t>
            </a:r>
            <a:r>
              <a:rPr lang="en-IN" dirty="0" smtClean="0">
                <a:solidFill>
                  <a:srgbClr val="0D0D0D"/>
                </a:solidFill>
                <a:latin typeface="Söhne"/>
              </a:rPr>
              <a:t>logs (</a:t>
            </a:r>
            <a:r>
              <a:rPr lang="en-IN" dirty="0">
                <a:solidFill>
                  <a:srgbClr val="0D0D0D"/>
                </a:solidFill>
                <a:latin typeface="Söhne"/>
              </a:rPr>
              <a:t>data </a:t>
            </a:r>
            <a:r>
              <a:rPr lang="en-IN" dirty="0">
                <a:solidFill>
                  <a:srgbClr val="0D0D0D"/>
                </a:solidFill>
                <a:latin typeface="Söhne"/>
              </a:rPr>
              <a:t>analytics.csv</a:t>
            </a:r>
            <a:r>
              <a:rPr lang="en-IN" dirty="0" smtClean="0"/>
              <a:t>)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Data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Acquisition: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Data was collected through Google Drive and customer bike data analysis over the year.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6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Data Cleaning and Manipulation</a:t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7636" y="1524000"/>
            <a:ext cx="9056975" cy="48306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D0D0D"/>
                </a:solidFill>
                <a:latin typeface="Söhne"/>
              </a:rPr>
              <a:t>Cleaning Processes: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Handling Missing Values: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D0D0D"/>
                </a:solidFill>
                <a:latin typeface="Söhne"/>
              </a:rPr>
              <a:t>Missing </a:t>
            </a:r>
            <a:r>
              <a:rPr lang="en-US" sz="1600" dirty="0">
                <a:solidFill>
                  <a:srgbClr val="0D0D0D"/>
                </a:solidFill>
                <a:latin typeface="Söhne"/>
              </a:rPr>
              <a:t>values were identified and removed from the dataset</a:t>
            </a:r>
            <a:r>
              <a:rPr lang="en-US" sz="1600" dirty="0" smtClean="0">
                <a:solidFill>
                  <a:srgbClr val="0D0D0D"/>
                </a:solidFill>
                <a:latin typeface="Söhne"/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D0D0D"/>
                </a:solidFill>
                <a:latin typeface="Söhne"/>
              </a:rPr>
              <a:t>Removed the negative values of time difference which we calculated in the new column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Data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Manipulation: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D0D0D"/>
                </a:solidFill>
                <a:latin typeface="Söhne"/>
              </a:rPr>
              <a:t>Creating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New Variables: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latin typeface="Söhne"/>
              </a:rPr>
              <a:t>New variables were created, including time difference for each customer</a:t>
            </a:r>
            <a:r>
              <a:rPr lang="en-US" sz="1600" dirty="0" smtClean="0">
                <a:solidFill>
                  <a:srgbClr val="0D0D0D"/>
                </a:solidFill>
                <a:latin typeface="Söhne"/>
              </a:rPr>
              <a:t>.</a:t>
            </a:r>
            <a:endParaRPr lang="en-IN" sz="1600" dirty="0">
              <a:solidFill>
                <a:srgbClr val="0D0D0D"/>
              </a:solidFill>
              <a:latin typeface="Söhne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latin typeface="Söhne"/>
              </a:rPr>
              <a:t>variables for the week and days of the week were created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6168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19310"/>
            <a:ext cx="8911687" cy="6320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Visualizations and Key Findings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499" y="1108364"/>
            <a:ext cx="8915400" cy="5098472"/>
          </a:xfrm>
        </p:spPr>
        <p:txBody>
          <a:bodyPr>
            <a:normAutofit/>
          </a:bodyPr>
          <a:lstStyle/>
          <a:p>
            <a:r>
              <a:rPr lang="en-IN" b="1" dirty="0"/>
              <a:t>Visualization 1: </a:t>
            </a:r>
            <a:r>
              <a:rPr lang="en-IN" b="1" dirty="0"/>
              <a:t>Rider: Daily Data </a:t>
            </a:r>
            <a:r>
              <a:rPr lang="en-IN" b="1" dirty="0" smtClean="0"/>
              <a:t>Insights</a:t>
            </a:r>
          </a:p>
          <a:p>
            <a:pPr lvl="1"/>
            <a:r>
              <a:rPr lang="en-US" dirty="0">
                <a:solidFill>
                  <a:srgbClr val="0D0D0D"/>
                </a:solidFill>
                <a:latin typeface="Söhne"/>
              </a:rPr>
              <a:t>The analysis of casual and member rides per month</a:t>
            </a:r>
            <a:endParaRPr lang="en-IN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499" y="2261992"/>
            <a:ext cx="8915399" cy="394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8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19310"/>
            <a:ext cx="8911687" cy="6320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Visualizations and Key Findings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499" y="1108364"/>
            <a:ext cx="8915400" cy="5098472"/>
          </a:xfrm>
        </p:spPr>
        <p:txBody>
          <a:bodyPr>
            <a:normAutofit/>
          </a:bodyPr>
          <a:lstStyle/>
          <a:p>
            <a:r>
              <a:rPr lang="en-IN" b="1" dirty="0"/>
              <a:t>Visualization </a:t>
            </a:r>
            <a:r>
              <a:rPr lang="en-IN" b="1" dirty="0" smtClean="0"/>
              <a:t>2: </a:t>
            </a:r>
            <a:r>
              <a:rPr lang="en-US" b="1" dirty="0"/>
              <a:t>Rider Type Classification: Member vs. Casual</a:t>
            </a:r>
            <a:endParaRPr lang="en-IN" b="1" dirty="0" smtClean="0"/>
          </a:p>
          <a:p>
            <a:pPr lvl="1"/>
            <a:r>
              <a:rPr lang="en-US" dirty="0">
                <a:solidFill>
                  <a:srgbClr val="0D0D0D"/>
                </a:solidFill>
                <a:latin typeface="Söhne"/>
              </a:rPr>
              <a:t>Total customer count varies notably between member and casual rider classifications</a:t>
            </a:r>
            <a:r>
              <a:rPr lang="en-US" sz="1400" dirty="0">
                <a:solidFill>
                  <a:srgbClr val="0D0D0D"/>
                </a:solidFill>
                <a:latin typeface="Söhne"/>
              </a:rPr>
              <a:t>.</a:t>
            </a:r>
            <a:endParaRPr lang="en-IN" sz="1400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499" y="2133600"/>
            <a:ext cx="8915399" cy="407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1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19310"/>
            <a:ext cx="8911687" cy="6320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Visualizations and Key Findings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499" y="1108363"/>
            <a:ext cx="8915400" cy="5098472"/>
          </a:xfrm>
        </p:spPr>
        <p:txBody>
          <a:bodyPr>
            <a:normAutofit/>
          </a:bodyPr>
          <a:lstStyle/>
          <a:p>
            <a:r>
              <a:rPr lang="en-IN" b="1" dirty="0"/>
              <a:t>Visualization </a:t>
            </a:r>
            <a:r>
              <a:rPr lang="en-IN" b="1" dirty="0" smtClean="0"/>
              <a:t>3: </a:t>
            </a:r>
            <a:r>
              <a:rPr lang="en-US" b="1" dirty="0"/>
              <a:t>Max Time Diff by Ride ID and Bike Type</a:t>
            </a:r>
            <a:endParaRPr lang="en-IN" b="1" dirty="0" smtClean="0"/>
          </a:p>
          <a:p>
            <a:pPr lvl="1"/>
            <a:r>
              <a:rPr lang="en-US" dirty="0">
                <a:solidFill>
                  <a:srgbClr val="0D0D0D"/>
                </a:solidFill>
                <a:latin typeface="Söhne"/>
              </a:rPr>
              <a:t>The top 10 customers show significant variations in maximum time differences based on ride ID and bike type.</a:t>
            </a:r>
            <a:endParaRPr lang="en-IN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499" y="2032000"/>
            <a:ext cx="8915400" cy="417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19310"/>
            <a:ext cx="8911687" cy="6320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Visualizations and Key Findings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499" y="1108363"/>
            <a:ext cx="8915400" cy="5098472"/>
          </a:xfrm>
        </p:spPr>
        <p:txBody>
          <a:bodyPr>
            <a:normAutofit/>
          </a:bodyPr>
          <a:lstStyle/>
          <a:p>
            <a:r>
              <a:rPr lang="en-IN" b="1" dirty="0"/>
              <a:t>Visualization </a:t>
            </a:r>
            <a:r>
              <a:rPr lang="en-IN" b="1" dirty="0" smtClean="0"/>
              <a:t>4: </a:t>
            </a:r>
            <a:r>
              <a:rPr lang="en-US" b="1" dirty="0"/>
              <a:t>Start </a:t>
            </a:r>
            <a:r>
              <a:rPr lang="en-US" b="1" dirty="0" smtClean="0"/>
              <a:t>and End Station </a:t>
            </a:r>
            <a:r>
              <a:rPr lang="en-US" b="1" dirty="0"/>
              <a:t>Analysis for Each Rider</a:t>
            </a:r>
            <a:endParaRPr lang="en-IN" b="1" dirty="0" smtClean="0"/>
          </a:p>
          <a:p>
            <a:pPr lvl="1"/>
            <a:r>
              <a:rPr lang="en-US" dirty="0">
                <a:solidFill>
                  <a:srgbClr val="0D0D0D"/>
                </a:solidFill>
                <a:latin typeface="Söhne"/>
              </a:rPr>
              <a:t>Analysis of start and end stations based on rider pick-up and drop-off locations reveals patterns in ride destinations.</a:t>
            </a:r>
            <a:endParaRPr lang="en-IN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00" y="2186494"/>
            <a:ext cx="4572682" cy="3715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182" y="2186494"/>
            <a:ext cx="4342717" cy="371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465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168</TotalTime>
  <Words>398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Söhne</vt:lpstr>
      <vt:lpstr>Wingdings 3</vt:lpstr>
      <vt:lpstr>Wisp</vt:lpstr>
      <vt:lpstr>  CYCLISTIC BIKE-SHARE ANALYSIS   </vt:lpstr>
      <vt:lpstr>Table of Contents  </vt:lpstr>
      <vt:lpstr>Business Task  </vt:lpstr>
      <vt:lpstr>Data Sources   </vt:lpstr>
      <vt:lpstr>Data Cleaning and Manipulation   </vt:lpstr>
      <vt:lpstr>Visualizations and Key Findings    </vt:lpstr>
      <vt:lpstr>Visualizations and Key Findings    </vt:lpstr>
      <vt:lpstr>Visualizations and Key Findings    </vt:lpstr>
      <vt:lpstr>Visualizations and Key Findings    </vt:lpstr>
      <vt:lpstr>Recommendations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CYCLISTIC BIKE-SHARE ANALYSIS   </dc:title>
  <dc:creator>DELL</dc:creator>
  <cp:lastModifiedBy>DELL</cp:lastModifiedBy>
  <cp:revision>16</cp:revision>
  <dcterms:created xsi:type="dcterms:W3CDTF">2024-05-18T11:57:46Z</dcterms:created>
  <dcterms:modified xsi:type="dcterms:W3CDTF">2024-05-19T05:53:35Z</dcterms:modified>
</cp:coreProperties>
</file>