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9" r:id="rId4"/>
    <p:sldId id="260" r:id="rId5"/>
    <p:sldId id="261" r:id="rId6"/>
    <p:sldId id="262" r:id="rId7"/>
    <p:sldId id="263" r:id="rId8"/>
    <p:sldId id="264" r:id="rId9"/>
    <p:sldId id="265" r:id="rId10"/>
    <p:sldId id="267"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41" autoAdjust="0"/>
  </p:normalViewPr>
  <p:slideViewPr>
    <p:cSldViewPr snapToGrid="0">
      <p:cViewPr varScale="1">
        <p:scale>
          <a:sx n="79" d="100"/>
          <a:sy n="79" d="100"/>
        </p:scale>
        <p:origin x="821"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F69678E-DCAE-4306-850B-E8B4BAA163D6}" type="datetimeFigureOut">
              <a:rPr lang="en-IN" smtClean="0"/>
              <a:t>07-07-2024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83375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9678E-DCAE-4306-850B-E8B4BAA163D6}"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1453711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F69678E-DCAE-4306-850B-E8B4BAA163D6}" type="datetimeFigureOut">
              <a:rPr lang="en-IN" smtClean="0"/>
              <a:t>07-07-2024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171154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F69678E-DCAE-4306-850B-E8B4BAA163D6}" type="datetimeFigureOut">
              <a:rPr lang="en-IN" smtClean="0"/>
              <a:t>07-07-2024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BE2CF07-AD52-4D80-9635-4A69F50C5FA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5815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F69678E-DCAE-4306-850B-E8B4BAA163D6}" type="datetimeFigureOut">
              <a:rPr lang="en-IN" smtClean="0"/>
              <a:t>07-07-2024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2581019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F69678E-DCAE-4306-850B-E8B4BAA163D6}"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215090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F69678E-DCAE-4306-850B-E8B4BAA163D6}"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1232803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9678E-DCAE-4306-850B-E8B4BAA163D6}"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2045022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F69678E-DCAE-4306-850B-E8B4BAA163D6}" type="datetimeFigureOut">
              <a:rPr lang="en-IN" smtClean="0"/>
              <a:t>07-07-2024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257469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9678E-DCAE-4306-850B-E8B4BAA163D6}"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309517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F69678E-DCAE-4306-850B-E8B4BAA163D6}" type="datetimeFigureOut">
              <a:rPr lang="en-IN" smtClean="0"/>
              <a:t>07-07-2024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321544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69678E-DCAE-4306-850B-E8B4BAA163D6}"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317039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69678E-DCAE-4306-850B-E8B4BAA163D6}"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1267740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69678E-DCAE-4306-850B-E8B4BAA163D6}"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47959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9678E-DCAE-4306-850B-E8B4BAA163D6}" type="datetimeFigureOut">
              <a:rPr lang="en-IN" smtClean="0"/>
              <a:t>07-07-2024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96242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9678E-DCAE-4306-850B-E8B4BAA163D6}"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33251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9678E-DCAE-4306-850B-E8B4BAA163D6}"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2CF07-AD52-4D80-9635-4A69F50C5FAE}" type="slidenum">
              <a:rPr lang="en-IN" smtClean="0"/>
              <a:t>‹#›</a:t>
            </a:fld>
            <a:endParaRPr lang="en-IN"/>
          </a:p>
        </p:txBody>
      </p:sp>
    </p:spTree>
    <p:extLst>
      <p:ext uri="{BB962C8B-B14F-4D97-AF65-F5344CB8AC3E}">
        <p14:creationId xmlns:p14="http://schemas.microsoft.com/office/powerpoint/2010/main" val="83692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69678E-DCAE-4306-850B-E8B4BAA163D6}" type="datetimeFigureOut">
              <a:rPr lang="en-IN" smtClean="0"/>
              <a:t>07-07-2024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E2CF07-AD52-4D80-9635-4A69F50C5FAE}" type="slidenum">
              <a:rPr lang="en-IN" smtClean="0"/>
              <a:t>‹#›</a:t>
            </a:fld>
            <a:endParaRPr lang="en-IN"/>
          </a:p>
        </p:txBody>
      </p:sp>
    </p:spTree>
    <p:extLst>
      <p:ext uri="{BB962C8B-B14F-4D97-AF65-F5344CB8AC3E}">
        <p14:creationId xmlns:p14="http://schemas.microsoft.com/office/powerpoint/2010/main" val="1522360877"/>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6909" y="960581"/>
            <a:ext cx="9144000" cy="3241964"/>
          </a:xfrm>
        </p:spPr>
        <p:txBody>
          <a:bodyPr>
            <a:normAutofit fontScale="90000"/>
          </a:bodyPr>
          <a:lstStyle/>
          <a:p>
            <a:pPr algn="ctr"/>
            <a:r>
              <a:rPr lang="en-IN" dirty="0"/>
              <a:t/>
            </a:r>
            <a:br>
              <a:rPr lang="en-IN" dirty="0"/>
            </a:br>
            <a:r>
              <a:rPr lang="en-IN" dirty="0"/>
              <a:t> </a:t>
            </a:r>
            <a:br>
              <a:rPr lang="en-IN" dirty="0"/>
            </a:br>
            <a:r>
              <a:rPr lang="en-IN" dirty="0"/>
              <a:t> </a:t>
            </a:r>
            <a:r>
              <a:rPr lang="en-IN" b="1" dirty="0"/>
              <a:t>Walmart Superstore Sales Analysis </a:t>
            </a:r>
            <a:r>
              <a:rPr lang="en-IN" dirty="0"/>
              <a:t>	</a:t>
            </a:r>
            <a:br>
              <a:rPr lang="en-IN" dirty="0"/>
            </a:br>
            <a:r>
              <a:rPr lang="en-IN" dirty="0"/>
              <a:t>	</a:t>
            </a:r>
            <a:br>
              <a:rPr lang="en-IN" dirty="0"/>
            </a:br>
            <a:endParaRPr lang="en-IN" dirty="0"/>
          </a:p>
        </p:txBody>
      </p:sp>
      <p:sp>
        <p:nvSpPr>
          <p:cNvPr id="3" name="Subtitle 2"/>
          <p:cNvSpPr>
            <a:spLocks noGrp="1"/>
          </p:cNvSpPr>
          <p:nvPr>
            <p:ph type="subTitle" idx="1"/>
          </p:nvPr>
        </p:nvSpPr>
        <p:spPr>
          <a:xfrm>
            <a:off x="2589214" y="4777379"/>
            <a:ext cx="6120678" cy="1126283"/>
          </a:xfrm>
        </p:spPr>
        <p:txBody>
          <a:bodyPr>
            <a:noAutofit/>
          </a:bodyPr>
          <a:lstStyle/>
          <a:p>
            <a:pPr algn="ctr"/>
            <a:r>
              <a:rPr lang="en-US" sz="2400" b="1" dirty="0">
                <a:solidFill>
                  <a:schemeClr val="tx1">
                    <a:lumMod val="85000"/>
                    <a:lumOff val="15000"/>
                  </a:schemeClr>
                </a:solidFill>
                <a:latin typeface="+mj-lt"/>
                <a:ea typeface="+mj-ea"/>
                <a:cs typeface="+mj-cs"/>
              </a:rPr>
              <a:t>BY</a:t>
            </a:r>
          </a:p>
          <a:p>
            <a:pPr algn="ctr"/>
            <a:r>
              <a:rPr lang="en-US" sz="2400" b="1" dirty="0">
                <a:solidFill>
                  <a:schemeClr val="tx1">
                    <a:lumMod val="85000"/>
                    <a:lumOff val="15000"/>
                  </a:schemeClr>
                </a:solidFill>
                <a:latin typeface="+mj-lt"/>
                <a:ea typeface="+mj-ea"/>
                <a:cs typeface="+mj-cs"/>
              </a:rPr>
              <a:t>ABISHEK.S</a:t>
            </a:r>
            <a:endParaRPr lang="en-IN" sz="2400" b="1"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79269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19310"/>
            <a:ext cx="8911687" cy="632035"/>
          </a:xfrm>
        </p:spPr>
        <p:txBody>
          <a:bodyPr>
            <a:normAutofit fontScale="90000"/>
          </a:bodyPr>
          <a:lstStyle/>
          <a:p>
            <a:r>
              <a:rPr lang="en-US" b="1" dirty="0"/>
              <a:t>Visualizations and Key Findings</a:t>
            </a:r>
            <a:r>
              <a:rPr lang="en-US" dirty="0"/>
              <a:t/>
            </a:r>
            <a:br>
              <a:rPr lang="en-US" dirty="0"/>
            </a:br>
            <a:r>
              <a:rPr lang="en-US" dirty="0"/>
              <a:t/>
            </a:r>
            <a:br>
              <a:rPr lang="en-US" dirty="0"/>
            </a:br>
            <a:r>
              <a:rPr lang="en-IN" b="1" dirty="0"/>
              <a:t/>
            </a:r>
            <a:br>
              <a:rPr lang="en-IN" b="1" dirty="0"/>
            </a:br>
            <a:r>
              <a:rPr lang="en-IN" dirty="0"/>
              <a:t/>
            </a:r>
            <a:br>
              <a:rPr lang="en-IN" dirty="0"/>
            </a:br>
            <a:endParaRPr lang="en-IN" dirty="0"/>
          </a:p>
        </p:txBody>
      </p:sp>
      <p:sp>
        <p:nvSpPr>
          <p:cNvPr id="3" name="Content Placeholder 2"/>
          <p:cNvSpPr>
            <a:spLocks noGrp="1"/>
          </p:cNvSpPr>
          <p:nvPr>
            <p:ph idx="1"/>
          </p:nvPr>
        </p:nvSpPr>
        <p:spPr>
          <a:xfrm>
            <a:off x="1006764" y="563418"/>
            <a:ext cx="10494135" cy="5643418"/>
          </a:xfrm>
        </p:spPr>
        <p:txBody>
          <a:bodyPr>
            <a:normAutofit/>
          </a:bodyPr>
          <a:lstStyle/>
          <a:p>
            <a:r>
              <a:rPr lang="en-IN" b="1" dirty="0"/>
              <a:t>Visualization </a:t>
            </a:r>
            <a:r>
              <a:rPr lang="en-IN" b="1" dirty="0" smtClean="0"/>
              <a:t>5: </a:t>
            </a:r>
            <a:r>
              <a:rPr lang="en-IN" b="1" dirty="0"/>
              <a:t>Walmart Superstore Sales </a:t>
            </a:r>
            <a:r>
              <a:rPr lang="en-IN" b="1" dirty="0" smtClean="0"/>
              <a:t>Analysis Dashboard</a:t>
            </a:r>
            <a:endParaRPr lang="en-IN" b="1" dirty="0" smtClean="0"/>
          </a:p>
        </p:txBody>
      </p:sp>
      <p:pic>
        <p:nvPicPr>
          <p:cNvPr id="4" name="Picture 3"/>
          <p:cNvPicPr>
            <a:picLocks noChangeAspect="1"/>
          </p:cNvPicPr>
          <p:nvPr/>
        </p:nvPicPr>
        <p:blipFill>
          <a:blip r:embed="rId2"/>
          <a:stretch>
            <a:fillRect/>
          </a:stretch>
        </p:blipFill>
        <p:spPr>
          <a:xfrm>
            <a:off x="243191" y="951345"/>
            <a:ext cx="11741286" cy="5789923"/>
          </a:xfrm>
          <a:prstGeom prst="rect">
            <a:avLst/>
          </a:prstGeom>
        </p:spPr>
      </p:pic>
    </p:spTree>
    <p:extLst>
      <p:ext uri="{BB962C8B-B14F-4D97-AF65-F5344CB8AC3E}">
        <p14:creationId xmlns:p14="http://schemas.microsoft.com/office/powerpoint/2010/main" val="325188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508"/>
          </a:xfrm>
        </p:spPr>
        <p:txBody>
          <a:bodyPr>
            <a:normAutofit fontScale="90000"/>
          </a:bodyPr>
          <a:lstStyle/>
          <a:p>
            <a:r>
              <a:rPr lang="en-IN" b="1" dirty="0"/>
              <a:t>Recommendations</a:t>
            </a:r>
            <a:r>
              <a:rPr lang="en-US" dirty="0"/>
              <a:t/>
            </a:r>
            <a:br>
              <a:rPr lang="en-US" dirty="0"/>
            </a:b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2589212" y="1376219"/>
            <a:ext cx="8915400" cy="4516531"/>
          </a:xfrm>
        </p:spPr>
        <p:txBody>
          <a:bodyPr>
            <a:normAutofit/>
          </a:bodyPr>
          <a:lstStyle/>
          <a:p>
            <a:endParaRPr lang="en-US" b="1" dirty="0" smtClean="0"/>
          </a:p>
          <a:p>
            <a:r>
              <a:rPr lang="en-US" sz="2400" b="1" dirty="0" smtClean="0"/>
              <a:t>Recommendation </a:t>
            </a:r>
            <a:r>
              <a:rPr lang="en-US" sz="2400" b="1" dirty="0"/>
              <a:t>1: Increase Weekend Sales</a:t>
            </a:r>
            <a:endParaRPr lang="en-US" sz="2400" dirty="0"/>
          </a:p>
          <a:p>
            <a:r>
              <a:rPr lang="en-US" sz="2400" b="1" dirty="0"/>
              <a:t>Based on Analysis</a:t>
            </a:r>
            <a:r>
              <a:rPr lang="en-US" sz="2400" dirty="0"/>
              <a:t>: Sales data indicates that Walmart Superstore experiences lower sales on weekends (Saturday and Sunday).</a:t>
            </a:r>
          </a:p>
          <a:p>
            <a:r>
              <a:rPr lang="en-US" sz="2400" b="1" dirty="0"/>
              <a:t>Expected Outcome</a:t>
            </a:r>
            <a:r>
              <a:rPr lang="en-US" sz="2400" dirty="0"/>
              <a:t>: Implement targeted marketing campaigns and promotions during weekends to attract more customers and boost sales.</a:t>
            </a:r>
          </a:p>
          <a:p>
            <a:pPr marL="0" indent="0">
              <a:buNone/>
            </a:pPr>
            <a:endParaRPr lang="en-US" sz="2000" dirty="0"/>
          </a:p>
        </p:txBody>
      </p:sp>
    </p:spTree>
    <p:extLst>
      <p:ext uri="{BB962C8B-B14F-4D97-AF65-F5344CB8AC3E}">
        <p14:creationId xmlns:p14="http://schemas.microsoft.com/office/powerpoint/2010/main" val="56984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508"/>
          </a:xfrm>
        </p:spPr>
        <p:txBody>
          <a:bodyPr>
            <a:normAutofit fontScale="90000"/>
          </a:bodyPr>
          <a:lstStyle/>
          <a:p>
            <a:r>
              <a:rPr lang="en-IN" b="1" dirty="0"/>
              <a:t>Recommendations</a:t>
            </a:r>
            <a:r>
              <a:rPr lang="en-US" dirty="0"/>
              <a:t/>
            </a:r>
            <a:br>
              <a:rPr lang="en-US" dirty="0"/>
            </a:b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2589212" y="1376219"/>
            <a:ext cx="8915400" cy="4516531"/>
          </a:xfrm>
        </p:spPr>
        <p:txBody>
          <a:bodyPr>
            <a:normAutofit/>
          </a:bodyPr>
          <a:lstStyle/>
          <a:p>
            <a:endParaRPr lang="en-US" b="1" dirty="0" smtClean="0"/>
          </a:p>
          <a:p>
            <a:r>
              <a:rPr lang="en-US" sz="2400" b="1" dirty="0"/>
              <a:t>Recommendation </a:t>
            </a:r>
            <a:r>
              <a:rPr lang="en-US" sz="2400" b="1" dirty="0" smtClean="0"/>
              <a:t>2: </a:t>
            </a:r>
            <a:r>
              <a:rPr lang="en-US" sz="2400" b="1" dirty="0"/>
              <a:t>Boost Sales During Low Months</a:t>
            </a:r>
            <a:endParaRPr lang="en-US" sz="2400" dirty="0"/>
          </a:p>
          <a:p>
            <a:r>
              <a:rPr lang="en-US" sz="2400" b="1" dirty="0"/>
              <a:t>Based on Analysis</a:t>
            </a:r>
            <a:r>
              <a:rPr lang="en-US" sz="2400" dirty="0"/>
              <a:t>: The sum of sales and revenue is high in December but very low in January and February.</a:t>
            </a:r>
          </a:p>
          <a:p>
            <a:r>
              <a:rPr lang="en-US" sz="2400" b="1" dirty="0"/>
              <a:t>Expected Outcome</a:t>
            </a:r>
            <a:r>
              <a:rPr lang="en-US" sz="2400" dirty="0"/>
              <a:t>: Implement post-holiday promotions and targeted marketing campaigns in January and February to sustain customer engagement and increase sales during these months.</a:t>
            </a:r>
            <a:endParaRPr lang="en-US" sz="2000" dirty="0"/>
          </a:p>
        </p:txBody>
      </p:sp>
    </p:spTree>
    <p:extLst>
      <p:ext uri="{BB962C8B-B14F-4D97-AF65-F5344CB8AC3E}">
        <p14:creationId xmlns:p14="http://schemas.microsoft.com/office/powerpoint/2010/main" val="336735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508"/>
          </a:xfrm>
        </p:spPr>
        <p:txBody>
          <a:bodyPr>
            <a:normAutofit fontScale="90000"/>
          </a:bodyPr>
          <a:lstStyle/>
          <a:p>
            <a:r>
              <a:rPr lang="en-IN" b="1" dirty="0"/>
              <a:t>Recommendations</a:t>
            </a:r>
            <a:r>
              <a:rPr lang="en-US" dirty="0"/>
              <a:t/>
            </a:r>
            <a:br>
              <a:rPr lang="en-US" dirty="0"/>
            </a:b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2589212" y="1376219"/>
            <a:ext cx="8915400" cy="4516531"/>
          </a:xfrm>
        </p:spPr>
        <p:txBody>
          <a:bodyPr>
            <a:normAutofit/>
          </a:bodyPr>
          <a:lstStyle/>
          <a:p>
            <a:endParaRPr lang="en-US" b="1" dirty="0" smtClean="0"/>
          </a:p>
          <a:p>
            <a:r>
              <a:rPr lang="en-US" sz="2400" b="1" dirty="0"/>
              <a:t>Recommendation </a:t>
            </a:r>
            <a:r>
              <a:rPr lang="en-US" sz="2400" b="1" dirty="0" smtClean="0"/>
              <a:t>3: </a:t>
            </a:r>
            <a:r>
              <a:rPr lang="en-US" sz="2400" b="1" dirty="0"/>
              <a:t>Enhancing Sales Across States</a:t>
            </a:r>
            <a:endParaRPr lang="en-US" sz="2400" dirty="0"/>
          </a:p>
          <a:p>
            <a:r>
              <a:rPr lang="en-US" sz="2400" b="1" dirty="0"/>
              <a:t>Based on Analysis</a:t>
            </a:r>
            <a:r>
              <a:rPr lang="en-US" sz="2400" dirty="0"/>
              <a:t>: Among the 11 states, California has higher sales in its cities compared to other states.</a:t>
            </a:r>
          </a:p>
          <a:p>
            <a:r>
              <a:rPr lang="en-US" sz="2400" b="1" dirty="0"/>
              <a:t>Expected Outcome</a:t>
            </a:r>
            <a:r>
              <a:rPr lang="en-US" sz="2400" dirty="0"/>
              <a:t>: Implement targeted marketing campaigns and promotions to further boost sales in California. Additionally, analyze successful strategies in California and adapt them to improve sales in other states.</a:t>
            </a:r>
          </a:p>
        </p:txBody>
      </p:sp>
    </p:spTree>
    <p:extLst>
      <p:ext uri="{BB962C8B-B14F-4D97-AF65-F5344CB8AC3E}">
        <p14:creationId xmlns:p14="http://schemas.microsoft.com/office/powerpoint/2010/main" val="80976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508"/>
          </a:xfrm>
        </p:spPr>
        <p:txBody>
          <a:bodyPr>
            <a:normAutofit fontScale="90000"/>
          </a:bodyPr>
          <a:lstStyle/>
          <a:p>
            <a:r>
              <a:rPr lang="en-IN" b="1" dirty="0"/>
              <a:t>Recommendations</a:t>
            </a:r>
            <a:r>
              <a:rPr lang="en-US" dirty="0"/>
              <a:t/>
            </a:r>
            <a:br>
              <a:rPr lang="en-US" dirty="0"/>
            </a:b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1816891" y="812014"/>
            <a:ext cx="10463753" cy="4516531"/>
          </a:xfrm>
        </p:spPr>
        <p:txBody>
          <a:bodyPr>
            <a:normAutofit lnSpcReduction="10000"/>
          </a:bodyPr>
          <a:lstStyle/>
          <a:p>
            <a:endParaRPr lang="en-US" b="1" dirty="0" smtClean="0"/>
          </a:p>
          <a:p>
            <a:r>
              <a:rPr lang="en-US" sz="2400" b="1" dirty="0"/>
              <a:t>Recommendation 4: Improving Standard Class Shipping</a:t>
            </a:r>
            <a:endParaRPr lang="en-US" sz="2400" dirty="0"/>
          </a:p>
          <a:p>
            <a:r>
              <a:rPr lang="en-US" sz="2400" b="1" dirty="0"/>
              <a:t>Based on Analysis</a:t>
            </a:r>
            <a:r>
              <a:rPr lang="en-US" sz="2400" dirty="0"/>
              <a:t>: Standard Class shipping mode at Walmart has the highest number of customers, but the delivery days are longer compared to other shipping modes. This extended delivery time may affect customer satisfaction and deter repeat purchases.</a:t>
            </a:r>
          </a:p>
          <a:p>
            <a:r>
              <a:rPr lang="en-US" sz="2400" b="1" dirty="0"/>
              <a:t>Expected Outcome</a:t>
            </a:r>
            <a:r>
              <a:rPr lang="en-US" sz="2400" dirty="0"/>
              <a:t>: Implement strategies to reduce delivery days for Standard Class shipping. By enhancing the efficiency of this shipping mode, Walmart can improve customer satisfaction and sales. Additionally, encouraging customers to shift to same-day delivery options can provide faster service and further boost sales</a:t>
            </a:r>
            <a:r>
              <a:rPr lang="en-US" sz="2400" dirty="0" smtClean="0"/>
              <a:t>.</a:t>
            </a:r>
          </a:p>
          <a:p>
            <a:r>
              <a:rPr lang="en-US" sz="2400" dirty="0"/>
              <a:t>Provide exclusive offers and discounts for customers who choose faster shipping methods.</a:t>
            </a:r>
          </a:p>
        </p:txBody>
      </p:sp>
    </p:spTree>
    <p:extLst>
      <p:ext uri="{BB962C8B-B14F-4D97-AF65-F5344CB8AC3E}">
        <p14:creationId xmlns:p14="http://schemas.microsoft.com/office/powerpoint/2010/main" val="119528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Table of Contents</a:t>
            </a:r>
            <a:br>
              <a:rPr lang="en-IN" b="1" dirty="0"/>
            </a:br>
            <a:r>
              <a:rPr lang="en-IN" b="1" dirty="0"/>
              <a:t/>
            </a:r>
            <a:br>
              <a:rPr lang="en-IN" b="1" dirty="0"/>
            </a:br>
            <a:endParaRPr lang="en-IN" b="1" dirty="0"/>
          </a:p>
        </p:txBody>
      </p:sp>
      <p:sp>
        <p:nvSpPr>
          <p:cNvPr id="3" name="Content Placeholder 2"/>
          <p:cNvSpPr>
            <a:spLocks noGrp="1"/>
          </p:cNvSpPr>
          <p:nvPr>
            <p:ph idx="1"/>
          </p:nvPr>
        </p:nvSpPr>
        <p:spPr/>
        <p:txBody>
          <a:bodyPr/>
          <a:lstStyle/>
          <a:p>
            <a:r>
              <a:rPr lang="en-US" b="1" dirty="0"/>
              <a:t>Business Task</a:t>
            </a:r>
            <a:endParaRPr lang="en-US" dirty="0"/>
          </a:p>
          <a:p>
            <a:r>
              <a:rPr lang="en-US" b="1" dirty="0"/>
              <a:t>Data Sources</a:t>
            </a:r>
            <a:endParaRPr lang="en-US" dirty="0"/>
          </a:p>
          <a:p>
            <a:r>
              <a:rPr lang="en-US" b="1" dirty="0"/>
              <a:t>Data Cleaning and Manipulation</a:t>
            </a:r>
            <a:endParaRPr lang="en-US" dirty="0"/>
          </a:p>
          <a:p>
            <a:r>
              <a:rPr lang="en-US" b="1" dirty="0" smtClean="0"/>
              <a:t>Visualizations </a:t>
            </a:r>
            <a:r>
              <a:rPr lang="en-US" b="1" dirty="0"/>
              <a:t>and Key Findings</a:t>
            </a:r>
            <a:endParaRPr lang="en-US" dirty="0"/>
          </a:p>
          <a:p>
            <a:r>
              <a:rPr lang="en-US" b="1" dirty="0" smtClean="0"/>
              <a:t>Recommendations	</a:t>
            </a:r>
            <a:endParaRPr lang="en-US" dirty="0"/>
          </a:p>
        </p:txBody>
      </p:sp>
    </p:spTree>
    <p:extLst>
      <p:ext uri="{BB962C8B-B14F-4D97-AF65-F5344CB8AC3E}">
        <p14:creationId xmlns:p14="http://schemas.microsoft.com/office/powerpoint/2010/main" val="110732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Business Task</a:t>
            </a:r>
            <a:br>
              <a:rPr lang="en-IN" b="1" dirty="0"/>
            </a:b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dirty="0"/>
              <a:t>The primary business task is to analyze Walmart Superstore sales data to gain insights into performance and identify opportunities for growth by creating interactive reports and dashboards using Power BI.</a:t>
            </a:r>
            <a:endParaRPr lang="en-IN" dirty="0">
              <a:solidFill>
                <a:srgbClr val="0D0D0D"/>
              </a:solidFill>
              <a:latin typeface="Söhne"/>
            </a:endParaRPr>
          </a:p>
        </p:txBody>
      </p:sp>
    </p:spTree>
    <p:extLst>
      <p:ext uri="{BB962C8B-B14F-4D97-AF65-F5344CB8AC3E}">
        <p14:creationId xmlns:p14="http://schemas.microsoft.com/office/powerpoint/2010/main" val="377243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Sources</a:t>
            </a:r>
            <a:r>
              <a:rPr lang="en-US" dirty="0"/>
              <a:t/>
            </a:r>
            <a:br>
              <a:rPr lang="en-US" dirty="0"/>
            </a:b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Autofit/>
          </a:bodyPr>
          <a:lstStyle/>
          <a:p>
            <a:r>
              <a:rPr lang="en-US" b="1" cap="all" dirty="0">
                <a:latin typeface="+mj-lt"/>
                <a:ea typeface="+mj-ea"/>
                <a:cs typeface="+mj-cs"/>
              </a:rPr>
              <a:t>List of Data Sources:</a:t>
            </a:r>
          </a:p>
          <a:p>
            <a:pPr lvl="1">
              <a:buFont typeface="Arial" panose="020B0604020202020204" pitchFamily="34" charset="0"/>
              <a:buChar char="•"/>
            </a:pPr>
            <a:r>
              <a:rPr lang="en-US" sz="2400" b="1" cap="all" dirty="0">
                <a:latin typeface="+mj-lt"/>
                <a:ea typeface="+mj-ea"/>
                <a:cs typeface="+mj-cs"/>
              </a:rPr>
              <a:t>Source 1: </a:t>
            </a:r>
            <a:r>
              <a:rPr lang="en-IN" sz="2400" b="1" cap="all" dirty="0">
                <a:latin typeface="+mj-lt"/>
                <a:ea typeface="+mj-ea"/>
                <a:cs typeface="+mj-cs"/>
              </a:rPr>
              <a:t>Bike usage logs </a:t>
            </a:r>
            <a:r>
              <a:rPr lang="en-IN" sz="2400" b="1" cap="all" dirty="0" smtClean="0">
                <a:latin typeface="+mj-lt"/>
                <a:ea typeface="+mj-ea"/>
                <a:cs typeface="+mj-cs"/>
              </a:rPr>
              <a:t>(Walmart.csv</a:t>
            </a:r>
            <a:r>
              <a:rPr lang="en-IN" sz="2400" b="1" cap="all" dirty="0">
                <a:latin typeface="+mj-lt"/>
                <a:ea typeface="+mj-ea"/>
                <a:cs typeface="+mj-cs"/>
              </a:rPr>
              <a:t>)</a:t>
            </a:r>
            <a:endParaRPr lang="en-US" sz="2400" b="1" cap="all" dirty="0">
              <a:latin typeface="+mj-lt"/>
              <a:ea typeface="+mj-ea"/>
              <a:cs typeface="+mj-cs"/>
            </a:endParaRPr>
          </a:p>
          <a:p>
            <a:r>
              <a:rPr lang="en-US" b="1" cap="all" dirty="0">
                <a:latin typeface="+mj-lt"/>
                <a:ea typeface="+mj-ea"/>
                <a:cs typeface="+mj-cs"/>
              </a:rPr>
              <a:t>Data Acquisition:</a:t>
            </a:r>
          </a:p>
          <a:p>
            <a:pPr lvl="1"/>
            <a:r>
              <a:rPr lang="en-US" sz="2400" b="1" cap="all" dirty="0">
                <a:latin typeface="+mj-lt"/>
                <a:ea typeface="+mj-ea"/>
                <a:cs typeface="+mj-cs"/>
              </a:rPr>
              <a:t>Data was collected through Google Drive including information on products, customers, stores, and transactions.</a:t>
            </a:r>
            <a:endParaRPr lang="en-IN" sz="2400" b="1" cap="all" dirty="0">
              <a:latin typeface="+mj-lt"/>
              <a:ea typeface="+mj-ea"/>
              <a:cs typeface="+mj-cs"/>
            </a:endParaRPr>
          </a:p>
        </p:txBody>
      </p:sp>
    </p:spTree>
    <p:extLst>
      <p:ext uri="{BB962C8B-B14F-4D97-AF65-F5344CB8AC3E}">
        <p14:creationId xmlns:p14="http://schemas.microsoft.com/office/powerpoint/2010/main" val="27786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Cleaning and Manipulation</a:t>
            </a:r>
            <a:br>
              <a:rPr lang="en-IN" b="1" dirty="0"/>
            </a:br>
            <a:r>
              <a:rPr lang="en-IN" b="1" dirty="0"/>
              <a:t/>
            </a:r>
            <a:br>
              <a:rPr lang="en-IN" b="1" dirty="0"/>
            </a:br>
            <a:r>
              <a:rPr lang="en-IN" dirty="0" smtClean="0"/>
              <a:t/>
            </a:r>
            <a:br>
              <a:rPr lang="en-IN" dirty="0" smtClean="0"/>
            </a:br>
            <a:endParaRPr lang="en-IN" dirty="0"/>
          </a:p>
        </p:txBody>
      </p:sp>
      <p:sp>
        <p:nvSpPr>
          <p:cNvPr id="3" name="Content Placeholder 2"/>
          <p:cNvSpPr>
            <a:spLocks noGrp="1"/>
          </p:cNvSpPr>
          <p:nvPr>
            <p:ph idx="1"/>
          </p:nvPr>
        </p:nvSpPr>
        <p:spPr>
          <a:xfrm>
            <a:off x="2447636" y="1524000"/>
            <a:ext cx="9056975" cy="4830618"/>
          </a:xfrm>
        </p:spPr>
        <p:txBody>
          <a:bodyPr>
            <a:normAutofit/>
          </a:bodyPr>
          <a:lstStyle/>
          <a:p>
            <a:r>
              <a:rPr lang="en-US" b="1" dirty="0">
                <a:latin typeface="Söhne"/>
              </a:rPr>
              <a:t>Cleaning Processes:</a:t>
            </a:r>
            <a:endParaRPr lang="en-US" dirty="0">
              <a:latin typeface="Söhne"/>
            </a:endParaRPr>
          </a:p>
          <a:p>
            <a:r>
              <a:rPr lang="en-US" sz="2000" b="1" dirty="0"/>
              <a:t>Handling Date Formats</a:t>
            </a:r>
            <a:r>
              <a:rPr lang="en-US" sz="1600" dirty="0"/>
              <a:t>:</a:t>
            </a:r>
          </a:p>
          <a:p>
            <a:r>
              <a:rPr lang="en-US" sz="1600" b="1" dirty="0"/>
              <a:t>Inconsistent Date Formats</a:t>
            </a:r>
            <a:r>
              <a:rPr lang="en-US" sz="1600" dirty="0"/>
              <a:t>: Dates initially in mixed formats, with some in numerical form and others in text form, were identified.</a:t>
            </a:r>
          </a:p>
          <a:p>
            <a:r>
              <a:rPr lang="en-US" sz="2000" b="1" dirty="0"/>
              <a:t>Standardization</a:t>
            </a:r>
            <a:r>
              <a:rPr lang="en-US" sz="1600" dirty="0"/>
              <a:t>: All dates were standardized and converted into a consistent, appropriate date format.</a:t>
            </a:r>
          </a:p>
          <a:p>
            <a:r>
              <a:rPr lang="en-US" b="1" dirty="0">
                <a:latin typeface="Söhne"/>
              </a:rPr>
              <a:t>Data </a:t>
            </a:r>
            <a:r>
              <a:rPr lang="en-US" b="1" dirty="0">
                <a:latin typeface="Söhne"/>
              </a:rPr>
              <a:t>Manipulation:</a:t>
            </a:r>
          </a:p>
          <a:p>
            <a:r>
              <a:rPr lang="en-US" b="1" dirty="0">
                <a:latin typeface="Söhne"/>
              </a:rPr>
              <a:t>Creating New Variables:</a:t>
            </a:r>
          </a:p>
          <a:p>
            <a:r>
              <a:rPr lang="en-US" sz="1600" b="1" dirty="0"/>
              <a:t>Days Column: </a:t>
            </a:r>
            <a:r>
              <a:rPr lang="en-US" sz="1600" dirty="0"/>
              <a:t>A new column for days was created to represent the day of the week for each transaction.</a:t>
            </a:r>
          </a:p>
          <a:p>
            <a:r>
              <a:rPr lang="en-US" sz="1600" b="1" dirty="0"/>
              <a:t>Delivery Date Difference: </a:t>
            </a:r>
            <a:r>
              <a:rPr lang="en-US" sz="1600" dirty="0"/>
              <a:t>A new variable was created to calculate the difference between delivery dates for each order.</a:t>
            </a:r>
          </a:p>
          <a:p>
            <a:pPr marL="914400" lvl="2" indent="0">
              <a:buNone/>
            </a:pPr>
            <a:endParaRPr lang="en-IN" sz="1600" dirty="0">
              <a:latin typeface="Söhne"/>
            </a:endParaRPr>
          </a:p>
        </p:txBody>
      </p:sp>
    </p:spTree>
    <p:extLst>
      <p:ext uri="{BB962C8B-B14F-4D97-AF65-F5344CB8AC3E}">
        <p14:creationId xmlns:p14="http://schemas.microsoft.com/office/powerpoint/2010/main" val="376168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19310"/>
            <a:ext cx="8911687" cy="632035"/>
          </a:xfrm>
        </p:spPr>
        <p:txBody>
          <a:bodyPr>
            <a:normAutofit fontScale="90000"/>
          </a:bodyPr>
          <a:lstStyle/>
          <a:p>
            <a:r>
              <a:rPr lang="en-US" b="1" dirty="0"/>
              <a:t>Visualizations and Key Findings</a:t>
            </a:r>
            <a:r>
              <a:rPr lang="en-US" dirty="0"/>
              <a:t/>
            </a:r>
            <a:br>
              <a:rPr lang="en-US" dirty="0"/>
            </a:br>
            <a:r>
              <a:rPr lang="en-US" dirty="0"/>
              <a:t/>
            </a:r>
            <a:br>
              <a:rPr lang="en-US" dirty="0"/>
            </a:br>
            <a:r>
              <a:rPr lang="en-IN" b="1" dirty="0"/>
              <a:t/>
            </a:r>
            <a:br>
              <a:rPr lang="en-IN" b="1" dirty="0"/>
            </a:br>
            <a:r>
              <a:rPr lang="en-IN" dirty="0"/>
              <a:t/>
            </a:r>
            <a:br>
              <a:rPr lang="en-IN" dirty="0"/>
            </a:br>
            <a:endParaRPr lang="en-IN" dirty="0"/>
          </a:p>
        </p:txBody>
      </p:sp>
      <p:sp>
        <p:nvSpPr>
          <p:cNvPr id="3" name="Content Placeholder 2"/>
          <p:cNvSpPr>
            <a:spLocks noGrp="1"/>
          </p:cNvSpPr>
          <p:nvPr>
            <p:ph idx="1"/>
          </p:nvPr>
        </p:nvSpPr>
        <p:spPr>
          <a:xfrm>
            <a:off x="1006764" y="563418"/>
            <a:ext cx="10494135" cy="5643418"/>
          </a:xfrm>
        </p:spPr>
        <p:txBody>
          <a:bodyPr>
            <a:normAutofit/>
          </a:bodyPr>
          <a:lstStyle/>
          <a:p>
            <a:r>
              <a:rPr lang="en-IN" b="1" dirty="0"/>
              <a:t>Visualization 1: </a:t>
            </a:r>
            <a:r>
              <a:rPr lang="en-US" b="1" dirty="0"/>
              <a:t>Daily Sales and Total Revenue by Order </a:t>
            </a:r>
            <a:r>
              <a:rPr lang="en-US" b="1" dirty="0" smtClean="0"/>
              <a:t>Date</a:t>
            </a:r>
            <a:endParaRPr lang="en-IN" b="1" dirty="0" smtClean="0"/>
          </a:p>
        </p:txBody>
      </p:sp>
      <p:pic>
        <p:nvPicPr>
          <p:cNvPr id="7" name="Picture 6"/>
          <p:cNvPicPr>
            <a:picLocks noChangeAspect="1"/>
          </p:cNvPicPr>
          <p:nvPr/>
        </p:nvPicPr>
        <p:blipFill>
          <a:blip r:embed="rId2"/>
          <a:stretch>
            <a:fillRect/>
          </a:stretch>
        </p:blipFill>
        <p:spPr>
          <a:xfrm>
            <a:off x="1477818" y="1525224"/>
            <a:ext cx="9436616" cy="4681611"/>
          </a:xfrm>
          <a:prstGeom prst="rect">
            <a:avLst/>
          </a:prstGeom>
        </p:spPr>
      </p:pic>
    </p:spTree>
    <p:extLst>
      <p:ext uri="{BB962C8B-B14F-4D97-AF65-F5344CB8AC3E}">
        <p14:creationId xmlns:p14="http://schemas.microsoft.com/office/powerpoint/2010/main" val="315888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19310"/>
            <a:ext cx="8911687" cy="632035"/>
          </a:xfrm>
        </p:spPr>
        <p:txBody>
          <a:bodyPr>
            <a:normAutofit fontScale="90000"/>
          </a:bodyPr>
          <a:lstStyle/>
          <a:p>
            <a:r>
              <a:rPr lang="en-US" b="1" dirty="0"/>
              <a:t>Visualizations and Key Findings</a:t>
            </a:r>
            <a:r>
              <a:rPr lang="en-US" dirty="0"/>
              <a:t/>
            </a:r>
            <a:br>
              <a:rPr lang="en-US" dirty="0"/>
            </a:br>
            <a:r>
              <a:rPr lang="en-US" dirty="0"/>
              <a:t/>
            </a:r>
            <a:br>
              <a:rPr lang="en-US" dirty="0"/>
            </a:br>
            <a:r>
              <a:rPr lang="en-IN" b="1" dirty="0"/>
              <a:t/>
            </a:r>
            <a:br>
              <a:rPr lang="en-IN" b="1" dirty="0"/>
            </a:br>
            <a:r>
              <a:rPr lang="en-IN" dirty="0"/>
              <a:t/>
            </a:r>
            <a:br>
              <a:rPr lang="en-IN" dirty="0"/>
            </a:br>
            <a:endParaRPr lang="en-IN" dirty="0"/>
          </a:p>
        </p:txBody>
      </p:sp>
      <p:sp>
        <p:nvSpPr>
          <p:cNvPr id="3" name="Content Placeholder 2"/>
          <p:cNvSpPr>
            <a:spLocks noGrp="1"/>
          </p:cNvSpPr>
          <p:nvPr>
            <p:ph idx="1"/>
          </p:nvPr>
        </p:nvSpPr>
        <p:spPr>
          <a:xfrm>
            <a:off x="2687781" y="1089891"/>
            <a:ext cx="8813117" cy="5116945"/>
          </a:xfrm>
        </p:spPr>
        <p:txBody>
          <a:bodyPr>
            <a:normAutofit/>
          </a:bodyPr>
          <a:lstStyle/>
          <a:p>
            <a:r>
              <a:rPr lang="en-IN" b="1" dirty="0"/>
              <a:t>Visualization </a:t>
            </a:r>
            <a:r>
              <a:rPr lang="en-IN" b="1" dirty="0" smtClean="0"/>
              <a:t>2: </a:t>
            </a:r>
            <a:r>
              <a:rPr lang="en-US" b="1" dirty="0"/>
              <a:t>Sales and Total Revenue by Month, Quarter, Year</a:t>
            </a:r>
            <a:endParaRPr lang="en-IN" b="1" dirty="0" smtClean="0"/>
          </a:p>
        </p:txBody>
      </p:sp>
      <p:pic>
        <p:nvPicPr>
          <p:cNvPr id="6" name="Picture 5"/>
          <p:cNvPicPr>
            <a:picLocks noChangeAspect="1"/>
          </p:cNvPicPr>
          <p:nvPr/>
        </p:nvPicPr>
        <p:blipFill>
          <a:blip r:embed="rId2"/>
          <a:stretch>
            <a:fillRect/>
          </a:stretch>
        </p:blipFill>
        <p:spPr>
          <a:xfrm>
            <a:off x="563519" y="1788257"/>
            <a:ext cx="4655028" cy="2324547"/>
          </a:xfrm>
          <a:prstGeom prst="rect">
            <a:avLst/>
          </a:prstGeom>
        </p:spPr>
      </p:pic>
      <p:pic>
        <p:nvPicPr>
          <p:cNvPr id="7" name="Picture 6"/>
          <p:cNvPicPr>
            <a:picLocks noChangeAspect="1"/>
          </p:cNvPicPr>
          <p:nvPr/>
        </p:nvPicPr>
        <p:blipFill>
          <a:blip r:embed="rId3"/>
          <a:stretch>
            <a:fillRect/>
          </a:stretch>
        </p:blipFill>
        <p:spPr>
          <a:xfrm>
            <a:off x="7010400" y="1788257"/>
            <a:ext cx="4490498" cy="2308069"/>
          </a:xfrm>
          <a:prstGeom prst="rect">
            <a:avLst/>
          </a:prstGeom>
        </p:spPr>
      </p:pic>
      <p:pic>
        <p:nvPicPr>
          <p:cNvPr id="8" name="Picture 7"/>
          <p:cNvPicPr>
            <a:picLocks noChangeAspect="1"/>
          </p:cNvPicPr>
          <p:nvPr/>
        </p:nvPicPr>
        <p:blipFill>
          <a:blip r:embed="rId4"/>
          <a:stretch>
            <a:fillRect/>
          </a:stretch>
        </p:blipFill>
        <p:spPr>
          <a:xfrm>
            <a:off x="3870036" y="4219023"/>
            <a:ext cx="4304146" cy="2415992"/>
          </a:xfrm>
          <a:prstGeom prst="rect">
            <a:avLst/>
          </a:prstGeom>
        </p:spPr>
      </p:pic>
    </p:spTree>
    <p:extLst>
      <p:ext uri="{BB962C8B-B14F-4D97-AF65-F5344CB8AC3E}">
        <p14:creationId xmlns:p14="http://schemas.microsoft.com/office/powerpoint/2010/main" val="148531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19310"/>
            <a:ext cx="8911687" cy="632035"/>
          </a:xfrm>
        </p:spPr>
        <p:txBody>
          <a:bodyPr>
            <a:normAutofit fontScale="90000"/>
          </a:bodyPr>
          <a:lstStyle/>
          <a:p>
            <a:r>
              <a:rPr lang="en-US" b="1" dirty="0"/>
              <a:t>Visualizations and Key Findings</a:t>
            </a:r>
            <a:r>
              <a:rPr lang="en-US" dirty="0"/>
              <a:t/>
            </a:r>
            <a:br>
              <a:rPr lang="en-US" dirty="0"/>
            </a:br>
            <a:r>
              <a:rPr lang="en-US" dirty="0"/>
              <a:t/>
            </a:r>
            <a:br>
              <a:rPr lang="en-US" dirty="0"/>
            </a:br>
            <a:r>
              <a:rPr lang="en-IN" b="1" dirty="0"/>
              <a:t/>
            </a:r>
            <a:br>
              <a:rPr lang="en-IN" b="1" dirty="0"/>
            </a:br>
            <a:r>
              <a:rPr lang="en-IN" dirty="0"/>
              <a:t/>
            </a:r>
            <a:br>
              <a:rPr lang="en-IN" dirty="0"/>
            </a:br>
            <a:endParaRPr lang="en-IN" dirty="0"/>
          </a:p>
        </p:txBody>
      </p:sp>
      <p:sp>
        <p:nvSpPr>
          <p:cNvPr id="3" name="Content Placeholder 2"/>
          <p:cNvSpPr>
            <a:spLocks noGrp="1"/>
          </p:cNvSpPr>
          <p:nvPr>
            <p:ph idx="1"/>
          </p:nvPr>
        </p:nvSpPr>
        <p:spPr>
          <a:xfrm>
            <a:off x="2585499" y="1108363"/>
            <a:ext cx="8915400" cy="5098472"/>
          </a:xfrm>
        </p:spPr>
        <p:txBody>
          <a:bodyPr>
            <a:normAutofit/>
          </a:bodyPr>
          <a:lstStyle/>
          <a:p>
            <a:r>
              <a:rPr lang="en-IN" b="1" dirty="0"/>
              <a:t>Visualization </a:t>
            </a:r>
            <a:r>
              <a:rPr lang="en-IN" b="1" dirty="0" smtClean="0"/>
              <a:t>3: </a:t>
            </a:r>
            <a:r>
              <a:rPr lang="en-IN" b="1" dirty="0" smtClean="0"/>
              <a:t>Top 10 </a:t>
            </a:r>
            <a:r>
              <a:rPr lang="en-US" b="1" dirty="0" smtClean="0"/>
              <a:t>City </a:t>
            </a:r>
            <a:r>
              <a:rPr lang="en-US" b="1" dirty="0"/>
              <a:t>Sales Summary by </a:t>
            </a:r>
            <a:r>
              <a:rPr lang="en-US" b="1" dirty="0" smtClean="0"/>
              <a:t>State</a:t>
            </a:r>
            <a:endParaRPr lang="en-IN" b="1" dirty="0"/>
          </a:p>
        </p:txBody>
      </p:sp>
      <p:pic>
        <p:nvPicPr>
          <p:cNvPr id="4" name="Picture 3"/>
          <p:cNvPicPr>
            <a:picLocks noChangeAspect="1"/>
          </p:cNvPicPr>
          <p:nvPr/>
        </p:nvPicPr>
        <p:blipFill>
          <a:blip r:embed="rId2"/>
          <a:stretch>
            <a:fillRect/>
          </a:stretch>
        </p:blipFill>
        <p:spPr>
          <a:xfrm>
            <a:off x="1283854" y="1669227"/>
            <a:ext cx="10021455" cy="4777753"/>
          </a:xfrm>
          <a:prstGeom prst="rect">
            <a:avLst/>
          </a:prstGeom>
        </p:spPr>
      </p:pic>
    </p:spTree>
    <p:extLst>
      <p:ext uri="{BB962C8B-B14F-4D97-AF65-F5344CB8AC3E}">
        <p14:creationId xmlns:p14="http://schemas.microsoft.com/office/powerpoint/2010/main" val="38480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19310"/>
            <a:ext cx="8911687" cy="632035"/>
          </a:xfrm>
        </p:spPr>
        <p:txBody>
          <a:bodyPr>
            <a:normAutofit fontScale="90000"/>
          </a:bodyPr>
          <a:lstStyle/>
          <a:p>
            <a:r>
              <a:rPr lang="en-US" b="1" dirty="0"/>
              <a:t>Visualizations and Key Findings</a:t>
            </a:r>
            <a:r>
              <a:rPr lang="en-US" dirty="0"/>
              <a:t/>
            </a:r>
            <a:br>
              <a:rPr lang="en-US" dirty="0"/>
            </a:br>
            <a:r>
              <a:rPr lang="en-US" dirty="0"/>
              <a:t/>
            </a:r>
            <a:br>
              <a:rPr lang="en-US" dirty="0"/>
            </a:br>
            <a:r>
              <a:rPr lang="en-IN" b="1" dirty="0"/>
              <a:t/>
            </a:r>
            <a:br>
              <a:rPr lang="en-IN" b="1" dirty="0"/>
            </a:br>
            <a:r>
              <a:rPr lang="en-IN" dirty="0"/>
              <a:t/>
            </a:r>
            <a:br>
              <a:rPr lang="en-IN" dirty="0"/>
            </a:br>
            <a:endParaRPr lang="en-IN" dirty="0"/>
          </a:p>
        </p:txBody>
      </p:sp>
      <p:sp>
        <p:nvSpPr>
          <p:cNvPr id="3" name="Content Placeholder 2"/>
          <p:cNvSpPr>
            <a:spLocks noGrp="1"/>
          </p:cNvSpPr>
          <p:nvPr>
            <p:ph idx="1"/>
          </p:nvPr>
        </p:nvSpPr>
        <p:spPr>
          <a:xfrm>
            <a:off x="2585499" y="1108363"/>
            <a:ext cx="8915400" cy="5098472"/>
          </a:xfrm>
        </p:spPr>
        <p:txBody>
          <a:bodyPr>
            <a:normAutofit/>
          </a:bodyPr>
          <a:lstStyle/>
          <a:p>
            <a:r>
              <a:rPr lang="en-IN" b="1" dirty="0"/>
              <a:t>Visualization </a:t>
            </a:r>
            <a:r>
              <a:rPr lang="en-IN" b="1" dirty="0" smtClean="0"/>
              <a:t>4: </a:t>
            </a:r>
            <a:r>
              <a:rPr lang="en-US" b="1" dirty="0"/>
              <a:t>Sales by Sub-Category, Category, and Segment</a:t>
            </a:r>
            <a:endParaRPr lang="en-IN" b="1" dirty="0" smtClean="0"/>
          </a:p>
          <a:p>
            <a:pPr lvl="1"/>
            <a:r>
              <a:rPr lang="en-US" dirty="0">
                <a:solidFill>
                  <a:srgbClr val="0D0D0D"/>
                </a:solidFill>
                <a:latin typeface="Söhne"/>
              </a:rPr>
              <a:t>Analysis of start and end stations based on rider pick-up and drop-off locations reveals patterns in ride destinations.</a:t>
            </a:r>
            <a:endParaRPr lang="en-IN" dirty="0">
              <a:solidFill>
                <a:srgbClr val="0D0D0D"/>
              </a:solidFill>
              <a:latin typeface="Söhne"/>
            </a:endParaRPr>
          </a:p>
        </p:txBody>
      </p:sp>
      <p:pic>
        <p:nvPicPr>
          <p:cNvPr id="4" name="Picture 3"/>
          <p:cNvPicPr>
            <a:picLocks noChangeAspect="1"/>
          </p:cNvPicPr>
          <p:nvPr/>
        </p:nvPicPr>
        <p:blipFill>
          <a:blip r:embed="rId2"/>
          <a:stretch>
            <a:fillRect/>
          </a:stretch>
        </p:blipFill>
        <p:spPr>
          <a:xfrm>
            <a:off x="618836" y="1804551"/>
            <a:ext cx="10882063" cy="4831217"/>
          </a:xfrm>
          <a:prstGeom prst="rect">
            <a:avLst/>
          </a:prstGeom>
        </p:spPr>
      </p:pic>
    </p:spTree>
    <p:extLst>
      <p:ext uri="{BB962C8B-B14F-4D97-AF65-F5344CB8AC3E}">
        <p14:creationId xmlns:p14="http://schemas.microsoft.com/office/powerpoint/2010/main" val="29160465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302</TotalTime>
  <Words>611</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Söhne</vt:lpstr>
      <vt:lpstr>Vapor Trail</vt:lpstr>
      <vt:lpstr>    Walmart Superstore Sales Analysis     </vt:lpstr>
      <vt:lpstr>Table of Contents  </vt:lpstr>
      <vt:lpstr>Business Task  </vt:lpstr>
      <vt:lpstr>Data Sources   </vt:lpstr>
      <vt:lpstr>Data Cleaning and Manipulation   </vt:lpstr>
      <vt:lpstr>Visualizations and Key Findings    </vt:lpstr>
      <vt:lpstr>Visualizations and Key Findings    </vt:lpstr>
      <vt:lpstr>Visualizations and Key Findings    </vt:lpstr>
      <vt:lpstr>Visualizations and Key Findings    </vt:lpstr>
      <vt:lpstr>Visualizations and Key Findings    </vt:lpstr>
      <vt:lpstr>Recommendations   </vt:lpstr>
      <vt:lpstr>Recommendations   </vt:lpstr>
      <vt:lpstr>Recommendations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CYCLISTIC BIKE-SHARE ANALYSIS   </dc:title>
  <dc:creator>DELL</dc:creator>
  <cp:lastModifiedBy>DELL</cp:lastModifiedBy>
  <cp:revision>27</cp:revision>
  <dcterms:created xsi:type="dcterms:W3CDTF">2024-05-18T11:57:46Z</dcterms:created>
  <dcterms:modified xsi:type="dcterms:W3CDTF">2024-07-07T05:58:53Z</dcterms:modified>
</cp:coreProperties>
</file>