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2" r:id="rId1"/>
  </p:sldMasterIdLst>
  <p:notesMasterIdLst>
    <p:notesMasterId r:id="rId25"/>
  </p:notesMasterIdLst>
  <p:sldIdLst>
    <p:sldId id="256" r:id="rId2"/>
    <p:sldId id="257" r:id="rId3"/>
    <p:sldId id="258" r:id="rId4"/>
    <p:sldId id="262" r:id="rId5"/>
    <p:sldId id="263" r:id="rId6"/>
    <p:sldId id="264" r:id="rId7"/>
    <p:sldId id="265" r:id="rId8"/>
    <p:sldId id="266" r:id="rId9"/>
    <p:sldId id="267" r:id="rId10"/>
    <p:sldId id="275" r:id="rId11"/>
    <p:sldId id="272" r:id="rId12"/>
    <p:sldId id="273" r:id="rId13"/>
    <p:sldId id="276" r:id="rId14"/>
    <p:sldId id="277" r:id="rId15"/>
    <p:sldId id="278" r:id="rId16"/>
    <p:sldId id="279" r:id="rId17"/>
    <p:sldId id="281" r:id="rId18"/>
    <p:sldId id="282" r:id="rId19"/>
    <p:sldId id="284" r:id="rId20"/>
    <p:sldId id="285" r:id="rId21"/>
    <p:sldId id="286" r:id="rId22"/>
    <p:sldId id="287" r:id="rId23"/>
    <p:sldId id="288"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00bdb8038d_0_1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100bdb8038d_0_1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0bdb8038d_0_2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0bdb8038d_0_2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0bdb8038d_0_2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0bdb8038d_0_2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661782"/>
            <a:ext cx="7475220" cy="2194560"/>
          </a:xfrm>
        </p:spPr>
        <p:txBody>
          <a:bodyPr anchor="b">
            <a:normAutofit/>
          </a:bodyPr>
          <a:lstStyle>
            <a:lvl1pPr algn="ctr">
              <a:lnSpc>
                <a:spcPct val="85000"/>
              </a:lnSpc>
              <a:defRPr sz="54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2902226"/>
            <a:ext cx="6575895" cy="1041124"/>
          </a:xfrm>
        </p:spPr>
        <p:txBody>
          <a:bodyPr>
            <a:normAutofit/>
          </a:bodyPr>
          <a:lstStyle>
            <a:lvl1pPr marL="0" indent="0" algn="ctr">
              <a:buNone/>
              <a:defRPr sz="1650">
                <a:solidFill>
                  <a:srgbClr val="FFFFFF"/>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EE95ADF5-7DEE-4CAE-80FD-BC6F71F90E88}" type="datetimeFigureOut">
              <a:rPr lang="en-US" smtClean="0"/>
              <a:t>11/8/2021</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a:off x="1483995" y="280035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7159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5ADF5-7DEE-4CAE-80FD-BC6F71F90E88}"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17190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71500"/>
            <a:ext cx="1743075" cy="40576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571500"/>
            <a:ext cx="55721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5ADF5-7DEE-4CAE-80FD-BC6F71F90E88}"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88180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03671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5ADF5-7DEE-4CAE-80FD-BC6F71F90E88}"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642513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880181"/>
            <a:ext cx="7475220" cy="2194560"/>
          </a:xfrm>
        </p:spPr>
        <p:txBody>
          <a:bodyPr anchor="b">
            <a:noAutofit/>
          </a:bodyPr>
          <a:lstStyle>
            <a:lvl1pPr algn="ctr">
              <a:lnSpc>
                <a:spcPct val="85000"/>
              </a:lnSpc>
              <a:defRPr sz="54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3115890"/>
            <a:ext cx="6576822" cy="1022855"/>
          </a:xfrm>
        </p:spPr>
        <p:txBody>
          <a:bodyPr anchor="t">
            <a:normAutofit/>
          </a:bodyPr>
          <a:lstStyle>
            <a:lvl1pPr marL="0" indent="0" algn="ctr">
              <a:buNone/>
              <a:defRPr sz="165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5ADF5-7DEE-4CAE-80FD-BC6F71F90E88}"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a:off x="1485900" y="3015306"/>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59388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1543049"/>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1543050"/>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95ADF5-7DEE-4CAE-80FD-BC6F71F90E88}"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19626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1501133"/>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04111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499274"/>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03949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95ADF5-7DEE-4CAE-80FD-BC6F71F90E88}"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056519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95ADF5-7DEE-4CAE-80FD-BC6F71F90E88}"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37001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5ADF5-7DEE-4CAE-80FD-BC6F71F90E88}"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74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389119" y="822960"/>
            <a:ext cx="3909060" cy="349758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125980"/>
            <a:ext cx="2948940" cy="226314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E95ADF5-7DEE-4CAE-80FD-BC6F71F90E88}"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7743430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59936" y="802385"/>
            <a:ext cx="4574286" cy="3600450"/>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125980"/>
            <a:ext cx="2948940" cy="216027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E95ADF5-7DEE-4CAE-80FD-BC6F71F90E88}"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212922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457200"/>
            <a:ext cx="7406640" cy="101727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1543050"/>
            <a:ext cx="7404653" cy="3028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4667871"/>
            <a:ext cx="1746806" cy="273844"/>
          </a:xfrm>
          <a:prstGeom prst="rect">
            <a:avLst/>
          </a:prstGeom>
        </p:spPr>
        <p:txBody>
          <a:bodyPr vert="horz" lIns="91440" tIns="45720" rIns="91440" bIns="45720" rtlCol="0" anchor="ctr"/>
          <a:lstStyle>
            <a:lvl1pPr algn="l">
              <a:defRPr sz="900">
                <a:solidFill>
                  <a:schemeClr val="accent1"/>
                </a:solidFill>
              </a:defRPr>
            </a:lvl1pPr>
          </a:lstStyle>
          <a:p>
            <a:fld id="{EE95ADF5-7DEE-4CAE-80FD-BC6F71F90E88}" type="datetimeFigureOut">
              <a:rPr lang="en-US" smtClean="0"/>
              <a:t>11/8/2021</a:t>
            </a:fld>
            <a:endParaRPr lang="en-US"/>
          </a:p>
        </p:txBody>
      </p:sp>
      <p:sp>
        <p:nvSpPr>
          <p:cNvPr id="5" name="Footer Placeholder 4"/>
          <p:cNvSpPr>
            <a:spLocks noGrp="1"/>
          </p:cNvSpPr>
          <p:nvPr>
            <p:ph type="ftr" sz="quarter" idx="3"/>
          </p:nvPr>
        </p:nvSpPr>
        <p:spPr>
          <a:xfrm>
            <a:off x="2961861" y="4667871"/>
            <a:ext cx="3538331" cy="273844"/>
          </a:xfrm>
          <a:prstGeom prst="rect">
            <a:avLst/>
          </a:prstGeom>
        </p:spPr>
        <p:txBody>
          <a:bodyPr vert="horz" lIns="91440" tIns="45720" rIns="91440" bIns="45720" rtlCol="0" anchor="ctr"/>
          <a:lstStyle>
            <a:lvl1pPr algn="ctr">
              <a:defRPr sz="900">
                <a:solidFill>
                  <a:schemeClr val="accent1"/>
                </a:solidFill>
              </a:defRPr>
            </a:lvl1pPr>
          </a:lstStyle>
          <a:p>
            <a:endParaRPr lang="en-US"/>
          </a:p>
        </p:txBody>
      </p:sp>
      <p:sp>
        <p:nvSpPr>
          <p:cNvPr id="6" name="Slide Number Placeholder 5"/>
          <p:cNvSpPr>
            <a:spLocks noGrp="1"/>
          </p:cNvSpPr>
          <p:nvPr>
            <p:ph type="sldNum" sz="quarter" idx="4"/>
          </p:nvPr>
        </p:nvSpPr>
        <p:spPr>
          <a:xfrm>
            <a:off x="6997148" y="4667871"/>
            <a:ext cx="1279663" cy="273844"/>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084429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hf sldNum="0" hdr="0" ftr="0" dt="0"/>
  <p:txStyles>
    <p:title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50"/>
        </a:spcBef>
        <a:buClr>
          <a:schemeClr val="accent1"/>
        </a:buClr>
        <a:buSzPct val="80000"/>
        <a:buFont typeface="Corbel" pitchFamily="34" charset="0"/>
        <a:buChar char="•"/>
        <a:defRPr sz="165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5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35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4pPr>
      <a:lvl5pPr marL="96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5pPr>
      <a:lvl6pPr marL="12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6pPr>
      <a:lvl7pPr marL="142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7pPr>
      <a:lvl8pPr marL="165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8pPr>
      <a:lvl9pPr marL="187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3" name="Title 2">
            <a:extLst>
              <a:ext uri="{FF2B5EF4-FFF2-40B4-BE49-F238E27FC236}">
                <a16:creationId xmlns:a16="http://schemas.microsoft.com/office/drawing/2014/main" id="{82F831A1-C429-4CB8-8E03-DE22CCE23F4A}"/>
              </a:ext>
            </a:extLst>
          </p:cNvPr>
          <p:cNvSpPr>
            <a:spLocks noGrp="1"/>
          </p:cNvSpPr>
          <p:nvPr>
            <p:ph type="ctrTitle"/>
          </p:nvPr>
        </p:nvSpPr>
        <p:spPr/>
        <p:txBody>
          <a:bodyPr>
            <a:normAutofit/>
          </a:bodyPr>
          <a:lstStyle/>
          <a:p>
            <a:pPr algn="ctr"/>
            <a:r>
              <a:rPr lang="en-IN" sz="8000" dirty="0"/>
              <a:t>HOUSE PRICE PREDICTION</a:t>
            </a:r>
            <a:endParaRPr lang="en-US" sz="8000" dirty="0"/>
          </a:p>
        </p:txBody>
      </p:sp>
      <p:sp>
        <p:nvSpPr>
          <p:cNvPr id="57" name="Google Shape;57;p13"/>
          <p:cNvSpPr txBox="1">
            <a:spLocks noGrp="1"/>
          </p:cNvSpPr>
          <p:nvPr>
            <p:ph type="subTitle" idx="1"/>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 dirty="0"/>
              <a:t>Ankit(D21006)</a:t>
            </a:r>
          </a:p>
          <a:p>
            <a:pPr marL="0" lvl="0" indent="0" algn="r" rtl="0">
              <a:spcBef>
                <a:spcPts val="0"/>
              </a:spcBef>
              <a:spcAft>
                <a:spcPts val="0"/>
              </a:spcAft>
              <a:buNone/>
            </a:pPr>
            <a:r>
              <a:rPr lang="en" dirty="0"/>
              <a:t>Vaishnavi dasari(D21037)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18EA9-9F25-44DF-A9AB-9F8B16703E63}"/>
              </a:ext>
            </a:extLst>
          </p:cNvPr>
          <p:cNvSpPr>
            <a:spLocks noGrp="1"/>
          </p:cNvSpPr>
          <p:nvPr>
            <p:ph type="title"/>
          </p:nvPr>
        </p:nvSpPr>
        <p:spPr/>
        <p:txBody>
          <a:bodyPr>
            <a:normAutofit fontScale="90000"/>
          </a:bodyPr>
          <a:lstStyle/>
          <a:p>
            <a:r>
              <a:rPr lang="en" sz="3600" dirty="0"/>
              <a:t>LINEAR REGRESSION MODEL FITTING</a:t>
            </a:r>
            <a:endParaRPr lang="en-US" dirty="0"/>
          </a:p>
        </p:txBody>
      </p:sp>
      <p:sp>
        <p:nvSpPr>
          <p:cNvPr id="3" name="Content Placeholder 2">
            <a:extLst>
              <a:ext uri="{FF2B5EF4-FFF2-40B4-BE49-F238E27FC236}">
                <a16:creationId xmlns:a16="http://schemas.microsoft.com/office/drawing/2014/main" id="{1E36A777-716B-40B8-8F3D-3A8EB85C3811}"/>
              </a:ext>
            </a:extLst>
          </p:cNvPr>
          <p:cNvSpPr>
            <a:spLocks noGrp="1"/>
          </p:cNvSpPr>
          <p:nvPr>
            <p:ph sz="half" idx="1"/>
          </p:nvPr>
        </p:nvSpPr>
        <p:spPr/>
        <p:txBody>
          <a:bodyPr/>
          <a:lstStyle/>
          <a:p>
            <a:pPr marL="34290" indent="0">
              <a:buNone/>
            </a:pPr>
            <a:r>
              <a:rPr lang="en-IN" b="1" dirty="0"/>
              <a:t>Model 1</a:t>
            </a:r>
          </a:p>
          <a:p>
            <a:pPr marL="34290" indent="0">
              <a:buNone/>
            </a:pPr>
            <a:r>
              <a:rPr lang="en-IN" dirty="0"/>
              <a:t>We are taking </a:t>
            </a:r>
            <a:r>
              <a:rPr lang="en-IN" dirty="0" err="1"/>
              <a:t>sqft_living</a:t>
            </a:r>
            <a:r>
              <a:rPr lang="en-IN" dirty="0"/>
              <a:t>. Considering </a:t>
            </a:r>
            <a:r>
              <a:rPr lang="en-IN" dirty="0" err="1"/>
              <a:t>sqft_living</a:t>
            </a:r>
            <a:r>
              <a:rPr lang="en-IN" dirty="0"/>
              <a:t> it has good correlation with price.</a:t>
            </a:r>
          </a:p>
          <a:p>
            <a:pPr marL="34290" indent="0">
              <a:buNone/>
            </a:pPr>
            <a:r>
              <a:rPr lang="en-IN" dirty="0"/>
              <a:t>X1=train[["</a:t>
            </a:r>
            <a:r>
              <a:rPr lang="en-IN" dirty="0" err="1"/>
              <a:t>sqft_living</a:t>
            </a:r>
            <a:r>
              <a:rPr lang="en-IN" dirty="0"/>
              <a:t>"]]</a:t>
            </a:r>
          </a:p>
          <a:p>
            <a:pPr marL="34290" indent="0">
              <a:buNone/>
            </a:pPr>
            <a:r>
              <a:rPr lang="en-IN" dirty="0"/>
              <a:t>RMSE: 269729.4196380303</a:t>
            </a:r>
          </a:p>
          <a:p>
            <a:pPr marL="34290" indent="0">
              <a:buNone/>
            </a:pPr>
            <a:r>
              <a:rPr lang="en-IN" dirty="0"/>
              <a:t>R2: 0.48970786331171967</a:t>
            </a:r>
          </a:p>
          <a:p>
            <a:endParaRPr lang="en-US" dirty="0"/>
          </a:p>
        </p:txBody>
      </p:sp>
      <p:sp>
        <p:nvSpPr>
          <p:cNvPr id="4" name="Content Placeholder 3">
            <a:extLst>
              <a:ext uri="{FF2B5EF4-FFF2-40B4-BE49-F238E27FC236}">
                <a16:creationId xmlns:a16="http://schemas.microsoft.com/office/drawing/2014/main" id="{88C5A5CB-6783-48A7-86DD-14EA4BD66A26}"/>
              </a:ext>
            </a:extLst>
          </p:cNvPr>
          <p:cNvSpPr>
            <a:spLocks noGrp="1"/>
          </p:cNvSpPr>
          <p:nvPr>
            <p:ph sz="half" idx="2"/>
          </p:nvPr>
        </p:nvSpPr>
        <p:spPr/>
        <p:txBody>
          <a:bodyPr/>
          <a:lstStyle/>
          <a:p>
            <a:pPr marL="0" marR="190500" lvl="0" indent="0" algn="l" rtl="0">
              <a:lnSpc>
                <a:spcPct val="90000"/>
              </a:lnSpc>
              <a:spcBef>
                <a:spcPts val="1000"/>
              </a:spcBef>
              <a:spcAft>
                <a:spcPts val="0"/>
              </a:spcAft>
              <a:buSzPts val="523"/>
              <a:buNone/>
            </a:pPr>
            <a:r>
              <a:rPr lang="en-IN" b="1" dirty="0"/>
              <a:t>Model 2</a:t>
            </a:r>
          </a:p>
          <a:p>
            <a:pPr marL="0" marR="190500" indent="0">
              <a:spcBef>
                <a:spcPts val="1000"/>
              </a:spcBef>
              <a:buSzPts val="523"/>
              <a:buNone/>
            </a:pPr>
            <a:r>
              <a:rPr lang="en-IN" dirty="0"/>
              <a:t>We are taking </a:t>
            </a:r>
            <a:r>
              <a:rPr lang="en-IN" dirty="0" err="1"/>
              <a:t>sqft_living,sqft_lot</a:t>
            </a:r>
            <a:r>
              <a:rPr lang="en-IN" dirty="0"/>
              <a:t>. Considering </a:t>
            </a:r>
            <a:r>
              <a:rPr lang="en-IN" dirty="0" err="1"/>
              <a:t>sqft_lot</a:t>
            </a:r>
            <a:r>
              <a:rPr lang="en-IN" dirty="0"/>
              <a:t> it has highest correlation as we see heatmap</a:t>
            </a:r>
          </a:p>
          <a:p>
            <a:pPr marL="0" marR="190500" lvl="0" indent="0" algn="l" rtl="0">
              <a:lnSpc>
                <a:spcPct val="90000"/>
              </a:lnSpc>
              <a:spcBef>
                <a:spcPts val="1000"/>
              </a:spcBef>
              <a:spcAft>
                <a:spcPts val="0"/>
              </a:spcAft>
              <a:buSzPts val="523"/>
              <a:buNone/>
            </a:pPr>
            <a:r>
              <a:rPr lang="en-IN" dirty="0"/>
              <a:t>X2=train[["sqft_living","</a:t>
            </a:r>
            <a:r>
              <a:rPr lang="en-IN" dirty="0" err="1"/>
              <a:t>sqft_lot</a:t>
            </a:r>
            <a:r>
              <a:rPr lang="en-IN" dirty="0"/>
              <a:t>"]]</a:t>
            </a:r>
          </a:p>
          <a:p>
            <a:pPr marL="0" marR="190500" lvl="0" indent="0" algn="l" rtl="0">
              <a:lnSpc>
                <a:spcPct val="90000"/>
              </a:lnSpc>
              <a:spcBef>
                <a:spcPts val="1000"/>
              </a:spcBef>
              <a:spcAft>
                <a:spcPts val="0"/>
              </a:spcAft>
              <a:buSzPts val="523"/>
              <a:buNone/>
            </a:pPr>
            <a:r>
              <a:rPr lang="en-IN" dirty="0"/>
              <a:t>RMSE: 269683.9484240291</a:t>
            </a:r>
          </a:p>
          <a:p>
            <a:pPr marL="0" marR="190500" lvl="0" indent="0" algn="l" rtl="0">
              <a:lnSpc>
                <a:spcPct val="90000"/>
              </a:lnSpc>
              <a:spcBef>
                <a:spcPts val="1000"/>
              </a:spcBef>
              <a:spcAft>
                <a:spcPts val="0"/>
              </a:spcAft>
              <a:buSzPts val="523"/>
              <a:buNone/>
            </a:pPr>
            <a:r>
              <a:rPr lang="en-IN" dirty="0"/>
              <a:t>R2: 0.48990630289854853</a:t>
            </a:r>
            <a:endParaRPr lang="en-US" dirty="0"/>
          </a:p>
        </p:txBody>
      </p:sp>
    </p:spTree>
    <p:extLst>
      <p:ext uri="{BB962C8B-B14F-4D97-AF65-F5344CB8AC3E}">
        <p14:creationId xmlns:p14="http://schemas.microsoft.com/office/powerpoint/2010/main" val="2044040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045F38-EF96-46F3-A321-00E8CE62FF16}"/>
              </a:ext>
            </a:extLst>
          </p:cNvPr>
          <p:cNvSpPr>
            <a:spLocks noGrp="1"/>
          </p:cNvSpPr>
          <p:nvPr>
            <p:ph sz="half" idx="1"/>
          </p:nvPr>
        </p:nvSpPr>
        <p:spPr>
          <a:xfrm>
            <a:off x="857250" y="645042"/>
            <a:ext cx="3566160" cy="3915527"/>
          </a:xfrm>
        </p:spPr>
        <p:txBody>
          <a:bodyPr/>
          <a:lstStyle/>
          <a:p>
            <a:pPr marL="34290" indent="0">
              <a:buNone/>
            </a:pPr>
            <a:r>
              <a:rPr lang="en-IN" b="1" dirty="0"/>
              <a:t>Model 3</a:t>
            </a:r>
          </a:p>
          <a:p>
            <a:pPr marL="34290" indent="0">
              <a:buNone/>
            </a:pPr>
            <a:r>
              <a:rPr lang="en-IN" dirty="0"/>
              <a:t>We are taking </a:t>
            </a:r>
            <a:r>
              <a:rPr lang="en-IN" dirty="0" err="1"/>
              <a:t>sqft_living,sqft_lot,sqft_above,sqft_basement</a:t>
            </a:r>
            <a:r>
              <a:rPr lang="en-IN" dirty="0"/>
              <a:t>.</a:t>
            </a:r>
          </a:p>
          <a:p>
            <a:pPr marL="34290" indent="0">
              <a:buNone/>
            </a:pPr>
            <a:r>
              <a:rPr lang="en-IN" dirty="0"/>
              <a:t>Consider </a:t>
            </a:r>
            <a:r>
              <a:rPr lang="en-IN" dirty="0" err="1"/>
              <a:t>sqft_basement</a:t>
            </a:r>
            <a:r>
              <a:rPr lang="en-IN" dirty="0"/>
              <a:t> we do not have good correlation but with maybe we can see change</a:t>
            </a:r>
          </a:p>
          <a:p>
            <a:pPr marL="34290" indent="0">
              <a:buNone/>
            </a:pPr>
            <a:r>
              <a:rPr lang="en-IN" dirty="0"/>
              <a:t>X3=train[["sqft_living","sqft_lot","sqft_above","</a:t>
            </a:r>
            <a:r>
              <a:rPr lang="en-IN" dirty="0" err="1"/>
              <a:t>sqft_basement</a:t>
            </a:r>
            <a:r>
              <a:rPr lang="en-IN" dirty="0"/>
              <a:t>"]]</a:t>
            </a:r>
          </a:p>
          <a:p>
            <a:pPr marL="34290" indent="0">
              <a:buNone/>
            </a:pPr>
            <a:r>
              <a:rPr lang="en-IN" dirty="0"/>
              <a:t>RMSE: 269683.9484240291</a:t>
            </a:r>
          </a:p>
          <a:p>
            <a:pPr marL="34290" indent="0">
              <a:buNone/>
            </a:pPr>
            <a:r>
              <a:rPr lang="en-IN" dirty="0"/>
              <a:t>R2: 0.48990630289854853</a:t>
            </a:r>
          </a:p>
          <a:p>
            <a:pPr marL="34290" indent="0">
              <a:buNone/>
            </a:pPr>
            <a:endParaRPr lang="en-US" dirty="0"/>
          </a:p>
        </p:txBody>
      </p:sp>
      <p:sp>
        <p:nvSpPr>
          <p:cNvPr id="4" name="Content Placeholder 3">
            <a:extLst>
              <a:ext uri="{FF2B5EF4-FFF2-40B4-BE49-F238E27FC236}">
                <a16:creationId xmlns:a16="http://schemas.microsoft.com/office/drawing/2014/main" id="{6D9B5158-083A-4600-A623-6BDF1A0906F1}"/>
              </a:ext>
            </a:extLst>
          </p:cNvPr>
          <p:cNvSpPr>
            <a:spLocks noGrp="1"/>
          </p:cNvSpPr>
          <p:nvPr>
            <p:ph sz="half" idx="2"/>
          </p:nvPr>
        </p:nvSpPr>
        <p:spPr>
          <a:xfrm>
            <a:off x="4700709" y="645042"/>
            <a:ext cx="3566160" cy="3915528"/>
          </a:xfrm>
        </p:spPr>
        <p:txBody>
          <a:bodyPr/>
          <a:lstStyle/>
          <a:p>
            <a:pPr marL="34290" indent="0">
              <a:buNone/>
            </a:pPr>
            <a:r>
              <a:rPr lang="en-IN" b="1" dirty="0"/>
              <a:t>Model 4</a:t>
            </a:r>
          </a:p>
          <a:p>
            <a:pPr marL="34290" indent="0">
              <a:buNone/>
            </a:pPr>
            <a:r>
              <a:rPr lang="en-IN" dirty="0"/>
              <a:t>We are taking sqft_living,sqft_lot,sqft_above,sqft_basement,sqft_living15,sqft_lot15</a:t>
            </a:r>
          </a:p>
          <a:p>
            <a:pPr marL="34290" indent="0">
              <a:buNone/>
            </a:pPr>
            <a:r>
              <a:rPr lang="en-IN" dirty="0"/>
              <a:t>Considering all to see if there is any change</a:t>
            </a:r>
          </a:p>
          <a:p>
            <a:pPr marL="34290" indent="0">
              <a:buNone/>
            </a:pPr>
            <a:r>
              <a:rPr lang="en-IN" dirty="0"/>
              <a:t>X4=train[["sqft_living","sqft_lot","sqft_above","sqft_basement","sqft_living15","sqft_lot15"]]</a:t>
            </a:r>
          </a:p>
          <a:p>
            <a:pPr marL="34290" indent="0">
              <a:buNone/>
            </a:pPr>
            <a:r>
              <a:rPr lang="en-IN" dirty="0"/>
              <a:t>RMSE: 267954.8474747896</a:t>
            </a:r>
          </a:p>
          <a:p>
            <a:pPr marL="34290" indent="0">
              <a:buNone/>
            </a:pPr>
            <a:r>
              <a:rPr lang="en-IN" dirty="0"/>
              <a:t>R2: 0.4972788738327651</a:t>
            </a:r>
          </a:p>
          <a:p>
            <a:pPr marL="34290" indent="0">
              <a:buNone/>
            </a:pPr>
            <a:endParaRPr lang="en-US" dirty="0"/>
          </a:p>
        </p:txBody>
      </p:sp>
    </p:spTree>
    <p:extLst>
      <p:ext uri="{BB962C8B-B14F-4D97-AF65-F5344CB8AC3E}">
        <p14:creationId xmlns:p14="http://schemas.microsoft.com/office/powerpoint/2010/main" val="1704544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9182B-7728-4248-AEFB-0F0CF403DAAC}"/>
              </a:ext>
            </a:extLst>
          </p:cNvPr>
          <p:cNvSpPr>
            <a:spLocks noGrp="1"/>
          </p:cNvSpPr>
          <p:nvPr>
            <p:ph sz="half" idx="1"/>
          </p:nvPr>
        </p:nvSpPr>
        <p:spPr>
          <a:xfrm>
            <a:off x="857250" y="574158"/>
            <a:ext cx="3566160" cy="3986411"/>
          </a:xfrm>
        </p:spPr>
        <p:txBody>
          <a:bodyPr/>
          <a:lstStyle/>
          <a:p>
            <a:pPr marL="34290" indent="0">
              <a:buNone/>
            </a:pPr>
            <a:r>
              <a:rPr lang="en-IN" b="1" dirty="0"/>
              <a:t>Model 5</a:t>
            </a:r>
          </a:p>
          <a:p>
            <a:pPr marL="34290" indent="0">
              <a:buNone/>
            </a:pPr>
            <a:r>
              <a:rPr lang="en-IN" dirty="0"/>
              <a:t>We are taking sqft_living,sqft_lot,sqft_living15,sqft_lot15</a:t>
            </a:r>
          </a:p>
          <a:p>
            <a:pPr marL="34290" indent="0">
              <a:buNone/>
            </a:pPr>
            <a:r>
              <a:rPr lang="en-IN" dirty="0"/>
              <a:t>Considering all with best correlation to see if there is any change</a:t>
            </a:r>
          </a:p>
          <a:p>
            <a:pPr marL="34290" indent="0">
              <a:buNone/>
            </a:pPr>
            <a:r>
              <a:rPr lang="en-IN" dirty="0"/>
              <a:t>X5=train[["sqft_living","sqft_lot","sqft_living15","sqft_lot15"]]</a:t>
            </a:r>
          </a:p>
          <a:p>
            <a:pPr marL="34290" indent="0">
              <a:buNone/>
            </a:pPr>
            <a:r>
              <a:rPr lang="en-IN" dirty="0"/>
              <a:t>RMSE: 268127.46666367096</a:t>
            </a:r>
          </a:p>
          <a:p>
            <a:pPr marL="34290" indent="0">
              <a:buNone/>
            </a:pPr>
            <a:r>
              <a:rPr lang="en-IN" dirty="0"/>
              <a:t>R2: 0.49651529570938974</a:t>
            </a:r>
          </a:p>
          <a:p>
            <a:pPr marL="34290" indent="0">
              <a:buNone/>
            </a:pPr>
            <a:endParaRPr lang="en-US" dirty="0"/>
          </a:p>
        </p:txBody>
      </p:sp>
      <p:sp>
        <p:nvSpPr>
          <p:cNvPr id="4" name="Content Placeholder 3">
            <a:extLst>
              <a:ext uri="{FF2B5EF4-FFF2-40B4-BE49-F238E27FC236}">
                <a16:creationId xmlns:a16="http://schemas.microsoft.com/office/drawing/2014/main" id="{2F420F89-9EBF-4030-BC39-819B4C841DD6}"/>
              </a:ext>
            </a:extLst>
          </p:cNvPr>
          <p:cNvSpPr>
            <a:spLocks noGrp="1"/>
          </p:cNvSpPr>
          <p:nvPr>
            <p:ph sz="half" idx="2"/>
          </p:nvPr>
        </p:nvSpPr>
        <p:spPr>
          <a:xfrm>
            <a:off x="4700709" y="574158"/>
            <a:ext cx="3566160" cy="3986412"/>
          </a:xfrm>
        </p:spPr>
        <p:txBody>
          <a:bodyPr/>
          <a:lstStyle/>
          <a:p>
            <a:pPr marL="34290" indent="0">
              <a:buNone/>
            </a:pPr>
            <a:r>
              <a:rPr lang="en-IN" b="1" dirty="0"/>
              <a:t>Model 6</a:t>
            </a:r>
          </a:p>
          <a:p>
            <a:pPr marL="34290" indent="0">
              <a:buNone/>
            </a:pPr>
            <a:r>
              <a:rPr lang="en-IN" dirty="0"/>
              <a:t>We are taking sqft_lot,sqft_basement,sqft_lot15</a:t>
            </a:r>
          </a:p>
          <a:p>
            <a:pPr marL="34290" indent="0">
              <a:buNone/>
            </a:pPr>
            <a:r>
              <a:rPr lang="en-IN" dirty="0"/>
              <a:t>Considering all which are most positively skewed to see if there is any change</a:t>
            </a:r>
          </a:p>
          <a:p>
            <a:pPr marL="34290" indent="0">
              <a:buNone/>
            </a:pPr>
            <a:r>
              <a:rPr lang="en-IN" dirty="0"/>
              <a:t>X6=train[["sqft_lot","sqft_basement","sqft_lot15"]]</a:t>
            </a:r>
          </a:p>
          <a:p>
            <a:pPr marL="34290" indent="0">
              <a:buNone/>
            </a:pPr>
            <a:r>
              <a:rPr lang="en-IN" dirty="0"/>
              <a:t>RMSE: 358316.05859811633</a:t>
            </a:r>
          </a:p>
          <a:p>
            <a:pPr marL="34290" indent="0">
              <a:buNone/>
            </a:pPr>
            <a:r>
              <a:rPr lang="en-IN" dirty="0"/>
              <a:t>R2: 0.103943191221425</a:t>
            </a:r>
          </a:p>
          <a:p>
            <a:pPr marL="34290" indent="0">
              <a:buNone/>
            </a:pPr>
            <a:endParaRPr lang="en-US" dirty="0"/>
          </a:p>
        </p:txBody>
      </p:sp>
    </p:spTree>
    <p:extLst>
      <p:ext uri="{BB962C8B-B14F-4D97-AF65-F5344CB8AC3E}">
        <p14:creationId xmlns:p14="http://schemas.microsoft.com/office/powerpoint/2010/main" val="3883001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0996-3677-419A-BA5B-C80781EEFD03}"/>
              </a:ext>
            </a:extLst>
          </p:cNvPr>
          <p:cNvSpPr>
            <a:spLocks noGrp="1"/>
          </p:cNvSpPr>
          <p:nvPr>
            <p:ph type="title"/>
          </p:nvPr>
        </p:nvSpPr>
        <p:spPr>
          <a:xfrm>
            <a:off x="855264" y="301256"/>
            <a:ext cx="7406640" cy="676940"/>
          </a:xfrm>
        </p:spPr>
        <p:txBody>
          <a:bodyPr/>
          <a:lstStyle/>
          <a:p>
            <a:r>
              <a:rPr lang="en" dirty="0"/>
              <a:t>FEATURE TRANSFORMATION</a:t>
            </a:r>
            <a:endParaRPr lang="en-US" dirty="0"/>
          </a:p>
        </p:txBody>
      </p:sp>
      <p:sp>
        <p:nvSpPr>
          <p:cNvPr id="3" name="Content Placeholder 2">
            <a:extLst>
              <a:ext uri="{FF2B5EF4-FFF2-40B4-BE49-F238E27FC236}">
                <a16:creationId xmlns:a16="http://schemas.microsoft.com/office/drawing/2014/main" id="{02624AFC-37EC-4A32-9DC3-E355B24E44D0}"/>
              </a:ext>
            </a:extLst>
          </p:cNvPr>
          <p:cNvSpPr>
            <a:spLocks noGrp="1"/>
          </p:cNvSpPr>
          <p:nvPr>
            <p:ph idx="1"/>
          </p:nvPr>
        </p:nvSpPr>
        <p:spPr>
          <a:xfrm>
            <a:off x="857251" y="1034902"/>
            <a:ext cx="7404653" cy="3537098"/>
          </a:xfrm>
        </p:spPr>
        <p:txBody>
          <a:bodyPr>
            <a:normAutofit/>
          </a:bodyPr>
          <a:lstStyle/>
          <a:p>
            <a:pPr marL="34290" indent="0">
              <a:buNone/>
            </a:pPr>
            <a:r>
              <a:rPr lang="en-IN" sz="2400" dirty="0"/>
              <a:t>As our data has outliers which cause data to be positively skewed for few parameters. This can be reduced using feature transformation.</a:t>
            </a:r>
          </a:p>
          <a:p>
            <a:pPr marL="34290" indent="0">
              <a:buNone/>
            </a:pPr>
            <a:r>
              <a:rPr lang="en-IN" sz="2400" dirty="0"/>
              <a:t>"sqft_lot","sqft_lot15","sqft_basement"</a:t>
            </a:r>
          </a:p>
          <a:p>
            <a:pPr marL="34290" indent="0">
              <a:buNone/>
            </a:pPr>
            <a:r>
              <a:rPr lang="en-IN" sz="2400" dirty="0"/>
              <a:t>We are taking these as these are the most positively skewed variables.</a:t>
            </a:r>
          </a:p>
          <a:p>
            <a:pPr marL="34290" indent="0">
              <a:buNone/>
            </a:pPr>
            <a:r>
              <a:rPr lang="en-IN" sz="2400" dirty="0"/>
              <a:t>We can use the following feature transformations, they are square root, log+1 as </a:t>
            </a:r>
            <a:r>
              <a:rPr lang="en-IN" sz="2400" dirty="0" err="1"/>
              <a:t>sqft_basement</a:t>
            </a:r>
            <a:r>
              <a:rPr lang="en-IN" sz="2400" dirty="0"/>
              <a:t> log is not possible and squaring.</a:t>
            </a:r>
          </a:p>
          <a:p>
            <a:pPr marL="34290" indent="0">
              <a:buNone/>
            </a:pPr>
            <a:endParaRPr lang="en-US" sz="2000" dirty="0"/>
          </a:p>
        </p:txBody>
      </p:sp>
    </p:spTree>
    <p:extLst>
      <p:ext uri="{BB962C8B-B14F-4D97-AF65-F5344CB8AC3E}">
        <p14:creationId xmlns:p14="http://schemas.microsoft.com/office/powerpoint/2010/main" val="330343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C9EB4-546A-4FD7-A217-70458CB8360A}"/>
              </a:ext>
            </a:extLst>
          </p:cNvPr>
          <p:cNvSpPr>
            <a:spLocks noGrp="1"/>
          </p:cNvSpPr>
          <p:nvPr>
            <p:ph sz="half" idx="1"/>
          </p:nvPr>
        </p:nvSpPr>
        <p:spPr>
          <a:xfrm>
            <a:off x="857250" y="489098"/>
            <a:ext cx="3566160" cy="4071471"/>
          </a:xfrm>
        </p:spPr>
        <p:txBody>
          <a:bodyPr>
            <a:normAutofit/>
          </a:bodyPr>
          <a:lstStyle/>
          <a:p>
            <a:pPr marL="34290" indent="0">
              <a:buNone/>
            </a:pPr>
            <a:r>
              <a:rPr lang="en-IN" b="1" dirty="0"/>
              <a:t>1.Taking Square Root</a:t>
            </a:r>
          </a:p>
          <a:p>
            <a:pPr marL="34290" indent="0">
              <a:buNone/>
            </a:pPr>
            <a:r>
              <a:rPr lang="en-IN" dirty="0"/>
              <a:t>S=</a:t>
            </a:r>
            <a:r>
              <a:rPr lang="en-IN" dirty="0" err="1"/>
              <a:t>np.sqrt</a:t>
            </a:r>
            <a:r>
              <a:rPr lang="en-IN" dirty="0"/>
              <a:t>(train[["sqft_lot","sqft_lot15","sqft_basement"]])</a:t>
            </a:r>
          </a:p>
          <a:p>
            <a:pPr marL="34290" indent="0">
              <a:buNone/>
            </a:pPr>
            <a:r>
              <a:rPr lang="en-IN" dirty="0"/>
              <a:t>RMSE: 362555.1166594581</a:t>
            </a:r>
          </a:p>
          <a:p>
            <a:pPr marL="34290" indent="0">
              <a:buNone/>
            </a:pPr>
            <a:r>
              <a:rPr lang="en-IN" dirty="0"/>
              <a:t>R2: 0.08369400098338119</a:t>
            </a:r>
          </a:p>
          <a:p>
            <a:pPr marL="34290" indent="0">
              <a:buNone/>
            </a:pPr>
            <a:endParaRPr lang="en-IN" dirty="0"/>
          </a:p>
          <a:p>
            <a:pPr marL="34290" indent="0">
              <a:buNone/>
            </a:pPr>
            <a:r>
              <a:rPr lang="en-IN" dirty="0"/>
              <a:t>We can see a slight change in RMSE and R2 but RMSE increased and R2 decreased so it is not suitable.</a:t>
            </a:r>
          </a:p>
          <a:p>
            <a:pPr marL="34290" indent="0">
              <a:buNone/>
            </a:pPr>
            <a:r>
              <a:rPr lang="en-IN" dirty="0"/>
              <a:t>RMSE from 358316.0585 to 362555.116</a:t>
            </a:r>
          </a:p>
          <a:p>
            <a:pPr marL="34290" indent="0">
              <a:buNone/>
            </a:pPr>
            <a:r>
              <a:rPr lang="en-IN" dirty="0"/>
              <a:t>R2 from 0.103 to 0.083</a:t>
            </a:r>
          </a:p>
          <a:p>
            <a:pPr marL="34290" indent="0">
              <a:buNone/>
            </a:pPr>
            <a:endParaRPr lang="en-US" dirty="0"/>
          </a:p>
        </p:txBody>
      </p:sp>
      <p:sp>
        <p:nvSpPr>
          <p:cNvPr id="4" name="Content Placeholder 3">
            <a:extLst>
              <a:ext uri="{FF2B5EF4-FFF2-40B4-BE49-F238E27FC236}">
                <a16:creationId xmlns:a16="http://schemas.microsoft.com/office/drawing/2014/main" id="{D97109FD-244F-4CB6-89D1-3F6D010C17B0}"/>
              </a:ext>
            </a:extLst>
          </p:cNvPr>
          <p:cNvSpPr>
            <a:spLocks noGrp="1"/>
          </p:cNvSpPr>
          <p:nvPr>
            <p:ph sz="half" idx="2"/>
          </p:nvPr>
        </p:nvSpPr>
        <p:spPr>
          <a:xfrm>
            <a:off x="4700709" y="489098"/>
            <a:ext cx="3566160" cy="4071472"/>
          </a:xfrm>
        </p:spPr>
        <p:txBody>
          <a:bodyPr>
            <a:normAutofit/>
          </a:bodyPr>
          <a:lstStyle/>
          <a:p>
            <a:pPr marL="0" lvl="0" indent="0" algn="l" rtl="0">
              <a:spcBef>
                <a:spcPts val="0"/>
              </a:spcBef>
              <a:spcAft>
                <a:spcPts val="0"/>
              </a:spcAft>
              <a:buNone/>
            </a:pPr>
            <a:r>
              <a:rPr lang="en-IN" b="1" dirty="0"/>
              <a:t>2.Taking Log</a:t>
            </a:r>
          </a:p>
          <a:p>
            <a:pPr marL="0" lvl="0" indent="0" algn="l" rtl="0">
              <a:spcBef>
                <a:spcPts val="0"/>
              </a:spcBef>
              <a:spcAft>
                <a:spcPts val="0"/>
              </a:spcAft>
              <a:buNone/>
            </a:pPr>
            <a:r>
              <a:rPr lang="en-IN" dirty="0"/>
              <a:t> S2=np.log(train[["sqft_lot15","sqft_lot","sqft_basement"]]+1)</a:t>
            </a:r>
          </a:p>
          <a:p>
            <a:pPr marL="34290" indent="0">
              <a:buNone/>
            </a:pPr>
            <a:r>
              <a:rPr lang="en-IN" dirty="0"/>
              <a:t>RMSE: 365780.57299123245</a:t>
            </a:r>
          </a:p>
          <a:p>
            <a:pPr marL="34290" indent="0">
              <a:buNone/>
            </a:pPr>
            <a:r>
              <a:rPr lang="en-IN" dirty="0"/>
              <a:t>R2: 0.06790496500426475</a:t>
            </a:r>
          </a:p>
          <a:p>
            <a:pPr marL="34290" indent="0">
              <a:buNone/>
            </a:pPr>
            <a:r>
              <a:rPr lang="en-IN" dirty="0"/>
              <a:t>While we are taking log we are getting error for </a:t>
            </a:r>
            <a:r>
              <a:rPr lang="en-IN" dirty="0" err="1"/>
              <a:t>sqft_basement</a:t>
            </a:r>
            <a:r>
              <a:rPr lang="en-IN" dirty="0"/>
              <a:t> so we will take log+1</a:t>
            </a:r>
          </a:p>
          <a:p>
            <a:pPr marL="34290" indent="0">
              <a:buNone/>
            </a:pPr>
            <a:r>
              <a:rPr lang="en-IN" dirty="0"/>
              <a:t>We can see a very small change</a:t>
            </a:r>
          </a:p>
          <a:p>
            <a:pPr marL="34290" indent="0">
              <a:buNone/>
            </a:pPr>
            <a:r>
              <a:rPr lang="en-IN" dirty="0"/>
              <a:t>RMSE from 358316.0585 to 365780.572</a:t>
            </a:r>
          </a:p>
          <a:p>
            <a:pPr marL="34290" indent="0">
              <a:buNone/>
            </a:pPr>
            <a:r>
              <a:rPr lang="en-IN" dirty="0"/>
              <a:t>R2 from 0.103 to 0.067</a:t>
            </a:r>
            <a:endParaRPr lang="en-US" dirty="0"/>
          </a:p>
        </p:txBody>
      </p:sp>
    </p:spTree>
    <p:extLst>
      <p:ext uri="{BB962C8B-B14F-4D97-AF65-F5344CB8AC3E}">
        <p14:creationId xmlns:p14="http://schemas.microsoft.com/office/powerpoint/2010/main" val="3685761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8DB8E0-8616-414A-A455-074D5CD01FDB}"/>
              </a:ext>
            </a:extLst>
          </p:cNvPr>
          <p:cNvSpPr>
            <a:spLocks noGrp="1"/>
          </p:cNvSpPr>
          <p:nvPr>
            <p:ph idx="1"/>
          </p:nvPr>
        </p:nvSpPr>
        <p:spPr>
          <a:xfrm>
            <a:off x="857251" y="489098"/>
            <a:ext cx="7404653" cy="4082902"/>
          </a:xfrm>
        </p:spPr>
        <p:txBody>
          <a:bodyPr/>
          <a:lstStyle/>
          <a:p>
            <a:pPr marL="34290" indent="0">
              <a:buNone/>
            </a:pPr>
            <a:r>
              <a:rPr lang="en-IN" b="1" dirty="0"/>
              <a:t>3.Squaring</a:t>
            </a:r>
          </a:p>
          <a:p>
            <a:pPr marL="34290" indent="0">
              <a:buNone/>
            </a:pPr>
            <a:r>
              <a:rPr lang="en-IN" dirty="0"/>
              <a:t>S3=</a:t>
            </a:r>
            <a:r>
              <a:rPr lang="en-IN" dirty="0" err="1"/>
              <a:t>np.square</a:t>
            </a:r>
            <a:r>
              <a:rPr lang="en-IN" dirty="0"/>
              <a:t>(train[["sqft_lot15","sqft_lot","sqft_basement"]]+1)</a:t>
            </a:r>
          </a:p>
          <a:p>
            <a:pPr marL="34290" indent="0">
              <a:buNone/>
            </a:pPr>
            <a:r>
              <a:rPr lang="en-IN" dirty="0"/>
              <a:t>RMSE: 352323.0221264352</a:t>
            </a:r>
          </a:p>
          <a:p>
            <a:pPr marL="34290" indent="0">
              <a:buNone/>
            </a:pPr>
            <a:r>
              <a:rPr lang="en-IN" dirty="0"/>
              <a:t>R2: 0.12998158477098248</a:t>
            </a:r>
          </a:p>
          <a:p>
            <a:pPr marL="34290" indent="0">
              <a:buNone/>
            </a:pPr>
            <a:r>
              <a:rPr lang="en-IN" dirty="0"/>
              <a:t>When we are squaring we can see that R2 increases and RMSE decreases.</a:t>
            </a:r>
          </a:p>
          <a:p>
            <a:pPr marL="34290" indent="0">
              <a:buNone/>
            </a:pPr>
            <a:r>
              <a:rPr lang="en-IN" dirty="0"/>
              <a:t>It may be suitable but the change is small.</a:t>
            </a:r>
          </a:p>
          <a:p>
            <a:pPr marL="34290" indent="0">
              <a:buNone/>
            </a:pPr>
            <a:r>
              <a:rPr lang="en-IN" dirty="0"/>
              <a:t>RMSE from 358316.0585 to 352323.022</a:t>
            </a:r>
          </a:p>
          <a:p>
            <a:pPr marL="34290" indent="0">
              <a:buNone/>
            </a:pPr>
            <a:r>
              <a:rPr lang="en-IN" dirty="0"/>
              <a:t>R2 from 0.103 to 0.129</a:t>
            </a:r>
          </a:p>
          <a:p>
            <a:pPr marL="34290" indent="0">
              <a:buNone/>
            </a:pPr>
            <a:endParaRPr lang="en-US" dirty="0"/>
          </a:p>
        </p:txBody>
      </p:sp>
    </p:spTree>
    <p:extLst>
      <p:ext uri="{BB962C8B-B14F-4D97-AF65-F5344CB8AC3E}">
        <p14:creationId xmlns:p14="http://schemas.microsoft.com/office/powerpoint/2010/main" val="356987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2BBB-B103-4422-915E-01375ED94860}"/>
              </a:ext>
            </a:extLst>
          </p:cNvPr>
          <p:cNvSpPr>
            <a:spLocks noGrp="1"/>
          </p:cNvSpPr>
          <p:nvPr>
            <p:ph type="title"/>
          </p:nvPr>
        </p:nvSpPr>
        <p:spPr>
          <a:xfrm>
            <a:off x="857250" y="457200"/>
            <a:ext cx="7406640" cy="485553"/>
          </a:xfrm>
        </p:spPr>
        <p:txBody>
          <a:bodyPr>
            <a:normAutofit fontScale="90000"/>
          </a:bodyPr>
          <a:lstStyle/>
          <a:p>
            <a:r>
              <a:rPr lang="en" sz="3200" dirty="0"/>
              <a:t>NEW FEATURE</a:t>
            </a:r>
            <a:endParaRPr lang="en-US" dirty="0"/>
          </a:p>
        </p:txBody>
      </p:sp>
      <p:sp>
        <p:nvSpPr>
          <p:cNvPr id="3" name="Content Placeholder 2">
            <a:extLst>
              <a:ext uri="{FF2B5EF4-FFF2-40B4-BE49-F238E27FC236}">
                <a16:creationId xmlns:a16="http://schemas.microsoft.com/office/drawing/2014/main" id="{A4F62B0B-0A80-43B1-91DE-DF529E381E0D}"/>
              </a:ext>
            </a:extLst>
          </p:cNvPr>
          <p:cNvSpPr>
            <a:spLocks noGrp="1"/>
          </p:cNvSpPr>
          <p:nvPr>
            <p:ph idx="1"/>
          </p:nvPr>
        </p:nvSpPr>
        <p:spPr>
          <a:xfrm>
            <a:off x="857251" y="942753"/>
            <a:ext cx="7404653" cy="3629247"/>
          </a:xfrm>
        </p:spPr>
        <p:txBody>
          <a:bodyPr>
            <a:normAutofit fontScale="92500" lnSpcReduction="20000"/>
          </a:bodyPr>
          <a:lstStyle/>
          <a:p>
            <a:pPr marL="34290" indent="0">
              <a:buNone/>
            </a:pPr>
            <a:r>
              <a:rPr lang="en-IN" dirty="0"/>
              <a:t>We are creating new column for age of the building by subtracting year in date and the </a:t>
            </a:r>
            <a:r>
              <a:rPr lang="en-IN" dirty="0" err="1"/>
              <a:t>yr_built</a:t>
            </a:r>
            <a:r>
              <a:rPr lang="en-IN" dirty="0"/>
              <a:t>.</a:t>
            </a:r>
          </a:p>
          <a:p>
            <a:pPr marL="34290" indent="0">
              <a:buNone/>
            </a:pPr>
            <a:r>
              <a:rPr lang="en-IN" dirty="0"/>
              <a:t>This will add new feature from the existing features and will be a new feature to learn for model.</a:t>
            </a:r>
          </a:p>
          <a:p>
            <a:pPr marL="34290" indent="0">
              <a:buNone/>
            </a:pPr>
            <a:r>
              <a:rPr lang="en-IN" dirty="0"/>
              <a:t>For getting the year from date convert it into datetime datatype</a:t>
            </a:r>
          </a:p>
          <a:p>
            <a:pPr marL="34290" indent="0">
              <a:buNone/>
            </a:pPr>
            <a:r>
              <a:rPr lang="fr-FR" dirty="0"/>
              <a:t>train["date"] = </a:t>
            </a:r>
            <a:r>
              <a:rPr lang="fr-FR" dirty="0" err="1"/>
              <a:t>pd.to_datetime</a:t>
            </a:r>
            <a:r>
              <a:rPr lang="fr-FR" dirty="0"/>
              <a:t>(train["date"])</a:t>
            </a:r>
          </a:p>
          <a:p>
            <a:pPr marL="34290" indent="0">
              <a:buNone/>
            </a:pPr>
            <a:r>
              <a:rPr lang="en-IN" dirty="0"/>
              <a:t>train["age"]= train['year']-train['</a:t>
            </a:r>
            <a:r>
              <a:rPr lang="en-IN" dirty="0" err="1"/>
              <a:t>yr_built</a:t>
            </a:r>
            <a:r>
              <a:rPr lang="en-IN" dirty="0"/>
              <a:t>']</a:t>
            </a:r>
          </a:p>
          <a:p>
            <a:pPr marL="34290" indent="0">
              <a:buNone/>
            </a:pPr>
            <a:r>
              <a:rPr lang="en-IN" dirty="0" err="1"/>
              <a:t>train.head</a:t>
            </a:r>
            <a:r>
              <a:rPr lang="en-IN" dirty="0"/>
              <a:t>()</a:t>
            </a:r>
          </a:p>
          <a:p>
            <a:pPr marL="34290" indent="0">
              <a:buNone/>
            </a:pPr>
            <a:r>
              <a:rPr lang="en-IN" dirty="0"/>
              <a:t>Now let's try linear regression on the new column</a:t>
            </a:r>
          </a:p>
          <a:p>
            <a:pPr marL="34290" indent="0">
              <a:buNone/>
            </a:pPr>
            <a:r>
              <a:rPr lang="en-IN" dirty="0" err="1"/>
              <a:t>Xn</a:t>
            </a:r>
            <a:r>
              <a:rPr lang="en-IN" dirty="0"/>
              <a:t>= train[['age']]</a:t>
            </a:r>
          </a:p>
          <a:p>
            <a:pPr marL="34290" indent="0">
              <a:buNone/>
            </a:pPr>
            <a:r>
              <a:rPr lang="en-IN" dirty="0"/>
              <a:t>RMSE: 379431.1183192284</a:t>
            </a:r>
          </a:p>
          <a:p>
            <a:pPr marL="34290" indent="0">
              <a:buNone/>
            </a:pPr>
            <a:r>
              <a:rPr lang="en-IN" dirty="0"/>
              <a:t>R2: -0.0008596735670498012</a:t>
            </a:r>
          </a:p>
          <a:p>
            <a:pPr marL="34290" indent="0">
              <a:buNone/>
            </a:pPr>
            <a:r>
              <a:rPr lang="en-IN" dirty="0"/>
              <a:t>We are getting negative r2</a:t>
            </a:r>
          </a:p>
          <a:p>
            <a:pPr marL="34290" indent="0">
              <a:buNone/>
            </a:pPr>
            <a:endParaRPr lang="en-US" dirty="0"/>
          </a:p>
        </p:txBody>
      </p:sp>
    </p:spTree>
    <p:extLst>
      <p:ext uri="{BB962C8B-B14F-4D97-AF65-F5344CB8AC3E}">
        <p14:creationId xmlns:p14="http://schemas.microsoft.com/office/powerpoint/2010/main" val="3902392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8951-FB0F-432A-809E-B1A27536FF46}"/>
              </a:ext>
            </a:extLst>
          </p:cNvPr>
          <p:cNvSpPr>
            <a:spLocks noGrp="1"/>
          </p:cNvSpPr>
          <p:nvPr>
            <p:ph type="title"/>
          </p:nvPr>
        </p:nvSpPr>
        <p:spPr>
          <a:xfrm>
            <a:off x="857250" y="457200"/>
            <a:ext cx="7406640" cy="641498"/>
          </a:xfrm>
        </p:spPr>
        <p:txBody>
          <a:bodyPr/>
          <a:lstStyle/>
          <a:p>
            <a:r>
              <a:rPr lang="en" dirty="0"/>
              <a:t>FORWARD SELECTION</a:t>
            </a:r>
            <a:endParaRPr lang="en-US" dirty="0"/>
          </a:p>
        </p:txBody>
      </p:sp>
      <p:sp>
        <p:nvSpPr>
          <p:cNvPr id="3" name="Content Placeholder 2">
            <a:extLst>
              <a:ext uri="{FF2B5EF4-FFF2-40B4-BE49-F238E27FC236}">
                <a16:creationId xmlns:a16="http://schemas.microsoft.com/office/drawing/2014/main" id="{491924BF-AFD1-445C-8E1F-C7B88C0A1216}"/>
              </a:ext>
            </a:extLst>
          </p:cNvPr>
          <p:cNvSpPr>
            <a:spLocks noGrp="1"/>
          </p:cNvSpPr>
          <p:nvPr>
            <p:ph idx="1"/>
          </p:nvPr>
        </p:nvSpPr>
        <p:spPr>
          <a:xfrm>
            <a:off x="857251" y="1098698"/>
            <a:ext cx="7404653" cy="3473302"/>
          </a:xfrm>
        </p:spPr>
        <p:txBody>
          <a:bodyPr/>
          <a:lstStyle/>
          <a:p>
            <a:pPr marL="34290" indent="0">
              <a:buNone/>
            </a:pPr>
            <a:r>
              <a:rPr lang="en-IN" sz="2400" dirty="0"/>
              <a:t>In forward selection train model using each feature individually and check the performance and for the variable with best performance, we repeat the process and add one variable at a time. It repeats until there is no significant improvement in the model's performance.</a:t>
            </a:r>
          </a:p>
          <a:p>
            <a:pPr marL="34290" indent="0">
              <a:buNone/>
            </a:pPr>
            <a:r>
              <a:rPr lang="en-IN" sz="2400" dirty="0"/>
              <a:t>For all the models taking forward as true and doing forward selection we can see that the RMSE decreased and R2 increased slightly but not a big difference to be seen.</a:t>
            </a:r>
          </a:p>
          <a:p>
            <a:pPr marL="34290" indent="0">
              <a:buNone/>
            </a:pPr>
            <a:endParaRPr lang="en-US" dirty="0"/>
          </a:p>
        </p:txBody>
      </p:sp>
    </p:spTree>
    <p:extLst>
      <p:ext uri="{BB962C8B-B14F-4D97-AF65-F5344CB8AC3E}">
        <p14:creationId xmlns:p14="http://schemas.microsoft.com/office/powerpoint/2010/main" val="3770823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AC8A4-DE1F-48D1-8FDD-7206292CF660}"/>
              </a:ext>
            </a:extLst>
          </p:cNvPr>
          <p:cNvSpPr>
            <a:spLocks noGrp="1"/>
          </p:cNvSpPr>
          <p:nvPr>
            <p:ph type="title"/>
          </p:nvPr>
        </p:nvSpPr>
        <p:spPr>
          <a:xfrm>
            <a:off x="840644" y="457200"/>
            <a:ext cx="7406640" cy="733647"/>
          </a:xfrm>
        </p:spPr>
        <p:txBody>
          <a:bodyPr/>
          <a:lstStyle/>
          <a:p>
            <a:r>
              <a:rPr lang="en" dirty="0"/>
              <a:t>BACKWARD ELIMINATION</a:t>
            </a:r>
            <a:endParaRPr lang="en-US" dirty="0"/>
          </a:p>
        </p:txBody>
      </p:sp>
      <p:sp>
        <p:nvSpPr>
          <p:cNvPr id="3" name="Content Placeholder 2">
            <a:extLst>
              <a:ext uri="{FF2B5EF4-FFF2-40B4-BE49-F238E27FC236}">
                <a16:creationId xmlns:a16="http://schemas.microsoft.com/office/drawing/2014/main" id="{55026DCA-0D10-4674-8143-6F9E9B19356C}"/>
              </a:ext>
            </a:extLst>
          </p:cNvPr>
          <p:cNvSpPr>
            <a:spLocks noGrp="1"/>
          </p:cNvSpPr>
          <p:nvPr>
            <p:ph idx="1"/>
          </p:nvPr>
        </p:nvSpPr>
        <p:spPr>
          <a:xfrm>
            <a:off x="857251" y="1190847"/>
            <a:ext cx="7404653" cy="3381153"/>
          </a:xfrm>
        </p:spPr>
        <p:txBody>
          <a:bodyPr/>
          <a:lstStyle/>
          <a:p>
            <a:pPr marL="34290" indent="0">
              <a:buNone/>
            </a:pPr>
            <a:r>
              <a:rPr lang="en-IN" sz="2400" dirty="0"/>
              <a:t>In backward elimination train model using all feature and check the performance, drop one variable at a time and check performance.</a:t>
            </a:r>
          </a:p>
          <a:p>
            <a:pPr marL="34290" indent="0">
              <a:buNone/>
            </a:pPr>
            <a:r>
              <a:rPr lang="en-IN" sz="2400" dirty="0"/>
              <a:t>For all the models taking forward as true and doing forward selection we can see that the RMSE decreased and R2 increased slightly but not a big difference to be seen.</a:t>
            </a:r>
          </a:p>
          <a:p>
            <a:pPr marL="34290" indent="0">
              <a:buNone/>
            </a:pPr>
            <a:endParaRPr lang="en-US" dirty="0"/>
          </a:p>
        </p:txBody>
      </p:sp>
    </p:spTree>
    <p:extLst>
      <p:ext uri="{BB962C8B-B14F-4D97-AF65-F5344CB8AC3E}">
        <p14:creationId xmlns:p14="http://schemas.microsoft.com/office/powerpoint/2010/main" val="1154530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9F9D-CFF0-4D35-97B0-2AB383E13D99}"/>
              </a:ext>
            </a:extLst>
          </p:cNvPr>
          <p:cNvSpPr>
            <a:spLocks noGrp="1"/>
          </p:cNvSpPr>
          <p:nvPr>
            <p:ph type="title"/>
          </p:nvPr>
        </p:nvSpPr>
        <p:spPr>
          <a:xfrm>
            <a:off x="857250" y="457200"/>
            <a:ext cx="7406640" cy="443023"/>
          </a:xfrm>
        </p:spPr>
        <p:txBody>
          <a:bodyPr>
            <a:normAutofit fontScale="90000"/>
          </a:bodyPr>
          <a:lstStyle/>
          <a:p>
            <a:r>
              <a:rPr lang="en-US" dirty="0"/>
              <a:t>DECISION TREE</a:t>
            </a:r>
          </a:p>
        </p:txBody>
      </p:sp>
      <p:sp>
        <p:nvSpPr>
          <p:cNvPr id="3" name="Content Placeholder 2">
            <a:extLst>
              <a:ext uri="{FF2B5EF4-FFF2-40B4-BE49-F238E27FC236}">
                <a16:creationId xmlns:a16="http://schemas.microsoft.com/office/drawing/2014/main" id="{F250D6B6-37F8-4BC4-B552-2B63014DE9C5}"/>
              </a:ext>
            </a:extLst>
          </p:cNvPr>
          <p:cNvSpPr>
            <a:spLocks noGrp="1"/>
          </p:cNvSpPr>
          <p:nvPr>
            <p:ph idx="1"/>
          </p:nvPr>
        </p:nvSpPr>
        <p:spPr>
          <a:xfrm>
            <a:off x="857251" y="978195"/>
            <a:ext cx="7404653" cy="3785191"/>
          </a:xfrm>
        </p:spPr>
        <p:txBody>
          <a:bodyPr>
            <a:noAutofit/>
          </a:bodyPr>
          <a:lstStyle/>
          <a:p>
            <a:pPr marL="34290" indent="0">
              <a:buNone/>
            </a:pPr>
            <a:r>
              <a:rPr lang="en-IN" sz="1600" dirty="0"/>
              <a:t>We did </a:t>
            </a:r>
            <a:r>
              <a:rPr lang="en-IN" sz="1600" dirty="0" err="1"/>
              <a:t>Hypertuning</a:t>
            </a:r>
            <a:r>
              <a:rPr lang="en-IN" sz="1600" dirty="0"/>
              <a:t> to get better model where </a:t>
            </a:r>
            <a:r>
              <a:rPr lang="en-IN" sz="1600" dirty="0" err="1"/>
              <a:t>max_dept</a:t>
            </a:r>
            <a:r>
              <a:rPr lang="en-IN" sz="1600" dirty="0"/>
              <a:t> is number of predictors-1 and </a:t>
            </a:r>
            <a:r>
              <a:rPr lang="en-IN" sz="1600" dirty="0" err="1"/>
              <a:t>min_samples_leaf</a:t>
            </a:r>
            <a:r>
              <a:rPr lang="en-IN" sz="1600" dirty="0"/>
              <a:t> as 1.</a:t>
            </a:r>
          </a:p>
          <a:p>
            <a:r>
              <a:rPr lang="en-IN" sz="1600" dirty="0"/>
              <a:t>For the model 1 we got the highest RMSE and least R2 ,which is not a good model.</a:t>
            </a:r>
          </a:p>
          <a:p>
            <a:r>
              <a:rPr lang="en-IN" sz="1600" dirty="0"/>
              <a:t>For the model 2 we got the highest RMSE and least R2 ,which is not a good model.</a:t>
            </a:r>
          </a:p>
          <a:p>
            <a:r>
              <a:rPr lang="en-IN" sz="1600" dirty="0"/>
              <a:t>For the model 3 we can see that RMSE Decreased and R2 increased but not good enough.</a:t>
            </a:r>
          </a:p>
          <a:p>
            <a:r>
              <a:rPr lang="en-IN" sz="1600" dirty="0"/>
              <a:t>For the model 4 we can see that RMSE Decreased and R2 increased but not good enough.</a:t>
            </a:r>
          </a:p>
          <a:p>
            <a:r>
              <a:rPr lang="en-IN" sz="1600" dirty="0"/>
              <a:t>For the model 5 we can see that RMSE Decreased and R2 increased but not good enough.</a:t>
            </a:r>
          </a:p>
          <a:p>
            <a:r>
              <a:rPr lang="en-IN" sz="1600" dirty="0"/>
              <a:t>For the model 6 we can see that RMSE Decreased and R2 increased but not good enough.</a:t>
            </a:r>
          </a:p>
          <a:p>
            <a:endParaRPr lang="en-IN" sz="1800" dirty="0"/>
          </a:p>
          <a:p>
            <a:endParaRPr lang="en-IN" sz="1800" dirty="0"/>
          </a:p>
          <a:p>
            <a:endParaRPr lang="en-IN" sz="1800" dirty="0"/>
          </a:p>
          <a:p>
            <a:endParaRPr lang="en-IN" sz="1800" dirty="0"/>
          </a:p>
          <a:p>
            <a:endParaRPr lang="en-IN" sz="1800" dirty="0"/>
          </a:p>
          <a:p>
            <a:endParaRPr lang="en-IN" sz="1800" dirty="0"/>
          </a:p>
          <a:p>
            <a:endParaRPr lang="en-US" sz="1800" dirty="0"/>
          </a:p>
        </p:txBody>
      </p:sp>
    </p:spTree>
    <p:extLst>
      <p:ext uri="{BB962C8B-B14F-4D97-AF65-F5344CB8AC3E}">
        <p14:creationId xmlns:p14="http://schemas.microsoft.com/office/powerpoint/2010/main" val="16948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545617" y="370821"/>
            <a:ext cx="8520600" cy="7136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4400" dirty="0"/>
              <a:t>HYPOTHESIS</a:t>
            </a:r>
            <a:endParaRPr sz="4400" dirty="0"/>
          </a:p>
        </p:txBody>
      </p:sp>
      <p:sp>
        <p:nvSpPr>
          <p:cNvPr id="63" name="Google Shape;63;p14"/>
          <p:cNvSpPr txBox="1">
            <a:spLocks noGrp="1"/>
          </p:cNvSpPr>
          <p:nvPr>
            <p:ph type="body" idx="1"/>
          </p:nvPr>
        </p:nvSpPr>
        <p:spPr>
          <a:xfrm>
            <a:off x="311700" y="1290084"/>
            <a:ext cx="8520600" cy="3300056"/>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 sz="2800" dirty="0"/>
              <a:t>1.Price of House increases with increase in sqft_living.</a:t>
            </a:r>
          </a:p>
          <a:p>
            <a:pPr marL="114300" lvl="0" indent="0" algn="l" rtl="0">
              <a:spcBef>
                <a:spcPts val="0"/>
              </a:spcBef>
              <a:spcAft>
                <a:spcPts val="0"/>
              </a:spcAft>
              <a:buSzPts val="1800"/>
              <a:buNone/>
            </a:pPr>
            <a:r>
              <a:rPr lang="en" sz="2800" dirty="0"/>
              <a:t>2.Price of house is moderate with increase in bathrooms.</a:t>
            </a:r>
          </a:p>
          <a:p>
            <a:pPr marL="114300" lvl="0" indent="0" algn="l" rtl="0">
              <a:spcBef>
                <a:spcPts val="0"/>
              </a:spcBef>
              <a:spcAft>
                <a:spcPts val="0"/>
              </a:spcAft>
              <a:buSzPts val="1800"/>
              <a:buNone/>
            </a:pPr>
            <a:r>
              <a:rPr lang="en" sz="2800" dirty="0"/>
              <a:t>3.Houses with good view cost more .</a:t>
            </a:r>
          </a:p>
          <a:p>
            <a:pPr marL="114300" lvl="0" indent="0" algn="l" rtl="0">
              <a:spcBef>
                <a:spcPts val="0"/>
              </a:spcBef>
              <a:spcAft>
                <a:spcPts val="0"/>
              </a:spcAft>
              <a:buSzPts val="1800"/>
              <a:buNone/>
            </a:pPr>
            <a:r>
              <a:rPr lang="en" sz="2800" dirty="0"/>
              <a:t>4.House with more bedrooms have more price.</a:t>
            </a:r>
          </a:p>
          <a:p>
            <a:pPr marL="114300" lvl="0" indent="0" algn="l" rtl="0">
              <a:spcBef>
                <a:spcPts val="0"/>
              </a:spcBef>
              <a:spcAft>
                <a:spcPts val="0"/>
              </a:spcAft>
              <a:buSzPts val="1800"/>
              <a:buNone/>
            </a:pPr>
            <a:r>
              <a:rPr lang="en" sz="2800" dirty="0"/>
              <a:t>5.Location of the house effect the price of the house.</a:t>
            </a:r>
            <a:endParaRPr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1A48EF-D310-4F97-84DD-C66735C7CDC9}"/>
              </a:ext>
            </a:extLst>
          </p:cNvPr>
          <p:cNvSpPr>
            <a:spLocks noGrp="1"/>
          </p:cNvSpPr>
          <p:nvPr>
            <p:ph idx="1"/>
          </p:nvPr>
        </p:nvSpPr>
        <p:spPr>
          <a:xfrm>
            <a:off x="857251" y="581247"/>
            <a:ext cx="7404653" cy="3990753"/>
          </a:xfrm>
        </p:spPr>
        <p:txBody>
          <a:bodyPr/>
          <a:lstStyle/>
          <a:p>
            <a:r>
              <a:rPr lang="en-IN" dirty="0"/>
              <a:t>For the model 7 we are using feature transformation square root, we can see that RMSE and R2 does not have change and similar with other feature transformations. </a:t>
            </a:r>
          </a:p>
          <a:p>
            <a:r>
              <a:rPr lang="en-IN" dirty="0"/>
              <a:t>For the model 8 we are using feature transformation log, we can see that RMSE and R2 does not have change and similar with other feature transformations. </a:t>
            </a:r>
          </a:p>
          <a:p>
            <a:r>
              <a:rPr lang="en-IN" dirty="0"/>
              <a:t>For the model 9 we are using feature transformation squaring, we can see that RMSE and R2 does not have change and similar with other feature transformations. </a:t>
            </a:r>
          </a:p>
          <a:p>
            <a:r>
              <a:rPr lang="en-IN" dirty="0"/>
              <a:t>For the model 10 we are using new feature age, we can see </a:t>
            </a:r>
            <a:r>
              <a:rPr lang="en-IN" sz="1800" dirty="0"/>
              <a:t>highest RMSE and least R2 ,which is not a good model.</a:t>
            </a:r>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1451745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CFCD0-34A2-41CF-B51A-E75B5F43D4D5}"/>
              </a:ext>
            </a:extLst>
          </p:cNvPr>
          <p:cNvSpPr>
            <a:spLocks noGrp="1"/>
          </p:cNvSpPr>
          <p:nvPr>
            <p:ph idx="1"/>
          </p:nvPr>
        </p:nvSpPr>
        <p:spPr>
          <a:xfrm>
            <a:off x="857251" y="503274"/>
            <a:ext cx="7404653" cy="4068726"/>
          </a:xfrm>
        </p:spPr>
        <p:txBody>
          <a:bodyPr>
            <a:normAutofit/>
          </a:bodyPr>
          <a:lstStyle/>
          <a:p>
            <a:pPr marL="171450" marR="0" lvl="0" indent="-137160" algn="l" defTabSz="685800" rtl="0" eaLnBrk="1" fontAlgn="auto" latinLnBrk="0" hangingPunct="1">
              <a:lnSpc>
                <a:spcPct val="90000"/>
              </a:lnSpc>
              <a:spcBef>
                <a:spcPts val="1050"/>
              </a:spcBef>
              <a:spcAft>
                <a:spcPts val="0"/>
              </a:spcAft>
              <a:buClr>
                <a:srgbClr val="A6B727"/>
              </a:buClr>
              <a:buSzPct val="80000"/>
              <a:buFont typeface="Corbel" pitchFamily="34" charset="0"/>
              <a:buChar char="•"/>
              <a:tabLst/>
              <a:defRPr/>
            </a:pPr>
            <a:r>
              <a:rPr kumimoji="0" lang="en-IN" sz="1600" b="0" i="0" u="none" strike="noStrike" kern="1200" cap="none" spc="0" normalizeH="0" baseline="0" noProof="0" dirty="0">
                <a:ln>
                  <a:noFill/>
                </a:ln>
                <a:solidFill>
                  <a:srgbClr val="A6B727"/>
                </a:solidFill>
                <a:effectLst/>
                <a:uLnTx/>
                <a:uFillTx/>
                <a:ea typeface="+mn-ea"/>
                <a:cs typeface="+mn-cs"/>
              </a:rPr>
              <a:t>Model 11 for different features ["age","long","lat","sqft_living","sqft_lot15","sqft_lot","sqft_basement"]</a:t>
            </a:r>
          </a:p>
          <a:p>
            <a:pPr marL="34290" marR="0" lvl="0" indent="0" algn="l" defTabSz="685800" rtl="0" eaLnBrk="1" fontAlgn="auto" latinLnBrk="0" hangingPunct="1">
              <a:lnSpc>
                <a:spcPct val="90000"/>
              </a:lnSpc>
              <a:spcBef>
                <a:spcPts val="1050"/>
              </a:spcBef>
              <a:spcAft>
                <a:spcPts val="0"/>
              </a:spcAft>
              <a:buClr>
                <a:srgbClr val="A6B727"/>
              </a:buClr>
              <a:buSzPct val="80000"/>
              <a:buNone/>
              <a:tabLst/>
              <a:defRPr/>
            </a:pPr>
            <a:r>
              <a:rPr kumimoji="0" lang="en-IN" sz="1600" b="0" i="0" u="none" strike="noStrike" kern="1200" cap="none" spc="0" normalizeH="0" baseline="0" noProof="0" dirty="0">
                <a:ln>
                  <a:noFill/>
                </a:ln>
                <a:effectLst/>
                <a:uLnTx/>
                <a:uFillTx/>
                <a:ea typeface="+mn-ea"/>
                <a:cs typeface="+mn-cs"/>
              </a:rPr>
              <a:t>RMSE: 204512.96207653877   ,</a:t>
            </a:r>
            <a:r>
              <a:rPr kumimoji="0" lang="en-IN" sz="1600" b="0" i="0" u="none" strike="noStrike" kern="1200" cap="none" spc="0" normalizeH="0" baseline="0" noProof="0" dirty="0">
                <a:ln>
                  <a:noFill/>
                </a:ln>
                <a:solidFill>
                  <a:srgbClr val="A6B727"/>
                </a:solidFill>
                <a:effectLst/>
                <a:uLnTx/>
                <a:uFillTx/>
                <a:ea typeface="+mn-ea"/>
                <a:cs typeface="+mn-cs"/>
              </a:rPr>
              <a:t>R2 0.7007522578105545</a:t>
            </a:r>
          </a:p>
          <a:p>
            <a:pPr marL="171450" marR="0" lvl="0" indent="-137160" algn="l" defTabSz="685800" rtl="0" eaLnBrk="1" fontAlgn="auto" latinLnBrk="0" hangingPunct="1">
              <a:lnSpc>
                <a:spcPct val="90000"/>
              </a:lnSpc>
              <a:spcBef>
                <a:spcPts val="1050"/>
              </a:spcBef>
              <a:spcAft>
                <a:spcPts val="0"/>
              </a:spcAft>
              <a:buClr>
                <a:srgbClr val="A6B727"/>
              </a:buClr>
              <a:buSzPct val="80000"/>
              <a:buFont typeface="Corbel" pitchFamily="34" charset="0"/>
              <a:buChar char="•"/>
              <a:tabLst/>
              <a:defRPr/>
            </a:pPr>
            <a:r>
              <a:rPr kumimoji="0" lang="en-IN" sz="1600" b="0" i="0" u="none" strike="noStrike" kern="1200" cap="none" spc="0" normalizeH="0" baseline="0" noProof="0" dirty="0">
                <a:ln>
                  <a:noFill/>
                </a:ln>
                <a:effectLst/>
                <a:uLnTx/>
                <a:uFillTx/>
                <a:ea typeface="+mn-ea"/>
                <a:cs typeface="+mn-cs"/>
              </a:rPr>
              <a:t>Model 12 for different features ["grade","</a:t>
            </a:r>
            <a:r>
              <a:rPr kumimoji="0" lang="en-IN" sz="1600" b="0" i="0" u="none" strike="noStrike" kern="1200" cap="none" spc="0" normalizeH="0" baseline="0" noProof="0" dirty="0" err="1">
                <a:ln>
                  <a:noFill/>
                </a:ln>
                <a:effectLst/>
                <a:uLnTx/>
                <a:uFillTx/>
                <a:ea typeface="+mn-ea"/>
                <a:cs typeface="+mn-cs"/>
              </a:rPr>
              <a:t>lat</a:t>
            </a:r>
            <a:r>
              <a:rPr kumimoji="0" lang="en-IN" sz="1600" b="0" i="0" u="none" strike="noStrike" kern="1200" cap="none" spc="0" normalizeH="0" baseline="0" noProof="0" dirty="0">
                <a:ln>
                  <a:noFill/>
                </a:ln>
                <a:effectLst/>
                <a:uLnTx/>
                <a:uFillTx/>
                <a:ea typeface="+mn-ea"/>
                <a:cs typeface="+mn-cs"/>
              </a:rPr>
              <a:t>","</a:t>
            </a:r>
            <a:r>
              <a:rPr kumimoji="0" lang="en-IN" sz="1600" b="0" i="0" u="none" strike="noStrike" kern="1200" cap="none" spc="0" normalizeH="0" baseline="0" noProof="0" dirty="0" err="1">
                <a:ln>
                  <a:noFill/>
                </a:ln>
                <a:effectLst/>
                <a:uLnTx/>
                <a:uFillTx/>
                <a:ea typeface="+mn-ea"/>
                <a:cs typeface="+mn-cs"/>
              </a:rPr>
              <a:t>sqft_living","sqft_above","sqft_lot","bathrooms</a:t>
            </a:r>
            <a:r>
              <a:rPr kumimoji="0" lang="en-IN" sz="1600" b="0" i="0" u="none" strike="noStrike" kern="1200" cap="none" spc="0" normalizeH="0" baseline="0" noProof="0" dirty="0">
                <a:ln>
                  <a:noFill/>
                </a:ln>
                <a:effectLst/>
                <a:uLnTx/>
                <a:uFillTx/>
                <a:ea typeface="+mn-ea"/>
                <a:cs typeface="+mn-cs"/>
              </a:rPr>
              <a:t>"]</a:t>
            </a:r>
          </a:p>
          <a:p>
            <a:pPr marL="34290" marR="0" lvl="0" indent="0" algn="l" defTabSz="685800" rtl="0" eaLnBrk="1" fontAlgn="auto" latinLnBrk="0" hangingPunct="1">
              <a:lnSpc>
                <a:spcPct val="90000"/>
              </a:lnSpc>
              <a:spcBef>
                <a:spcPts val="1050"/>
              </a:spcBef>
              <a:spcAft>
                <a:spcPts val="0"/>
              </a:spcAft>
              <a:buClr>
                <a:srgbClr val="A6B727"/>
              </a:buClr>
              <a:buSzPct val="80000"/>
              <a:buNone/>
              <a:tabLst/>
              <a:defRPr/>
            </a:pPr>
            <a:r>
              <a:rPr kumimoji="0" lang="en-IN" sz="1600" b="0" i="0" u="none" strike="noStrike" kern="1200" cap="none" spc="0" normalizeH="0" baseline="0" noProof="0" dirty="0">
                <a:ln>
                  <a:noFill/>
                </a:ln>
                <a:effectLst/>
                <a:uLnTx/>
                <a:uFillTx/>
                <a:ea typeface="+mn-ea"/>
                <a:cs typeface="+mn-cs"/>
              </a:rPr>
              <a:t>RMSE: 217206.79268947375  ,R2 0.6660423811430605</a:t>
            </a:r>
          </a:p>
          <a:p>
            <a:pPr marL="171450" marR="0" lvl="0" indent="-137160" algn="l" defTabSz="685800" rtl="0" eaLnBrk="1" fontAlgn="auto" latinLnBrk="0" hangingPunct="1">
              <a:lnSpc>
                <a:spcPct val="90000"/>
              </a:lnSpc>
              <a:spcBef>
                <a:spcPts val="1050"/>
              </a:spcBef>
              <a:spcAft>
                <a:spcPts val="0"/>
              </a:spcAft>
              <a:buClr>
                <a:srgbClr val="A6B727"/>
              </a:buClr>
              <a:buSzPct val="80000"/>
              <a:buFont typeface="Corbel" pitchFamily="34" charset="0"/>
              <a:buChar char="•"/>
              <a:tabLst/>
              <a:defRPr/>
            </a:pPr>
            <a:r>
              <a:rPr kumimoji="0" lang="en-IN" sz="1600" b="0" i="0" u="none" strike="noStrike" kern="1200" cap="none" spc="0" normalizeH="0" baseline="0" noProof="0" dirty="0">
                <a:ln>
                  <a:noFill/>
                </a:ln>
                <a:effectLst/>
                <a:uLnTx/>
                <a:uFillTx/>
                <a:ea typeface="+mn-ea"/>
                <a:cs typeface="+mn-cs"/>
              </a:rPr>
              <a:t>Model 13 for different features ["sqft_living","grade","lat","bathrooms",'long','sqft_lot15’]</a:t>
            </a:r>
          </a:p>
          <a:p>
            <a:pPr marL="34290" marR="0" lvl="0" indent="0" algn="l" defTabSz="685800" rtl="0" eaLnBrk="1" fontAlgn="auto" latinLnBrk="0" hangingPunct="1">
              <a:lnSpc>
                <a:spcPct val="90000"/>
              </a:lnSpc>
              <a:spcBef>
                <a:spcPts val="1050"/>
              </a:spcBef>
              <a:spcAft>
                <a:spcPts val="0"/>
              </a:spcAft>
              <a:buClr>
                <a:srgbClr val="A6B727"/>
              </a:buClr>
              <a:buSzPct val="80000"/>
              <a:buNone/>
              <a:tabLst/>
              <a:defRPr/>
            </a:pPr>
            <a:r>
              <a:rPr kumimoji="0" lang="en-IN" sz="1600" b="0" i="0" u="none" strike="noStrike" kern="1200" cap="none" spc="0" normalizeH="0" baseline="0" noProof="0" dirty="0">
                <a:ln>
                  <a:noFill/>
                </a:ln>
                <a:effectLst/>
                <a:uLnTx/>
                <a:uFillTx/>
                <a:ea typeface="+mn-ea"/>
                <a:cs typeface="+mn-cs"/>
              </a:rPr>
              <a:t>RMSE: 213682.85225564733  ,R2: 0.6764680582317251</a:t>
            </a:r>
          </a:p>
          <a:p>
            <a:pPr marL="171450" marR="0" lvl="0" indent="-137160" algn="l" defTabSz="685800" rtl="0" eaLnBrk="1" fontAlgn="auto" latinLnBrk="0" hangingPunct="1">
              <a:lnSpc>
                <a:spcPct val="90000"/>
              </a:lnSpc>
              <a:spcBef>
                <a:spcPts val="1050"/>
              </a:spcBef>
              <a:spcAft>
                <a:spcPts val="0"/>
              </a:spcAft>
              <a:buClr>
                <a:srgbClr val="A6B727"/>
              </a:buClr>
              <a:buSzPct val="80000"/>
              <a:buFont typeface="Corbel" pitchFamily="34" charset="0"/>
              <a:buChar char="•"/>
              <a:tabLst/>
              <a:defRPr/>
            </a:pPr>
            <a:r>
              <a:rPr kumimoji="0" lang="en-IN" sz="1600" b="0" i="0" u="none" strike="noStrike" kern="1200" cap="none" spc="0" normalizeH="0" baseline="0" noProof="0" dirty="0">
                <a:ln>
                  <a:noFill/>
                </a:ln>
                <a:effectLst/>
                <a:uLnTx/>
                <a:uFillTx/>
                <a:ea typeface="+mn-ea"/>
                <a:cs typeface="+mn-cs"/>
              </a:rPr>
              <a:t>Model 14 for different features ["sqft_living","grade","lat","bathrooms",'long','bedrooms','view’]</a:t>
            </a:r>
          </a:p>
          <a:p>
            <a:pPr marL="34290" marR="0" lvl="0" indent="0" algn="l" defTabSz="685800" rtl="0" eaLnBrk="1" fontAlgn="auto" latinLnBrk="0" hangingPunct="1">
              <a:lnSpc>
                <a:spcPct val="90000"/>
              </a:lnSpc>
              <a:spcBef>
                <a:spcPts val="1050"/>
              </a:spcBef>
              <a:spcAft>
                <a:spcPts val="0"/>
              </a:spcAft>
              <a:buClr>
                <a:srgbClr val="A6B727"/>
              </a:buClr>
              <a:buSzPct val="80000"/>
              <a:buNone/>
              <a:tabLst/>
              <a:defRPr/>
            </a:pPr>
            <a:r>
              <a:rPr kumimoji="0" lang="en-IN" sz="1600" b="0" i="0" u="none" strike="noStrike" kern="1200" cap="none" spc="0" normalizeH="0" baseline="0" noProof="0" dirty="0">
                <a:ln>
                  <a:noFill/>
                </a:ln>
                <a:effectLst/>
                <a:uLnTx/>
                <a:uFillTx/>
                <a:ea typeface="+mn-ea"/>
                <a:cs typeface="+mn-cs"/>
              </a:rPr>
              <a:t>RMSE: 195567.36351982984 , R2 0.7317707201998267</a:t>
            </a:r>
          </a:p>
          <a:p>
            <a:endParaRPr lang="en-IN" b="0" i="0" dirty="0">
              <a:solidFill>
                <a:srgbClr val="000000"/>
              </a:solidFill>
              <a:effectLst/>
              <a:latin typeface="Helvetica Neue"/>
            </a:endParaRPr>
          </a:p>
          <a:p>
            <a:endParaRPr lang="en-IN" b="0" i="0" dirty="0">
              <a:solidFill>
                <a:srgbClr val="000000"/>
              </a:solidFill>
              <a:effectLst/>
              <a:latin typeface="Helvetica Neue"/>
            </a:endParaRPr>
          </a:p>
          <a:p>
            <a:endParaRPr lang="en-IN" dirty="0">
              <a:solidFill>
                <a:srgbClr val="000000"/>
              </a:solidFill>
              <a:latin typeface="Helvetica Neue"/>
            </a:endParaRPr>
          </a:p>
          <a:p>
            <a:endParaRPr lang="en-IN" dirty="0"/>
          </a:p>
          <a:p>
            <a:pPr marL="34290" indent="0">
              <a:buNone/>
            </a:pPr>
            <a:endParaRPr lang="en-IN" dirty="0"/>
          </a:p>
          <a:p>
            <a:endParaRPr lang="en-US" dirty="0"/>
          </a:p>
        </p:txBody>
      </p:sp>
    </p:spTree>
    <p:extLst>
      <p:ext uri="{BB962C8B-B14F-4D97-AF65-F5344CB8AC3E}">
        <p14:creationId xmlns:p14="http://schemas.microsoft.com/office/powerpoint/2010/main" val="621940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422F5-11B2-4D1A-9AB3-829D3A4905B3}"/>
              </a:ext>
            </a:extLst>
          </p:cNvPr>
          <p:cNvSpPr>
            <a:spLocks noGrp="1"/>
          </p:cNvSpPr>
          <p:nvPr>
            <p:ph type="title"/>
          </p:nvPr>
        </p:nvSpPr>
        <p:spPr>
          <a:xfrm>
            <a:off x="857250" y="457200"/>
            <a:ext cx="7406640" cy="584791"/>
          </a:xfrm>
        </p:spPr>
        <p:txBody>
          <a:bodyPr/>
          <a:lstStyle/>
          <a:p>
            <a:r>
              <a:rPr lang="en-IN" dirty="0"/>
              <a:t>TESTING </a:t>
            </a:r>
            <a:endParaRPr lang="en-US" dirty="0"/>
          </a:p>
        </p:txBody>
      </p:sp>
      <p:sp>
        <p:nvSpPr>
          <p:cNvPr id="3" name="Content Placeholder 2">
            <a:extLst>
              <a:ext uri="{FF2B5EF4-FFF2-40B4-BE49-F238E27FC236}">
                <a16:creationId xmlns:a16="http://schemas.microsoft.com/office/drawing/2014/main" id="{7958FB34-62A6-4FA4-9E70-60412ADB1717}"/>
              </a:ext>
            </a:extLst>
          </p:cNvPr>
          <p:cNvSpPr>
            <a:spLocks noGrp="1"/>
          </p:cNvSpPr>
          <p:nvPr>
            <p:ph idx="1"/>
          </p:nvPr>
        </p:nvSpPr>
        <p:spPr>
          <a:xfrm>
            <a:off x="857251" y="1127051"/>
            <a:ext cx="7404653" cy="3559249"/>
          </a:xfrm>
        </p:spPr>
        <p:txBody>
          <a:bodyPr>
            <a:normAutofit lnSpcReduction="10000"/>
          </a:bodyPr>
          <a:lstStyle/>
          <a:p>
            <a:pPr marL="34290" indent="0">
              <a:buNone/>
            </a:pPr>
            <a:r>
              <a:rPr lang="en-IN" dirty="0"/>
              <a:t>For model 14 we got the best result .</a:t>
            </a:r>
          </a:p>
          <a:p>
            <a:pPr marL="34290" indent="0">
              <a:buNone/>
            </a:pPr>
            <a:r>
              <a:rPr lang="en-IN" dirty="0"/>
              <a:t>Using model 14 for test data,</a:t>
            </a:r>
          </a:p>
          <a:p>
            <a:pPr marL="34290" indent="0">
              <a:buNone/>
            </a:pPr>
            <a:r>
              <a:rPr lang="en-IN" dirty="0"/>
              <a:t>X=(test[["sqft_living","grade","lat","bathrooms",'long','bedrooms','view']])</a:t>
            </a:r>
          </a:p>
          <a:p>
            <a:pPr marL="34290" indent="0">
              <a:buNone/>
            </a:pPr>
            <a:r>
              <a:rPr lang="en-IN" dirty="0"/>
              <a:t>Y=test[["price"]]</a:t>
            </a:r>
          </a:p>
          <a:p>
            <a:pPr marL="34290" indent="0">
              <a:buNone/>
            </a:pPr>
            <a:r>
              <a:rPr kumimoji="0" lang="en-IN" sz="3300" b="0" i="0" u="none" strike="noStrike" kern="1200" cap="none" spc="0" normalizeH="0" baseline="0" noProof="0" dirty="0">
                <a:ln>
                  <a:noFill/>
                </a:ln>
                <a:solidFill>
                  <a:srgbClr val="A6B727"/>
                </a:solidFill>
                <a:effectLst/>
                <a:uLnTx/>
                <a:uFillTx/>
                <a:latin typeface="+mj-lt"/>
                <a:ea typeface="+mj-ea"/>
                <a:cs typeface="+mj-cs"/>
              </a:rPr>
              <a:t>RESULT:</a:t>
            </a:r>
            <a:endParaRPr lang="en-IN" dirty="0">
              <a:latin typeface="+mj-lt"/>
            </a:endParaRPr>
          </a:p>
          <a:p>
            <a:pPr marL="34290" indent="0">
              <a:buNone/>
            </a:pPr>
            <a:r>
              <a:rPr lang="en-IN" dirty="0"/>
              <a:t>The model 14 has more R2 and less RMSE compare to others.</a:t>
            </a:r>
          </a:p>
          <a:p>
            <a:pPr marL="34290" indent="0">
              <a:buNone/>
            </a:pPr>
            <a:r>
              <a:rPr lang="en-IN" dirty="0"/>
              <a:t>The Model 14 is best performing model</a:t>
            </a:r>
          </a:p>
          <a:p>
            <a:pPr marL="34290" indent="0">
              <a:buNone/>
            </a:pPr>
            <a:r>
              <a:rPr lang="en-IN" dirty="0"/>
              <a:t>In model 14 features</a:t>
            </a:r>
          </a:p>
          <a:p>
            <a:pPr marL="34290" indent="0">
              <a:buNone/>
            </a:pPr>
            <a:r>
              <a:rPr lang="en-IN" dirty="0"/>
              <a:t>["sqft_living","grade","lat","bathrooms",'long','bedrooms','view’] are able to explain 70% of the variation in house prices.</a:t>
            </a:r>
            <a:endParaRPr lang="en-US" dirty="0"/>
          </a:p>
        </p:txBody>
      </p:sp>
    </p:spTree>
    <p:extLst>
      <p:ext uri="{BB962C8B-B14F-4D97-AF65-F5344CB8AC3E}">
        <p14:creationId xmlns:p14="http://schemas.microsoft.com/office/powerpoint/2010/main" val="704069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3733-B9D8-4B3E-97C0-216669EAC23F}"/>
              </a:ext>
            </a:extLst>
          </p:cNvPr>
          <p:cNvSpPr>
            <a:spLocks noGrp="1"/>
          </p:cNvSpPr>
          <p:nvPr>
            <p:ph type="ctrTitle"/>
          </p:nvPr>
        </p:nvSpPr>
        <p:spPr/>
        <p:txBody>
          <a:bodyPr>
            <a:normAutofit/>
          </a:bodyPr>
          <a:lstStyle/>
          <a:p>
            <a:r>
              <a:rPr lang="en-IN" sz="8800" dirty="0"/>
              <a:t>THANK YOU</a:t>
            </a:r>
            <a:endParaRPr lang="en-US" sz="8800" dirty="0"/>
          </a:p>
        </p:txBody>
      </p:sp>
      <p:sp>
        <p:nvSpPr>
          <p:cNvPr id="3" name="Subtitle 2">
            <a:extLst>
              <a:ext uri="{FF2B5EF4-FFF2-40B4-BE49-F238E27FC236}">
                <a16:creationId xmlns:a16="http://schemas.microsoft.com/office/drawing/2014/main" id="{2AA89DB3-2F02-45DE-BA9A-3BA0170867A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56104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292850"/>
            <a:ext cx="8520600" cy="65699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600" dirty="0"/>
              <a:t>EDA</a:t>
            </a:r>
            <a:br>
              <a:rPr lang="en" sz="3600" dirty="0"/>
            </a:br>
            <a:br>
              <a:rPr lang="en" sz="3600" dirty="0"/>
            </a:br>
            <a:endParaRPr sz="3600" dirty="0"/>
          </a:p>
        </p:txBody>
      </p:sp>
      <p:sp>
        <p:nvSpPr>
          <p:cNvPr id="69" name="Google Shape;69;p15"/>
          <p:cNvSpPr txBox="1">
            <a:spLocks noGrp="1"/>
          </p:cNvSpPr>
          <p:nvPr>
            <p:ph type="body" idx="1"/>
          </p:nvPr>
        </p:nvSpPr>
        <p:spPr>
          <a:xfrm>
            <a:off x="311700" y="949842"/>
            <a:ext cx="8520600" cy="3619033"/>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IN" dirty="0"/>
              <a:t>UNIVARIATE ANALYSIS:</a:t>
            </a:r>
          </a:p>
          <a:p>
            <a:pPr marL="0" lvl="0" indent="0" algn="l" rtl="0">
              <a:spcBef>
                <a:spcPts val="1200"/>
              </a:spcBef>
              <a:spcAft>
                <a:spcPts val="0"/>
              </a:spcAft>
              <a:buNone/>
            </a:pPr>
            <a:r>
              <a:rPr lang="en-IN" dirty="0"/>
              <a:t>From the univariate analysis of bathrooms given below there are more values above the upper threshold and few values below lower threshold.</a:t>
            </a:r>
          </a:p>
          <a:p>
            <a:pPr marL="0" lvl="0" indent="0" algn="l" rtl="0">
              <a:spcBef>
                <a:spcPts val="1200"/>
              </a:spcBef>
              <a:spcAft>
                <a:spcPts val="0"/>
              </a:spcAft>
              <a:buNone/>
            </a:pPr>
            <a:endParaRPr lang="en-IN"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3" name="Picture 2">
            <a:extLst>
              <a:ext uri="{FF2B5EF4-FFF2-40B4-BE49-F238E27FC236}">
                <a16:creationId xmlns:a16="http://schemas.microsoft.com/office/drawing/2014/main" id="{4069F8EA-1735-4956-9F38-64DD9EF055B2}"/>
              </a:ext>
            </a:extLst>
          </p:cNvPr>
          <p:cNvPicPr>
            <a:picLocks noChangeAspect="1"/>
          </p:cNvPicPr>
          <p:nvPr/>
        </p:nvPicPr>
        <p:blipFill>
          <a:blip r:embed="rId3"/>
          <a:stretch>
            <a:fillRect/>
          </a:stretch>
        </p:blipFill>
        <p:spPr>
          <a:xfrm>
            <a:off x="1771259" y="2169041"/>
            <a:ext cx="4338918" cy="23998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972A-8219-4675-AE03-DDBCEF0C3204}"/>
              </a:ext>
            </a:extLst>
          </p:cNvPr>
          <p:cNvSpPr>
            <a:spLocks noGrp="1"/>
          </p:cNvSpPr>
          <p:nvPr>
            <p:ph type="title"/>
          </p:nvPr>
        </p:nvSpPr>
        <p:spPr>
          <a:xfrm>
            <a:off x="857250" y="457200"/>
            <a:ext cx="7406640" cy="620233"/>
          </a:xfrm>
        </p:spPr>
        <p:txBody>
          <a:bodyPr/>
          <a:lstStyle/>
          <a:p>
            <a:r>
              <a:rPr lang="en" dirty="0"/>
              <a:t>BIVARIATE ANALYSIS</a:t>
            </a:r>
            <a:endParaRPr lang="en-US" dirty="0"/>
          </a:p>
        </p:txBody>
      </p:sp>
      <p:sp>
        <p:nvSpPr>
          <p:cNvPr id="3" name="Content Placeholder 2">
            <a:extLst>
              <a:ext uri="{FF2B5EF4-FFF2-40B4-BE49-F238E27FC236}">
                <a16:creationId xmlns:a16="http://schemas.microsoft.com/office/drawing/2014/main" id="{01100203-ECCB-44F7-BF1B-9C70145E2AF2}"/>
              </a:ext>
            </a:extLst>
          </p:cNvPr>
          <p:cNvSpPr>
            <a:spLocks noGrp="1"/>
          </p:cNvSpPr>
          <p:nvPr>
            <p:ph idx="1"/>
          </p:nvPr>
        </p:nvSpPr>
        <p:spPr>
          <a:xfrm>
            <a:off x="857251" y="1077433"/>
            <a:ext cx="7404653" cy="3494567"/>
          </a:xfrm>
        </p:spPr>
        <p:txBody>
          <a:bodyPr/>
          <a:lstStyle/>
          <a:p>
            <a:pPr marL="34290" indent="0">
              <a:buNone/>
            </a:pPr>
            <a:r>
              <a:rPr lang="en-IN" dirty="0"/>
              <a:t>When we plot scatter plot for Price vs square feet we can see that more the living area , more the price though data is concentrated towards a particular price zone , but from the figure we can see that the data points seem to be in linear direction.</a:t>
            </a:r>
          </a:p>
          <a:p>
            <a:pPr marL="34290" indent="0">
              <a:buNone/>
            </a:pPr>
            <a:endParaRPr lang="en-US" dirty="0"/>
          </a:p>
        </p:txBody>
      </p:sp>
      <p:pic>
        <p:nvPicPr>
          <p:cNvPr id="5" name="Picture 4">
            <a:extLst>
              <a:ext uri="{FF2B5EF4-FFF2-40B4-BE49-F238E27FC236}">
                <a16:creationId xmlns:a16="http://schemas.microsoft.com/office/drawing/2014/main" id="{5672FE9A-ED1D-4A16-A976-B454295428B2}"/>
              </a:ext>
            </a:extLst>
          </p:cNvPr>
          <p:cNvPicPr>
            <a:picLocks noChangeAspect="1"/>
          </p:cNvPicPr>
          <p:nvPr/>
        </p:nvPicPr>
        <p:blipFill>
          <a:blip r:embed="rId2"/>
          <a:stretch>
            <a:fillRect/>
          </a:stretch>
        </p:blipFill>
        <p:spPr>
          <a:xfrm>
            <a:off x="2183219" y="2034363"/>
            <a:ext cx="4408967" cy="2169042"/>
          </a:xfrm>
          <a:prstGeom prst="rect">
            <a:avLst/>
          </a:prstGeom>
        </p:spPr>
      </p:pic>
    </p:spTree>
    <p:extLst>
      <p:ext uri="{BB962C8B-B14F-4D97-AF65-F5344CB8AC3E}">
        <p14:creationId xmlns:p14="http://schemas.microsoft.com/office/powerpoint/2010/main" val="3471485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6DCC04-18A3-4C22-8825-72006501D54A}"/>
              </a:ext>
            </a:extLst>
          </p:cNvPr>
          <p:cNvSpPr>
            <a:spLocks noGrp="1"/>
          </p:cNvSpPr>
          <p:nvPr>
            <p:ph idx="1"/>
          </p:nvPr>
        </p:nvSpPr>
        <p:spPr>
          <a:xfrm>
            <a:off x="630865" y="389860"/>
            <a:ext cx="7953154" cy="4182140"/>
          </a:xfrm>
        </p:spPr>
        <p:txBody>
          <a:bodyPr/>
          <a:lstStyle/>
          <a:p>
            <a:pPr marL="34290" indent="0">
              <a:buNone/>
            </a:pPr>
            <a:r>
              <a:rPr lang="en-IN" dirty="0"/>
              <a:t>When we plot scatter plot for Price vs location we can say that the location of the houses in terms of longitude and it gives us quite an interesting observation that -122.2 to -122.4 sells houses at much higher amount.</a:t>
            </a:r>
          </a:p>
          <a:p>
            <a:pPr marL="34290" indent="0">
              <a:buNone/>
            </a:pPr>
            <a:endParaRPr lang="en-US" dirty="0"/>
          </a:p>
        </p:txBody>
      </p:sp>
      <p:pic>
        <p:nvPicPr>
          <p:cNvPr id="5" name="Picture 4">
            <a:extLst>
              <a:ext uri="{FF2B5EF4-FFF2-40B4-BE49-F238E27FC236}">
                <a16:creationId xmlns:a16="http://schemas.microsoft.com/office/drawing/2014/main" id="{5DFECC1C-4F6A-40DB-B6D5-F168F4BF140E}"/>
              </a:ext>
            </a:extLst>
          </p:cNvPr>
          <p:cNvPicPr>
            <a:picLocks noChangeAspect="1"/>
          </p:cNvPicPr>
          <p:nvPr/>
        </p:nvPicPr>
        <p:blipFill>
          <a:blip r:embed="rId2"/>
          <a:stretch>
            <a:fillRect/>
          </a:stretch>
        </p:blipFill>
        <p:spPr>
          <a:xfrm>
            <a:off x="1856996" y="1325526"/>
            <a:ext cx="5430008" cy="3048000"/>
          </a:xfrm>
          <a:prstGeom prst="rect">
            <a:avLst/>
          </a:prstGeom>
        </p:spPr>
      </p:pic>
    </p:spTree>
    <p:extLst>
      <p:ext uri="{BB962C8B-B14F-4D97-AF65-F5344CB8AC3E}">
        <p14:creationId xmlns:p14="http://schemas.microsoft.com/office/powerpoint/2010/main" val="1237347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4F7A6E-0E03-4B5F-8C06-FCD7E774D6E5}"/>
              </a:ext>
            </a:extLst>
          </p:cNvPr>
          <p:cNvSpPr>
            <a:spLocks noGrp="1"/>
          </p:cNvSpPr>
          <p:nvPr>
            <p:ph idx="1"/>
          </p:nvPr>
        </p:nvSpPr>
        <p:spPr>
          <a:xfrm>
            <a:off x="857251" y="559981"/>
            <a:ext cx="7404653" cy="4012019"/>
          </a:xfrm>
        </p:spPr>
        <p:txBody>
          <a:bodyPr/>
          <a:lstStyle/>
          <a:p>
            <a:pPr marL="34290" indent="0">
              <a:buNone/>
            </a:pPr>
            <a:r>
              <a:rPr lang="en-IN" dirty="0"/>
              <a:t>When we plot scatter plot for Price vs bedrooms we can see that 0 to 10 bedrooms, more the price though data is concentrated towards a particular price zone ,As the bedroom increase to 33 we do not see high price, maybe it is an outlier.</a:t>
            </a:r>
          </a:p>
          <a:p>
            <a:pPr marL="34290" indent="0">
              <a:buNone/>
            </a:pPr>
            <a:endParaRPr lang="en-IN" dirty="0"/>
          </a:p>
          <a:p>
            <a:pPr marL="34290" indent="0">
              <a:buNone/>
            </a:pPr>
            <a:endParaRPr lang="en-IN" dirty="0"/>
          </a:p>
          <a:p>
            <a:pPr marL="34290" indent="0">
              <a:buNone/>
            </a:pPr>
            <a:endParaRPr lang="en-IN" dirty="0"/>
          </a:p>
          <a:p>
            <a:pPr marL="34290" indent="0">
              <a:buNone/>
            </a:pPr>
            <a:endParaRPr lang="en-US" dirty="0"/>
          </a:p>
        </p:txBody>
      </p:sp>
      <p:pic>
        <p:nvPicPr>
          <p:cNvPr id="7" name="Picture 6">
            <a:extLst>
              <a:ext uri="{FF2B5EF4-FFF2-40B4-BE49-F238E27FC236}">
                <a16:creationId xmlns:a16="http://schemas.microsoft.com/office/drawing/2014/main" id="{7AC56D86-5FF9-47E2-B802-C39AE26D1311}"/>
              </a:ext>
            </a:extLst>
          </p:cNvPr>
          <p:cNvPicPr>
            <a:picLocks noChangeAspect="1"/>
          </p:cNvPicPr>
          <p:nvPr/>
        </p:nvPicPr>
        <p:blipFill>
          <a:blip r:embed="rId2"/>
          <a:stretch>
            <a:fillRect/>
          </a:stretch>
        </p:blipFill>
        <p:spPr>
          <a:xfrm>
            <a:off x="2080865" y="1332613"/>
            <a:ext cx="4982270" cy="3250905"/>
          </a:xfrm>
          <a:prstGeom prst="rect">
            <a:avLst/>
          </a:prstGeom>
        </p:spPr>
      </p:pic>
    </p:spTree>
    <p:extLst>
      <p:ext uri="{BB962C8B-B14F-4D97-AF65-F5344CB8AC3E}">
        <p14:creationId xmlns:p14="http://schemas.microsoft.com/office/powerpoint/2010/main" val="1369157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9BB703-9E94-4B12-8C0A-22F54B2767AD}"/>
              </a:ext>
            </a:extLst>
          </p:cNvPr>
          <p:cNvSpPr>
            <a:spLocks noGrp="1"/>
          </p:cNvSpPr>
          <p:nvPr>
            <p:ph idx="1"/>
          </p:nvPr>
        </p:nvSpPr>
        <p:spPr>
          <a:xfrm>
            <a:off x="857251" y="474921"/>
            <a:ext cx="7404653" cy="4097079"/>
          </a:xfrm>
        </p:spPr>
        <p:txBody>
          <a:bodyPr/>
          <a:lstStyle/>
          <a:p>
            <a:pPr marL="34290" indent="0">
              <a:buNone/>
            </a:pPr>
            <a:r>
              <a:rPr lang="en-IN" dirty="0"/>
              <a:t>When we plot scatter plot for Price vs View we can see that better the view better the price but with 3 as view also we have the best price.</a:t>
            </a:r>
          </a:p>
          <a:p>
            <a:pPr marL="34290" indent="0">
              <a:buNone/>
            </a:pPr>
            <a:endParaRPr lang="en-IN" dirty="0"/>
          </a:p>
          <a:p>
            <a:pPr marL="34290" indent="0">
              <a:buNone/>
            </a:pPr>
            <a:endParaRPr lang="en-US" dirty="0"/>
          </a:p>
        </p:txBody>
      </p:sp>
      <p:pic>
        <p:nvPicPr>
          <p:cNvPr id="4" name="Picture 3">
            <a:extLst>
              <a:ext uri="{FF2B5EF4-FFF2-40B4-BE49-F238E27FC236}">
                <a16:creationId xmlns:a16="http://schemas.microsoft.com/office/drawing/2014/main" id="{247FF7A3-56DE-4405-BD43-7388A293AA79}"/>
              </a:ext>
            </a:extLst>
          </p:cNvPr>
          <p:cNvPicPr>
            <a:picLocks noChangeAspect="1"/>
          </p:cNvPicPr>
          <p:nvPr/>
        </p:nvPicPr>
        <p:blipFill>
          <a:blip r:embed="rId2"/>
          <a:stretch>
            <a:fillRect/>
          </a:stretch>
        </p:blipFill>
        <p:spPr>
          <a:xfrm>
            <a:off x="2011284" y="1295843"/>
            <a:ext cx="5096586" cy="3118883"/>
          </a:xfrm>
          <a:prstGeom prst="rect">
            <a:avLst/>
          </a:prstGeom>
        </p:spPr>
      </p:pic>
    </p:spTree>
    <p:extLst>
      <p:ext uri="{BB962C8B-B14F-4D97-AF65-F5344CB8AC3E}">
        <p14:creationId xmlns:p14="http://schemas.microsoft.com/office/powerpoint/2010/main" val="1756669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D6E7A-C2E7-4245-A181-3E6214827947}"/>
              </a:ext>
            </a:extLst>
          </p:cNvPr>
          <p:cNvSpPr>
            <a:spLocks noGrp="1"/>
          </p:cNvSpPr>
          <p:nvPr>
            <p:ph type="title"/>
          </p:nvPr>
        </p:nvSpPr>
        <p:spPr>
          <a:xfrm>
            <a:off x="857250" y="457200"/>
            <a:ext cx="7406640" cy="506819"/>
          </a:xfrm>
        </p:spPr>
        <p:txBody>
          <a:bodyPr>
            <a:normAutofit fontScale="90000"/>
          </a:bodyPr>
          <a:lstStyle/>
          <a:p>
            <a:r>
              <a:rPr lang="en-IN" dirty="0"/>
              <a:t>CORRELATION</a:t>
            </a:r>
            <a:endParaRPr lang="en-US" dirty="0"/>
          </a:p>
        </p:txBody>
      </p:sp>
      <p:sp>
        <p:nvSpPr>
          <p:cNvPr id="3" name="Content Placeholder 2">
            <a:extLst>
              <a:ext uri="{FF2B5EF4-FFF2-40B4-BE49-F238E27FC236}">
                <a16:creationId xmlns:a16="http://schemas.microsoft.com/office/drawing/2014/main" id="{9EDC8D08-F092-42DB-8F53-C9A457720DD9}"/>
              </a:ext>
            </a:extLst>
          </p:cNvPr>
          <p:cNvSpPr>
            <a:spLocks noGrp="1"/>
          </p:cNvSpPr>
          <p:nvPr>
            <p:ph idx="1"/>
          </p:nvPr>
        </p:nvSpPr>
        <p:spPr>
          <a:xfrm>
            <a:off x="857251" y="1041991"/>
            <a:ext cx="7826005" cy="3530009"/>
          </a:xfrm>
        </p:spPr>
        <p:txBody>
          <a:bodyPr>
            <a:normAutofit/>
          </a:bodyPr>
          <a:lstStyle/>
          <a:p>
            <a:pPr marL="34290" indent="0">
              <a:buNone/>
            </a:pPr>
            <a:r>
              <a:rPr lang="en-IN" sz="2000" dirty="0"/>
              <a:t>By calculating the correlation we can see that these have the best value with price:</a:t>
            </a:r>
            <a:br>
              <a:rPr lang="en-IN" sz="2000" dirty="0"/>
            </a:br>
            <a:r>
              <a:rPr lang="en-IN" sz="2000" dirty="0"/>
              <a:t>bathrooms- 0.5275117130183178</a:t>
            </a:r>
            <a:br>
              <a:rPr lang="en-IN" sz="2000" dirty="0"/>
            </a:br>
            <a:r>
              <a:rPr lang="en-IN" sz="2000" dirty="0" err="1"/>
              <a:t>sqft_living</a:t>
            </a:r>
            <a:r>
              <a:rPr lang="en-IN" sz="2000" dirty="0"/>
              <a:t>- 0.7050436600678007</a:t>
            </a:r>
            <a:br>
              <a:rPr lang="en-IN" sz="2000" dirty="0"/>
            </a:br>
            <a:r>
              <a:rPr lang="en-IN" sz="2000" dirty="0"/>
              <a:t>grade-0.6655939026268423</a:t>
            </a:r>
            <a:br>
              <a:rPr lang="en-IN" sz="2000" dirty="0"/>
            </a:br>
            <a:r>
              <a:rPr lang="en-IN" sz="2000" dirty="0" err="1"/>
              <a:t>sqft_above</a:t>
            </a:r>
            <a:r>
              <a:rPr lang="en-IN" sz="2000" dirty="0"/>
              <a:t>- 0.6114500383666939</a:t>
            </a:r>
            <a:br>
              <a:rPr lang="en-IN" sz="2000" dirty="0"/>
            </a:br>
            <a:r>
              <a:rPr lang="en-IN" sz="2000" dirty="0"/>
              <a:t>sqft_living15-0.5848293476203167</a:t>
            </a:r>
          </a:p>
          <a:p>
            <a:pPr marL="34290" indent="0">
              <a:buNone/>
            </a:pPr>
            <a:r>
              <a:rPr lang="en-IN" sz="2000" dirty="0"/>
              <a:t>As  can see that sqft_living,sqft_lot,sqft_above,sqft_basement,sqft_living15,sqft_lot15 as predictors as they show linear in scatter plot and are continuous data.</a:t>
            </a:r>
          </a:p>
        </p:txBody>
      </p:sp>
    </p:spTree>
    <p:extLst>
      <p:ext uri="{BB962C8B-B14F-4D97-AF65-F5344CB8AC3E}">
        <p14:creationId xmlns:p14="http://schemas.microsoft.com/office/powerpoint/2010/main" val="664710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CB2601-CD8C-4E6C-8FC5-4E18B0C8B1DB}"/>
              </a:ext>
            </a:extLst>
          </p:cNvPr>
          <p:cNvSpPr>
            <a:spLocks noGrp="1"/>
          </p:cNvSpPr>
          <p:nvPr>
            <p:ph idx="1"/>
          </p:nvPr>
        </p:nvSpPr>
        <p:spPr>
          <a:xfrm>
            <a:off x="857251" y="368595"/>
            <a:ext cx="7404653" cy="4203405"/>
          </a:xfrm>
        </p:spPr>
        <p:txBody>
          <a:bodyPr/>
          <a:lstStyle/>
          <a:p>
            <a:pPr marL="34290" indent="0">
              <a:buNone/>
            </a:pPr>
            <a:r>
              <a:rPr lang="en-US" sz="2000" dirty="0"/>
              <a:t>The heat map represents the correlation between the price and others so we can see the correlation</a:t>
            </a:r>
            <a:r>
              <a:rPr lang="en-US" dirty="0"/>
              <a:t>.</a:t>
            </a:r>
          </a:p>
          <a:p>
            <a:pPr marL="34290" indent="0">
              <a:buNone/>
            </a:pPr>
            <a:endParaRPr lang="en-US" dirty="0"/>
          </a:p>
          <a:p>
            <a:pPr marL="34290" indent="0">
              <a:buNone/>
            </a:pPr>
            <a:endParaRPr lang="en-US" dirty="0"/>
          </a:p>
        </p:txBody>
      </p:sp>
      <p:pic>
        <p:nvPicPr>
          <p:cNvPr id="4" name="Picture 3">
            <a:extLst>
              <a:ext uri="{FF2B5EF4-FFF2-40B4-BE49-F238E27FC236}">
                <a16:creationId xmlns:a16="http://schemas.microsoft.com/office/drawing/2014/main" id="{0CA1B096-9460-47CC-8F51-32CA873E0429}"/>
              </a:ext>
            </a:extLst>
          </p:cNvPr>
          <p:cNvPicPr>
            <a:picLocks noChangeAspect="1"/>
          </p:cNvPicPr>
          <p:nvPr/>
        </p:nvPicPr>
        <p:blipFill>
          <a:blip r:embed="rId2"/>
          <a:stretch>
            <a:fillRect/>
          </a:stretch>
        </p:blipFill>
        <p:spPr>
          <a:xfrm>
            <a:off x="2402730" y="1382233"/>
            <a:ext cx="3672387" cy="2799908"/>
          </a:xfrm>
          <a:prstGeom prst="rect">
            <a:avLst/>
          </a:prstGeom>
        </p:spPr>
      </p:pic>
    </p:spTree>
    <p:extLst>
      <p:ext uri="{BB962C8B-B14F-4D97-AF65-F5344CB8AC3E}">
        <p14:creationId xmlns:p14="http://schemas.microsoft.com/office/powerpoint/2010/main" val="11168890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Basis</Template>
  <TotalTime>10</TotalTime>
  <Words>1699</Words>
  <Application>Microsoft Office PowerPoint</Application>
  <PresentationFormat>On-screen Show (16:9)</PresentationFormat>
  <Paragraphs>148</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Helvetica Neue</vt:lpstr>
      <vt:lpstr>Arial</vt:lpstr>
      <vt:lpstr>Corbel</vt:lpstr>
      <vt:lpstr>Basis</vt:lpstr>
      <vt:lpstr>HOUSE PRICE PREDICTION</vt:lpstr>
      <vt:lpstr>HYPOTHESIS</vt:lpstr>
      <vt:lpstr>EDA  </vt:lpstr>
      <vt:lpstr>BIVARIATE ANALYSIS</vt:lpstr>
      <vt:lpstr>PowerPoint Presentation</vt:lpstr>
      <vt:lpstr>PowerPoint Presentation</vt:lpstr>
      <vt:lpstr>PowerPoint Presentation</vt:lpstr>
      <vt:lpstr>CORRELATION</vt:lpstr>
      <vt:lpstr>PowerPoint Presentation</vt:lpstr>
      <vt:lpstr>LINEAR REGRESSION MODEL FITTING</vt:lpstr>
      <vt:lpstr>PowerPoint Presentation</vt:lpstr>
      <vt:lpstr>PowerPoint Presentation</vt:lpstr>
      <vt:lpstr>FEATURE TRANSFORMATION</vt:lpstr>
      <vt:lpstr>PowerPoint Presentation</vt:lpstr>
      <vt:lpstr>PowerPoint Presentation</vt:lpstr>
      <vt:lpstr>NEW FEATURE</vt:lpstr>
      <vt:lpstr>FORWARD SELECTION</vt:lpstr>
      <vt:lpstr>BACKWARD ELIMINATION</vt:lpstr>
      <vt:lpstr>DECISION TREE</vt:lpstr>
      <vt:lpstr>PowerPoint Presentation</vt:lpstr>
      <vt:lpstr>PowerPoint Presentation</vt:lpstr>
      <vt:lpstr>TESTING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Vaishnavi Dasari</dc:creator>
  <cp:lastModifiedBy>yshnavidasari@gmail.com</cp:lastModifiedBy>
  <cp:revision>2</cp:revision>
  <dcterms:modified xsi:type="dcterms:W3CDTF">2021-11-08T16:38:17Z</dcterms:modified>
</cp:coreProperties>
</file>