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62D053C-FB6F-4B0F-9874-70786D30289D}" type="datetimeFigureOut">
              <a:rPr lang="en-US" smtClean="0"/>
              <a:t>11/20/2014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DB4D130-25E1-4FD2-8EA6-808D615705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PrimeTime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Randall and Anurag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4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Primality Checking Algorithms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Deterministic:</a:t>
            </a:r>
          </a:p>
          <a:p>
            <a:pPr lvl="1"/>
            <a:r>
              <a:rPr lang="en-US" dirty="0" smtClean="0"/>
              <a:t>Trial division</a:t>
            </a:r>
          </a:p>
          <a:p>
            <a:pPr lvl="1"/>
            <a:r>
              <a:rPr lang="en-US" dirty="0" err="1" smtClean="0"/>
              <a:t>Pocklington</a:t>
            </a:r>
            <a:r>
              <a:rPr lang="en-US" dirty="0" smtClean="0"/>
              <a:t> test</a:t>
            </a:r>
          </a:p>
          <a:p>
            <a:pPr lvl="1"/>
            <a:r>
              <a:rPr lang="en-US" dirty="0" smtClean="0"/>
              <a:t>AKS test</a:t>
            </a:r>
          </a:p>
          <a:p>
            <a:r>
              <a:rPr lang="en-US" dirty="0" smtClean="0"/>
              <a:t>Probabilistic</a:t>
            </a:r>
          </a:p>
          <a:p>
            <a:pPr lvl="1"/>
            <a:r>
              <a:rPr lang="en-US" dirty="0" smtClean="0"/>
              <a:t>Miller-Rabin test</a:t>
            </a:r>
          </a:p>
          <a:p>
            <a:pPr lvl="1"/>
            <a:r>
              <a:rPr lang="en-US" dirty="0" smtClean="0"/>
              <a:t>Fermat test</a:t>
            </a:r>
          </a:p>
        </p:txBody>
      </p:sp>
    </p:spTree>
    <p:extLst>
      <p:ext uri="{BB962C8B-B14F-4D97-AF65-F5344CB8AC3E}">
        <p14:creationId xmlns:p14="http://schemas.microsoft.com/office/powerpoint/2010/main" val="157826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Division Algorith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05800" cy="4325112"/>
          </a:xfrm>
        </p:spPr>
        <p:txBody>
          <a:bodyPr/>
          <a:lstStyle/>
          <a:p>
            <a:r>
              <a:rPr lang="en-US" dirty="0" smtClean="0"/>
              <a:t>For a number to check, N</a:t>
            </a:r>
          </a:p>
          <a:p>
            <a:r>
              <a:rPr lang="en-US" dirty="0" smtClean="0"/>
              <a:t>Compute </a:t>
            </a:r>
            <a:r>
              <a:rPr lang="en-US" dirty="0" err="1" smtClean="0"/>
              <a:t>N%a</a:t>
            </a:r>
            <a:r>
              <a:rPr lang="en-US" dirty="0" smtClean="0"/>
              <a:t> for every prime up to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pPr lvl="1"/>
            <a:r>
              <a:rPr lang="en-US" dirty="0" smtClean="0"/>
              <a:t>To find every prime, for each odd number, x, above 2, compute the x modulus for all the primes up to </a:t>
            </a:r>
            <a:r>
              <a:rPr lang="en-US" dirty="0" err="1" smtClean="0"/>
              <a:t>sqrt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If any modulo of N are 0, N must be composite</a:t>
            </a:r>
          </a:p>
          <a:p>
            <a:r>
              <a:rPr lang="en-US" dirty="0" smtClean="0"/>
              <a:t>Otherwise, N must be prime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6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 Trial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4561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Must find all primes up to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Keep atomic count, each thread </a:t>
            </a:r>
            <a:r>
              <a:rPr lang="en-US" dirty="0" err="1" smtClean="0"/>
              <a:t>getAndAdds</a:t>
            </a:r>
            <a:r>
              <a:rPr lang="en-US" dirty="0" smtClean="0"/>
              <a:t> 2</a:t>
            </a:r>
          </a:p>
          <a:p>
            <a:r>
              <a:rPr lang="en-US" dirty="0" smtClean="0"/>
              <a:t>Threads concurrently keep a list of current numbers being checked, so they can each check whether any dependencies exist from other threads</a:t>
            </a:r>
          </a:p>
          <a:p>
            <a:r>
              <a:rPr lang="en-US" dirty="0" smtClean="0"/>
              <a:t>Threads modulo their number, a, by each prime less than </a:t>
            </a:r>
            <a:r>
              <a:rPr lang="en-US" dirty="0" err="1" smtClean="0"/>
              <a:t>sqrt</a:t>
            </a:r>
            <a:r>
              <a:rPr lang="en-US" dirty="0" smtClean="0"/>
              <a:t>(a). Any primes, p, are subjected to </a:t>
            </a:r>
            <a:r>
              <a:rPr lang="en-US" dirty="0" err="1" smtClean="0"/>
              <a:t>N%p</a:t>
            </a:r>
            <a:r>
              <a:rPr lang="en-US" dirty="0" smtClean="0"/>
              <a:t> to check the overall N for compositeness</a:t>
            </a:r>
          </a:p>
          <a:p>
            <a:r>
              <a:rPr lang="en-US" dirty="0" smtClean="0"/>
              <a:t>If no factors of N are found at or below </a:t>
            </a:r>
            <a:r>
              <a:rPr lang="en-US" dirty="0" err="1" smtClean="0"/>
              <a:t>sqrt</a:t>
            </a:r>
            <a:r>
              <a:rPr lang="en-US" dirty="0" smtClean="0"/>
              <a:t>(N), then N is prime.</a:t>
            </a:r>
          </a:p>
        </p:txBody>
      </p:sp>
    </p:spTree>
    <p:extLst>
      <p:ext uri="{BB962C8B-B14F-4D97-AF65-F5344CB8AC3E}">
        <p14:creationId xmlns:p14="http://schemas.microsoft.com/office/powerpoint/2010/main" val="268329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First, the algorithm does some quick probabilistic checks to check for compositeness, such as</a:t>
            </a:r>
          </a:p>
          <a:p>
            <a:pPr lvl="1"/>
            <a:r>
              <a:rPr lang="en-US" dirty="0" smtClean="0"/>
              <a:t>N = a</a:t>
            </a:r>
            <a:r>
              <a:rPr lang="en-US" baseline="30000" dirty="0" smtClean="0"/>
              <a:t>b </a:t>
            </a:r>
            <a:r>
              <a:rPr lang="en-US" dirty="0" smtClean="0"/>
              <a:t>, for any </a:t>
            </a:r>
            <a:r>
              <a:rPr lang="en-US" dirty="0" err="1" smtClean="0"/>
              <a:t>a,b</a:t>
            </a:r>
            <a:r>
              <a:rPr lang="en-US" dirty="0" smtClean="0"/>
              <a:t>&gt;1</a:t>
            </a:r>
          </a:p>
          <a:p>
            <a:r>
              <a:rPr lang="en-US" dirty="0" smtClean="0"/>
              <a:t>Then, a value r is computed as a bounds for the problem</a:t>
            </a:r>
          </a:p>
          <a:p>
            <a:pPr lvl="1"/>
            <a:r>
              <a:rPr lang="en-US" dirty="0" smtClean="0"/>
              <a:t>O</a:t>
            </a:r>
            <a:r>
              <a:rPr lang="en-US" baseline="-25000" dirty="0" smtClean="0"/>
              <a:t>r</a:t>
            </a:r>
            <a:r>
              <a:rPr lang="en-US" dirty="0" smtClean="0"/>
              <a:t>(N) &gt; log</a:t>
            </a:r>
            <a:r>
              <a:rPr lang="en-US" baseline="30000" dirty="0" smtClean="0"/>
              <a:t>2</a:t>
            </a:r>
            <a:r>
              <a:rPr lang="en-US" dirty="0" smtClean="0"/>
              <a:t>(N), O</a:t>
            </a:r>
            <a:r>
              <a:rPr lang="en-US" baseline="-25000" dirty="0" smtClean="0"/>
              <a:t>r</a:t>
            </a:r>
            <a:r>
              <a:rPr lang="en-US" dirty="0" smtClean="0"/>
              <a:t>(N) is multiplicative order of </a:t>
            </a:r>
            <a:r>
              <a:rPr lang="en-US" dirty="0" err="1" smtClean="0"/>
              <a:t>N%r</a:t>
            </a:r>
            <a:endParaRPr lang="en-US" dirty="0" smtClean="0"/>
          </a:p>
          <a:p>
            <a:r>
              <a:rPr lang="en-US" dirty="0" smtClean="0"/>
              <a:t>Another check is run using this r bound</a:t>
            </a:r>
          </a:p>
          <a:p>
            <a:pPr lvl="1"/>
            <a:r>
              <a:rPr lang="en-US" dirty="0" smtClean="0"/>
              <a:t>1 &lt;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a,N</a:t>
            </a:r>
            <a:r>
              <a:rPr lang="en-US" dirty="0" smtClean="0"/>
              <a:t>) &lt; N, for any a&lt;r</a:t>
            </a:r>
          </a:p>
          <a:p>
            <a:r>
              <a:rPr lang="en-US" dirty="0" smtClean="0"/>
              <a:t>Then, the algorithm starts the real prime testing using this value of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2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Algorithm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534400" cy="4325112"/>
          </a:xfrm>
        </p:spPr>
        <p:txBody>
          <a:bodyPr>
            <a:normAutofit/>
          </a:bodyPr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compute the polynomial </a:t>
            </a:r>
            <a:r>
              <a:rPr lang="en-US" dirty="0">
                <a:solidFill>
                  <a:schemeClr val="tx1"/>
                </a:solidFill>
              </a:rPr>
              <a:t>(x + a)</a:t>
            </a:r>
            <a:r>
              <a:rPr lang="en-US" baseline="30000" dirty="0">
                <a:solidFill>
                  <a:schemeClr val="tx1"/>
                </a:solidFill>
              </a:rPr>
              <a:t>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/>
              <a:t>This expression involves N+1 coefficients</a:t>
            </a:r>
          </a:p>
          <a:p>
            <a:pPr lvl="1"/>
            <a:r>
              <a:rPr lang="en-US" dirty="0" smtClean="0"/>
              <a:t>This step takes the large majority of the computing time for the algorithm, so this is the step we multithreaded</a:t>
            </a:r>
          </a:p>
          <a:p>
            <a:r>
              <a:rPr lang="en-US" dirty="0" smtClean="0"/>
              <a:t>To determine if N is prime for sure, we need to check that</a:t>
            </a:r>
          </a:p>
          <a:p>
            <a:pPr lvl="1"/>
            <a:r>
              <a:rPr lang="en-US" dirty="0" smtClean="0"/>
              <a:t>(x + a)</a:t>
            </a:r>
            <a:r>
              <a:rPr lang="en-US" baseline="30000" dirty="0" smtClean="0"/>
              <a:t>N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dirty="0" smtClean="0"/>
              <a:t> + a (mod x</a:t>
            </a:r>
            <a:r>
              <a:rPr lang="en-US" baseline="30000" dirty="0" smtClean="0"/>
              <a:t>r</a:t>
            </a:r>
            <a:r>
              <a:rPr lang="en-US" dirty="0" smtClean="0"/>
              <a:t>-1, N), for values of a </a:t>
            </a:r>
          </a:p>
          <a:p>
            <a:pPr lvl="2"/>
            <a:r>
              <a:rPr lang="en-US" dirty="0" smtClean="0"/>
              <a:t>In this notation, both mods are applied to both sides</a:t>
            </a:r>
          </a:p>
          <a:p>
            <a:pPr lvl="2"/>
            <a:r>
              <a:rPr lang="en-US" dirty="0"/>
              <a:t>1 &lt;= a &lt;= </a:t>
            </a:r>
            <a:r>
              <a:rPr lang="en-US" dirty="0" err="1"/>
              <a:t>sqrt</a:t>
            </a:r>
            <a:r>
              <a:rPr lang="en-US" dirty="0"/>
              <a:t>(</a:t>
            </a:r>
            <a:r>
              <a:rPr lang="el-GR" dirty="0"/>
              <a:t>φ</a:t>
            </a:r>
            <a:r>
              <a:rPr lang="en-US" dirty="0"/>
              <a:t>(r))log(n), where </a:t>
            </a:r>
            <a:r>
              <a:rPr lang="el-GR" dirty="0"/>
              <a:t>φ</a:t>
            </a:r>
            <a:r>
              <a:rPr lang="en-US" dirty="0"/>
              <a:t> is </a:t>
            </a:r>
            <a:r>
              <a:rPr lang="en-US" dirty="0" err="1"/>
              <a:t>Totient</a:t>
            </a:r>
            <a:r>
              <a:rPr lang="en-US" dirty="0"/>
              <a:t> Function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498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Division Results</a:t>
            </a:r>
            <a:endParaRPr lang="en-US" dirty="0"/>
          </a:p>
        </p:txBody>
      </p:sp>
      <p:pic>
        <p:nvPicPr>
          <p:cNvPr id="1026" name="Picture 2" descr="C:\Users\JRANDALL\Desktop\School\Multicore\Term Project\Trial_Div_Threa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4191000" cy="30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JRANDALL\Desktop\School\Multicore\Term Project\Trial_Div_Num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601687"/>
            <a:ext cx="4469419" cy="30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2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AKS Results</a:t>
            </a:r>
            <a:endParaRPr lang="en-US" dirty="0"/>
          </a:p>
        </p:txBody>
      </p:sp>
      <p:pic>
        <p:nvPicPr>
          <p:cNvPr id="2050" name="Picture 2" descr="C:\Users\JRANDALL\Desktop\School\Multicore\Term Project\AKS_Num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90800"/>
            <a:ext cx="4326425" cy="30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RANDALL\Desktop\School\Multicore\Term Project\AKS_Thread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590801"/>
            <a:ext cx="4286631" cy="305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8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8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122</TotalTime>
  <Words>361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PrimeTime!</vt:lpstr>
      <vt:lpstr>Primality Checking Algorithms</vt:lpstr>
      <vt:lpstr>Trial Division Algorithm</vt:lpstr>
      <vt:lpstr>Multithreading Trial Division</vt:lpstr>
      <vt:lpstr>AKS Algorithm</vt:lpstr>
      <vt:lpstr>AKS Algorithm (cont.)</vt:lpstr>
      <vt:lpstr>Trial Division Results</vt:lpstr>
      <vt:lpstr>AKS 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PrimeTime!</dc:title>
  <dc:creator>JRANDALL</dc:creator>
  <cp:lastModifiedBy>JRANDALL</cp:lastModifiedBy>
  <cp:revision>9</cp:revision>
  <dcterms:created xsi:type="dcterms:W3CDTF">2014-11-21T03:03:27Z</dcterms:created>
  <dcterms:modified xsi:type="dcterms:W3CDTF">2014-11-21T05:05:47Z</dcterms:modified>
</cp:coreProperties>
</file>