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5143500" cx="9144000"/>
  <p:notesSz cx="6858000" cy="9144000"/>
  <p:embeddedFontLst>
    <p:embeddedFont>
      <p:font typeface="PT Sans Narrow"/>
      <p:regular r:id="rId76"/>
      <p:bold r:id="rId77"/>
    </p:embeddedFont>
    <p:embeddedFont>
      <p:font typeface="Lora"/>
      <p:regular r:id="rId78"/>
      <p:bold r:id="rId79"/>
      <p:italic r:id="rId80"/>
      <p:boldItalic r:id="rId81"/>
    </p:embeddedFont>
    <p:embeddedFont>
      <p:font typeface="Open Sans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567C99-67A5-4A59-B6D2-FD43FDB29437}">
  <a:tblStyle styleId="{A8567C99-67A5-4A59-B6D2-FD43FDB294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OpenSans-italic.fntdata"/><Relationship Id="rId83" Type="http://schemas.openxmlformats.org/officeDocument/2006/relationships/font" Target="fonts/OpenSans-bold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85" Type="http://schemas.openxmlformats.org/officeDocument/2006/relationships/font" Target="fonts/OpenSans-boldItalic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Lora-italic.fntdata"/><Relationship Id="rId82" Type="http://schemas.openxmlformats.org/officeDocument/2006/relationships/font" Target="fonts/OpenSans-regular.fntdata"/><Relationship Id="rId81" Type="http://schemas.openxmlformats.org/officeDocument/2006/relationships/font" Target="fonts/Lor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PTSansNarrow-bold.fntdata"/><Relationship Id="rId32" Type="http://schemas.openxmlformats.org/officeDocument/2006/relationships/slide" Target="slides/slide26.xml"/><Relationship Id="rId76" Type="http://schemas.openxmlformats.org/officeDocument/2006/relationships/font" Target="fonts/PTSansNarrow-regular.fntdata"/><Relationship Id="rId35" Type="http://schemas.openxmlformats.org/officeDocument/2006/relationships/slide" Target="slides/slide29.xml"/><Relationship Id="rId79" Type="http://schemas.openxmlformats.org/officeDocument/2006/relationships/font" Target="fonts/Lora-bold.fntdata"/><Relationship Id="rId34" Type="http://schemas.openxmlformats.org/officeDocument/2006/relationships/slide" Target="slides/slide28.xml"/><Relationship Id="rId78" Type="http://schemas.openxmlformats.org/officeDocument/2006/relationships/font" Target="fonts/Lora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1d72641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1d72641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11d72641d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11d72641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1d72641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1d72641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1d72641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1d72641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1d72641d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1d72641d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11d72641d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11d72641d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11d72641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11d72641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1d72641d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11d72641d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1d72641d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11d72641d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11d72641d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11d72641d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20953c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20953c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11d72641d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11d72641d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1d72641d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1d72641d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11d72641d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11d72641d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11d72641d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11d72641d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11d72641d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11d72641d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11d72641d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11d72641d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11d72641d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11d72641d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11d72641d_3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11d72641d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11d72641d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11d72641d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11d72641d_3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11d72641d_3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1d72641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1d72641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11d72641d_3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11d72641d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11d72641d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11d72641d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11d72641d_3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11d72641d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11d72641d_3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11d72641d_3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11d72641d_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11d72641d_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11d72641d_3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11d72641d_3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11d72641d_3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11d72641d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11d72641d_3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11d72641d_3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11d72641d_3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11d72641d_3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11d72641d_3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11d72641d_3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1d72641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1d72641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11d72641d_3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11d72641d_3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11d72641d_3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11d72641d_3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11d72641d_3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11d72641d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11d72641d_3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11d72641d_3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11d72641d_3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11d72641d_3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11d72641d_3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11d72641d_3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11d72641d_3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11d72641d_3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11d72641d_3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11d72641d_3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11d72641d_3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11d72641d_3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11d72641d_3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11d72641d_3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20953c7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20953c7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11d72641d_3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11d72641d_3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11d72641d_3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11d72641d_3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11d72641d_3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11d72641d_3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11d72641d_3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11d72641d_3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a3e89341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a3e89341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69c860392_2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69c860392_2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69c8603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69c8603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69c860392_2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69c860392_2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69c860392_2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69c860392_2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69c860392_2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69c860392_2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20953c7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20953c7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69c860392_2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69c860392_2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69c860392_27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69c860392_27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69c860392_2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69c860392_2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69c860392_27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69c860392_27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69c860392_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69c860392_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69c860392_27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69c860392_27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69c860392_27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69c860392_27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69c860392_27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69c860392_27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69c860392_27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69c860392_27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820953c7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820953c7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1d7264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1d7264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1d72641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1d72641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11d72641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11d72641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training/basics/fragments/communicat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github.com/betsegawlemma/AMP-LAB-02-ViewPager" TargetMode="External"/><Relationship Id="rId4" Type="http://schemas.openxmlformats.org/officeDocument/2006/relationships/hyperlink" Target="https://developer.android.com/training/animation/screen-slide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 LAB 02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</a:t>
            </a:r>
            <a:r>
              <a:rPr lang="en"/>
              <a:t>MessageFragment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Your code should look like the following, you can remove the generated code shown at the top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25" y="1993498"/>
            <a:ext cx="8323151" cy="315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Fragment Statically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activity_main.xml </a:t>
            </a:r>
            <a:r>
              <a:rPr lang="en"/>
              <a:t>file and remove any </a:t>
            </a:r>
            <a:r>
              <a:rPr lang="en"/>
              <a:t>widget inside the default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ConstraintLayout</a:t>
            </a:r>
            <a:r>
              <a:rPr lang="en"/>
              <a:t> and add the</a:t>
            </a:r>
            <a:r>
              <a:rPr lang="en"/>
              <a:t>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&lt;fragment /&gt;</a:t>
            </a:r>
            <a:r>
              <a:rPr lang="en"/>
              <a:t> tag shown below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android:name</a:t>
            </a:r>
            <a:r>
              <a:rPr lang="en"/>
              <a:t> attribute, it specifies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InputMessageFragment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8" y="2571750"/>
            <a:ext cx="90773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layout for landscape orientation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layout specified in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activity_main.xml </a:t>
            </a:r>
            <a:r>
              <a:rPr lang="en"/>
              <a:t>can work well for the </a:t>
            </a:r>
            <a:r>
              <a:rPr b="1" lang="en">
                <a:solidFill>
                  <a:schemeClr val="accent1"/>
                </a:solidFill>
              </a:rPr>
              <a:t>portrait</a:t>
            </a:r>
            <a:r>
              <a:rPr lang="en"/>
              <a:t> orientation.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have more space in the </a:t>
            </a:r>
            <a:r>
              <a:rPr b="1" lang="en">
                <a:solidFill>
                  <a:schemeClr val="accent1"/>
                </a:solidFill>
              </a:rPr>
              <a:t>landscape</a:t>
            </a:r>
            <a:r>
              <a:rPr lang="en"/>
              <a:t> orientation to place two fragments side to side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578" y="2639900"/>
            <a:ext cx="4172847" cy="23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layout for landscape orientation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266325"/>
            <a:ext cx="6477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the </a:t>
            </a:r>
            <a:r>
              <a:rPr b="1" lang="en"/>
              <a:t>project file tree view</a:t>
            </a:r>
            <a:r>
              <a:rPr lang="en"/>
              <a:t> from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Android </a:t>
            </a:r>
            <a:r>
              <a:rPr lang="en"/>
              <a:t>view to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en"/>
              <a:t> view, then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Right click on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/>
              <a:t> directory and create a new directory with name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layout-land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Copy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activity_main.xml</a:t>
            </a:r>
            <a:r>
              <a:rPr lang="en"/>
              <a:t> file from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en"/>
              <a:t> directory to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layout-land</a:t>
            </a:r>
            <a:r>
              <a:rPr lang="en"/>
              <a:t> directory (do not rename the file name when prompted)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Change the project view back to Android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700" y="1074538"/>
            <a:ext cx="238018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layout for landscape orientation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layout-land/activity_main.xml</a:t>
            </a:r>
            <a:r>
              <a:rPr lang="en"/>
              <a:t> file in Design mode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Divide</a:t>
            </a:r>
            <a:r>
              <a:rPr lang="en"/>
              <a:t> the screen into two halfs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Place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&lt;fragment&gt;</a:t>
            </a:r>
            <a:r>
              <a:rPr lang="en"/>
              <a:t> on the left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InputMessageFragment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Place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&lt;FrameLayout&gt;</a:t>
            </a:r>
            <a:r>
              <a:rPr lang="en"/>
              <a:t> on the right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 id of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input_fragment</a:t>
            </a:r>
            <a:r>
              <a:rPr lang="en"/>
              <a:t> for the fragment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Give id of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show_frame</a:t>
            </a:r>
            <a:r>
              <a:rPr lang="en"/>
              <a:t> for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FrameLayout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150" y="1686400"/>
            <a:ext cx="4008099" cy="22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layout for landscape orientation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266325"/>
            <a:ext cx="7554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text view of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layout-land/activity_main.xml </a:t>
            </a:r>
            <a:r>
              <a:rPr lang="en"/>
              <a:t>file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162" y="1710575"/>
            <a:ext cx="5633374" cy="343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</a:t>
            </a:r>
            <a:r>
              <a:rPr lang="en"/>
              <a:t>widgets for accepting messages</a:t>
            </a:r>
            <a:r>
              <a:rPr lang="en"/>
              <a:t> 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266325"/>
            <a:ext cx="6251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fragment_input_message.xml </a:t>
            </a:r>
            <a:r>
              <a:rPr lang="en"/>
              <a:t>file</a:t>
            </a:r>
            <a:r>
              <a:rPr lang="en"/>
              <a:t>, change the layout to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ConstraintLayout</a:t>
            </a:r>
            <a:r>
              <a:rPr lang="en"/>
              <a:t> and place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Plain Text</a:t>
            </a:r>
            <a:r>
              <a:rPr lang="en"/>
              <a:t>,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Multiline Text</a:t>
            </a:r>
            <a:r>
              <a:rPr lang="en"/>
              <a:t>, and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/>
              <a:t> widgets as shown in the right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 them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/>
              <a:t>s as shown below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top widget -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input_header_et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middle widget -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input_body_et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bottom widget -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send_message_btn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648" y="445025"/>
            <a:ext cx="2581353" cy="458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widgets for displaying messages 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266325"/>
            <a:ext cx="6456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fragment_show_message.xml </a:t>
            </a:r>
            <a:r>
              <a:rPr lang="en"/>
              <a:t>file, change the layout to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ConstraintLayout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and place one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en"/>
              <a:t> for showing the message header </a:t>
            </a:r>
            <a:r>
              <a:rPr lang="en"/>
              <a:t>and another one for showing the message body as shown in the right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 them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/>
              <a:t>s as shown below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top widget -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_header_tv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bottom widget -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_body_tv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496" y="445025"/>
            <a:ext cx="2592504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InputMessageFragment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InputMessageFragment</a:t>
            </a:r>
            <a:r>
              <a:rPr lang="en"/>
              <a:t> then do the following inside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onCreateView</a:t>
            </a:r>
            <a:r>
              <a:rPr lang="en"/>
              <a:t> method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handler for the widgets shown in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input_message_fragment.xml </a:t>
            </a:r>
            <a:r>
              <a:rPr lang="en"/>
              <a:t>layout file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</a:t>
            </a:r>
            <a:r>
              <a:rPr b="1" lang="en">
                <a:solidFill>
                  <a:schemeClr val="accent1"/>
                </a:solidFill>
              </a:rPr>
              <a:t>click </a:t>
            </a:r>
            <a:r>
              <a:rPr b="1" lang="en">
                <a:solidFill>
                  <a:schemeClr val="accent1"/>
                </a:solidFill>
              </a:rPr>
              <a:t>listener</a:t>
            </a:r>
            <a:r>
              <a:rPr lang="en"/>
              <a:t> for the button widget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Your code should look like similar to the one shown in the next slide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InputMessageFragment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1787663"/>
            <a:ext cx="90297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Summary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lab you will develop an application using two fragments.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first fragment displays two text fields that you can use to type a message header and message body.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when you press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Send Message</a:t>
            </a:r>
            <a:r>
              <a:rPr lang="en"/>
              <a:t> button on the first fragment, the message will be displayed on the second fragment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next two slides show the </a:t>
            </a:r>
            <a:r>
              <a:rPr lang="en"/>
              <a:t>application</a:t>
            </a:r>
            <a:r>
              <a:rPr lang="en"/>
              <a:t> layout for both landscape and portrait orientation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data class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 us create a data class called Message to manage the message data 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879025"/>
            <a:ext cx="76200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data into a Message object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 back to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InputMessageFragment</a:t>
            </a:r>
            <a:r>
              <a:rPr lang="en"/>
              <a:t> class and update the </a:t>
            </a:r>
            <a:r>
              <a:rPr b="1" lang="en">
                <a:solidFill>
                  <a:schemeClr val="accent1"/>
                </a:solidFill>
              </a:rPr>
              <a:t>onCreateView</a:t>
            </a:r>
            <a:r>
              <a:rPr lang="en"/>
              <a:t> method as shown below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425" y="1961125"/>
            <a:ext cx="8042575" cy="31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to Fragment Communication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now have the message that the user typed in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InputMessageFragment </a:t>
            </a:r>
            <a:r>
              <a:rPr lang="en"/>
              <a:t>fragment inside the message object</a:t>
            </a:r>
            <a:r>
              <a:rPr lang="en"/>
              <a:t> but it is not recommended to place the code to create and manage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ShowMessageFragment </a:t>
            </a:r>
            <a:r>
              <a:rPr lang="en"/>
              <a:t>fragment inside this fragment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https://developer.android.com/training/basics/fragments/communicating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of the recommended approach for managing </a:t>
            </a:r>
            <a:r>
              <a:rPr lang="en"/>
              <a:t> fragment-to-fragment communication is through the hosting activity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do this by using interfaces (check the link provided above for the details)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to Fragment Communication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Create an interface inside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InputMessageFragment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Make MainActivity implement the interface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a handle for  the interface implementer inside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InputMessageFragment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the implemented interface inside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InputMessageFragment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to Fragment Communication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an interface inside InputMessageFragment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980763"/>
            <a:ext cx="55245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to Fragment Communication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Make MainActivity implement the interface</a:t>
            </a:r>
            <a:r>
              <a:rPr lang="en"/>
              <a:t>	</a:t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886363"/>
            <a:ext cx="79057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to Fragment Communication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Get a handle for  the interface implementer inside the</a:t>
            </a:r>
            <a:r>
              <a:rPr lang="en"/>
              <a:t>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InputMessageFragment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1691150"/>
            <a:ext cx="5486400" cy="33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to Fragment Communication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the implemented interface inside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InputMessageFragment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88" y="1840800"/>
            <a:ext cx="8023031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Fragment dynamically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en"/>
              <a:t> class and update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onSendMessageButtonClicked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 as follows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 expression,</a:t>
            </a:r>
            <a:r>
              <a:rPr lang="en"/>
              <a:t> the code should only run in the </a:t>
            </a:r>
            <a:r>
              <a:rPr b="1" lang="en">
                <a:solidFill>
                  <a:schemeClr val="accent1"/>
                </a:solidFill>
              </a:rPr>
              <a:t>landscape orientation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2333"/>
            <a:ext cx="9144001" cy="214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Fragment dynamically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Run the application in landscape orientation and test it. 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271" y="1712650"/>
            <a:ext cx="5871456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Summary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Two fragments side to side in the landscape orientation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25" y="1792150"/>
            <a:ext cx="5957952" cy="335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arguments to fragment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press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Send Message</a:t>
            </a:r>
            <a:r>
              <a:rPr lang="en"/>
              <a:t> button you will see a new fragment on the right side with the default “Message Header” and “Message Body” text regardless of the text you typed in the left fragment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 us now see how to pass arguments to the second fragment and how to extract them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arguments to fragment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pass objects as argument you have to use Serializable object.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pass a Message object as argument, we have to make our Message class serializable as shown below</a:t>
            </a:r>
            <a:endParaRPr/>
          </a:p>
        </p:txBody>
      </p:sp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24816"/>
            <a:ext cx="9143999" cy="143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arguments to fragment</a:t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steps you can follow to pass arguments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Create a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en"/>
              <a:t>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 its methods such as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putSerializable()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 fragments’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en"/>
              <a:t> property to pass your argument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following slide shows these steps in action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arguments to fragment</a:t>
            </a:r>
            <a:endParaRPr/>
          </a:p>
        </p:txBody>
      </p:sp>
      <p:sp>
        <p:nvSpPr>
          <p:cNvPr id="283" name="Google Shape;283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onSendMessageButtonClicked()</a:t>
            </a:r>
            <a:r>
              <a:rPr lang="en"/>
              <a:t> inside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en"/>
              <a:t> class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8173"/>
            <a:ext cx="9143999" cy="2744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Factory Method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fragment and passing arguments is a common thing to do, you might need to repeat this steps if you want to reuse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ShowMessageFragment</a:t>
            </a:r>
            <a:r>
              <a:rPr lang="en"/>
              <a:t> in other activity for example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Therefore, it is a good practice to place the code for creating fragment and passing arguments in one place at the fragment class as factory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achieve</a:t>
            </a:r>
            <a:r>
              <a:rPr lang="en"/>
              <a:t> this in Kotlin by using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companion object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next slide show you how to do this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Factory Method</a:t>
            </a:r>
            <a:endParaRPr/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companion object inside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ShowMessageFragment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712" y="1728325"/>
            <a:ext cx="5932575" cy="34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Factory Method</a:t>
            </a:r>
            <a:endParaRPr/>
          </a:p>
        </p:txBody>
      </p:sp>
      <p:sp>
        <p:nvSpPr>
          <p:cNvPr id="303" name="Google Shape;303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Update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onSendMessageButtonClicked</a:t>
            </a:r>
            <a:r>
              <a:rPr lang="en"/>
              <a:t> class to use the factory method</a:t>
            </a:r>
            <a:endParaRPr/>
          </a:p>
        </p:txBody>
      </p:sp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6073"/>
            <a:ext cx="9143999" cy="2168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and using fragment arguments</a:t>
            </a:r>
            <a:endParaRPr/>
          </a:p>
        </p:txBody>
      </p:sp>
      <p:sp>
        <p:nvSpPr>
          <p:cNvPr id="310" name="Google Shape;310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ShowMessageFragment</a:t>
            </a:r>
            <a:r>
              <a:rPr lang="en"/>
              <a:t> class and update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onCreateView</a:t>
            </a:r>
            <a:r>
              <a:rPr lang="en"/>
              <a:t> method</a:t>
            </a:r>
            <a:endParaRPr/>
          </a:p>
        </p:txBody>
      </p:sp>
      <p:pic>
        <p:nvPicPr>
          <p:cNvPr id="311" name="Google Shape;3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8261"/>
            <a:ext cx="9144000" cy="3415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and using fragment arguments</a:t>
            </a:r>
            <a:endParaRPr/>
          </a:p>
        </p:txBody>
      </p:sp>
      <p:sp>
        <p:nvSpPr>
          <p:cNvPr id="317" name="Google Shape;317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you can run the app and test if it is working as expected</a:t>
            </a:r>
            <a:endParaRPr/>
          </a:p>
        </p:txBody>
      </p:sp>
      <p:pic>
        <p:nvPicPr>
          <p:cNvPr id="318" name="Google Shape;3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25" y="1792150"/>
            <a:ext cx="5957952" cy="335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code for land-scape orientation</a:t>
            </a:r>
            <a:endParaRPr/>
          </a:p>
        </p:txBody>
      </p:sp>
      <p:sp>
        <p:nvSpPr>
          <p:cNvPr id="324" name="Google Shape;324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full code for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land-scape</a:t>
            </a:r>
            <a:r>
              <a:rPr lang="en"/>
              <a:t> orientation can be found below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https://github.com/betsegawlemma/AMP-LAB-02-Fragment/tree/master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Summary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2893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Two fragments in two different activities in </a:t>
            </a:r>
            <a:r>
              <a:rPr lang="en"/>
              <a:t>portrait orientation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866" y="0"/>
            <a:ext cx="289322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791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ShowMessageFragment (Portrait)</a:t>
            </a:r>
            <a:endParaRPr/>
          </a:p>
        </p:txBody>
      </p:sp>
      <p:sp>
        <p:nvSpPr>
          <p:cNvPr id="330" name="Google Shape;330;p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Incase of portrait orientation, we can display ShowMessageFragment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 a new activity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In the existing activity by replacing InputMessageFragment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ShowMessageFragment in new Activity</a:t>
            </a:r>
            <a:endParaRPr/>
          </a:p>
        </p:txBody>
      </p:sp>
      <p:sp>
        <p:nvSpPr>
          <p:cNvPr id="336" name="Google Shape;336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Empty Activity</a:t>
            </a:r>
            <a:r>
              <a:rPr lang="en"/>
              <a:t> in your package root, you can call it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ShowMessageActivity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ShowMessageFragment in new Activity</a:t>
            </a:r>
            <a:endParaRPr/>
          </a:p>
        </p:txBody>
      </p:sp>
      <p:sp>
        <p:nvSpPr>
          <p:cNvPr id="342" name="Google Shape;342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en"/>
              <a:t> class and insert the following code next to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 expression</a:t>
            </a:r>
            <a:r>
              <a:rPr lang="en"/>
              <a:t> that handles the </a:t>
            </a:r>
            <a:r>
              <a:rPr b="1" lang="en">
                <a:solidFill>
                  <a:schemeClr val="accent1"/>
                </a:solidFill>
              </a:rPr>
              <a:t>landscape </a:t>
            </a:r>
            <a:r>
              <a:rPr b="1" lang="en">
                <a:solidFill>
                  <a:schemeClr val="accent1"/>
                </a:solidFill>
              </a:rPr>
              <a:t>orientation</a:t>
            </a:r>
            <a:r>
              <a:rPr b="1" lang="en">
                <a:solidFill>
                  <a:schemeClr val="accent1"/>
                </a:solidFill>
              </a:rPr>
              <a:t> case 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ShowMessageActivity</a:t>
            </a:r>
            <a:r>
              <a:rPr lang="en"/>
              <a:t> activity will be started when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Send Message </a:t>
            </a:r>
            <a:r>
              <a:rPr lang="en"/>
              <a:t>button is clicked in </a:t>
            </a:r>
            <a:r>
              <a:rPr b="1" lang="en">
                <a:solidFill>
                  <a:schemeClr val="accent1"/>
                </a:solidFill>
              </a:rPr>
              <a:t>portrait orientation</a:t>
            </a:r>
            <a:r>
              <a:rPr lang="en"/>
              <a:t> with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/>
              <a:t> object passed as an intent parameter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77785"/>
            <a:ext cx="9143999" cy="1197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ShowMessageFragment in a new Activity</a:t>
            </a:r>
            <a:endParaRPr/>
          </a:p>
        </p:txBody>
      </p:sp>
      <p:sp>
        <p:nvSpPr>
          <p:cNvPr id="349" name="Google Shape;349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Goto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ShowMessageActivity</a:t>
            </a:r>
            <a:r>
              <a:rPr lang="en"/>
              <a:t> class and update the onCreate method as follows</a:t>
            </a:r>
            <a:endParaRPr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894" y="1851200"/>
            <a:ext cx="7633106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ShowMessageFragment in a new Activity</a:t>
            </a:r>
            <a:endParaRPr/>
          </a:p>
        </p:txBody>
      </p:sp>
      <p:sp>
        <p:nvSpPr>
          <p:cNvPr id="356" name="Google Shape;356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following in the </a:t>
            </a:r>
            <a:r>
              <a:rPr lang="en"/>
              <a:t>previous</a:t>
            </a:r>
            <a:r>
              <a:rPr lang="en"/>
              <a:t> code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intent argument is extracted and passed to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ShowMessageFragment</a:t>
            </a:r>
            <a:r>
              <a:rPr lang="en"/>
              <a:t> argument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andorid.R.id.content </a:t>
            </a:r>
            <a:r>
              <a:rPr lang="en"/>
              <a:t>ID value indicates the ViewGroup of the entire content area of an Activity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full application code is found in the following github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https://github.com/betsegawlemma/AMP-LAB-02-Fragment/tree/portrait-new-activity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Run and Test the app</a:t>
            </a:r>
            <a:endParaRPr/>
          </a:p>
        </p:txBody>
      </p:sp>
      <p:pic>
        <p:nvPicPr>
          <p:cNvPr id="362" name="Google Shape;36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516" y="41650"/>
            <a:ext cx="289322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791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ShowMessageFragment with replacement</a:t>
            </a:r>
            <a:endParaRPr/>
          </a:p>
        </p:txBody>
      </p:sp>
      <p:sp>
        <p:nvSpPr>
          <p:cNvPr id="369" name="Google Shape;369;p58"/>
          <p:cNvSpPr txBox="1"/>
          <p:nvPr>
            <p:ph idx="1" type="body"/>
          </p:nvPr>
        </p:nvSpPr>
        <p:spPr>
          <a:xfrm>
            <a:off x="311700" y="1266325"/>
            <a:ext cx="654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creating a new Activity we can display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ShowMessageFragment</a:t>
            </a:r>
            <a:r>
              <a:rPr lang="en"/>
              <a:t> by replacing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InputMessageFragment</a:t>
            </a:r>
            <a:r>
              <a:rPr lang="en"/>
              <a:t> fragment in the existing activity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do this, we need to place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InputMessageFragment</a:t>
            </a:r>
            <a:r>
              <a:rPr lang="en"/>
              <a:t> dynamically so as to replace it dynamically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Replace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&lt;fragment&gt;</a:t>
            </a:r>
            <a:r>
              <a:rPr lang="en"/>
              <a:t> shown with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FrameLayout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</a:rPr>
              <a:t>Open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activity_main.xml</a:t>
            </a:r>
            <a:r>
              <a:rPr lang="en">
                <a:solidFill>
                  <a:schemeClr val="accent1"/>
                </a:solidFill>
              </a:rPr>
              <a:t> layout file remove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&lt;fragment&gt;</a:t>
            </a:r>
            <a:r>
              <a:rPr lang="en">
                <a:solidFill>
                  <a:schemeClr val="accent1"/>
                </a:solidFill>
              </a:rPr>
              <a:t> and put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&lt;FrameLayout&gt; </a:t>
            </a: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instead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0" name="Google Shape;37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200" y="1074550"/>
            <a:ext cx="2221575" cy="39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ShowMessageFragment with replacement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11700" y="1266325"/>
            <a:ext cx="588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an </a:t>
            </a:r>
            <a:r>
              <a:rPr b="1" lang="en">
                <a:solidFill>
                  <a:schemeClr val="accent1"/>
                </a:solidFill>
              </a:rPr>
              <a:t>Id</a:t>
            </a:r>
            <a:r>
              <a:rPr lang="en"/>
              <a:t> to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FrameLayout</a:t>
            </a:r>
            <a:r>
              <a:rPr lang="en"/>
              <a:t>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portrait_frame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143" y="0"/>
            <a:ext cx="288096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ShowMessageFragment with replacement</a:t>
            </a:r>
            <a:endParaRPr/>
          </a:p>
        </p:txBody>
      </p:sp>
      <p:sp>
        <p:nvSpPr>
          <p:cNvPr id="383" name="Google Shape;383;p6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en"/>
              <a:t> class and update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/>
              <a:t> method as shown below. We are now placing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InputMessageFragment</a:t>
            </a:r>
            <a:r>
              <a:rPr lang="en"/>
              <a:t> dynamically</a:t>
            </a:r>
            <a:endParaRPr/>
          </a:p>
        </p:txBody>
      </p:sp>
      <p:pic>
        <p:nvPicPr>
          <p:cNvPr id="384" name="Google Shape;38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4278"/>
            <a:ext cx="9144000" cy="261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ShowMessageFragment with replacement</a:t>
            </a:r>
            <a:endParaRPr/>
          </a:p>
        </p:txBody>
      </p:sp>
      <p:sp>
        <p:nvSpPr>
          <p:cNvPr id="390" name="Google Shape;390;p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Update</a:t>
            </a:r>
            <a:r>
              <a:rPr lang="en"/>
              <a:t> the second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 expression</a:t>
            </a:r>
            <a:r>
              <a:rPr lang="en"/>
              <a:t> in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en"/>
              <a:t> class inside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onSendMessageButtonClicked</a:t>
            </a:r>
            <a:r>
              <a:rPr lang="en"/>
              <a:t> method as shown</a:t>
            </a:r>
            <a:endParaRPr/>
          </a:p>
        </p:txBody>
      </p:sp>
      <p:pic>
        <p:nvPicPr>
          <p:cNvPr id="391" name="Google Shape;39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13" y="1970850"/>
            <a:ext cx="8602574" cy="31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completing this lab session, you should be able to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and use fragments statically and dynamically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arguments to fragments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fragment transactions to manage fragments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and use factory method to get instances of fragments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Fragment-to-Fragment communication using interface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fragment lifecycle callback methods such as onAttach and onCreateView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Familiarize yourself with Kotlin’s companion object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ShowMessageFragment with replacement</a:t>
            </a:r>
            <a:endParaRPr/>
          </a:p>
        </p:txBody>
      </p:sp>
      <p:sp>
        <p:nvSpPr>
          <p:cNvPr id="397" name="Google Shape;397;p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should work similar to the previous one except that if you press the back button after getting to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ShowMessageFragment</a:t>
            </a:r>
            <a:r>
              <a:rPr lang="en"/>
              <a:t>, the application exits rather than showing you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InputMessageFragment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Update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/>
              <a:t> method on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en"/>
              <a:t> class as shown in the next slide to fix this issue.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ShowMessageFragment with replacement</a:t>
            </a:r>
            <a:endParaRPr/>
          </a:p>
        </p:txBody>
      </p:sp>
      <p:sp>
        <p:nvSpPr>
          <p:cNvPr id="403" name="Google Shape;403;p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5" y="1647328"/>
            <a:ext cx="9143999" cy="2810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ShowMessageFragment with replacement</a:t>
            </a:r>
            <a:endParaRPr/>
          </a:p>
        </p:txBody>
      </p:sp>
      <p:sp>
        <p:nvSpPr>
          <p:cNvPr id="410" name="Google Shape;410;p6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full code of this version can be found in the following github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https://github.com/betsegawlemma/AMP-LAB-02-Fragment/tree/portrait-replace-fragment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Example</a:t>
            </a:r>
            <a:endParaRPr/>
          </a:p>
        </p:txBody>
      </p:sp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find below a link to another fragment example applied on List/Detail application used in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AMP-LAB-01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https://github.com/betsegawlemma/AMP-LAB-02-Fragment-RecyclerView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7" name="Google Shape;41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571751"/>
            <a:ext cx="4572000" cy="2571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ViewPager</a:t>
            </a:r>
            <a:endParaRPr/>
          </a:p>
        </p:txBody>
      </p:sp>
      <p:sp>
        <p:nvSpPr>
          <p:cNvPr id="423" name="Google Shape;423;p6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ViewPager</a:t>
            </a:r>
            <a:endParaRPr/>
          </a:p>
        </p:txBody>
      </p:sp>
      <p:sp>
        <p:nvSpPr>
          <p:cNvPr id="429" name="Google Shape;429;p6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slide between fragments using ViewPager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this lesson you will learn how to do screen slides with a ViewPager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accomplish this by following the following three steps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Add a ViewPager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Create Adapter for the ViewPager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Connect the ViewPager and the Adapter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ViewPager</a:t>
            </a:r>
            <a:endParaRPr/>
          </a:p>
        </p:txBody>
      </p:sp>
      <p:sp>
        <p:nvSpPr>
          <p:cNvPr id="435" name="Google Shape;435;p6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</a:t>
            </a:r>
            <a:r>
              <a:rPr lang="en"/>
              <a:t> start by creating a new project called 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ViewPagerExample (make sure to select the androidx option)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Goto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activity_main.xml</a:t>
            </a:r>
            <a:r>
              <a:rPr lang="en"/>
              <a:t> layout file and remove the default TextView widget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ViewPager Setup</a:t>
            </a:r>
            <a:endParaRPr/>
          </a:p>
        </p:txBody>
      </p:sp>
      <p:sp>
        <p:nvSpPr>
          <p:cNvPr id="441" name="Google Shape;441;p69"/>
          <p:cNvSpPr txBox="1"/>
          <p:nvPr>
            <p:ph idx="1" type="body"/>
          </p:nvPr>
        </p:nvSpPr>
        <p:spPr>
          <a:xfrm>
            <a:off x="311700" y="1266325"/>
            <a:ext cx="5800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content for each slide we will use ITSC courses as an example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42" name="Google Shape;44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800" y="5"/>
            <a:ext cx="2893212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ViewPager Setup</a:t>
            </a:r>
            <a:endParaRPr/>
          </a:p>
        </p:txBody>
      </p:sp>
      <p:sp>
        <p:nvSpPr>
          <p:cNvPr id="448" name="Google Shape;448;p70"/>
          <p:cNvSpPr txBox="1"/>
          <p:nvPr>
            <p:ph idx="1" type="body"/>
          </p:nvPr>
        </p:nvSpPr>
        <p:spPr>
          <a:xfrm>
            <a:off x="311700" y="1266325"/>
            <a:ext cx="5800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Course data class for holding course info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49" name="Google Shape;44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1479"/>
            <a:ext cx="9143999" cy="120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ViewPager Setup</a:t>
            </a:r>
            <a:endParaRPr/>
          </a:p>
        </p:txBody>
      </p:sp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Goto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en"/>
              <a:t> and create courses 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6" name="Google Shape;45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0061"/>
            <a:ext cx="9143999" cy="3483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project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File-&gt;New-&gt;New Project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Empty Activity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 your project a name (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MessageFragmentApplication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sure to select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Kotlin</a:t>
            </a:r>
            <a:r>
              <a:rPr lang="en"/>
              <a:t> as a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select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Use androidx.* artifacts</a:t>
            </a:r>
            <a:r>
              <a:rPr lang="en"/>
              <a:t> option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Fragment </a:t>
            </a:r>
            <a:endParaRPr/>
          </a:p>
        </p:txBody>
      </p:sp>
      <p:sp>
        <p:nvSpPr>
          <p:cNvPr id="462" name="Google Shape;462;p72"/>
          <p:cNvSpPr txBox="1"/>
          <p:nvPr>
            <p:ph idx="1" type="body"/>
          </p:nvPr>
        </p:nvSpPr>
        <p:spPr>
          <a:xfrm>
            <a:off x="311700" y="1266325"/>
            <a:ext cx="5939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a fragment to display each course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Right click on your package and select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New-&gt;Fragment-&gt;Fragment (Blank) 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Call it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CourseFragment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Make sure to uncheck the factory and interface callback options</a:t>
            </a:r>
            <a:endParaRPr/>
          </a:p>
        </p:txBody>
      </p:sp>
      <p:pic>
        <p:nvPicPr>
          <p:cNvPr id="463" name="Google Shape;46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800" y="5"/>
            <a:ext cx="2893212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Fragment </a:t>
            </a:r>
            <a:endParaRPr/>
          </a:p>
        </p:txBody>
      </p:sp>
      <p:sp>
        <p:nvSpPr>
          <p:cNvPr id="469" name="Google Shape;469;p73"/>
          <p:cNvSpPr txBox="1"/>
          <p:nvPr>
            <p:ph idx="1" type="body"/>
          </p:nvPr>
        </p:nvSpPr>
        <p:spPr>
          <a:xfrm>
            <a:off x="311700" y="1266325"/>
            <a:ext cx="5939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the generated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fragment_course.xml</a:t>
            </a:r>
            <a:r>
              <a:rPr lang="en"/>
              <a:t> file and place 7 TextView widgets as shown in the right.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Three of the TextViews are used for the labels - </a:t>
            </a:r>
            <a:r>
              <a:rPr b="1" lang="en">
                <a:solidFill>
                  <a:schemeClr val="accent1"/>
                </a:solidFill>
              </a:rPr>
              <a:t>Course Code</a:t>
            </a:r>
            <a:r>
              <a:rPr lang="en"/>
              <a:t>, </a:t>
            </a:r>
            <a:r>
              <a:rPr b="1" lang="en">
                <a:solidFill>
                  <a:schemeClr val="accent1"/>
                </a:solidFill>
              </a:rPr>
              <a:t>Course ECTS</a:t>
            </a:r>
            <a:r>
              <a:rPr lang="en"/>
              <a:t> and </a:t>
            </a:r>
            <a:r>
              <a:rPr b="1" lang="en">
                <a:solidFill>
                  <a:schemeClr val="accent1"/>
                </a:solidFill>
              </a:rPr>
              <a:t>Course Description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Update the</a:t>
            </a:r>
            <a:r>
              <a:rPr lang="en"/>
              <a:t> Ids of the remaining ones as follows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etail_title_tv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detail_code_tv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detail_ects_tv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and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detail_description_tv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70" name="Google Shape;47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800" y="5"/>
            <a:ext cx="2893212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Fragment </a:t>
            </a:r>
            <a:endParaRPr/>
          </a:p>
        </p:txBody>
      </p:sp>
      <p:sp>
        <p:nvSpPr>
          <p:cNvPr id="476" name="Google Shape;476;p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CourseFragment</a:t>
            </a:r>
            <a:r>
              <a:rPr lang="en"/>
              <a:t> class and add the following factory method </a:t>
            </a:r>
            <a:endParaRPr/>
          </a:p>
        </p:txBody>
      </p:sp>
      <p:pic>
        <p:nvPicPr>
          <p:cNvPr id="477" name="Google Shape;47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450" y="1787524"/>
            <a:ext cx="6057100" cy="33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Fragment </a:t>
            </a:r>
            <a:endParaRPr/>
          </a:p>
        </p:txBody>
      </p:sp>
      <p:sp>
        <p:nvSpPr>
          <p:cNvPr id="483" name="Google Shape;483;p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While still in </a:t>
            </a:r>
            <a:r>
              <a:rPr lang="en"/>
              <a:t>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CourseFragment</a:t>
            </a:r>
            <a:r>
              <a:rPr lang="en"/>
              <a:t> class, update its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onCreateView</a:t>
            </a:r>
            <a:r>
              <a:rPr lang="en"/>
              <a:t> method</a:t>
            </a:r>
            <a:endParaRPr/>
          </a:p>
        </p:txBody>
      </p:sp>
      <p:pic>
        <p:nvPicPr>
          <p:cNvPr id="484" name="Google Shape;48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800213"/>
            <a:ext cx="87630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ViewPager</a:t>
            </a:r>
            <a:endParaRPr/>
          </a:p>
        </p:txBody>
      </p:sp>
      <p:sp>
        <p:nvSpPr>
          <p:cNvPr id="490" name="Google Shape;490;p7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your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activity_main.xml</a:t>
            </a:r>
            <a:r>
              <a:rPr lang="en"/>
              <a:t> file as follows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Notice the </a:t>
            </a:r>
            <a:r>
              <a:rPr b="1" lang="en">
                <a:solidFill>
                  <a:schemeClr val="accent1"/>
                </a:solidFill>
              </a:rPr>
              <a:t>ViewPager</a:t>
            </a:r>
            <a:r>
              <a:rPr lang="en"/>
              <a:t> object and its Id</a:t>
            </a:r>
            <a:endParaRPr/>
          </a:p>
        </p:txBody>
      </p:sp>
      <p:pic>
        <p:nvPicPr>
          <p:cNvPr id="491" name="Google Shape;49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5588"/>
            <a:ext cx="9143999" cy="277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ViewPager</a:t>
            </a:r>
            <a:endParaRPr/>
          </a:p>
        </p:txBody>
      </p:sp>
      <p:sp>
        <p:nvSpPr>
          <p:cNvPr id="497" name="Google Shape;497;p7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en"/>
              <a:t> and create the following property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use this property to store a handler for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ViewPager</a:t>
            </a:r>
            <a:r>
              <a:rPr lang="en"/>
              <a:t> object added in the previous slide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Update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n"/>
              <a:t> method to instantiate the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viewPager</a:t>
            </a:r>
            <a:r>
              <a:rPr lang="en"/>
              <a:t> property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863" y="1860450"/>
            <a:ext cx="5826275" cy="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125" y="3724263"/>
            <a:ext cx="76009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PagerAdapter</a:t>
            </a:r>
            <a:endParaRPr/>
          </a:p>
        </p:txBody>
      </p:sp>
      <p:sp>
        <p:nvSpPr>
          <p:cNvPr id="505" name="Google Shape;505;p7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CoursePagerAdapter </a:t>
            </a:r>
            <a:r>
              <a:rPr lang="en"/>
              <a:t>class as shown below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should have two constructor arguments and it should also inherit from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FragmentStatePagerAdapter</a:t>
            </a:r>
            <a:r>
              <a:rPr lang="en"/>
              <a:t> class</a:t>
            </a:r>
            <a:endParaRPr/>
          </a:p>
        </p:txBody>
      </p:sp>
      <p:pic>
        <p:nvPicPr>
          <p:cNvPr id="506" name="Google Shape;50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2579550"/>
            <a:ext cx="89725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Wiring PagerAdapter with ViewPager</a:t>
            </a:r>
            <a:endParaRPr/>
          </a:p>
        </p:txBody>
      </p:sp>
      <p:sp>
        <p:nvSpPr>
          <p:cNvPr id="512" name="Google Shape;512;p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en"/>
              <a:t> class and add the following property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Update the </a:t>
            </a:r>
            <a:r>
              <a:rPr b="1" lang="en">
                <a:solidFill>
                  <a:schemeClr val="accent1"/>
                </a:solidFill>
              </a:rPr>
              <a:t>onCreate </a:t>
            </a:r>
            <a:r>
              <a:rPr lang="en"/>
              <a:t>method</a:t>
            </a:r>
            <a:endParaRPr/>
          </a:p>
        </p:txBody>
      </p:sp>
      <p:pic>
        <p:nvPicPr>
          <p:cNvPr id="513" name="Google Shape;51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952" y="1811975"/>
            <a:ext cx="6060100" cy="3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3943"/>
            <a:ext cx="9144001" cy="190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App</a:t>
            </a:r>
            <a:endParaRPr/>
          </a:p>
        </p:txBody>
      </p:sp>
      <p:sp>
        <p:nvSpPr>
          <p:cNvPr id="520" name="Google Shape;520;p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and test the application, you should be able switch to different fragments by sliding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Below is a github link to the full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https://github.com/betsegawlemma/AMP-LAB-02-ViewPager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https://developer.android.com/training/animation/screen-slide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Lab-02 Advanced Mobile Programming</a:t>
            </a:r>
            <a:endParaRPr/>
          </a:p>
        </p:txBody>
      </p:sp>
      <p:sp>
        <p:nvSpPr>
          <p:cNvPr id="526" name="Google Shape;526;p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7" name="Google Shape;527;p81"/>
          <p:cNvGraphicFramePr/>
          <p:nvPr/>
        </p:nvGraphicFramePr>
        <p:xfrm>
          <a:off x="952500" y="177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{A8567C99-67A5-4A59-B6D2-FD43FDB29437}</a:tableStyleId>
              </a:tblPr>
              <a:tblGrid>
                <a:gridCol w="1599025"/>
                <a:gridCol w="6136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Course Title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Advanced Mobile Programming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Course Code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ITSE-3123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ECTS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7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Department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Center of Information Technology and Scientific Computing, AAiT, AAU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Instructor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Mr. Betsegaw Lemma (betsegaw.lemma@aait.edu.et)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Academic Year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2018/19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Semester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II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Fragments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4499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Letus start by creating two fragments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Right click on your package root and select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New-&gt;Fragment-&gt;Fragment(Blank)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 it a name (InputMessageFragment)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Untick both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Include fragment factory</a:t>
            </a:r>
            <a:r>
              <a:rPr lang="en"/>
              <a:t> and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Include interface callbacks?</a:t>
            </a:r>
            <a:r>
              <a:rPr lang="en"/>
              <a:t> options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961" y="1266325"/>
            <a:ext cx="4488039" cy="38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Fragments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4499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Letus start by creating two fragments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 the same procedure to create the second fragment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 it a name (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ShowMessageFragment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should also uncheck the two options as before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100" y="1398561"/>
            <a:ext cx="4332899" cy="369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InputMessageFragment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Your code should look like the following, you can remove the generated code shown at the top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00" y="2011925"/>
            <a:ext cx="8083201" cy="31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