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8"/>
  </p:notesMasterIdLst>
  <p:sldIdLst>
    <p:sldId id="256" r:id="rId2"/>
    <p:sldId id="257" r:id="rId3"/>
    <p:sldId id="258" r:id="rId4"/>
    <p:sldId id="370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80" r:id="rId18"/>
    <p:sldId id="281" r:id="rId19"/>
    <p:sldId id="282" r:id="rId20"/>
    <p:sldId id="371" r:id="rId21"/>
    <p:sldId id="283" r:id="rId22"/>
    <p:sldId id="372" r:id="rId23"/>
    <p:sldId id="274" r:id="rId24"/>
    <p:sldId id="275" r:id="rId25"/>
    <p:sldId id="276" r:id="rId26"/>
    <p:sldId id="277" r:id="rId27"/>
    <p:sldId id="278" r:id="rId28"/>
    <p:sldId id="273" r:id="rId29"/>
    <p:sldId id="298" r:id="rId30"/>
    <p:sldId id="279" r:id="rId31"/>
    <p:sldId id="284" r:id="rId32"/>
    <p:sldId id="373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</p:sldIdLst>
  <p:sldSz cx="9144000" cy="5143500" type="screen16x9"/>
  <p:notesSz cx="6858000" cy="9144000"/>
  <p:embeddedFontLst>
    <p:embeddedFont>
      <p:font typeface="Lora" pitchFamily="2" charset="0"/>
      <p:regular r:id="rId119"/>
      <p:bold r:id="rId120"/>
      <p:italic r:id="rId121"/>
      <p:boldItalic r:id="rId122"/>
    </p:embeddedFont>
    <p:embeddedFont>
      <p:font typeface="Open Sans" panose="020B0606030504020204" pitchFamily="34" charset="0"/>
      <p:regular r:id="rId123"/>
      <p:bold r:id="rId124"/>
      <p:italic r:id="rId125"/>
      <p:boldItalic r:id="rId126"/>
    </p:embeddedFont>
    <p:embeddedFont>
      <p:font typeface="PT Sans Narrow" panose="020B0506020203020204" pitchFamily="34" charset="0"/>
      <p:regular r:id="rId127"/>
      <p:bold r:id="rId1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AEC126-2A13-4432-A0CD-3A9A696CDA68}">
  <a:tblStyle styleId="{58AEC126-2A13-4432-A0CD-3A9A696CDA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5.fntdata"/><Relationship Id="rId128" Type="http://schemas.openxmlformats.org/officeDocument/2006/relationships/font" Target="fonts/font10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6.fntdata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font" Target="fonts/font1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2.fntdata"/><Relationship Id="rId125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3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162f116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162f116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4b117c398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4b117c398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54b117c398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54b117c398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54b117c398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54b117c398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4b117c398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54b117c398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54b117c398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54b117c398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4b117c398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4b117c398_1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54b117c398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54b117c398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54b117c398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54b117c398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4b117c398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54b117c398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54b117c398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54b117c398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162f116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162f116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54b117c398_1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54b117c398_1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560ea37b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560ea37b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54b117c398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54b117c398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5146dba2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5146dba2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5146dba2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5146dba2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5191faa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5191faa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5162f116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5162f116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5191faaa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5191faaa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5191faaa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5191faaa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5191faaa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5191faaa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5191faaa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5191faaa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191faaa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191faaa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5191faaa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5191faaa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191faaa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191faaa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191faaa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5191faaa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191faaa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191faaa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191faaa6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5191faaa6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5191faa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5191faa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5191faaa6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5191faaa6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560ea37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560ea37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420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5191faaa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5191faaa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5191faaa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5191faaa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146dba2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146dba2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5191faaa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5191faaa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5191faaa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5191faaa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5191faaa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5191faaa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5191faaa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5191faaa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5191faaa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5191faaa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5191faaa6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5191faaa6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5191faaa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5191faaa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5191faaa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5191faaa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5191faaa6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5191faaa6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191faaa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191faaa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146dba2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146dba2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5191faaa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5191faaa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191faaa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191faaa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5191faaa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5191faaa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5191faaa6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5191faaa6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191faaa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191faaa6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5191faaa6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5191faaa6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5191faaa6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5191faaa6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5191faaa6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5191faaa6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5191faaa6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5191faaa6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5191faaa6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5191faaa6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146dba25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146dba25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5191faaa6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5191faaa6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4b117c39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4b117c39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4b117c3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4b117c39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5191faaa6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5191faaa6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4b117c39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4b117c39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5191faaa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5191faaa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5191faaa6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5191faaa6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4b117c3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4b117c3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55191faaa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55191faaa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5191faaa6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5191faaa6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146dba2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146dba2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5191faaa6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5191faaa6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5191faaa6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5191faaa6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5191faaa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5191faaa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5191faaa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5191faaa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5191faaa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5191faaa6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5191faaa6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5191faaa6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4b117c39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4b117c39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4b117c398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4b117c398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4b117c398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4b117c398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4b117c398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4b117c398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162f116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162f116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4b117c398_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4b117c398_1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5191faaa6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5191faaa6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4b117c39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4b117c39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b117c39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b117c39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54b117c39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54b117c39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4b117c398_1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4b117c398_1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560ea37b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560ea37b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54b117c398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54b117c398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4b117c398_1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4b117c398_1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560ea37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560ea37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5162f116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5162f116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b117c398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b117c398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54b117c398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54b117c398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b117c398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b117c398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4b117c398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4b117c398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54b117c398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54b117c398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4b117c398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4b117c398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54b117c39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54b117c398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b117c398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b117c398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54b117c398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54b117c398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4b117c398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54b117c398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162f116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162f116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4b117c398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54b117c398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4b117c398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54b117c398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54b117c398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54b117c398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54b117c398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54b117c398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54b117c398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54b117c398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54b117c398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54b117c398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4b117c398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4b117c398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54b117c398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54b117c398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54b117c398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54b117c398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54b117c398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54b117c398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koans/overview" TargetMode="Externa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user/JetBrainsTV" TargetMode="External"/><Relationship Id="rId5" Type="http://schemas.openxmlformats.org/officeDocument/2006/relationships/hyperlink" Target="https://www.coursera.org/learn/kotlin-for-java-developers/home/welcome" TargetMode="External"/><Relationship Id="rId4" Type="http://schemas.openxmlformats.org/officeDocument/2006/relationships/hyperlink" Target="https://kotlinlang.org/docs/referenc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Kotlin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https://kotlinlang.org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Kotlin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2528650" y="1266325"/>
            <a:ext cx="6303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Downloading the compiler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Manual Install</a:t>
            </a:r>
            <a:r>
              <a:rPr lang="en"/>
              <a:t>: Download and unzip the standalone compiler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SDKMAN!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$ curl -s https://get.sdkman.io | bash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$ sdk install kotlin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Snap package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$ sudo snap install --classic kotlin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https://kotlinlang.org/docs/tutorials/command-line.html</a:t>
            </a:r>
            <a:endParaRPr sz="14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1635850" cy="1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7" name="Google Shape;757;p11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count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758" name="Google Shape;758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185988"/>
            <a:ext cx="50292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4" name="Google Shape;764;p1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partition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765" name="Google Shape;765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88" y="1928813"/>
            <a:ext cx="652462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1" name="Google Shape;771;p1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groupBy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772" name="Google Shape;772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800225"/>
            <a:ext cx="76009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8" name="Google Shape;778;p1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associateBy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779" name="Google Shape;779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813" y="1809750"/>
            <a:ext cx="60483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5" name="Google Shape;785;p1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associateBy (removes duplicate)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786" name="Google Shape;786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38" y="1795463"/>
            <a:ext cx="62579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2" name="Google Shape;792;p1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zip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793" name="Google Shape;793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13" y="1905000"/>
            <a:ext cx="71913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9" name="Google Shape;799;p1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flatMap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800" name="Google Shape;800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1485900"/>
            <a:ext cx="43053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Nullability: </a:t>
            </a:r>
            <a:r>
              <a:rPr lang="en">
                <a:solidFill>
                  <a:schemeClr val="dk2"/>
                </a:solidFill>
              </a:rPr>
              <a:t>Nullable types in Kotlin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makes Null Pointer Exception a compile-time error (not runtime error)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07" name="Google Shape;807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2068488"/>
            <a:ext cx="64960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Nullability: </a:t>
            </a:r>
            <a:r>
              <a:rPr lang="en">
                <a:solidFill>
                  <a:schemeClr val="dk2"/>
                </a:solidFill>
              </a:rPr>
              <a:t>Safe access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4" name="Google Shape;814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188" y="1750850"/>
            <a:ext cx="53244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Nullability: </a:t>
            </a:r>
            <a:r>
              <a:rPr lang="en">
                <a:solidFill>
                  <a:schemeClr val="dk2"/>
                </a:solidFill>
              </a:rPr>
              <a:t>Nullability operators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1" name="Google Shape;82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13" y="1412725"/>
            <a:ext cx="62007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Kotlin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2403000" y="1266325"/>
            <a:ext cx="6429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Compiling and Running Kotlin application (CMD)</a:t>
            </a:r>
            <a:endParaRPr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your Kotlin code in a file (</a:t>
            </a:r>
            <a:r>
              <a:rPr lang="en" b="1">
                <a:solidFill>
                  <a:schemeClr val="accent1"/>
                </a:solidFill>
              </a:rPr>
              <a:t>.kt</a:t>
            </a:r>
            <a:r>
              <a:rPr lang="en"/>
              <a:t>) (e.g. hello.kt)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 the application using the Kotlin compiler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$ kotlinc hello.kt -include-runtime -d hello.jar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the application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$ java -jar hello.jar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https://kotlinlang.org/docs/tutorials/command-line.html</a:t>
            </a:r>
            <a:endParaRPr sz="14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1635850" cy="1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Nullability: </a:t>
            </a:r>
            <a:r>
              <a:rPr lang="en">
                <a:solidFill>
                  <a:schemeClr val="dk2"/>
                </a:solidFill>
              </a:rPr>
              <a:t>Nullability operators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8" name="Google Shape;82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1528763"/>
            <a:ext cx="64960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casts: </a:t>
            </a:r>
            <a:r>
              <a:rPr lang="en">
                <a:solidFill>
                  <a:schemeClr val="dk2"/>
                </a:solidFill>
              </a:rPr>
              <a:t>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4" name="Google Shape;834;p1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5" name="Google Shape;835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401" y="1266325"/>
            <a:ext cx="459000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casts: </a:t>
            </a:r>
            <a:r>
              <a:rPr lang="en">
                <a:solidFill>
                  <a:schemeClr val="dk2"/>
                </a:solidFill>
              </a:rPr>
              <a:t>as?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1" name="Google Shape;841;p1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2" name="Google Shape;842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23988"/>
            <a:ext cx="47244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casts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8" name="Google Shape;848;p1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49" name="Google Shape;849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75" y="1477175"/>
            <a:ext cx="60388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casts: </a:t>
            </a:r>
            <a:r>
              <a:rPr lang="en">
                <a:solidFill>
                  <a:schemeClr val="dk2"/>
                </a:solidFill>
              </a:rPr>
              <a:t>as?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5" name="Google Shape;855;p1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56" name="Google Shape;856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3" y="1477100"/>
            <a:ext cx="56102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Functions</a:t>
            </a:r>
            <a:endParaRPr/>
          </a:p>
        </p:txBody>
      </p:sp>
      <p:sp>
        <p:nvSpPr>
          <p:cNvPr id="862" name="Google Shape;862;p1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036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apply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thought of as a configuration function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allows you to call a series of functions on a receiver to configure it for use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3" name="Google Shape;863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00" y="1336275"/>
            <a:ext cx="3357850" cy="1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3400" y="3047225"/>
            <a:ext cx="2887919" cy="20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0" name="Google Shape;870;p1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https://play.kotlinlang.org/koans/overview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https://kotlinlang.org/docs/reference/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https://www.coursera.org/learn/kotlin-for-java-developers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Jemerov, Dmitry, and Svetlana Isakova. Kotlin in action. Shelter Island, NY: Manning Publications, 2017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Skeen, Josh, and David Greenhalgh. Kotlin programming : the Big Nerd Ranch guide. Atlanta, GA: Big Nerd Ranch, 2018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https://www.youtube.com/user/JetBrainsTV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Kotlin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2057500" y="1266325"/>
            <a:ext cx="6774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Running the REPL (Read-Eval-Print Loop)</a:t>
            </a:r>
            <a:endParaRPr b="1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run the compiler without parameters to have an interactive shell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https://kotlinlang.org/docs/tutorials/command-line.html</a:t>
            </a:r>
            <a:endParaRPr sz="1400"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900" y="2727850"/>
            <a:ext cx="46863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6325"/>
            <a:ext cx="1635850" cy="1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PART-II </a:t>
            </a:r>
            <a:r>
              <a:rPr lang="en"/>
              <a:t>Basic 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87900" y="148197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 in Kotlin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Packages and Functions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Variables and Comments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Extension functions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Hello World in Kotlin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24" y="1342513"/>
            <a:ext cx="8549675" cy="253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Hello World in Kotlin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Observation</a:t>
            </a:r>
            <a:endParaRPr b="1"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class definition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can define functions at the top level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is an </a:t>
            </a:r>
            <a:r>
              <a:rPr lang="en" dirty="0">
                <a:solidFill>
                  <a:schemeClr val="accent1"/>
                </a:solidFill>
              </a:rPr>
              <a:t>expression</a:t>
            </a:r>
            <a:r>
              <a:rPr lang="en" dirty="0"/>
              <a:t> not a </a:t>
            </a:r>
            <a:r>
              <a:rPr lang="en" dirty="0">
                <a:solidFill>
                  <a:schemeClr val="accent1"/>
                </a:solidFill>
              </a:rPr>
              <a:t>statement</a:t>
            </a:r>
            <a:endParaRPr dirty="0">
              <a:solidFill>
                <a:schemeClr val="accen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String template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Easy way of accessing variable values inside string literals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 semicolon is required   </a:t>
            </a:r>
            <a:endParaRPr dirty="0"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200" y="3873400"/>
            <a:ext cx="5509799" cy="111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Define Packages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not required to match directories and packages: source files can be placed arbitrarily in the file system.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63" y="1396975"/>
            <a:ext cx="33432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keyword </a:t>
            </a:r>
            <a:r>
              <a:rPr lang="en" b="1">
                <a:solidFill>
                  <a:schemeClr val="accent1"/>
                </a:solidFill>
              </a:rPr>
              <a:t>val</a:t>
            </a:r>
            <a:r>
              <a:rPr lang="en"/>
              <a:t> to define </a:t>
            </a:r>
            <a:r>
              <a:rPr lang="en" b="1">
                <a:solidFill>
                  <a:schemeClr val="accent1"/>
                </a:solidFill>
              </a:rPr>
              <a:t>read-only (immutable)</a:t>
            </a:r>
            <a:r>
              <a:rPr lang="en"/>
              <a:t> variables. They can be assigned a value only once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88" y="2071913"/>
            <a:ext cx="719137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keyword </a:t>
            </a:r>
            <a:r>
              <a:rPr lang="en" b="1">
                <a:solidFill>
                  <a:schemeClr val="accent1"/>
                </a:solidFill>
              </a:rPr>
              <a:t>var</a:t>
            </a:r>
            <a:r>
              <a:rPr lang="en"/>
              <a:t> to define </a:t>
            </a:r>
            <a:r>
              <a:rPr lang="en" b="1">
                <a:solidFill>
                  <a:schemeClr val="accent1"/>
                </a:solidFill>
              </a:rPr>
              <a:t>mutable</a:t>
            </a:r>
            <a:r>
              <a:rPr lang="en"/>
              <a:t> variables. They can be re-assigned a value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3" y="2123888"/>
            <a:ext cx="46196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Top-level variables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75" y="1768675"/>
            <a:ext cx="73723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Part-I</a:t>
            </a:r>
            <a:r>
              <a:rPr lang="en" dirty="0"/>
              <a:t> Introduction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Kotlin Philosophy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use Kotlin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598F-AA52-44A4-8CF3-6BD48B3B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E3C4F-7A07-4920-A572-30AD31A57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of Kotlin’s basic types: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94BD0-5A5D-42D5-B746-59F240DB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61" y="1704967"/>
            <a:ext cx="5141229" cy="31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33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Java and JavaScript, Kotlin supports end-of-line and block comments.</a:t>
            </a: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Unlike Java, block comments in Kotlin can be nested.</a:t>
            </a: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338" y="2349588"/>
            <a:ext cx="35528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8374-D755-4AB7-BDDA-3D97D090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5FF05-7F79-426C-9205-D609245D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83" y="1783454"/>
            <a:ext cx="7926942" cy="19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0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Functions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 with an expression body and </a:t>
            </a:r>
            <a:r>
              <a:rPr lang="en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inferred return type</a:t>
            </a:r>
            <a:endParaRPr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Use </a:t>
            </a:r>
            <a:r>
              <a:rPr lang="en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dirty="0"/>
              <a:t>as return type of functions that return no meaningful value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dirty="0"/>
              <a:t>is optional, it can be removed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13" y="1796950"/>
            <a:ext cx="37433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25" y="3368150"/>
            <a:ext cx="49911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473400" cy="3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Top-Level Functions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Member Functions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4633175" y="1266325"/>
            <a:ext cx="3246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Local Functions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75" y="1745650"/>
            <a:ext cx="3543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25" y="3736375"/>
            <a:ext cx="34290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350" y="1800075"/>
            <a:ext cx="4438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Named arguments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38" y="1888113"/>
            <a:ext cx="87915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Default Argument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63" y="1867013"/>
            <a:ext cx="86201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Variable Arguments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88" y="1793175"/>
            <a:ext cx="53054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having two Int parameters with Int return type: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Calling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b="1">
                <a:solidFill>
                  <a:schemeClr val="accent1"/>
                </a:solidFill>
              </a:rPr>
              <a:t> </a:t>
            </a:r>
            <a:r>
              <a:rPr lang="en"/>
              <a:t>function from </a:t>
            </a:r>
            <a:r>
              <a:rPr lang="en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/>
              <a:t> function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0" y="1917075"/>
            <a:ext cx="35433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00" y="3283234"/>
            <a:ext cx="25908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Functions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5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75" name="Google Shape;37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38" y="1384850"/>
            <a:ext cx="54578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General-purpose</a:t>
            </a:r>
            <a:r>
              <a:rPr lang="en" dirty="0"/>
              <a:t> programming language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Statically typed </a:t>
            </a:r>
            <a:r>
              <a:rPr lang="en" dirty="0"/>
              <a:t>and </a:t>
            </a:r>
            <a:r>
              <a:rPr lang="en" dirty="0">
                <a:solidFill>
                  <a:schemeClr val="accent1"/>
                </a:solidFill>
              </a:rPr>
              <a:t>compiled</a:t>
            </a:r>
            <a:r>
              <a:rPr lang="en" dirty="0"/>
              <a:t> programming language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 is </a:t>
            </a:r>
            <a:r>
              <a:rPr lang="en" dirty="0">
                <a:solidFill>
                  <a:schemeClr val="accent1"/>
                </a:solidFill>
              </a:rPr>
              <a:t>Open Source</a:t>
            </a:r>
            <a:r>
              <a:rPr lang="en" dirty="0"/>
              <a:t> (Apache 2.0) project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Developed by JetBrains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Types</a:t>
            </a: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881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function type definition consists of two parts: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function’s parameters, in parentheses, followed by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its return type, delimited by the arrow (-&gt;)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 -&gt; String</a:t>
            </a:r>
            <a:r>
              <a:rPr lang="en" dirty="0"/>
              <a:t> tells the compiler what kind of function a variable can hold</a:t>
            </a:r>
            <a:endParaRPr dirty="0"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800" y="1370700"/>
            <a:ext cx="4533900" cy="2276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850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Control structures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Conditionals:</a:t>
            </a:r>
            <a:r>
              <a:rPr lang="en" b="1">
                <a:solidFill>
                  <a:schemeClr val="accent1"/>
                </a:solidFill>
              </a:rPr>
              <a:t> if expression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Note that if is an expression not a statement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88" y="2501225"/>
            <a:ext cx="66960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884F-3D3D-4CE8-A46E-60E871F5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Control structures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33C80-0A47-4E36-A15C-0DDF1A63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91" y="1208568"/>
            <a:ext cx="5020787" cy="37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39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Conditionals:</a:t>
            </a:r>
            <a:r>
              <a:rPr lang="en" b="1" dirty="0">
                <a:solidFill>
                  <a:schemeClr val="accent1"/>
                </a:solidFill>
              </a:rPr>
              <a:t> when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61" y="1836234"/>
            <a:ext cx="5281727" cy="318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Conditionals:</a:t>
            </a:r>
            <a:r>
              <a:rPr lang="en" b="1">
                <a:solidFill>
                  <a:schemeClr val="accent1"/>
                </a:solidFill>
              </a:rPr>
              <a:t> when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38" y="1946277"/>
            <a:ext cx="88296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Conditionals:</a:t>
            </a:r>
            <a:r>
              <a:rPr lang="en" b="1">
                <a:solidFill>
                  <a:schemeClr val="accent1"/>
                </a:solidFill>
              </a:rPr>
              <a:t> when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When is also expression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738" y="1712288"/>
            <a:ext cx="55340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Conditionals:</a:t>
            </a:r>
            <a:r>
              <a:rPr lang="en" b="1">
                <a:solidFill>
                  <a:schemeClr val="accent1"/>
                </a:solidFill>
              </a:rPr>
              <a:t> when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When without argument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50" y="2461975"/>
            <a:ext cx="70866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Loops: </a:t>
            </a:r>
            <a:r>
              <a:rPr lang="en" b="1">
                <a:solidFill>
                  <a:schemeClr val="accent1"/>
                </a:solidFill>
              </a:rPr>
              <a:t>for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63" y="1821600"/>
            <a:ext cx="48672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Loops: </a:t>
            </a:r>
            <a:r>
              <a:rPr lang="en" b="1">
                <a:solidFill>
                  <a:schemeClr val="accent1"/>
                </a:solidFill>
              </a:rPr>
              <a:t>for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0" y="1865800"/>
            <a:ext cx="77343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Loops: </a:t>
            </a:r>
            <a:r>
              <a:rPr lang="en" b="1">
                <a:solidFill>
                  <a:schemeClr val="accent1"/>
                </a:solidFill>
              </a:rPr>
              <a:t>for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88" y="1777588"/>
            <a:ext cx="59912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7557-6D9F-4E04-87E8-CCBEF51F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Kotlin Philosophy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4EE18-3E2B-498A-AEC9-590DC06D9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Readability:</a:t>
            </a:r>
            <a:r>
              <a:rPr lang="en-US" dirty="0"/>
              <a:t> is a primary goal in the design of the language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Multi-Paradigm: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Kotlin supports multiple programming paradigms</a:t>
            </a:r>
          </a:p>
          <a:p>
            <a:pPr marL="857250" lvl="1" indent="-285750"/>
            <a:r>
              <a:rPr lang="en-US" dirty="0"/>
              <a:t>Imperative programming</a:t>
            </a:r>
          </a:p>
          <a:p>
            <a:pPr marL="857250" lvl="1" indent="-285750"/>
            <a:r>
              <a:rPr lang="en-US" dirty="0"/>
              <a:t>Functional programming</a:t>
            </a:r>
          </a:p>
          <a:p>
            <a:pPr marL="857250" lvl="1" indent="-285750"/>
            <a:r>
              <a:rPr lang="en-US" dirty="0"/>
              <a:t>Object-oriented programming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30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285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Loops: </a:t>
            </a:r>
            <a:r>
              <a:rPr lang="en" b="1">
                <a:solidFill>
                  <a:schemeClr val="accent1"/>
                </a:solidFill>
              </a:rPr>
              <a:t>for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Upper bound included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75" y="2494525"/>
            <a:ext cx="25812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9"/>
          <p:cNvSpPr txBox="1">
            <a:spLocks noGrp="1"/>
          </p:cNvSpPr>
          <p:nvPr>
            <p:ph type="body" idx="1"/>
          </p:nvPr>
        </p:nvSpPr>
        <p:spPr>
          <a:xfrm>
            <a:off x="4767350" y="1348050"/>
            <a:ext cx="3285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Upper bound not included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5</a:t>
            </a:r>
            <a:endParaRPr dirty="0"/>
          </a:p>
        </p:txBody>
      </p:sp>
      <p:pic>
        <p:nvPicPr>
          <p:cNvPr id="330" name="Google Shape;33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438" y="2485000"/>
            <a:ext cx="33432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285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Loops: </a:t>
            </a:r>
            <a:r>
              <a:rPr lang="en" b="1">
                <a:solidFill>
                  <a:schemeClr val="accent1"/>
                </a:solidFill>
              </a:rPr>
              <a:t>for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Reverse count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337" name="Google Shape;337;p50"/>
          <p:cNvSpPr txBox="1">
            <a:spLocks noGrp="1"/>
          </p:cNvSpPr>
          <p:nvPr>
            <p:ph type="body" idx="1"/>
          </p:nvPr>
        </p:nvSpPr>
        <p:spPr>
          <a:xfrm>
            <a:off x="4685800" y="1666413"/>
            <a:ext cx="3925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Reverse count with step value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13" y="2314238"/>
            <a:ext cx="33623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800" y="2203300"/>
            <a:ext cx="42862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5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4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Loops: </a:t>
            </a:r>
            <a:r>
              <a:rPr lang="en" b="1">
                <a:solidFill>
                  <a:schemeClr val="accent1"/>
                </a:solidFill>
              </a:rPr>
              <a:t>for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Iterating over String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346" name="Google Shape;3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25" y="2319000"/>
            <a:ext cx="30480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structures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4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Note the use of </a:t>
            </a:r>
            <a:r>
              <a:rPr lang="en" b="1" dirty="0">
                <a:solidFill>
                  <a:schemeClr val="accent1"/>
                </a:solidFill>
              </a:rPr>
              <a:t>in</a:t>
            </a:r>
            <a:endParaRPr b="1" dirty="0"/>
          </a:p>
          <a:p>
            <a:pPr marL="0" lvl="0" indent="45720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 dirty="0"/>
              <a:t>it can be used for iteration and also to check belongingness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Iterating over String						Checking for belonging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63636"/>
              </a:lnSpc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 5</a:t>
            </a:r>
            <a:endParaRPr dirty="0"/>
          </a:p>
        </p:txBody>
      </p:sp>
      <p:pic>
        <p:nvPicPr>
          <p:cNvPr id="353" name="Google Shape;3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00" y="3467675"/>
            <a:ext cx="30480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650" y="3071620"/>
            <a:ext cx="4464459" cy="49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Exceptions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 is an expression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61" name="Google Shape;3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917550"/>
            <a:ext cx="83248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is an expression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68" name="Google Shape;36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75" y="1785488"/>
            <a:ext cx="50673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PART-III </a:t>
            </a:r>
            <a:r>
              <a:rPr lang="en"/>
              <a:t>Classes and Objects</a:t>
            </a:r>
            <a:endParaRPr/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Constructors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Modifiers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Inheritance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Special Classes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Object, Object Expression and Companion Object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Constructors</a:t>
            </a:r>
            <a:endParaRPr/>
          </a:p>
        </p:txBody>
      </p:sp>
      <p:sp>
        <p:nvSpPr>
          <p:cNvPr id="387" name="Google Shape;387;p5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88" name="Google Shape;38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8" y="1366538"/>
            <a:ext cx="79533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Constructors</a:t>
            </a:r>
            <a:endParaRPr/>
          </a:p>
        </p:txBody>
      </p:sp>
      <p:sp>
        <p:nvSpPr>
          <p:cNvPr id="394" name="Google Shape;394;p5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95" name="Google Shape;3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6"/>
            <a:ext cx="8253249" cy="34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Constructors</a:t>
            </a:r>
            <a:endParaRPr/>
          </a:p>
        </p:txBody>
      </p:sp>
      <p:sp>
        <p:nvSpPr>
          <p:cNvPr id="401" name="Google Shape;401;p5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Concise Primary Constructor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Full Constructor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2" name="Google Shape;40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50" y="1933392"/>
            <a:ext cx="5827224" cy="557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375" y="2490850"/>
            <a:ext cx="3667250" cy="242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Kotlin Philosophy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Concise</a:t>
            </a:r>
            <a:r>
              <a:rPr lang="en" b="1" dirty="0"/>
              <a:t>: </a:t>
            </a:r>
            <a:r>
              <a:rPr lang="en" dirty="0"/>
              <a:t>Drastically reduce the amount of boilerplate code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a POJO with getters, setters, equals(), hashCode(), toString() and copy() in a single line: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Filter a list using a lambda expression: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812" y="2571750"/>
            <a:ext cx="7122374" cy="4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788" y="3802100"/>
            <a:ext cx="4901158" cy="4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Constructors</a:t>
            </a:r>
            <a:endParaRPr/>
          </a:p>
        </p:txBody>
      </p:sp>
      <p:sp>
        <p:nvSpPr>
          <p:cNvPr id="409" name="Google Shape;409;p6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val/var </a:t>
            </a:r>
            <a:r>
              <a:rPr lang="en" b="1">
                <a:solidFill>
                  <a:schemeClr val="accent1"/>
                </a:solidFill>
              </a:rPr>
              <a:t>on a parameter creates a property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410" name="Google Shape;41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55851"/>
            <a:ext cx="7892024" cy="19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Constructors</a:t>
            </a:r>
            <a:endParaRPr/>
          </a:p>
        </p:txBody>
      </p:sp>
      <p:sp>
        <p:nvSpPr>
          <p:cNvPr id="416" name="Google Shape;416;p6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Secondary Constructor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this(...) </a:t>
            </a:r>
            <a:r>
              <a:rPr lang="en"/>
              <a:t>calls another constructor of the same class</a:t>
            </a:r>
            <a:endParaRPr/>
          </a:p>
        </p:txBody>
      </p:sp>
      <p:pic>
        <p:nvPicPr>
          <p:cNvPr id="417" name="Google Shape;41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75" y="1780400"/>
            <a:ext cx="7424099" cy="19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Modifiers</a:t>
            </a:r>
            <a:endParaRPr/>
          </a:p>
        </p:txBody>
      </p:sp>
      <p:sp>
        <p:nvSpPr>
          <p:cNvPr id="423" name="Google Shape;423;p6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final, open, abstract, override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public</a:t>
            </a:r>
            <a:r>
              <a:rPr lang="en"/>
              <a:t>, </a:t>
            </a:r>
            <a:r>
              <a:rPr lang="en" b="1"/>
              <a:t>private</a:t>
            </a:r>
            <a:r>
              <a:rPr lang="en"/>
              <a:t>, </a:t>
            </a:r>
            <a:r>
              <a:rPr lang="en" b="1"/>
              <a:t>internal, protected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Definition:</a:t>
            </a:r>
            <a:endParaRPr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 module: </a:t>
            </a:r>
            <a:r>
              <a:rPr lang="en" i="1"/>
              <a:t>a set of Kotlin files compiled together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Modifiers</a:t>
            </a:r>
            <a:endParaRPr/>
          </a:p>
        </p:txBody>
      </p:sp>
      <p:sp>
        <p:nvSpPr>
          <p:cNvPr id="429" name="Google Shape;429;p6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final (used by default): </a:t>
            </a:r>
            <a:r>
              <a:rPr lang="en"/>
              <a:t>cannot be overridden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open:</a:t>
            </a:r>
            <a:r>
              <a:rPr lang="en"/>
              <a:t> can be overridden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abstract:</a:t>
            </a:r>
            <a:r>
              <a:rPr lang="en"/>
              <a:t> must be overridden (can’t have an implementation)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override (mandatory): </a:t>
            </a:r>
            <a:r>
              <a:rPr lang="en"/>
              <a:t>overrides a member in a superclass or interface</a:t>
            </a:r>
            <a:r>
              <a:rPr lang="en" b="1"/>
              <a:t>	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Modifiers</a:t>
            </a:r>
            <a:endParaRPr/>
          </a:p>
        </p:txBody>
      </p:sp>
      <p:sp>
        <p:nvSpPr>
          <p:cNvPr id="435" name="Google Shape;435;p6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436" name="Google Shape;436;p64"/>
          <p:cNvGraphicFramePr/>
          <p:nvPr/>
        </p:nvGraphicFramePr>
        <p:xfrm>
          <a:off x="726713" y="1444450"/>
          <a:ext cx="7690575" cy="2388875"/>
        </p:xfrm>
        <a:graphic>
          <a:graphicData uri="http://schemas.openxmlformats.org/drawingml/2006/table">
            <a:tbl>
              <a:tblPr>
                <a:noFill/>
                <a:tableStyleId>{58AEC126-2A13-4432-A0CD-3A9A696CDA68}</a:tableStyleId>
              </a:tblPr>
              <a:tblGrid>
                <a:gridCol w="256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Modifier</a:t>
                      </a:r>
                      <a:endParaRPr b="1">
                        <a:solidFill>
                          <a:schemeClr val="accent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Class Member</a:t>
                      </a:r>
                      <a:endParaRPr b="1">
                        <a:solidFill>
                          <a:schemeClr val="accent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Top-level Declaration</a:t>
                      </a:r>
                      <a:endParaRPr b="1">
                        <a:solidFill>
                          <a:schemeClr val="accent1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public</a:t>
                      </a:r>
                      <a:endParaRPr b="1">
                        <a:solidFill>
                          <a:schemeClr val="dk2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Visible everywhere</a:t>
                      </a:r>
                      <a:endParaRPr>
                        <a:solidFill>
                          <a:schemeClr val="dk2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Visible everywhere</a:t>
                      </a:r>
                      <a:endParaRPr>
                        <a:solidFill>
                          <a:schemeClr val="dk2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internal</a:t>
                      </a:r>
                      <a:endParaRPr b="1">
                        <a:solidFill>
                          <a:schemeClr val="dk2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Visible in a module</a:t>
                      </a:r>
                      <a:endParaRPr>
                        <a:solidFill>
                          <a:schemeClr val="dk2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Visible in a module</a:t>
                      </a:r>
                      <a:endParaRPr>
                        <a:solidFill>
                          <a:schemeClr val="dk2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protected</a:t>
                      </a:r>
                      <a:endParaRPr b="1">
                        <a:solidFill>
                          <a:schemeClr val="dk2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Visible in a subclass</a:t>
                      </a:r>
                      <a:endParaRPr>
                        <a:solidFill>
                          <a:schemeClr val="dk2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---------------------</a:t>
                      </a:r>
                      <a:endParaRPr>
                        <a:solidFill>
                          <a:schemeClr val="dk2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private</a:t>
                      </a:r>
                      <a:endParaRPr b="1">
                        <a:solidFill>
                          <a:schemeClr val="dk2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Visible in a class</a:t>
                      </a:r>
                      <a:endParaRPr>
                        <a:solidFill>
                          <a:schemeClr val="dk2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Visible in a file</a:t>
                      </a:r>
                      <a:endParaRPr>
                        <a:solidFill>
                          <a:schemeClr val="dk2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Visibility </a:t>
            </a:r>
            <a:endParaRPr/>
          </a:p>
        </p:txBody>
      </p:sp>
      <p:sp>
        <p:nvSpPr>
          <p:cNvPr id="442" name="Google Shape;442;p6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43" name="Google Shape;44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25" y="1480375"/>
            <a:ext cx="60393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49" name="Google Shape;449;p6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50" name="Google Shape;45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25" y="1340775"/>
            <a:ext cx="6316049" cy="35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</a:t>
            </a:r>
            <a:r>
              <a:rPr lang="en" b="0">
                <a:solidFill>
                  <a:schemeClr val="dk2"/>
                </a:solidFill>
              </a:rPr>
              <a:t>and </a:t>
            </a:r>
            <a:r>
              <a:rPr lang="en"/>
              <a:t>their Implementation</a:t>
            </a:r>
            <a:endParaRPr/>
          </a:p>
        </p:txBody>
      </p:sp>
      <p:sp>
        <p:nvSpPr>
          <p:cNvPr id="456" name="Google Shape;456;p67"/>
          <p:cNvSpPr txBox="1">
            <a:spLocks noGrp="1"/>
          </p:cNvSpPr>
          <p:nvPr>
            <p:ph type="body" idx="1"/>
          </p:nvPr>
        </p:nvSpPr>
        <p:spPr>
          <a:xfrm>
            <a:off x="311700" y="1297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57" name="Google Shape;4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03" y="1330875"/>
            <a:ext cx="3348225" cy="22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329" y="2748700"/>
            <a:ext cx="4080375" cy="20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Example</a:t>
            </a:r>
            <a:endParaRPr/>
          </a:p>
        </p:txBody>
      </p:sp>
      <p:sp>
        <p:nvSpPr>
          <p:cNvPr id="464" name="Google Shape;464;p68"/>
          <p:cNvSpPr txBox="1">
            <a:spLocks noGrp="1"/>
          </p:cNvSpPr>
          <p:nvPr>
            <p:ph type="body" idx="1"/>
          </p:nvPr>
        </p:nvSpPr>
        <p:spPr>
          <a:xfrm>
            <a:off x="311700" y="1297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65" name="Google Shape;46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25" y="1228613"/>
            <a:ext cx="5924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471" name="Google Shape;471;p69"/>
          <p:cNvSpPr txBox="1">
            <a:spLocks noGrp="1"/>
          </p:cNvSpPr>
          <p:nvPr>
            <p:ph type="body" idx="1"/>
          </p:nvPr>
        </p:nvSpPr>
        <p:spPr>
          <a:xfrm>
            <a:off x="311700" y="1297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The same syntax can be used for extending a class &amp; implementing an interface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72" name="Google Shape;47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299" y="2250624"/>
            <a:ext cx="4919375" cy="22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Philosophy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</a:rPr>
              <a:t>Safe</a:t>
            </a:r>
            <a:r>
              <a:rPr lang="en" b="1" dirty="0"/>
              <a:t>: </a:t>
            </a:r>
            <a:r>
              <a:rPr lang="en" dirty="0"/>
              <a:t>Avoid entire classes of errors such as null pointer exception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rid of NullPointerExceptions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Kotlin protects you from mistakenly operating on nullable types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endParaRPr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625" y="2296125"/>
            <a:ext cx="4300025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625" y="3606525"/>
            <a:ext cx="5862392" cy="7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478" name="Google Shape;478;p70"/>
          <p:cNvSpPr txBox="1">
            <a:spLocks noGrp="1"/>
          </p:cNvSpPr>
          <p:nvPr>
            <p:ph type="body" idx="1"/>
          </p:nvPr>
        </p:nvSpPr>
        <p:spPr>
          <a:xfrm>
            <a:off x="311700" y="1297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Calling a constructor of the parent class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79" name="Google Shape;47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75" y="1864111"/>
            <a:ext cx="6941851" cy="19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Example</a:t>
            </a:r>
            <a:endParaRPr/>
          </a:p>
        </p:txBody>
      </p:sp>
      <p:sp>
        <p:nvSpPr>
          <p:cNvPr id="485" name="Google Shape;485;p71"/>
          <p:cNvSpPr txBox="1">
            <a:spLocks noGrp="1"/>
          </p:cNvSpPr>
          <p:nvPr>
            <p:ph type="body" idx="1"/>
          </p:nvPr>
        </p:nvSpPr>
        <p:spPr>
          <a:xfrm>
            <a:off x="311700" y="12977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86" name="Google Shape;48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88" y="1304813"/>
            <a:ext cx="62769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00" y="3447888"/>
            <a:ext cx="782955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Properties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7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= fields + accessors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Only Properties = fields + getters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Mutable Properties = fields + getters + setters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94" name="Google Shape;49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00" y="2773513"/>
            <a:ext cx="78676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= fields + accessors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Read Only Properties = fields + getters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Mutable Properties = fields + getters + setters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01" name="Google Shape;50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63" y="2799450"/>
            <a:ext cx="78962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7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Custom getters</a:t>
            </a:r>
            <a:endParaRPr/>
          </a:p>
        </p:txBody>
      </p:sp>
      <p:pic>
        <p:nvPicPr>
          <p:cNvPr id="508" name="Google Shape;50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475" y="1230950"/>
            <a:ext cx="6237526" cy="37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7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Private setters</a:t>
            </a:r>
            <a:endParaRPr/>
          </a:p>
        </p:txBody>
      </p:sp>
      <p:pic>
        <p:nvPicPr>
          <p:cNvPr id="515" name="Google Shape;51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548" y="949025"/>
            <a:ext cx="6100449" cy="407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7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setters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22" name="Google Shape;52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13" y="1355450"/>
            <a:ext cx="63912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Classes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7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 holding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compiler automatically derives members such as the following from all properties declared in the primary constructor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equals()/hashCode()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toString() of the form "User(name=Abebe, age=42)"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copy() function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/>
              <a:t>Note that the compiler only uses the properties defined inside the primary constructor for the automatically generated functions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29" name="Google Shape;52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25" y="1823775"/>
            <a:ext cx="5855001" cy="4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Classes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to fulfill the following requirements: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constructor needs to have at least one parameter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primary constructor parameters need to be marked as val or var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Data classes cannot be abstract, open, sealed or inner</a:t>
            </a:r>
            <a:endParaRPr/>
          </a:p>
        </p:txBody>
      </p:sp>
      <p:pic>
        <p:nvPicPr>
          <p:cNvPr id="536" name="Google Shape;53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75" y="1745250"/>
            <a:ext cx="5855001" cy="4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Classes: </a:t>
            </a:r>
            <a:r>
              <a:rPr lang="en">
                <a:solidFill>
                  <a:schemeClr val="dk2"/>
                </a:solidFill>
              </a:rPr>
              <a:t>Copying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43" name="Google Shape;54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50" y="1818350"/>
            <a:ext cx="7703275" cy="18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Philosophy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Interoperable</a:t>
            </a:r>
            <a:r>
              <a:rPr lang="en" b="1"/>
              <a:t>: </a:t>
            </a:r>
            <a:r>
              <a:rPr lang="en"/>
              <a:t>Leverage existing libraries for JVM, Android and the Browser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code in kotline and decide where you want to deploy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50" b="1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622" y="2454897"/>
            <a:ext cx="6708750" cy="15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 Classes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8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50" name="Google Shape;55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00" y="1323975"/>
            <a:ext cx="6019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 Classes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8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57" name="Google Shape;55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00" y="1323975"/>
            <a:ext cx="6019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 Classes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8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64" name="Google Shape;56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00" y="1323975"/>
            <a:ext cx="6019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 Classes (with properties and methods)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8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71" name="Google Shape;57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00" y="1328725"/>
            <a:ext cx="66294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 Classes (with properties and methods)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8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78" name="Google Shape;57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38" y="1266313"/>
            <a:ext cx="76866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Sealed Classes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8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Are used for representing restricted class hierarchies in which an object can only be of one of the given types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Are, in a sense, an extension of enum classes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can have subclasses, but all of them must be declared in the same file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A subclass of a sealed class can have multiple instances which can contain state</a:t>
            </a:r>
            <a:r>
              <a:rPr lang="en" b="1">
                <a:solidFill>
                  <a:srgbClr val="333333"/>
                </a:solidFill>
              </a:rPr>
              <a:t> 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Sealed Classes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8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You can declare the subclasses inside the sealed class or outside but they always have to be declared in the same file.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Is abstract by itself, it cannot be instantiated directly and can have abstract members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Are not allowed to have non-private constructors (their constructors are private by default)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 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Sealed Classes: </a:t>
            </a:r>
            <a:r>
              <a:rPr lang="en">
                <a:solidFill>
                  <a:schemeClr val="dk2"/>
                </a:solidFill>
              </a:rPr>
              <a:t>Example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8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 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97" name="Google Shape;59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0" y="1362774"/>
            <a:ext cx="7879741" cy="31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Sealed Classes: </a:t>
            </a:r>
            <a:r>
              <a:rPr lang="en">
                <a:solidFill>
                  <a:schemeClr val="dk2"/>
                </a:solidFill>
              </a:rPr>
              <a:t>Example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8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04" name="Google Shape;60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00" y="1431574"/>
            <a:ext cx="6256875" cy="31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Declaration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8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object keyword, you specify that a class will be limited to a single instance – a singleton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single Counter instance (object)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11" name="Google Shape;61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588" y="2051425"/>
            <a:ext cx="39528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Philosophy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1"/>
                </a:solidFill>
              </a:rPr>
              <a:t>Tool-Friendly</a:t>
            </a:r>
            <a:r>
              <a:rPr lang="en" b="1"/>
              <a:t>: </a:t>
            </a:r>
            <a:r>
              <a:rPr lang="en"/>
              <a:t>Choose any Java IDE or build from the command line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50" b="1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75" y="1836449"/>
            <a:ext cx="7377199" cy="20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Declaration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9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191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object keyword, you specify that a class will be limited to a single instance – a singleton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single Game instance (object)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18" name="Google Shape;61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500" y="1335250"/>
            <a:ext cx="41910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Expressions</a:t>
            </a:r>
            <a:endParaRPr/>
          </a:p>
        </p:txBody>
      </p:sp>
      <p:sp>
        <p:nvSpPr>
          <p:cNvPr id="624" name="Google Shape;624;p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Replaces Java anonymous class</a:t>
            </a:r>
            <a:endParaRPr/>
          </a:p>
        </p:txBody>
      </p:sp>
      <p:pic>
        <p:nvPicPr>
          <p:cNvPr id="625" name="Google Shape;62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00" y="1755724"/>
            <a:ext cx="7823923" cy="30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Expressions</a:t>
            </a:r>
            <a:endParaRPr/>
          </a:p>
        </p:txBody>
      </p:sp>
      <p:sp>
        <p:nvSpPr>
          <p:cNvPr id="631" name="Google Shape;631;p9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Replaces Java anonymous class</a:t>
            </a:r>
            <a:endParaRPr/>
          </a:p>
        </p:txBody>
      </p:sp>
      <p:pic>
        <p:nvPicPr>
          <p:cNvPr id="632" name="Google Shape;63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88" y="1729388"/>
            <a:ext cx="56864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Companion Object</a:t>
            </a:r>
            <a:endParaRPr/>
          </a:p>
        </p:txBody>
      </p:sp>
      <p:sp>
        <p:nvSpPr>
          <p:cNvPr id="638" name="Google Shape;638;p9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91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an object that is common to all instances of that class.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similar to static fields in Java.</a:t>
            </a:r>
            <a:endParaRPr/>
          </a:p>
        </p:txBody>
      </p:sp>
      <p:pic>
        <p:nvPicPr>
          <p:cNvPr id="639" name="Google Shape;63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250" y="1591707"/>
            <a:ext cx="5297750" cy="2583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Part-IV</a:t>
            </a:r>
            <a:r>
              <a:rPr lang="en"/>
              <a:t> </a:t>
            </a:r>
            <a:endParaRPr/>
          </a:p>
        </p:txBody>
      </p:sp>
      <p:sp>
        <p:nvSpPr>
          <p:cNvPr id="645" name="Google Shape;645;p9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Nullability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Safe casts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Expression: </a:t>
            </a:r>
            <a:r>
              <a:rPr lang="en">
                <a:solidFill>
                  <a:schemeClr val="dk2"/>
                </a:solidFill>
              </a:rPr>
              <a:t>Syntax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1" name="Google Shape;651;p9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652" name="Google Shape;65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25" y="1266324"/>
            <a:ext cx="7851703" cy="31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Expression: </a:t>
            </a:r>
            <a:r>
              <a:rPr lang="en">
                <a:solidFill>
                  <a:schemeClr val="dk2"/>
                </a:solidFill>
              </a:rPr>
              <a:t>Example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8" name="Google Shape;658;p9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Full Syntax</a:t>
            </a:r>
            <a:endParaRPr/>
          </a:p>
        </p:txBody>
      </p:sp>
      <p:pic>
        <p:nvPicPr>
          <p:cNvPr id="659" name="Google Shape;65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13" y="1852600"/>
            <a:ext cx="72485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Expression: </a:t>
            </a:r>
            <a:r>
              <a:rPr lang="en">
                <a:solidFill>
                  <a:schemeClr val="dk2"/>
                </a:solidFill>
              </a:rPr>
              <a:t>Example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5" name="Google Shape;665;p9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lambda is the last argument, it can be moved out of parenthesis</a:t>
            </a:r>
            <a:endParaRPr/>
          </a:p>
        </p:txBody>
      </p:sp>
      <p:pic>
        <p:nvPicPr>
          <p:cNvPr id="666" name="Google Shape;66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350" y="1857375"/>
            <a:ext cx="71056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Expression: </a:t>
            </a:r>
            <a:r>
              <a:rPr lang="en">
                <a:solidFill>
                  <a:schemeClr val="dk2"/>
                </a:solidFill>
              </a:rPr>
              <a:t>Example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2" name="Google Shape;672;p9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Empty parenthesis can be omitted</a:t>
            </a:r>
            <a:endParaRPr/>
          </a:p>
        </p:txBody>
      </p:sp>
      <p:pic>
        <p:nvPicPr>
          <p:cNvPr id="673" name="Google Shape;67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50" y="1871650"/>
            <a:ext cx="68961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Expression: </a:t>
            </a:r>
            <a:r>
              <a:rPr lang="en">
                <a:solidFill>
                  <a:schemeClr val="dk2"/>
                </a:solidFill>
              </a:rPr>
              <a:t>Example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9" name="Google Shape;679;p9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 type can be omitted if it can be inferred </a:t>
            </a:r>
            <a:endParaRPr/>
          </a:p>
        </p:txBody>
      </p:sp>
      <p:pic>
        <p:nvPicPr>
          <p:cNvPr id="680" name="Google Shape;680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63" y="1871663"/>
            <a:ext cx="63150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Kotlin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50" b="1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25" y="1122500"/>
            <a:ext cx="2692025" cy="2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150" y="1166225"/>
            <a:ext cx="2765700" cy="28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0523" y="1140929"/>
            <a:ext cx="2613850" cy="2861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Expression: </a:t>
            </a:r>
            <a:r>
              <a:rPr lang="en">
                <a:solidFill>
                  <a:schemeClr val="dk2"/>
                </a:solidFill>
              </a:rPr>
              <a:t>Example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6" name="Google Shape;686;p10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single arguments you can use the keyword </a:t>
            </a:r>
            <a:r>
              <a:rPr lang="en" b="1"/>
              <a:t>it </a:t>
            </a:r>
            <a:endParaRPr/>
          </a:p>
        </p:txBody>
      </p:sp>
      <p:pic>
        <p:nvPicPr>
          <p:cNvPr id="687" name="Google Shape;68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75" y="1903250"/>
            <a:ext cx="49720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Expression: </a:t>
            </a:r>
            <a:r>
              <a:rPr lang="en">
                <a:solidFill>
                  <a:schemeClr val="dk2"/>
                </a:solidFill>
              </a:rPr>
              <a:t>Example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3" name="Google Shape;693;p10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multiline lambda, the last expression is the result</a:t>
            </a:r>
            <a:endParaRPr/>
          </a:p>
        </p:txBody>
      </p:sp>
      <p:pic>
        <p:nvPicPr>
          <p:cNvPr id="694" name="Google Shape;69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63" y="1789825"/>
            <a:ext cx="40862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Expression: </a:t>
            </a:r>
            <a:r>
              <a:rPr lang="en">
                <a:solidFill>
                  <a:schemeClr val="dk2"/>
                </a:solidFill>
              </a:rPr>
              <a:t>Example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0" name="Google Shape;700;p10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Destructuring</a:t>
            </a:r>
            <a:endParaRPr/>
          </a:p>
        </p:txBody>
      </p:sp>
      <p:pic>
        <p:nvPicPr>
          <p:cNvPr id="701" name="Google Shape;70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2005013"/>
            <a:ext cx="85058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Expression: </a:t>
            </a:r>
            <a:r>
              <a:rPr lang="en">
                <a:solidFill>
                  <a:schemeClr val="dk2"/>
                </a:solidFill>
              </a:rPr>
              <a:t>Example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7" name="Google Shape;707;p10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omit a parameter name if it is not used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8" name="Google Shape;70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" y="2009775"/>
            <a:ext cx="84201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75" y="3445075"/>
            <a:ext cx="85058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5" name="Google Shape;715;p10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filter</a:t>
            </a:r>
            <a:endParaRPr b="1"/>
          </a:p>
        </p:txBody>
      </p:sp>
      <p:pic>
        <p:nvPicPr>
          <p:cNvPr id="716" name="Google Shape;71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2357438"/>
            <a:ext cx="69532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2" name="Google Shape;722;p10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map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723" name="Google Shape;723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176463"/>
            <a:ext cx="74866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9" name="Google Shape;729;p10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any (all, none)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730" name="Google Shape;730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8" y="2181225"/>
            <a:ext cx="58007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6" name="Google Shape;736;p10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find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737" name="Google Shape;73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2171700"/>
            <a:ext cx="56007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3" name="Google Shape;743;p10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first / firstOrNull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744" name="Google Shape;744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13" y="2147888"/>
            <a:ext cx="55149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on Collections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0" name="Google Shape;750;p10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first / firstOrNull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751" name="Google Shape;7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13" y="2147888"/>
            <a:ext cx="5514975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7349</TotalTime>
  <Words>1709</Words>
  <Application>Microsoft Office PowerPoint</Application>
  <PresentationFormat>On-screen Show (16:9)</PresentationFormat>
  <Paragraphs>588</Paragraphs>
  <Slides>116</Slides>
  <Notes>112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PT Sans Narrow</vt:lpstr>
      <vt:lpstr>Courier New</vt:lpstr>
      <vt:lpstr>Arial</vt:lpstr>
      <vt:lpstr>Open Sans</vt:lpstr>
      <vt:lpstr>Lora</vt:lpstr>
      <vt:lpstr>Tropic</vt:lpstr>
      <vt:lpstr>Introduction to Kotlin</vt:lpstr>
      <vt:lpstr>Part-I Introduction</vt:lpstr>
      <vt:lpstr>Kotlin</vt:lpstr>
      <vt:lpstr>Kotlin Philosophy</vt:lpstr>
      <vt:lpstr>Kotlin Philosophy</vt:lpstr>
      <vt:lpstr>Kotlin Philosophy</vt:lpstr>
      <vt:lpstr>Kotlin Philosophy</vt:lpstr>
      <vt:lpstr>Kotlin Philosophy</vt:lpstr>
      <vt:lpstr>How to use Kotlin</vt:lpstr>
      <vt:lpstr>How to use Kotlin</vt:lpstr>
      <vt:lpstr>How to use Kotlin</vt:lpstr>
      <vt:lpstr>How to use Kotlin</vt:lpstr>
      <vt:lpstr>PART-II Basic </vt:lpstr>
      <vt:lpstr>Hello World in Kotlin    </vt:lpstr>
      <vt:lpstr>Hello World in Kotlin    </vt:lpstr>
      <vt:lpstr>Define Packages       </vt:lpstr>
      <vt:lpstr>Variables</vt:lpstr>
      <vt:lpstr>Variables</vt:lpstr>
      <vt:lpstr>Variables</vt:lpstr>
      <vt:lpstr>Types</vt:lpstr>
      <vt:lpstr>Comments</vt:lpstr>
      <vt:lpstr>Functions</vt:lpstr>
      <vt:lpstr>Functions  </vt:lpstr>
      <vt:lpstr>Functions  </vt:lpstr>
      <vt:lpstr>Functions  </vt:lpstr>
      <vt:lpstr>Functions  </vt:lpstr>
      <vt:lpstr>Functions  </vt:lpstr>
      <vt:lpstr>Functions</vt:lpstr>
      <vt:lpstr>Extension Functions  </vt:lpstr>
      <vt:lpstr>Function Types</vt:lpstr>
      <vt:lpstr>Control structures  </vt:lpstr>
      <vt:lpstr>Control structures  </vt:lpstr>
      <vt:lpstr>Control structures  </vt:lpstr>
      <vt:lpstr>Control structures  </vt:lpstr>
      <vt:lpstr>Control structures  </vt:lpstr>
      <vt:lpstr>Control structures  </vt:lpstr>
      <vt:lpstr>Control structures  </vt:lpstr>
      <vt:lpstr>Control structures  </vt:lpstr>
      <vt:lpstr>Control structures  </vt:lpstr>
      <vt:lpstr>Control structures  </vt:lpstr>
      <vt:lpstr>Control structures  </vt:lpstr>
      <vt:lpstr>Control structures  </vt:lpstr>
      <vt:lpstr>Control structures  </vt:lpstr>
      <vt:lpstr>Exceptions  </vt:lpstr>
      <vt:lpstr>Exceptions  </vt:lpstr>
      <vt:lpstr>PART-III Classes and Objects</vt:lpstr>
      <vt:lpstr>Classes and Constructors</vt:lpstr>
      <vt:lpstr>Classes and Constructors</vt:lpstr>
      <vt:lpstr>Classes and Constructors</vt:lpstr>
      <vt:lpstr>Classes and Constructors</vt:lpstr>
      <vt:lpstr>Classes and Constructors</vt:lpstr>
      <vt:lpstr>Modifiers</vt:lpstr>
      <vt:lpstr>Modifiers</vt:lpstr>
      <vt:lpstr>Modifiers</vt:lpstr>
      <vt:lpstr>Change Visibility </vt:lpstr>
      <vt:lpstr>Example</vt:lpstr>
      <vt:lpstr>Interfaces and their Implementation</vt:lpstr>
      <vt:lpstr>Interfaces Example</vt:lpstr>
      <vt:lpstr>Inheritance</vt:lpstr>
      <vt:lpstr>Inheritance</vt:lpstr>
      <vt:lpstr>Inheritance Example</vt:lpstr>
      <vt:lpstr>Properties  </vt:lpstr>
      <vt:lpstr>Properties  </vt:lpstr>
      <vt:lpstr>Properties  </vt:lpstr>
      <vt:lpstr>Properties  </vt:lpstr>
      <vt:lpstr>Properties  </vt:lpstr>
      <vt:lpstr>Data Classes  </vt:lpstr>
      <vt:lpstr>Data Classes  </vt:lpstr>
      <vt:lpstr>Data Classes: Copying  </vt:lpstr>
      <vt:lpstr>Enum Classes  </vt:lpstr>
      <vt:lpstr>Enum Classes  </vt:lpstr>
      <vt:lpstr>Enum Classes  </vt:lpstr>
      <vt:lpstr>Enum Classes (with properties and methods)  </vt:lpstr>
      <vt:lpstr>Enum Classes (with properties and methods)  </vt:lpstr>
      <vt:lpstr>Sealed Classes  </vt:lpstr>
      <vt:lpstr>Sealed Classes    </vt:lpstr>
      <vt:lpstr>Sealed Classes: Example  </vt:lpstr>
      <vt:lpstr>Sealed Classes: Example    </vt:lpstr>
      <vt:lpstr>Object Declaration  </vt:lpstr>
      <vt:lpstr>Object Declaration  </vt:lpstr>
      <vt:lpstr>Object Expressions</vt:lpstr>
      <vt:lpstr>Object Expressions</vt:lpstr>
      <vt:lpstr>Companion Object</vt:lpstr>
      <vt:lpstr>Part-IV </vt:lpstr>
      <vt:lpstr>Lambda Expression: Syntax</vt:lpstr>
      <vt:lpstr>Lambda Expression: Example</vt:lpstr>
      <vt:lpstr>Lambda Expression: Example</vt:lpstr>
      <vt:lpstr>Lambda Expression: Example</vt:lpstr>
      <vt:lpstr>Lambda Expression: Example</vt:lpstr>
      <vt:lpstr>Lambda Expression: Example</vt:lpstr>
      <vt:lpstr>Lambda Expression: Example</vt:lpstr>
      <vt:lpstr>Lambda Expression: Example</vt:lpstr>
      <vt:lpstr>Lambda Expression: Example</vt:lpstr>
      <vt:lpstr>Operations on Collections</vt:lpstr>
      <vt:lpstr>Operations on Collections</vt:lpstr>
      <vt:lpstr>Operations on Collections</vt:lpstr>
      <vt:lpstr>Operations on Collections</vt:lpstr>
      <vt:lpstr>Operations on Collections</vt:lpstr>
      <vt:lpstr>Operations on Collections</vt:lpstr>
      <vt:lpstr>Operations on Collections</vt:lpstr>
      <vt:lpstr>Operations on Collections</vt:lpstr>
      <vt:lpstr>Operations on Collections</vt:lpstr>
      <vt:lpstr>Operations on Collections</vt:lpstr>
      <vt:lpstr>Operations on Collections</vt:lpstr>
      <vt:lpstr>Operations on Collections</vt:lpstr>
      <vt:lpstr>Operations on Collections</vt:lpstr>
      <vt:lpstr>Nullability: Nullable types in Kotlin  </vt:lpstr>
      <vt:lpstr>Nullability: Safe access  </vt:lpstr>
      <vt:lpstr>Nullability: Nullability operators  </vt:lpstr>
      <vt:lpstr>Nullability: Nullability operators  </vt:lpstr>
      <vt:lpstr>Safe casts: as</vt:lpstr>
      <vt:lpstr>Safe casts: as?</vt:lpstr>
      <vt:lpstr>Safe casts</vt:lpstr>
      <vt:lpstr>Safe casts: as?</vt:lpstr>
      <vt:lpstr>Standard Functions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Kotlin</dc:title>
  <cp:lastModifiedBy>Beyene, Michael</cp:lastModifiedBy>
  <cp:revision>3</cp:revision>
  <dcterms:modified xsi:type="dcterms:W3CDTF">2022-04-03T12:31:52Z</dcterms:modified>
</cp:coreProperties>
</file>