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838080" y="1066680"/>
            <a:ext cx="7771320" cy="2459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IN" sz="4400" spc="-1" strike="noStrike">
                <a:solidFill>
                  <a:srgbClr val="000000"/>
                </a:solidFill>
                <a:latin typeface="Calibri"/>
                <a:ea typeface="DejaVu Sans"/>
              </a:rPr>
              <a:t>CSE3505 – Foundations of Data Analytics</a:t>
            </a:r>
            <a:br/>
            <a:br/>
            <a:r>
              <a:rPr b="0" lang="en-IN" sz="4400" spc="-1" strike="noStrike">
                <a:solidFill>
                  <a:srgbClr val="000000"/>
                </a:solidFill>
                <a:latin typeface="Calibri"/>
                <a:ea typeface="DejaVu Sans"/>
              </a:rPr>
              <a:t>J Component Review-1</a:t>
            </a:r>
            <a:endParaRPr b="0" lang="en-IN" sz="4400" spc="-1" strike="noStrike">
              <a:latin typeface="Arial"/>
            </a:endParaRPr>
          </a:p>
        </p:txBody>
      </p:sp>
      <p:sp>
        <p:nvSpPr>
          <p:cNvPr id="77" name="CustomShape 2"/>
          <p:cNvSpPr/>
          <p:nvPr/>
        </p:nvSpPr>
        <p:spPr>
          <a:xfrm>
            <a:off x="762120" y="4267080"/>
            <a:ext cx="7619040" cy="1370520"/>
          </a:xfrm>
          <a:prstGeom prst="rect">
            <a:avLst/>
          </a:prstGeom>
          <a:noFill/>
          <a:ln>
            <a:noFill/>
          </a:ln>
        </p:spPr>
        <p:style>
          <a:lnRef idx="0"/>
          <a:fillRef idx="0"/>
          <a:effectRef idx="0"/>
          <a:fontRef idx="minor"/>
        </p:style>
        <p:txBody>
          <a:bodyPr lIns="90000" rIns="90000" tIns="45000" bIns="45000">
            <a:normAutofit fontScale="83000"/>
          </a:bodyPr>
          <a:p>
            <a:pPr algn="ctr">
              <a:lnSpc>
                <a:spcPct val="100000"/>
              </a:lnSpc>
              <a:spcBef>
                <a:spcPts val="641"/>
              </a:spcBef>
            </a:pPr>
            <a:r>
              <a:rPr b="0" lang="en-IN" sz="3200" spc="-1" strike="noStrike">
                <a:solidFill>
                  <a:srgbClr val="8b8b8b"/>
                </a:solidFill>
                <a:latin typeface="Calibri"/>
                <a:ea typeface="DejaVu Sans"/>
              </a:rPr>
              <a:t>Submitted to Dr Sathiya Narayanan S</a:t>
            </a:r>
            <a:endParaRPr b="0" lang="en-IN" sz="3200" spc="-1" strike="noStrike">
              <a:latin typeface="Arial"/>
            </a:endParaRPr>
          </a:p>
          <a:p>
            <a:pPr algn="ctr">
              <a:lnSpc>
                <a:spcPct val="100000"/>
              </a:lnSpc>
              <a:spcBef>
                <a:spcPts val="641"/>
              </a:spcBef>
            </a:pPr>
            <a:endParaRPr b="0" lang="en-IN" sz="3200" spc="-1" strike="noStrike">
              <a:latin typeface="Arial"/>
            </a:endParaRPr>
          </a:p>
          <a:p>
            <a:pPr algn="ctr">
              <a:lnSpc>
                <a:spcPct val="100000"/>
              </a:lnSpc>
              <a:spcBef>
                <a:spcPts val="641"/>
              </a:spcBef>
            </a:pPr>
            <a:r>
              <a:rPr b="0" lang="en-IN" sz="3200" spc="-1" strike="noStrike">
                <a:solidFill>
                  <a:srgbClr val="8b8b8b"/>
                </a:solidFill>
                <a:latin typeface="Calibri"/>
                <a:ea typeface="DejaVu Sans"/>
              </a:rPr>
              <a:t>Date: 6-August-2020</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685800"/>
            <a:ext cx="8228520" cy="12942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Team Details</a:t>
            </a:r>
            <a:endParaRPr b="0" lang="en-IN" sz="4400" spc="-1" strike="noStrike">
              <a:latin typeface="Arial"/>
            </a:endParaRPr>
          </a:p>
        </p:txBody>
      </p:sp>
      <p:sp>
        <p:nvSpPr>
          <p:cNvPr id="79" name="CustomShape 2"/>
          <p:cNvSpPr/>
          <p:nvPr/>
        </p:nvSpPr>
        <p:spPr>
          <a:xfrm>
            <a:off x="457200" y="2286000"/>
            <a:ext cx="8228520" cy="3839040"/>
          </a:xfrm>
          <a:prstGeom prst="rect">
            <a:avLst/>
          </a:prstGeom>
          <a:noFill/>
          <a:ln>
            <a:noFill/>
          </a:ln>
        </p:spPr>
        <p:style>
          <a:lnRef idx="0"/>
          <a:fillRef idx="0"/>
          <a:effectRef idx="0"/>
          <a:fontRef idx="minor"/>
        </p:style>
        <p:txBody>
          <a:bodyPr lIns="90000" rIns="90000" tIns="45000" bIns="45000">
            <a:noAutofit/>
          </a:bodyPr>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Abhijith P Kumar - 18BEC1166</a:t>
            </a:r>
            <a:br/>
            <a:r>
              <a:rPr b="0" lang="en-IN" sz="3200" spc="-1" strike="noStrike">
                <a:solidFill>
                  <a:srgbClr val="000000"/>
                </a:solidFill>
                <a:latin typeface="Calibri"/>
                <a:ea typeface="DejaVu Sans"/>
              </a:rPr>
              <a:t>Mohamed Hamdan - 18BEC1310 </a:t>
            </a:r>
            <a:endParaRPr b="0" lang="en-IN" sz="3200" spc="-1" strike="noStrike">
              <a:latin typeface="Arial"/>
            </a:endParaRPr>
          </a:p>
          <a:p>
            <a:pPr marL="343080" indent="-342000">
              <a:lnSpc>
                <a:spcPct val="100000"/>
              </a:lnSpc>
              <a:spcBef>
                <a:spcPts val="641"/>
              </a:spcBef>
              <a:buClr>
                <a:srgbClr val="000000"/>
              </a:buClr>
              <a:buFont typeface="Arial"/>
              <a:buChar char="•"/>
            </a:pPr>
            <a:r>
              <a:rPr b="0" lang="en-IN" sz="3200" spc="-1" strike="noStrike">
                <a:solidFill>
                  <a:srgbClr val="000000"/>
                </a:solidFill>
                <a:latin typeface="Calibri"/>
                <a:ea typeface="DejaVu Sans"/>
              </a:rPr>
              <a:t>Abhijith P Kumar - 6379384931</a:t>
            </a:r>
            <a:endParaRPr b="0" lang="en-IN" sz="3200" spc="-1" strike="noStrike">
              <a:latin typeface="Arial"/>
            </a:endParaRPr>
          </a:p>
          <a:p>
            <a:pPr>
              <a:lnSpc>
                <a:spcPct val="10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Using Data Analytics to Analyse the Dark Web Market</a:t>
            </a:r>
            <a:endParaRPr b="0" lang="en-IN" sz="4400" spc="-1" strike="noStrike">
              <a:latin typeface="Arial"/>
            </a:endParaRPr>
          </a:p>
        </p:txBody>
      </p:sp>
      <p:sp>
        <p:nvSpPr>
          <p:cNvPr id="8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41"/>
              </a:spcBef>
            </a:pPr>
            <a:r>
              <a:rPr b="0" lang="en-IN" sz="3200" spc="-1" strike="noStrike">
                <a:solidFill>
                  <a:srgbClr val="000000"/>
                </a:solidFill>
                <a:latin typeface="Calibri"/>
                <a:ea typeface="DejaVu Sans"/>
              </a:rPr>
              <a:t>Problem Statement:  Using data analytics to visualise the popular dark web market (Agora) and to extract useful informations like top vendors, popular goods and active countries. This information can help the law enforcers to fight cyber crime and monitor activities in hotspots where the usage of the market is high.</a:t>
            </a:r>
            <a:endParaRPr b="0" lang="en-IN" sz="3200" spc="-1" strike="noStrike">
              <a:latin typeface="Arial"/>
            </a:endParaRPr>
          </a:p>
          <a:p>
            <a:pPr>
              <a:lnSpc>
                <a:spcPct val="100000"/>
              </a:lnSpc>
              <a:spcBef>
                <a:spcPts val="641"/>
              </a:spcBef>
            </a:pPr>
            <a:r>
              <a:rPr b="0" lang="en-IN" sz="3200" spc="-1" strike="noStrike">
                <a:solidFill>
                  <a:srgbClr val="000000"/>
                </a:solidFill>
                <a:latin typeface="Calibri"/>
                <a:ea typeface="DejaVu Sans"/>
              </a:rPr>
              <a:t>Techniques: Data Cleaning, visualising using different charts pie graph, bar plot etc.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ea typeface="DejaVu Sans"/>
              </a:rPr>
              <a:t>Dataset Details</a:t>
            </a:r>
            <a:endParaRPr b="0" lang="en-IN" sz="4400" spc="-1" strike="noStrike">
              <a:latin typeface="Arial"/>
            </a:endParaRPr>
          </a:p>
        </p:txBody>
      </p:sp>
      <p:sp>
        <p:nvSpPr>
          <p:cNvPr id="8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41"/>
              </a:spcBef>
            </a:pPr>
            <a:r>
              <a:rPr b="0" lang="en-IN" sz="3200" spc="-1" strike="noStrike">
                <a:solidFill>
                  <a:srgbClr val="000000"/>
                </a:solidFill>
                <a:latin typeface="Calibri"/>
                <a:ea typeface="DejaVu Sans"/>
              </a:rPr>
              <a:t>Name: Dark Net Marketplace Data (Agora 2014-2015)</a:t>
            </a:r>
            <a:endParaRPr b="0" lang="en-IN" sz="3200" spc="-1" strike="noStrike">
              <a:latin typeface="Arial"/>
            </a:endParaRPr>
          </a:p>
          <a:p>
            <a:pPr>
              <a:lnSpc>
                <a:spcPct val="100000"/>
              </a:lnSpc>
              <a:spcBef>
                <a:spcPts val="641"/>
              </a:spcBef>
            </a:pPr>
            <a:r>
              <a:rPr b="0" lang="en-IN" sz="3200" spc="-1" strike="noStrike">
                <a:solidFill>
                  <a:srgbClr val="000000"/>
                </a:solidFill>
                <a:latin typeface="Calibri"/>
                <a:ea typeface="DejaVu Sans"/>
              </a:rPr>
              <a:t>Dimensions: (109689, 9)</a:t>
            </a:r>
            <a:endParaRPr b="0" lang="en-IN" sz="3200" spc="-1" strike="noStrike">
              <a:latin typeface="Arial"/>
            </a:endParaRPr>
          </a:p>
          <a:p>
            <a:pPr>
              <a:lnSpc>
                <a:spcPct val="100000"/>
              </a:lnSpc>
              <a:spcBef>
                <a:spcPts val="641"/>
              </a:spcBef>
            </a:pPr>
            <a:r>
              <a:rPr b="0" lang="en-IN" sz="3200" spc="-1" strike="noStrike">
                <a:solidFill>
                  <a:srgbClr val="000000"/>
                </a:solidFill>
                <a:latin typeface="Calibri"/>
                <a:ea typeface="DejaVu Sans"/>
              </a:rPr>
              <a:t>Number of Variables: 9</a:t>
            </a:r>
            <a:endParaRPr b="0" lang="en-IN" sz="3200" spc="-1" strike="noStrike">
              <a:latin typeface="Arial"/>
            </a:endParaRPr>
          </a:p>
          <a:p>
            <a:pPr>
              <a:lnSpc>
                <a:spcPct val="100000"/>
              </a:lnSpc>
              <a:spcBef>
                <a:spcPts val="641"/>
              </a:spcBef>
            </a:pPr>
            <a:r>
              <a:rPr b="0" lang="en-IN" sz="3200" spc="-1" strike="noStrike">
                <a:solidFill>
                  <a:srgbClr val="000000"/>
                </a:solidFill>
                <a:latin typeface="Calibri"/>
                <a:ea typeface="DejaVu Sans"/>
              </a:rPr>
              <a:t>Source: https://www.kaggle.com/philipjames11/dark-net-marketplace-drug-data-agora-20142015</a:t>
            </a:r>
            <a:endParaRPr b="0" lang="en-IN" sz="3200" spc="-1" strike="noStrike">
              <a:latin typeface="Arial"/>
            </a:endParaRPr>
          </a:p>
          <a:p>
            <a:pPr>
              <a:lnSpc>
                <a:spcPct val="100000"/>
              </a:lnSpc>
              <a:spcBef>
                <a:spcPts val="641"/>
              </a:spcBef>
            </a:pPr>
            <a:endParaRPr b="0" lang="en-IN" sz="3200" spc="-1" strike="noStrike">
              <a:latin typeface="Arial"/>
            </a:endParaRPr>
          </a:p>
          <a:p>
            <a:pPr>
              <a:lnSpc>
                <a:spcPct val="10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112</TotalTime>
  <Application>LibreOffice/6.3.6.2$Linux_X86_64 LibreOffice_project/30$Build-2</Application>
  <Words>112</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vitcc</dc:creator>
  <dc:description/>
  <dc:language>en-IN</dc:language>
  <cp:lastModifiedBy/>
  <dcterms:modified xsi:type="dcterms:W3CDTF">2020-08-04T21:50:32Z</dcterms:modified>
  <cp:revision>33</cp:revision>
  <dc:subject/>
  <dc:title>ECE3047 – Machine Learning Fundamentals  Digital Assignment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