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6" r:id="rId3"/>
    <p:sldId id="258" r:id="rId4"/>
    <p:sldId id="327" r:id="rId5"/>
    <p:sldId id="333" r:id="rId6"/>
    <p:sldId id="329" r:id="rId7"/>
    <p:sldId id="330" r:id="rId8"/>
    <p:sldId id="331" r:id="rId9"/>
    <p:sldId id="269" r:id="rId10"/>
    <p:sldId id="324" r:id="rId11"/>
    <p:sldId id="339" r:id="rId12"/>
    <p:sldId id="325" r:id="rId13"/>
    <p:sldId id="328" r:id="rId14"/>
    <p:sldId id="332" r:id="rId15"/>
    <p:sldId id="334" r:id="rId16"/>
    <p:sldId id="335" r:id="rId17"/>
    <p:sldId id="336" r:id="rId18"/>
    <p:sldId id="337" r:id="rId19"/>
    <p:sldId id="33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5A17F-735C-4B6B-8693-D23B1D36A263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</dgm:pt>
    <dgm:pt modelId="{451CC65B-3A6F-4D81-A4D4-A3A3D4429D0B}">
      <dgm:prSet phldrT="[文字]"/>
      <dgm:spPr/>
      <dgm:t>
        <a:bodyPr/>
        <a:lstStyle/>
        <a:p>
          <a:r>
            <a:rPr lang="en-US" altLang="zh-TW" dirty="0"/>
            <a:t>Camera Calibration </a:t>
          </a:r>
          <a:endParaRPr lang="zh-TW" altLang="en-US" dirty="0"/>
        </a:p>
      </dgm:t>
    </dgm:pt>
    <dgm:pt modelId="{399881A7-9FCB-4D07-AB0A-98F1BDE0172F}" type="parTrans" cxnId="{B0A21112-DB44-41C9-AE8E-AF8F971A49F0}">
      <dgm:prSet/>
      <dgm:spPr/>
      <dgm:t>
        <a:bodyPr/>
        <a:lstStyle/>
        <a:p>
          <a:endParaRPr lang="zh-TW" altLang="en-US"/>
        </a:p>
      </dgm:t>
    </dgm:pt>
    <dgm:pt modelId="{A33A3B26-EDC2-408F-970E-F0B35C70EE6E}" type="sibTrans" cxnId="{B0A21112-DB44-41C9-AE8E-AF8F971A49F0}">
      <dgm:prSet/>
      <dgm:spPr/>
      <dgm:t>
        <a:bodyPr/>
        <a:lstStyle/>
        <a:p>
          <a:endParaRPr lang="zh-TW" altLang="en-US"/>
        </a:p>
      </dgm:t>
    </dgm:pt>
    <dgm:pt modelId="{FECFDB09-23DA-4EB6-92C0-379B674DA139}">
      <dgm:prSet phldrT="[文字]"/>
      <dgm:spPr/>
      <dgm:t>
        <a:bodyPr/>
        <a:lstStyle/>
        <a:p>
          <a:r>
            <a:rPr lang="en-US" altLang="zh-TW" dirty="0"/>
            <a:t>3 method of V-SLAM </a:t>
          </a:r>
          <a:endParaRPr lang="zh-TW" altLang="en-US" dirty="0"/>
        </a:p>
      </dgm:t>
    </dgm:pt>
    <dgm:pt modelId="{032B9F71-9694-48C0-AB65-6E5F96F17B63}" type="parTrans" cxnId="{FA3FE552-6BDA-43C9-895F-D94A4929D3CB}">
      <dgm:prSet/>
      <dgm:spPr/>
      <dgm:t>
        <a:bodyPr/>
        <a:lstStyle/>
        <a:p>
          <a:endParaRPr lang="zh-TW" altLang="en-US"/>
        </a:p>
      </dgm:t>
    </dgm:pt>
    <dgm:pt modelId="{C84A12E6-02F4-40C6-910E-D585166A4C77}" type="sibTrans" cxnId="{FA3FE552-6BDA-43C9-895F-D94A4929D3CB}">
      <dgm:prSet/>
      <dgm:spPr/>
      <dgm:t>
        <a:bodyPr/>
        <a:lstStyle/>
        <a:p>
          <a:endParaRPr lang="zh-TW" altLang="en-US"/>
        </a:p>
      </dgm:t>
    </dgm:pt>
    <dgm:pt modelId="{17485383-6882-4F2D-876B-942991AC3000}">
      <dgm:prSet phldrT="[文字]"/>
      <dgm:spPr/>
      <dgm:t>
        <a:bodyPr/>
        <a:lstStyle/>
        <a:p>
          <a:r>
            <a:rPr lang="en-US" altLang="zh-TW" dirty="0"/>
            <a:t>Optimize</a:t>
          </a:r>
          <a:endParaRPr lang="zh-TW" altLang="en-US" dirty="0"/>
        </a:p>
      </dgm:t>
    </dgm:pt>
    <dgm:pt modelId="{CE52C423-07F6-44AA-B352-CA12DE9F3C03}" type="parTrans" cxnId="{AC8A2C63-4165-47FC-8092-2B990E1431BF}">
      <dgm:prSet/>
      <dgm:spPr/>
      <dgm:t>
        <a:bodyPr/>
        <a:lstStyle/>
        <a:p>
          <a:endParaRPr lang="zh-TW" altLang="en-US"/>
        </a:p>
      </dgm:t>
    </dgm:pt>
    <dgm:pt modelId="{0F6C713B-D691-4AD0-BF7E-9397D00E9D40}" type="sibTrans" cxnId="{AC8A2C63-4165-47FC-8092-2B990E1431BF}">
      <dgm:prSet/>
      <dgm:spPr/>
      <dgm:t>
        <a:bodyPr/>
        <a:lstStyle/>
        <a:p>
          <a:endParaRPr lang="zh-TW" altLang="en-US"/>
        </a:p>
      </dgm:t>
    </dgm:pt>
    <dgm:pt modelId="{11CD1F1E-48EE-43B7-9C9A-8F7C64A1C15F}">
      <dgm:prSet phldrT="[文字]"/>
      <dgm:spPr/>
      <dgm:t>
        <a:bodyPr/>
        <a:lstStyle/>
        <a:p>
          <a:r>
            <a:rPr lang="en-US" altLang="zh-TW" dirty="0"/>
            <a:t>Draw trajectory </a:t>
          </a:r>
          <a:endParaRPr lang="zh-TW" altLang="en-US" dirty="0"/>
        </a:p>
      </dgm:t>
    </dgm:pt>
    <dgm:pt modelId="{DF5F4E38-B0E7-41AF-8D30-49A18E21DE5B}" type="parTrans" cxnId="{8DD7D249-0575-44F2-9E61-9A4D6BD7B6E1}">
      <dgm:prSet/>
      <dgm:spPr/>
      <dgm:t>
        <a:bodyPr/>
        <a:lstStyle/>
        <a:p>
          <a:endParaRPr lang="zh-TW" altLang="en-US"/>
        </a:p>
      </dgm:t>
    </dgm:pt>
    <dgm:pt modelId="{D236909A-AE69-489A-8DB3-F3ED7B6D7794}" type="sibTrans" cxnId="{8DD7D249-0575-44F2-9E61-9A4D6BD7B6E1}">
      <dgm:prSet/>
      <dgm:spPr/>
      <dgm:t>
        <a:bodyPr/>
        <a:lstStyle/>
        <a:p>
          <a:endParaRPr lang="zh-TW" altLang="en-US"/>
        </a:p>
      </dgm:t>
    </dgm:pt>
    <dgm:pt modelId="{01F3DAF0-FE10-455F-9EC0-5671C33750D0}">
      <dgm:prSet phldrT="[文字]"/>
      <dgm:spPr/>
      <dgm:t>
        <a:bodyPr/>
        <a:lstStyle/>
        <a:p>
          <a:r>
            <a:rPr lang="en-US" altLang="zh-TW"/>
            <a:t>3D point Cloud</a:t>
          </a:r>
          <a:endParaRPr lang="zh-TW" altLang="en-US" dirty="0"/>
        </a:p>
      </dgm:t>
    </dgm:pt>
    <dgm:pt modelId="{D8F05C2D-813D-4B05-AA2A-C02DE9D124D0}" type="parTrans" cxnId="{1E39DEC1-034E-4FC6-A906-26C1CD18B68B}">
      <dgm:prSet/>
      <dgm:spPr/>
      <dgm:t>
        <a:bodyPr/>
        <a:lstStyle/>
        <a:p>
          <a:endParaRPr lang="zh-TW" altLang="en-US"/>
        </a:p>
      </dgm:t>
    </dgm:pt>
    <dgm:pt modelId="{F005E426-3E8C-465B-B452-12553766AF54}" type="sibTrans" cxnId="{1E39DEC1-034E-4FC6-A906-26C1CD18B68B}">
      <dgm:prSet/>
      <dgm:spPr/>
      <dgm:t>
        <a:bodyPr/>
        <a:lstStyle/>
        <a:p>
          <a:endParaRPr lang="zh-TW" altLang="en-US"/>
        </a:p>
      </dgm:t>
    </dgm:pt>
    <dgm:pt modelId="{D4354101-E18E-4A96-8D2C-CE763EA4BCA8}">
      <dgm:prSet phldrT="[文字]"/>
      <dgm:spPr/>
      <dgm:t>
        <a:bodyPr/>
        <a:lstStyle/>
        <a:p>
          <a:r>
            <a:rPr lang="en-US" altLang="zh-TW" dirty="0"/>
            <a:t>Preprocessing</a:t>
          </a:r>
          <a:endParaRPr lang="zh-TW" altLang="en-US" dirty="0"/>
        </a:p>
      </dgm:t>
    </dgm:pt>
    <dgm:pt modelId="{35C6E456-B039-44F7-AFB8-21AC47A20B2C}" type="parTrans" cxnId="{B4DD0C0F-A988-4B0C-B885-C4470408D2F4}">
      <dgm:prSet/>
      <dgm:spPr/>
      <dgm:t>
        <a:bodyPr/>
        <a:lstStyle/>
        <a:p>
          <a:endParaRPr lang="zh-TW" altLang="en-US"/>
        </a:p>
      </dgm:t>
    </dgm:pt>
    <dgm:pt modelId="{A6EA1E02-D9AE-4977-8DEB-6784E82F2F7B}" type="sibTrans" cxnId="{B4DD0C0F-A988-4B0C-B885-C4470408D2F4}">
      <dgm:prSet/>
      <dgm:spPr/>
      <dgm:t>
        <a:bodyPr/>
        <a:lstStyle/>
        <a:p>
          <a:endParaRPr lang="zh-TW" altLang="en-US"/>
        </a:p>
      </dgm:t>
    </dgm:pt>
    <dgm:pt modelId="{4CF006AE-B89A-4509-AB51-B915B142883B}" type="pres">
      <dgm:prSet presAssocID="{FD75A17F-735C-4B6B-8693-D23B1D36A263}" presName="Name0" presStyleCnt="0">
        <dgm:presLayoutVars>
          <dgm:dir/>
          <dgm:animLvl val="lvl"/>
          <dgm:resizeHandles val="exact"/>
        </dgm:presLayoutVars>
      </dgm:prSet>
      <dgm:spPr/>
    </dgm:pt>
    <dgm:pt modelId="{6809C657-4733-47DD-844F-B4E49BDA4F74}" type="pres">
      <dgm:prSet presAssocID="{01F3DAF0-FE10-455F-9EC0-5671C33750D0}" presName="boxAndChildren" presStyleCnt="0"/>
      <dgm:spPr/>
    </dgm:pt>
    <dgm:pt modelId="{20834276-2D3B-4B0A-BDA0-A6238C3FDE14}" type="pres">
      <dgm:prSet presAssocID="{01F3DAF0-FE10-455F-9EC0-5671C33750D0}" presName="parentTextBox" presStyleLbl="node1" presStyleIdx="0" presStyleCnt="6"/>
      <dgm:spPr/>
    </dgm:pt>
    <dgm:pt modelId="{DDD70F5A-50C7-4981-9EBB-F4FCF7AB6E5E}" type="pres">
      <dgm:prSet presAssocID="{D236909A-AE69-489A-8DB3-F3ED7B6D7794}" presName="sp" presStyleCnt="0"/>
      <dgm:spPr/>
    </dgm:pt>
    <dgm:pt modelId="{33046A49-2B7F-43F4-A887-2441782422FC}" type="pres">
      <dgm:prSet presAssocID="{11CD1F1E-48EE-43B7-9C9A-8F7C64A1C15F}" presName="arrowAndChildren" presStyleCnt="0"/>
      <dgm:spPr/>
    </dgm:pt>
    <dgm:pt modelId="{CE6FA3D2-8A70-4E4D-BA41-AB3A127CA202}" type="pres">
      <dgm:prSet presAssocID="{11CD1F1E-48EE-43B7-9C9A-8F7C64A1C15F}" presName="parentTextArrow" presStyleLbl="node1" presStyleIdx="1" presStyleCnt="6"/>
      <dgm:spPr/>
    </dgm:pt>
    <dgm:pt modelId="{E6EF1C36-F252-4182-AF16-232F1A27799D}" type="pres">
      <dgm:prSet presAssocID="{0F6C713B-D691-4AD0-BF7E-9397D00E9D40}" presName="sp" presStyleCnt="0"/>
      <dgm:spPr/>
    </dgm:pt>
    <dgm:pt modelId="{D20DA01C-2F6B-441E-8AE8-E178415D21D3}" type="pres">
      <dgm:prSet presAssocID="{17485383-6882-4F2D-876B-942991AC3000}" presName="arrowAndChildren" presStyleCnt="0"/>
      <dgm:spPr/>
    </dgm:pt>
    <dgm:pt modelId="{971E7438-264F-46BE-8B60-A2973ACC2A87}" type="pres">
      <dgm:prSet presAssocID="{17485383-6882-4F2D-876B-942991AC3000}" presName="parentTextArrow" presStyleLbl="node1" presStyleIdx="2" presStyleCnt="6"/>
      <dgm:spPr/>
    </dgm:pt>
    <dgm:pt modelId="{5D7F7DC1-E94E-4DB5-A988-7F5C398C8B05}" type="pres">
      <dgm:prSet presAssocID="{C84A12E6-02F4-40C6-910E-D585166A4C77}" presName="sp" presStyleCnt="0"/>
      <dgm:spPr/>
    </dgm:pt>
    <dgm:pt modelId="{5D3244D0-E333-441A-BA80-D06953AAB291}" type="pres">
      <dgm:prSet presAssocID="{FECFDB09-23DA-4EB6-92C0-379B674DA139}" presName="arrowAndChildren" presStyleCnt="0"/>
      <dgm:spPr/>
    </dgm:pt>
    <dgm:pt modelId="{9B76EF61-8988-4666-A0CE-B51516199D9B}" type="pres">
      <dgm:prSet presAssocID="{FECFDB09-23DA-4EB6-92C0-379B674DA139}" presName="parentTextArrow" presStyleLbl="node1" presStyleIdx="3" presStyleCnt="6"/>
      <dgm:spPr/>
    </dgm:pt>
    <dgm:pt modelId="{94A3B4B7-4C2B-4D8E-BC37-E43F30166DA2}" type="pres">
      <dgm:prSet presAssocID="{A6EA1E02-D9AE-4977-8DEB-6784E82F2F7B}" presName="sp" presStyleCnt="0"/>
      <dgm:spPr/>
    </dgm:pt>
    <dgm:pt modelId="{96AC1E77-E142-4A9E-B018-DFAE5753A529}" type="pres">
      <dgm:prSet presAssocID="{D4354101-E18E-4A96-8D2C-CE763EA4BCA8}" presName="arrowAndChildren" presStyleCnt="0"/>
      <dgm:spPr/>
    </dgm:pt>
    <dgm:pt modelId="{05C83A86-7D57-4903-B65C-BD0842267936}" type="pres">
      <dgm:prSet presAssocID="{D4354101-E18E-4A96-8D2C-CE763EA4BCA8}" presName="parentTextArrow" presStyleLbl="node1" presStyleIdx="4" presStyleCnt="6"/>
      <dgm:spPr/>
    </dgm:pt>
    <dgm:pt modelId="{F981715E-FEE9-41AD-BCF2-7AAD5BDD58AA}" type="pres">
      <dgm:prSet presAssocID="{A33A3B26-EDC2-408F-970E-F0B35C70EE6E}" presName="sp" presStyleCnt="0"/>
      <dgm:spPr/>
    </dgm:pt>
    <dgm:pt modelId="{6F19296A-7C28-45E3-BD84-7A00C8B0389F}" type="pres">
      <dgm:prSet presAssocID="{451CC65B-3A6F-4D81-A4D4-A3A3D4429D0B}" presName="arrowAndChildren" presStyleCnt="0"/>
      <dgm:spPr/>
    </dgm:pt>
    <dgm:pt modelId="{7AD7829D-94FA-4D5D-8552-F53E96ED0DCC}" type="pres">
      <dgm:prSet presAssocID="{451CC65B-3A6F-4D81-A4D4-A3A3D4429D0B}" presName="parentTextArrow" presStyleLbl="node1" presStyleIdx="5" presStyleCnt="6"/>
      <dgm:spPr/>
    </dgm:pt>
  </dgm:ptLst>
  <dgm:cxnLst>
    <dgm:cxn modelId="{B4DD0C0F-A988-4B0C-B885-C4470408D2F4}" srcId="{FD75A17F-735C-4B6B-8693-D23B1D36A263}" destId="{D4354101-E18E-4A96-8D2C-CE763EA4BCA8}" srcOrd="1" destOrd="0" parTransId="{35C6E456-B039-44F7-AFB8-21AC47A20B2C}" sibTransId="{A6EA1E02-D9AE-4977-8DEB-6784E82F2F7B}"/>
    <dgm:cxn modelId="{B0A21112-DB44-41C9-AE8E-AF8F971A49F0}" srcId="{FD75A17F-735C-4B6B-8693-D23B1D36A263}" destId="{451CC65B-3A6F-4D81-A4D4-A3A3D4429D0B}" srcOrd="0" destOrd="0" parTransId="{399881A7-9FCB-4D07-AB0A-98F1BDE0172F}" sibTransId="{A33A3B26-EDC2-408F-970E-F0B35C70EE6E}"/>
    <dgm:cxn modelId="{B5AF5018-D803-4E39-9D8D-D6ECF944B4DB}" type="presOf" srcId="{11CD1F1E-48EE-43B7-9C9A-8F7C64A1C15F}" destId="{CE6FA3D2-8A70-4E4D-BA41-AB3A127CA202}" srcOrd="0" destOrd="0" presId="urn:microsoft.com/office/officeart/2005/8/layout/process4"/>
    <dgm:cxn modelId="{0875E81C-E5A6-4366-8978-74E493C5C9EE}" type="presOf" srcId="{451CC65B-3A6F-4D81-A4D4-A3A3D4429D0B}" destId="{7AD7829D-94FA-4D5D-8552-F53E96ED0DCC}" srcOrd="0" destOrd="0" presId="urn:microsoft.com/office/officeart/2005/8/layout/process4"/>
    <dgm:cxn modelId="{A3AF8627-95CC-427B-A0FD-DD1B2D487C66}" type="presOf" srcId="{FD75A17F-735C-4B6B-8693-D23B1D36A263}" destId="{4CF006AE-B89A-4509-AB51-B915B142883B}" srcOrd="0" destOrd="0" presId="urn:microsoft.com/office/officeart/2005/8/layout/process4"/>
    <dgm:cxn modelId="{765E003A-F55E-4EE1-A6B5-14BD45A26163}" type="presOf" srcId="{17485383-6882-4F2D-876B-942991AC3000}" destId="{971E7438-264F-46BE-8B60-A2973ACC2A87}" srcOrd="0" destOrd="0" presId="urn:microsoft.com/office/officeart/2005/8/layout/process4"/>
    <dgm:cxn modelId="{AC8A2C63-4165-47FC-8092-2B990E1431BF}" srcId="{FD75A17F-735C-4B6B-8693-D23B1D36A263}" destId="{17485383-6882-4F2D-876B-942991AC3000}" srcOrd="3" destOrd="0" parTransId="{CE52C423-07F6-44AA-B352-CA12DE9F3C03}" sibTransId="{0F6C713B-D691-4AD0-BF7E-9397D00E9D40}"/>
    <dgm:cxn modelId="{8DD7D249-0575-44F2-9E61-9A4D6BD7B6E1}" srcId="{FD75A17F-735C-4B6B-8693-D23B1D36A263}" destId="{11CD1F1E-48EE-43B7-9C9A-8F7C64A1C15F}" srcOrd="4" destOrd="0" parTransId="{DF5F4E38-B0E7-41AF-8D30-49A18E21DE5B}" sibTransId="{D236909A-AE69-489A-8DB3-F3ED7B6D7794}"/>
    <dgm:cxn modelId="{A1AB964E-86B4-4DBD-961D-92ECE0E10E62}" type="presOf" srcId="{01F3DAF0-FE10-455F-9EC0-5671C33750D0}" destId="{20834276-2D3B-4B0A-BDA0-A6238C3FDE14}" srcOrd="0" destOrd="0" presId="urn:microsoft.com/office/officeart/2005/8/layout/process4"/>
    <dgm:cxn modelId="{FA3FE552-6BDA-43C9-895F-D94A4929D3CB}" srcId="{FD75A17F-735C-4B6B-8693-D23B1D36A263}" destId="{FECFDB09-23DA-4EB6-92C0-379B674DA139}" srcOrd="2" destOrd="0" parTransId="{032B9F71-9694-48C0-AB65-6E5F96F17B63}" sibTransId="{C84A12E6-02F4-40C6-910E-D585166A4C77}"/>
    <dgm:cxn modelId="{1E39DEC1-034E-4FC6-A906-26C1CD18B68B}" srcId="{FD75A17F-735C-4B6B-8693-D23B1D36A263}" destId="{01F3DAF0-FE10-455F-9EC0-5671C33750D0}" srcOrd="5" destOrd="0" parTransId="{D8F05C2D-813D-4B05-AA2A-C02DE9D124D0}" sibTransId="{F005E426-3E8C-465B-B452-12553766AF54}"/>
    <dgm:cxn modelId="{7C9AACDE-CDD6-4BCB-8DC7-3465C52F5294}" type="presOf" srcId="{FECFDB09-23DA-4EB6-92C0-379B674DA139}" destId="{9B76EF61-8988-4666-A0CE-B51516199D9B}" srcOrd="0" destOrd="0" presId="urn:microsoft.com/office/officeart/2005/8/layout/process4"/>
    <dgm:cxn modelId="{40C21DF2-F798-4E59-8A23-98F4F1154D77}" type="presOf" srcId="{D4354101-E18E-4A96-8D2C-CE763EA4BCA8}" destId="{05C83A86-7D57-4903-B65C-BD0842267936}" srcOrd="0" destOrd="0" presId="urn:microsoft.com/office/officeart/2005/8/layout/process4"/>
    <dgm:cxn modelId="{5BA5FC7D-C1E6-4871-8F70-C127E1A2E67F}" type="presParOf" srcId="{4CF006AE-B89A-4509-AB51-B915B142883B}" destId="{6809C657-4733-47DD-844F-B4E49BDA4F74}" srcOrd="0" destOrd="0" presId="urn:microsoft.com/office/officeart/2005/8/layout/process4"/>
    <dgm:cxn modelId="{B4E25300-91A9-40C1-BE42-E3F9DC785147}" type="presParOf" srcId="{6809C657-4733-47DD-844F-B4E49BDA4F74}" destId="{20834276-2D3B-4B0A-BDA0-A6238C3FDE14}" srcOrd="0" destOrd="0" presId="urn:microsoft.com/office/officeart/2005/8/layout/process4"/>
    <dgm:cxn modelId="{AF7BE168-2BB5-4C00-9D82-7C61097B156F}" type="presParOf" srcId="{4CF006AE-B89A-4509-AB51-B915B142883B}" destId="{DDD70F5A-50C7-4981-9EBB-F4FCF7AB6E5E}" srcOrd="1" destOrd="0" presId="urn:microsoft.com/office/officeart/2005/8/layout/process4"/>
    <dgm:cxn modelId="{2967AE18-5CB6-42C4-A112-E189BA197B6A}" type="presParOf" srcId="{4CF006AE-B89A-4509-AB51-B915B142883B}" destId="{33046A49-2B7F-43F4-A887-2441782422FC}" srcOrd="2" destOrd="0" presId="urn:microsoft.com/office/officeart/2005/8/layout/process4"/>
    <dgm:cxn modelId="{47EB52E9-1C1C-4A08-8BDE-6FD84D4D4ECF}" type="presParOf" srcId="{33046A49-2B7F-43F4-A887-2441782422FC}" destId="{CE6FA3D2-8A70-4E4D-BA41-AB3A127CA202}" srcOrd="0" destOrd="0" presId="urn:microsoft.com/office/officeart/2005/8/layout/process4"/>
    <dgm:cxn modelId="{3002DD49-87C8-4D65-955A-AE41695139CB}" type="presParOf" srcId="{4CF006AE-B89A-4509-AB51-B915B142883B}" destId="{E6EF1C36-F252-4182-AF16-232F1A27799D}" srcOrd="3" destOrd="0" presId="urn:microsoft.com/office/officeart/2005/8/layout/process4"/>
    <dgm:cxn modelId="{C29C45D8-3B48-4418-9E23-C723A4D52FCA}" type="presParOf" srcId="{4CF006AE-B89A-4509-AB51-B915B142883B}" destId="{D20DA01C-2F6B-441E-8AE8-E178415D21D3}" srcOrd="4" destOrd="0" presId="urn:microsoft.com/office/officeart/2005/8/layout/process4"/>
    <dgm:cxn modelId="{B81AEBB8-6E3F-4A6F-8FCA-8E978F410F68}" type="presParOf" srcId="{D20DA01C-2F6B-441E-8AE8-E178415D21D3}" destId="{971E7438-264F-46BE-8B60-A2973ACC2A87}" srcOrd="0" destOrd="0" presId="urn:microsoft.com/office/officeart/2005/8/layout/process4"/>
    <dgm:cxn modelId="{3139AA5E-7BCC-46FB-964C-9071FD03F7C8}" type="presParOf" srcId="{4CF006AE-B89A-4509-AB51-B915B142883B}" destId="{5D7F7DC1-E94E-4DB5-A988-7F5C398C8B05}" srcOrd="5" destOrd="0" presId="urn:microsoft.com/office/officeart/2005/8/layout/process4"/>
    <dgm:cxn modelId="{8927FDA2-D880-4091-BF15-8D567656E63D}" type="presParOf" srcId="{4CF006AE-B89A-4509-AB51-B915B142883B}" destId="{5D3244D0-E333-441A-BA80-D06953AAB291}" srcOrd="6" destOrd="0" presId="urn:microsoft.com/office/officeart/2005/8/layout/process4"/>
    <dgm:cxn modelId="{00D8906B-CECB-47CC-ACFC-0B42FD16B2D4}" type="presParOf" srcId="{5D3244D0-E333-441A-BA80-D06953AAB291}" destId="{9B76EF61-8988-4666-A0CE-B51516199D9B}" srcOrd="0" destOrd="0" presId="urn:microsoft.com/office/officeart/2005/8/layout/process4"/>
    <dgm:cxn modelId="{25B4DABF-3D68-4E96-8D42-F75658644866}" type="presParOf" srcId="{4CF006AE-B89A-4509-AB51-B915B142883B}" destId="{94A3B4B7-4C2B-4D8E-BC37-E43F30166DA2}" srcOrd="7" destOrd="0" presId="urn:microsoft.com/office/officeart/2005/8/layout/process4"/>
    <dgm:cxn modelId="{AE947429-8CD4-41D4-9BED-7F55D45934CD}" type="presParOf" srcId="{4CF006AE-B89A-4509-AB51-B915B142883B}" destId="{96AC1E77-E142-4A9E-B018-DFAE5753A529}" srcOrd="8" destOrd="0" presId="urn:microsoft.com/office/officeart/2005/8/layout/process4"/>
    <dgm:cxn modelId="{6D90BD5F-109E-46D9-9C6D-36FAB06B6710}" type="presParOf" srcId="{96AC1E77-E142-4A9E-B018-DFAE5753A529}" destId="{05C83A86-7D57-4903-B65C-BD0842267936}" srcOrd="0" destOrd="0" presId="urn:microsoft.com/office/officeart/2005/8/layout/process4"/>
    <dgm:cxn modelId="{9E63B46F-DFCE-4A2B-A2C7-902B6E09C3D7}" type="presParOf" srcId="{4CF006AE-B89A-4509-AB51-B915B142883B}" destId="{F981715E-FEE9-41AD-BCF2-7AAD5BDD58AA}" srcOrd="9" destOrd="0" presId="urn:microsoft.com/office/officeart/2005/8/layout/process4"/>
    <dgm:cxn modelId="{B12E96BD-4615-4B92-B341-B7704E98A64E}" type="presParOf" srcId="{4CF006AE-B89A-4509-AB51-B915B142883B}" destId="{6F19296A-7C28-45E3-BD84-7A00C8B0389F}" srcOrd="10" destOrd="0" presId="urn:microsoft.com/office/officeart/2005/8/layout/process4"/>
    <dgm:cxn modelId="{1CD23FAB-971D-4863-A8BF-EDB5094727F8}" type="presParOf" srcId="{6F19296A-7C28-45E3-BD84-7A00C8B0389F}" destId="{7AD7829D-94FA-4D5D-8552-F53E96ED0D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34276-2D3B-4B0A-BDA0-A6238C3FDE14}">
      <dsp:nvSpPr>
        <dsp:cNvPr id="0" name=""/>
        <dsp:cNvSpPr/>
      </dsp:nvSpPr>
      <dsp:spPr>
        <a:xfrm>
          <a:off x="0" y="4220048"/>
          <a:ext cx="9615504" cy="5538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/>
            <a:t>3D point Cloud</a:t>
          </a:r>
          <a:endParaRPr lang="zh-TW" altLang="en-US" sz="1900" kern="1200" dirty="0"/>
        </a:p>
      </dsp:txBody>
      <dsp:txXfrm>
        <a:off x="0" y="4220048"/>
        <a:ext cx="9615504" cy="553879"/>
      </dsp:txXfrm>
    </dsp:sp>
    <dsp:sp modelId="{CE6FA3D2-8A70-4E4D-BA41-AB3A127CA202}">
      <dsp:nvSpPr>
        <dsp:cNvPr id="0" name=""/>
        <dsp:cNvSpPr/>
      </dsp:nvSpPr>
      <dsp:spPr>
        <a:xfrm rot="10800000">
          <a:off x="0" y="3376490"/>
          <a:ext cx="9615504" cy="85186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Draw trajectory </a:t>
          </a:r>
          <a:endParaRPr lang="zh-TW" altLang="en-US" sz="1900" kern="1200" dirty="0"/>
        </a:p>
      </dsp:txBody>
      <dsp:txXfrm rot="10800000">
        <a:off x="0" y="3376490"/>
        <a:ext cx="9615504" cy="553517"/>
      </dsp:txXfrm>
    </dsp:sp>
    <dsp:sp modelId="{971E7438-264F-46BE-8B60-A2973ACC2A87}">
      <dsp:nvSpPr>
        <dsp:cNvPr id="0" name=""/>
        <dsp:cNvSpPr/>
      </dsp:nvSpPr>
      <dsp:spPr>
        <a:xfrm rot="10800000">
          <a:off x="0" y="2532932"/>
          <a:ext cx="9615504" cy="85186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Optimize</a:t>
          </a:r>
          <a:endParaRPr lang="zh-TW" altLang="en-US" sz="1900" kern="1200" dirty="0"/>
        </a:p>
      </dsp:txBody>
      <dsp:txXfrm rot="10800000">
        <a:off x="0" y="2532932"/>
        <a:ext cx="9615504" cy="553517"/>
      </dsp:txXfrm>
    </dsp:sp>
    <dsp:sp modelId="{9B76EF61-8988-4666-A0CE-B51516199D9B}">
      <dsp:nvSpPr>
        <dsp:cNvPr id="0" name=""/>
        <dsp:cNvSpPr/>
      </dsp:nvSpPr>
      <dsp:spPr>
        <a:xfrm rot="10800000">
          <a:off x="0" y="1689375"/>
          <a:ext cx="9615504" cy="85186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3 method of V-SLAM </a:t>
          </a:r>
          <a:endParaRPr lang="zh-TW" altLang="en-US" sz="1900" kern="1200" dirty="0"/>
        </a:p>
      </dsp:txBody>
      <dsp:txXfrm rot="10800000">
        <a:off x="0" y="1689375"/>
        <a:ext cx="9615504" cy="553517"/>
      </dsp:txXfrm>
    </dsp:sp>
    <dsp:sp modelId="{05C83A86-7D57-4903-B65C-BD0842267936}">
      <dsp:nvSpPr>
        <dsp:cNvPr id="0" name=""/>
        <dsp:cNvSpPr/>
      </dsp:nvSpPr>
      <dsp:spPr>
        <a:xfrm rot="10800000">
          <a:off x="0" y="845817"/>
          <a:ext cx="9615504" cy="85186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Preprocessing</a:t>
          </a:r>
          <a:endParaRPr lang="zh-TW" altLang="en-US" sz="1900" kern="1200" dirty="0"/>
        </a:p>
      </dsp:txBody>
      <dsp:txXfrm rot="10800000">
        <a:off x="0" y="845817"/>
        <a:ext cx="9615504" cy="553517"/>
      </dsp:txXfrm>
    </dsp:sp>
    <dsp:sp modelId="{7AD7829D-94FA-4D5D-8552-F53E96ED0DCC}">
      <dsp:nvSpPr>
        <dsp:cNvPr id="0" name=""/>
        <dsp:cNvSpPr/>
      </dsp:nvSpPr>
      <dsp:spPr>
        <a:xfrm rot="10800000">
          <a:off x="0" y="2259"/>
          <a:ext cx="9615504" cy="85186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Camera Calibration </a:t>
          </a:r>
          <a:endParaRPr lang="zh-TW" altLang="en-US" sz="1900" kern="1200" dirty="0"/>
        </a:p>
      </dsp:txBody>
      <dsp:txXfrm rot="10800000">
        <a:off x="0" y="2259"/>
        <a:ext cx="9615504" cy="553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A3EAE8B-AD61-4981-9BDF-831B76545F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BBA3E8-44D5-43DF-9678-305B43C529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C6DC1-075C-4A28-9C8D-26CC1744541C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20DEBE-438D-4C19-B380-689DA0ADFA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61A30A-D1D1-4FA1-9F76-8547D57DE3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F859E-C6CD-418C-8811-28C7206E8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11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2FD2F-89FA-4C76-9BB7-83EA401FCC40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DD567-15E2-4D40-94B7-CB742664BA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4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DD567-15E2-4D40-94B7-CB742664BA2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03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59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5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78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4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54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8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2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34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7A0D-6E81-4F2C-B595-5F4C5132D171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5AD6-48E1-4185-90F1-5C04B7F5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96191-B8F7-45A9-91B4-D5E67F836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基於特徵點法、光流法、直接法之影像機器人同步定位與建圖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92490F-03AC-4C72-87F0-31B796D2E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系級班別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航太系碩一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defRPr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學號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P46091204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姓名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蔡承穎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日期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12/28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41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F9CBF68-ECA3-4628-B458-20C9DEAA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3EEF3-FE64-4F61-B6C2-C7534B24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55"/>
            <a:ext cx="10515600" cy="4351338"/>
          </a:xfrm>
        </p:spPr>
        <p:txBody>
          <a:bodyPr/>
          <a:lstStyle/>
          <a:p>
            <a:r>
              <a:rPr lang="fr-FR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double scales[] = {1.0, 0.5, 0.25, 0.125};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99B4D3-2A65-4A41-909A-CF01C010B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21" y="1825056"/>
            <a:ext cx="1738289" cy="5270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756356-38A6-4F9F-A157-AB0807759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84" y="2415286"/>
            <a:ext cx="3007964" cy="912092"/>
          </a:xfrm>
          <a:prstGeom prst="rect">
            <a:avLst/>
          </a:prstGeom>
        </p:spPr>
      </p:pic>
      <p:pic>
        <p:nvPicPr>
          <p:cNvPr id="11" name="圖片 10" descr="一張含有 植物, 樹, 棕櫚樹, 自行車 的圖片&#10;&#10;自動產生的描述">
            <a:extLst>
              <a:ext uri="{FF2B5EF4-FFF2-40B4-BE49-F238E27FC236}">
                <a16:creationId xmlns:a16="http://schemas.microsoft.com/office/drawing/2014/main" id="{2EB2CAC4-FDB7-4F91-807F-666FAE32E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16" y="3381931"/>
            <a:ext cx="4371534" cy="1325562"/>
          </a:xfrm>
          <a:prstGeom prst="rect">
            <a:avLst/>
          </a:prstGeom>
        </p:spPr>
      </p:pic>
      <p:pic>
        <p:nvPicPr>
          <p:cNvPr id="13" name="圖片 12" descr="一張含有 室外, 草, 路面, 街道 的圖片&#10;&#10;自動產生的描述">
            <a:extLst>
              <a:ext uri="{FF2B5EF4-FFF2-40B4-BE49-F238E27FC236}">
                <a16:creationId xmlns:a16="http://schemas.microsoft.com/office/drawing/2014/main" id="{65128C4E-A593-4B6A-87CD-3405B0974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09" y="4757500"/>
            <a:ext cx="6752949" cy="20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2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8F387-B069-4615-BE3D-6E95ADBE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EA038-FB75-45CD-8074-DADD1D95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Bundle Adjustment</a:t>
            </a:r>
          </a:p>
          <a:p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E16632-A0B9-426B-BF34-CD860794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2359793"/>
            <a:ext cx="5625269" cy="10785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D83E2C-839B-4C56-B2CB-99608BB8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1" y="3504408"/>
            <a:ext cx="3385036" cy="4968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025CCA-9919-4A30-9234-F25AF1108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81" y="4067380"/>
            <a:ext cx="7458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7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1E7DB-2C08-44D2-A54E-1932FF4A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FC01AE-12D0-4920-B287-C6C0D1ECF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88" y="1690688"/>
            <a:ext cx="10708224" cy="4667250"/>
          </a:xfrm>
        </p:spPr>
      </p:pic>
    </p:spTree>
    <p:extLst>
      <p:ext uri="{BB962C8B-B14F-4D97-AF65-F5344CB8AC3E}">
        <p14:creationId xmlns:p14="http://schemas.microsoft.com/office/powerpoint/2010/main" val="24669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2F8E3-690F-4EE4-9626-AF8BA8F2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C996E-A2E2-4E9C-9DEC-4127D3D7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Camera Calibration : cv::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FindChessBoard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 )</a:t>
            </a:r>
          </a:p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CLAHE : cv::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createCLAHE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 )</a:t>
            </a:r>
          </a:p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ORB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cv::ORB::create( )</a:t>
            </a:r>
          </a:p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LK : cv::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calcOpticalFlowPyrLK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 )</a:t>
            </a:r>
          </a:p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Pangolin</a:t>
            </a:r>
          </a:p>
          <a:p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相關書籍：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SLAM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視覺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14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講</a:t>
            </a:r>
          </a:p>
        </p:txBody>
      </p:sp>
    </p:spTree>
    <p:extLst>
      <p:ext uri="{BB962C8B-B14F-4D97-AF65-F5344CB8AC3E}">
        <p14:creationId xmlns:p14="http://schemas.microsoft.com/office/powerpoint/2010/main" val="49749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7F1BB-CB39-4731-95BE-F29E2D29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III.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方法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80E94DA-ABDE-4FD8-8A1E-A590516B1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141679"/>
              </p:ext>
            </p:extLst>
          </p:nvPr>
        </p:nvGraphicFramePr>
        <p:xfrm>
          <a:off x="1659137" y="1597980"/>
          <a:ext cx="9615504" cy="4776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36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7F1BB-CB39-4731-95BE-F29E2D29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III.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9649F4-A8FB-4A98-9820-9811D7D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在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windows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下建環境是一件苦差事，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的環境下安裝依賴項較方便，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G2O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後端優化的模塊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Cmake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一直失敗，故本程式主要集中在前端以前的部分，並且手寫了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G-N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法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D6AFED-756E-45F4-8EB3-D467A03D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996" y="3768629"/>
            <a:ext cx="3448780" cy="27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FFCE2-004A-4EED-BDD2-5B9EC1E4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IV.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軟體展示功能說明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C304C1B-0C3D-4097-928D-EDA01E247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981" y="1472150"/>
            <a:ext cx="3375532" cy="5246050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0E03AAA-8829-4EB6-B871-657FF2A2F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60" y="2071974"/>
            <a:ext cx="2671756" cy="18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0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FFCE2-004A-4EED-BDD2-5B9EC1E4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IV.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軟體展示功能說明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53233FE-5796-4797-AF61-7DB149FC7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779" y="234249"/>
            <a:ext cx="5212187" cy="6389502"/>
          </a:xfrm>
        </p:spPr>
      </p:pic>
    </p:spTree>
    <p:extLst>
      <p:ext uri="{BB962C8B-B14F-4D97-AF65-F5344CB8AC3E}">
        <p14:creationId xmlns:p14="http://schemas.microsoft.com/office/powerpoint/2010/main" val="29986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25235-CBC6-48A2-89F8-6465F2D8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結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果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及未來展望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1BE35-175B-4BF1-869D-5AC34699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完成度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完成相機內部參數校正的方法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完成前端的兩種方法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展望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完成後端的環境建置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完成直接法的引入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比較現階段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ORB-SLAM3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LDSO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Learning base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等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SLAM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方法的所需時間、準確性、強健性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pangolin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的軌跡圖畫的更好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55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25235-CBC6-48A2-89F8-6465F2D8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1BE35-175B-4BF1-869D-5AC34699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1.	Mur-Artal, R., J.M.M. Montiel, and J.D. </a:t>
            </a:r>
            <a:r>
              <a:rPr lang="en-US" altLang="zh-TW" sz="3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Tardós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32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ORB-SLAM</a:t>
            </a:r>
            <a:r>
              <a:rPr lang="en-US" altLang="zh-TW" sz="3200" i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: A Versatile and Accurate Monocular SLAM System.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IEEE Transactions on Robotics, 2015. </a:t>
            </a:r>
            <a:r>
              <a:rPr lang="en-US" altLang="zh-TW" sz="32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31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(5): p. 1147-1163.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2.	Engel, J., V. </a:t>
            </a:r>
            <a:r>
              <a:rPr lang="en-US" altLang="zh-TW" sz="3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Koltun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, and D. </a:t>
            </a:r>
            <a:r>
              <a:rPr lang="en-US" altLang="zh-TW" sz="3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Cremers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32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Direct Sparse Odometry</a:t>
            </a:r>
            <a:r>
              <a:rPr lang="en-US" altLang="zh-TW" sz="3200" i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.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IEEE Transactions on Pattern Analysis and Machine Intelligence, 2018. </a:t>
            </a:r>
            <a:r>
              <a:rPr lang="en-US" altLang="zh-TW" sz="32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40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(3): p. 611-625.</a:t>
            </a:r>
          </a:p>
          <a:p>
            <a:pPr marL="457200" indent="-457200"/>
            <a:r>
              <a:rPr lang="en-US" altLang="zh-TW" sz="3200" kern="100" dirty="0">
                <a:latin typeface="Calibri" panose="020F0502020204030204" pitchFamily="34" charset="0"/>
                <a:ea typeface="新細明體" panose="02020500000000000000" pitchFamily="18" charset="-120"/>
              </a:rPr>
              <a:t>3.</a:t>
            </a:r>
            <a:r>
              <a:rPr lang="zh-TW" altLang="en-US" sz="3200" kern="100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Yang, W. and X. </a:t>
            </a:r>
            <a:r>
              <a:rPr lang="en-US" altLang="zh-TW" sz="3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Zhai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. </a:t>
            </a:r>
            <a:r>
              <a:rPr lang="en-US" altLang="zh-TW" sz="3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Contrast Limited Adaptive Histogram Equalization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for an Advanced Stereo Visual SLAM System. in 2019 International Conference on Cyber-Enabled Distributed Computing and Knowledge Discovery (</a:t>
            </a:r>
            <a:r>
              <a:rPr lang="en-US" altLang="zh-TW" sz="3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CyberC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). 2019.</a:t>
            </a:r>
          </a:p>
          <a:p>
            <a:pPr marL="457200" indent="-457200"/>
            <a:endParaRPr lang="en-US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457200" indent="-457200"/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353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9FE6F-2E21-4EDA-B871-AC5C6250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C32B1-EC8E-45F8-8144-C0717FE1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3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動機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自主機器人在未知環境下作業，第一個需要解決的問題就是定位，而建圖是定位而產生的，這個技術名為所謂的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SLAM( Simultaneous Localization and Mapping)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，同時視覺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SLAM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為近幾年火熱議題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86F63C-4888-4488-AE51-81664544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46" y="3755506"/>
            <a:ext cx="8556908" cy="28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73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C039B-11B6-4E3B-ACB4-CA7646A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Q&amp;A</a:t>
            </a:r>
            <a:endParaRPr lang="zh-TW" altLang="en-US" sz="6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CFDA4-CFAF-4B61-9B58-898C29AE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Thank you for listening</a:t>
            </a:r>
            <a:endParaRPr lang="zh-TW" altLang="en-US" sz="4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020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9FE6F-2E21-4EDA-B871-AC5C6250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C32B1-EC8E-45F8-8144-C0717FE1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目的：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在特徵缺失的環境，特徵點法就不適用，故在近幾年許多人改進了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DSO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的方法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848BE0-0D82-4A2C-9FE0-0F605A59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461" y="2421977"/>
            <a:ext cx="74387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9FE6F-2E21-4EDA-B871-AC5C6250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C32B1-EC8E-45F8-8144-C0717FE1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預期成果：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寫出一個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GUI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，輸入可以是影片或自身相機，並且比較三種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SLAM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方法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RMSE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，三種方法分別為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ORB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LK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DSO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13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1E7DB-2C08-44D2-A54E-1932FF4A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A8449-613C-4298-A548-1B897A648A81}"/>
              </a:ext>
            </a:extLst>
          </p:cNvPr>
          <p:cNvSpPr txBox="1"/>
          <p:nvPr/>
        </p:nvSpPr>
        <p:spPr>
          <a:xfrm>
            <a:off x="1146110" y="1690688"/>
            <a:ext cx="279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 ORB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B07102D6-AFBB-4982-AA7F-81CA44939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663" y="1927898"/>
            <a:ext cx="7516865" cy="456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1E7DB-2C08-44D2-A54E-1932FF4A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[1]</a:t>
            </a:r>
            <a:endParaRPr lang="zh-TW" alt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47825EEE-78EA-4E63-A0B7-DFA45C05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87" y="1896755"/>
            <a:ext cx="8331025" cy="434419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E4A8449-613C-4298-A548-1B897A648A81}"/>
              </a:ext>
            </a:extLst>
          </p:cNvPr>
          <p:cNvSpPr txBox="1"/>
          <p:nvPr/>
        </p:nvSpPr>
        <p:spPr>
          <a:xfrm>
            <a:off x="1146110" y="1690688"/>
            <a:ext cx="279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 ORB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481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1E7DB-2C08-44D2-A54E-1932FF4A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A8449-613C-4298-A548-1B897A648A81}"/>
              </a:ext>
            </a:extLst>
          </p:cNvPr>
          <p:cNvSpPr txBox="1"/>
          <p:nvPr/>
        </p:nvSpPr>
        <p:spPr>
          <a:xfrm>
            <a:off x="1146110" y="1690688"/>
            <a:ext cx="279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 ORB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266F1A-7508-4C15-92A6-8FC082C0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84" y="2449313"/>
            <a:ext cx="7544632" cy="34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7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1E7DB-2C08-44D2-A54E-1932FF4A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A8449-613C-4298-A548-1B897A648A81}"/>
              </a:ext>
            </a:extLst>
          </p:cNvPr>
          <p:cNvSpPr txBox="1"/>
          <p:nvPr/>
        </p:nvSpPr>
        <p:spPr>
          <a:xfrm>
            <a:off x="1146109" y="1690688"/>
            <a:ext cx="389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 LK optical flow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內容版面配置區 21">
            <a:extLst>
              <a:ext uri="{FF2B5EF4-FFF2-40B4-BE49-F238E27FC236}">
                <a16:creationId xmlns:a16="http://schemas.microsoft.com/office/drawing/2014/main" id="{6EDB4D7D-A90C-4671-9D1C-FABC2536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39" y="2244214"/>
            <a:ext cx="7145861" cy="3100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7A9034-4C94-45B9-8FE3-9266E9E829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48045" y="1677374"/>
            <a:ext cx="3369739" cy="35032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A091B2-8899-480D-B63E-ECBAE3A1D877}"/>
              </a:ext>
            </a:extLst>
          </p:cNvPr>
          <p:cNvSpPr txBox="1"/>
          <p:nvPr/>
        </p:nvSpPr>
        <p:spPr>
          <a:xfrm>
            <a:off x="6620930" y="55079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Coarse-to-fine</a:t>
            </a:r>
            <a:endParaRPr lang="zh-TW" altLang="zh-TW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3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C039B-11B6-4E3B-ACB4-CA7646A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II.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[2]</a:t>
            </a:r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0F1FC1E7-3CD4-4FF1-88BF-352F425E815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9584"/>
            <a:ext cx="5190565" cy="28955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E69D87-1B97-4E4F-B1AE-EB9EAB2F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31" y="2353064"/>
            <a:ext cx="4416808" cy="25686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DCF162-83E2-4DB3-AAA0-1D2C21F517E8}"/>
              </a:ext>
            </a:extLst>
          </p:cNvPr>
          <p:cNvSpPr txBox="1"/>
          <p:nvPr/>
        </p:nvSpPr>
        <p:spPr>
          <a:xfrm>
            <a:off x="838200" y="165254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 DSO</a:t>
            </a:r>
            <a:endParaRPr lang="zh-TW" altLang="en-US" sz="3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48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</TotalTime>
  <Words>548</Words>
  <Application>Microsoft Office PowerPoint</Application>
  <PresentationFormat>寬螢幕</PresentationFormat>
  <Paragraphs>69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Microsoft JhengHei Light</vt:lpstr>
      <vt:lpstr>微軟正黑體 Light</vt:lpstr>
      <vt:lpstr>Arial</vt:lpstr>
      <vt:lpstr>Calibri</vt:lpstr>
      <vt:lpstr>Calibri Light</vt:lpstr>
      <vt:lpstr>Times New Roman</vt:lpstr>
      <vt:lpstr>Wingdings 3</vt:lpstr>
      <vt:lpstr>Office 佈景主題</vt:lpstr>
      <vt:lpstr>基於特徵點法、光流法、直接法之影像機器人同步定位與建圖</vt:lpstr>
      <vt:lpstr>I. 摘要</vt:lpstr>
      <vt:lpstr>I. 摘要</vt:lpstr>
      <vt:lpstr>I. 摘要</vt:lpstr>
      <vt:lpstr>II. 前言</vt:lpstr>
      <vt:lpstr>II. 前言[1]</vt:lpstr>
      <vt:lpstr>II. 前言</vt:lpstr>
      <vt:lpstr>II. 前言</vt:lpstr>
      <vt:lpstr>II. 前言[2]</vt:lpstr>
      <vt:lpstr>II. 前言</vt:lpstr>
      <vt:lpstr>II. 前言</vt:lpstr>
      <vt:lpstr>II. 前言</vt:lpstr>
      <vt:lpstr>II. 前言</vt:lpstr>
      <vt:lpstr>III. 方法</vt:lpstr>
      <vt:lpstr>III. 方法</vt:lpstr>
      <vt:lpstr>IV. 軟體展示功能說明</vt:lpstr>
      <vt:lpstr>IV. 軟體展示功能說明</vt:lpstr>
      <vt:lpstr>V. 結果及未來展望</vt:lpstr>
      <vt:lpstr>VI. 參考文獻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Its Applications</dc:title>
  <dc:creator>蔡承穎</dc:creator>
  <cp:lastModifiedBy>蔡承穎</cp:lastModifiedBy>
  <cp:revision>48</cp:revision>
  <dcterms:created xsi:type="dcterms:W3CDTF">2020-12-17T07:35:30Z</dcterms:created>
  <dcterms:modified xsi:type="dcterms:W3CDTF">2020-12-26T15:58:59Z</dcterms:modified>
</cp:coreProperties>
</file>