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3" y="69"/>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841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17886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03858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38249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70046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90691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862094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756355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45574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1089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82397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24761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5210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12867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7377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80690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78410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7/29/2024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30036879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524000"/>
            <a:ext cx="8686800" cy="3804888"/>
          </a:xfrm>
          <a:prstGeom prst="rect">
            <a:avLst/>
          </a:prstGeom>
        </p:spPr>
        <p:txBody>
          <a:bodyPr vert="horz" wrap="square" lIns="0" tIns="186690" rIns="0" bIns="0" rtlCol="0">
            <a:spAutoFit/>
          </a:bodyPr>
          <a:lstStyle/>
          <a:p>
            <a:pPr marL="12700">
              <a:lnSpc>
                <a:spcPct val="100000"/>
              </a:lnSpc>
              <a:spcBef>
                <a:spcPts val="1470"/>
              </a:spcBef>
            </a:pPr>
            <a:r>
              <a:rPr lang="en-IN" sz="2400" b="1" dirty="0">
                <a:latin typeface="Tahoma" panose="020B0604030504040204" pitchFamily="34" charset="0"/>
                <a:ea typeface="Tahoma" panose="020B0604030504040204" pitchFamily="34" charset="0"/>
                <a:cs typeface="Tahoma" panose="020B0604030504040204" pitchFamily="34" charset="0"/>
              </a:rPr>
              <a:t>Introduction of Work:-</a:t>
            </a:r>
          </a:p>
          <a:p>
            <a:pPr marL="12700">
              <a:lnSpc>
                <a:spcPct val="100000"/>
              </a:lnSpc>
              <a:spcBef>
                <a:spcPts val="1470"/>
              </a:spcBef>
            </a:pPr>
            <a:endParaRPr lang="en-IN" sz="800" b="1" dirty="0">
              <a:latin typeface="Tahoma" panose="020B0604030504040204" pitchFamily="34" charset="0"/>
              <a:ea typeface="Tahoma" panose="020B0604030504040204" pitchFamily="34" charset="0"/>
              <a:cs typeface="Tahoma" panose="020B0604030504040204" pitchFamily="34" charset="0"/>
            </a:endParaRPr>
          </a:p>
          <a:p>
            <a:pPr marL="298450" indent="-285750">
              <a:lnSpc>
                <a:spcPct val="150000"/>
              </a:lnSpc>
              <a:spcBef>
                <a:spcPts val="1470"/>
              </a:spcBef>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MySql and Colorama has been used mostly, other than these we used datatime, random  and os module. </a:t>
            </a:r>
          </a:p>
          <a:p>
            <a:pPr marL="298450" indent="-285750">
              <a:lnSpc>
                <a:spcPct val="150000"/>
              </a:lnSpc>
              <a:spcBef>
                <a:spcPts val="1470"/>
              </a:spcBef>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We have created a colourful command line Online banking system. One can use this to implement as a real bank, we can create account, deposit, withdraw, check balance etc.</a:t>
            </a:r>
          </a:p>
          <a:p>
            <a:pPr marL="298450" indent="-285750">
              <a:lnSpc>
                <a:spcPct val="100000"/>
              </a:lnSpc>
              <a:spcBef>
                <a:spcPts val="1470"/>
              </a:spcBef>
              <a:buFont typeface="Wingdings" panose="05000000000000000000" pitchFamily="2" charset="2"/>
              <a:buChar char="Ø"/>
            </a:pPr>
            <a:endParaRPr lang="en-IN"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8D7CEE-EA08-6842-2FB5-A4EB2156D204}"/>
              </a:ext>
            </a:extLst>
          </p:cNvPr>
          <p:cNvPicPr>
            <a:picLocks noChangeAspect="1"/>
          </p:cNvPicPr>
          <p:nvPr/>
        </p:nvPicPr>
        <p:blipFill rotWithShape="1">
          <a:blip r:embed="rId2">
            <a:extLst>
              <a:ext uri="{28A0092B-C50C-407E-A947-70E740481C1C}">
                <a14:useLocalDpi xmlns:a14="http://schemas.microsoft.com/office/drawing/2010/main" val="0"/>
              </a:ext>
            </a:extLst>
          </a:blip>
          <a:srcRect r="2000" b="10400"/>
          <a:stretch/>
        </p:blipFill>
        <p:spPr>
          <a:xfrm>
            <a:off x="3200400" y="1600200"/>
            <a:ext cx="5105400" cy="3505200"/>
          </a:xfrm>
          <a:prstGeom prst="rect">
            <a:avLst/>
          </a:prstGeom>
        </p:spPr>
      </p:pic>
    </p:spTree>
    <p:extLst>
      <p:ext uri="{BB962C8B-B14F-4D97-AF65-F5344CB8AC3E}">
        <p14:creationId xmlns:p14="http://schemas.microsoft.com/office/powerpoint/2010/main" val="199062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762000"/>
            <a:ext cx="9220200" cy="4919104"/>
          </a:xfrm>
          <a:prstGeom prst="rect">
            <a:avLst/>
          </a:prstGeom>
        </p:spPr>
        <p:txBody>
          <a:bodyPr vert="horz" wrap="square" lIns="0" tIns="186690" rIns="0" bIns="0" rtlCol="0">
            <a:spAutoFit/>
          </a:bodyPr>
          <a:lstStyle/>
          <a:p>
            <a:pPr marL="12700">
              <a:lnSpc>
                <a:spcPct val="100000"/>
              </a:lnSpc>
              <a:spcBef>
                <a:spcPts val="1470"/>
              </a:spcBef>
            </a:pPr>
            <a:r>
              <a:rPr lang="en-US" sz="2400" b="1" dirty="0">
                <a:latin typeface="Tahoma"/>
                <a:cs typeface="Tahoma"/>
              </a:rPr>
              <a:t>Motivation of Work:-</a:t>
            </a:r>
            <a:endParaRPr lang="en-US" sz="600" b="1" dirty="0">
              <a:latin typeface="Tahoma"/>
              <a:cs typeface="Tahoma"/>
            </a:endParaRPr>
          </a:p>
          <a:p>
            <a:pPr marL="12700">
              <a:lnSpc>
                <a:spcPct val="100000"/>
              </a:lnSpc>
              <a:spcBef>
                <a:spcPts val="1470"/>
              </a:spcBef>
            </a:pPr>
            <a:endParaRPr lang="en-US" sz="600" b="1" dirty="0">
              <a:latin typeface="Tahoma"/>
              <a:cs typeface="Tahoma"/>
            </a:endParaRPr>
          </a:p>
          <a:p>
            <a:pPr marL="622300" marR="5080" indent="-505459">
              <a:lnSpc>
                <a:spcPct val="150000"/>
              </a:lnSpc>
              <a:spcBef>
                <a:spcPts val="940"/>
              </a:spcBef>
              <a:buClr>
                <a:srgbClr val="876F9F"/>
              </a:buClr>
              <a:buFont typeface="MS UI Gothic"/>
              <a:buChar char="-"/>
              <a:tabLst>
                <a:tab pos="622300" algn="l"/>
                <a:tab pos="622935" algn="l"/>
              </a:tabLst>
            </a:pPr>
            <a:r>
              <a:rPr lang="en-US" sz="2000" spc="10" dirty="0">
                <a:latin typeface="Tahoma" panose="020B0604030504040204" pitchFamily="34" charset="0"/>
                <a:ea typeface="Tahoma" panose="020B0604030504040204" pitchFamily="34" charset="0"/>
                <a:cs typeface="Tahoma" panose="020B0604030504040204" pitchFamily="34" charset="0"/>
              </a:rPr>
              <a:t>We are in 2023 but still Banking system still uses that black and white interface with some faded background colors, so we decided to change this and bring some colors in their life.</a:t>
            </a:r>
          </a:p>
          <a:p>
            <a:pPr marL="622300" marR="5080" indent="-505459">
              <a:lnSpc>
                <a:spcPct val="150000"/>
              </a:lnSpc>
              <a:spcBef>
                <a:spcPts val="940"/>
              </a:spcBef>
              <a:buClr>
                <a:srgbClr val="876F9F"/>
              </a:buClr>
              <a:buFont typeface="MS UI Gothic"/>
              <a:buChar char="-"/>
              <a:tabLst>
                <a:tab pos="622300" algn="l"/>
                <a:tab pos="622935" algn="l"/>
              </a:tabLst>
            </a:pPr>
            <a:r>
              <a:rPr lang="en-US" sz="2000" spc="10" dirty="0">
                <a:latin typeface="Tahoma" panose="020B0604030504040204" pitchFamily="34" charset="0"/>
                <a:ea typeface="Tahoma" panose="020B0604030504040204" pitchFamily="34" charset="0"/>
                <a:cs typeface="Tahoma" panose="020B0604030504040204" pitchFamily="34" charset="0"/>
              </a:rPr>
              <a:t>Main Reason: We decided to choose this because it was challenging for us to learn SQL and implement our knowledge in Python. We also didn’t find any other project where we can learn something new so we decided to work on this project.</a:t>
            </a:r>
          </a:p>
          <a:p>
            <a:pPr marL="116841" marR="5080">
              <a:lnSpc>
                <a:spcPct val="150000"/>
              </a:lnSpc>
              <a:spcBef>
                <a:spcPts val="940"/>
              </a:spcBef>
              <a:buClr>
                <a:srgbClr val="876F9F"/>
              </a:buClr>
              <a:tabLst>
                <a:tab pos="622300" algn="l"/>
                <a:tab pos="622935" algn="l"/>
              </a:tabLst>
            </a:pPr>
            <a:r>
              <a:rPr lang="en-US" sz="2000" spc="10" dirty="0">
                <a:latin typeface="Tahoma" panose="020B0604030504040204" pitchFamily="34" charset="0"/>
                <a:ea typeface="Tahoma" panose="020B0604030504040204" pitchFamily="34" charset="0"/>
                <a:cs typeface="Tahoma" panose="020B0604030504040204" pitchFamily="34" charset="0"/>
              </a:rPr>
              <a:t>						</a:t>
            </a:r>
            <a:endParaRPr lang="en-US" sz="2500" b="1" spc="1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F2A376F2-371A-5AA0-7F7F-171795FE927A}"/>
              </a:ext>
            </a:extLst>
          </p:cNvPr>
          <p:cNvSpPr txBox="1"/>
          <p:nvPr/>
        </p:nvSpPr>
        <p:spPr>
          <a:xfrm>
            <a:off x="2057400" y="6400800"/>
            <a:ext cx="7010400" cy="369332"/>
          </a:xfrm>
          <a:prstGeom prst="rect">
            <a:avLst/>
          </a:prstGeom>
          <a:noFill/>
        </p:spPr>
        <p:txBody>
          <a:bodyPr wrap="square" rtlCol="0">
            <a:spAutoFit/>
          </a:bodyPr>
          <a:lstStyle/>
          <a:p>
            <a:r>
              <a:rPr lang="en-US" sz="1800" b="1" spc="10" dirty="0">
                <a:latin typeface="Snap ITC" panose="04040A07060A02020202" pitchFamily="82" charset="0"/>
                <a:ea typeface="Tahoma" panose="020B0604030504040204" pitchFamily="34" charset="0"/>
                <a:cs typeface="Tahoma" panose="020B0604030504040204" pitchFamily="34" charset="0"/>
              </a:rPr>
              <a:t>MONEY AND KNOWLEDGE ATTRACTS EVERYONE </a:t>
            </a:r>
            <a:endParaRPr lang="en-IN" dirty="0">
              <a:latin typeface="Snap ITC" panose="04040A07060A020202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143000"/>
            <a:ext cx="8915400" cy="3266279"/>
          </a:xfrm>
          <a:prstGeom prst="rect">
            <a:avLst/>
          </a:prstGeom>
        </p:spPr>
        <p:txBody>
          <a:bodyPr vert="horz" wrap="square" lIns="0" tIns="186690" rIns="0" bIns="0" rtlCol="0">
            <a:spAutoFit/>
          </a:bodyPr>
          <a:lstStyle/>
          <a:p>
            <a:pPr marL="12700">
              <a:lnSpc>
                <a:spcPct val="100000"/>
              </a:lnSpc>
              <a:spcBef>
                <a:spcPts val="1470"/>
              </a:spcBef>
            </a:pPr>
            <a:r>
              <a:rPr lang="en-IN" sz="2400" b="1" dirty="0">
                <a:latin typeface="Tahoma"/>
                <a:cs typeface="Tahoma"/>
              </a:rPr>
              <a:t>System Requirements:-</a:t>
            </a:r>
            <a:endParaRPr sz="2400" b="1" dirty="0">
              <a:latin typeface="Tahoma"/>
              <a:cs typeface="Tahoma"/>
            </a:endParaRPr>
          </a:p>
          <a:p>
            <a:pPr marL="116841">
              <a:lnSpc>
                <a:spcPct val="100000"/>
              </a:lnSpc>
              <a:spcBef>
                <a:spcPts val="1370"/>
              </a:spcBef>
              <a:tabLst>
                <a:tab pos="622300" algn="l"/>
                <a:tab pos="622935" algn="l"/>
              </a:tabLst>
            </a:pPr>
            <a:endParaRPr lang="en-US" sz="600" spc="-85" dirty="0">
              <a:latin typeface="Tahoma" panose="020B0604030504040204" pitchFamily="34" charset="0"/>
              <a:ea typeface="Tahoma" panose="020B0604030504040204" pitchFamily="34" charset="0"/>
              <a:cs typeface="Tahoma" panose="020B0604030504040204" pitchFamily="34" charset="0"/>
            </a:endParaRPr>
          </a:p>
          <a:p>
            <a:pPr marL="916941" lvl="1" indent="-342900">
              <a:spcBef>
                <a:spcPts val="1370"/>
              </a:spcBef>
              <a:buFont typeface="Arial" panose="020B0604020202020204" pitchFamily="34" charset="0"/>
              <a:buChar char="•"/>
              <a:tabLst>
                <a:tab pos="622300" algn="l"/>
                <a:tab pos="622935" algn="l"/>
              </a:tabLst>
            </a:pPr>
            <a:r>
              <a:rPr lang="en-US" sz="2000" spc="-85" dirty="0">
                <a:latin typeface="Tahoma" panose="020B0604030504040204" pitchFamily="34" charset="0"/>
                <a:ea typeface="Tahoma" panose="020B0604030504040204" pitchFamily="34" charset="0"/>
                <a:cs typeface="Tahoma" panose="020B0604030504040204" pitchFamily="34" charset="0"/>
              </a:rPr>
              <a:t>Python : 3.8 or higher version </a:t>
            </a:r>
          </a:p>
          <a:p>
            <a:pPr marL="916941" lvl="1" indent="-342900">
              <a:spcBef>
                <a:spcPts val="1370"/>
              </a:spcBef>
              <a:buFont typeface="Arial" panose="020B0604020202020204" pitchFamily="34" charset="0"/>
              <a:buChar char="•"/>
              <a:tabLst>
                <a:tab pos="622300" algn="l"/>
                <a:tab pos="622935" algn="l"/>
              </a:tabLst>
            </a:pPr>
            <a:r>
              <a:rPr lang="en-GB" sz="2000" spc="-15" dirty="0">
                <a:latin typeface="Tahoma" panose="020B0604030504040204" pitchFamily="34" charset="0"/>
                <a:ea typeface="Tahoma" panose="020B0604030504040204" pitchFamily="34" charset="0"/>
                <a:cs typeface="Tahoma" panose="020B0604030504040204" pitchFamily="34" charset="0"/>
              </a:rPr>
              <a:t>Colorama </a:t>
            </a:r>
            <a:r>
              <a:rPr sz="2000" spc="-15" dirty="0">
                <a:latin typeface="Tahoma" panose="020B0604030504040204" pitchFamily="34" charset="0"/>
                <a:ea typeface="Tahoma" panose="020B0604030504040204" pitchFamily="34" charset="0"/>
                <a:cs typeface="Tahoma" panose="020B0604030504040204" pitchFamily="34" charset="0"/>
              </a:rPr>
              <a:t>:</a:t>
            </a:r>
            <a:r>
              <a:rPr lang="en-GB" sz="2000" spc="-15" dirty="0">
                <a:latin typeface="Tahoma" panose="020B0604030504040204" pitchFamily="34" charset="0"/>
                <a:ea typeface="Tahoma" panose="020B0604030504040204" pitchFamily="34" charset="0"/>
                <a:cs typeface="Tahoma" panose="020B0604030504040204" pitchFamily="34" charset="0"/>
              </a:rPr>
              <a:t> 0.4.6 (latest)</a:t>
            </a:r>
          </a:p>
          <a:p>
            <a:pPr marL="916941" lvl="1" indent="-342900">
              <a:spcBef>
                <a:spcPts val="1370"/>
              </a:spcBef>
              <a:buFont typeface="Arial" panose="020B0604020202020204" pitchFamily="34" charset="0"/>
              <a:buChar char="•"/>
              <a:tabLst>
                <a:tab pos="622300" algn="l"/>
                <a:tab pos="622935" algn="l"/>
              </a:tabLst>
            </a:pPr>
            <a:r>
              <a:rPr lang="en-GB" sz="2000" dirty="0">
                <a:latin typeface="Tahoma" panose="020B0604030504040204" pitchFamily="34" charset="0"/>
                <a:ea typeface="Tahoma" panose="020B0604030504040204" pitchFamily="34" charset="0"/>
                <a:cs typeface="Tahoma" panose="020B0604030504040204" pitchFamily="34" charset="0"/>
              </a:rPr>
              <a:t>MySql : 8.0.32.0</a:t>
            </a:r>
          </a:p>
          <a:p>
            <a:pPr marL="916941" lvl="1" indent="-342900">
              <a:spcBef>
                <a:spcPts val="1370"/>
              </a:spcBef>
              <a:buFont typeface="Arial" panose="020B0604020202020204" pitchFamily="34" charset="0"/>
              <a:buChar char="•"/>
              <a:tabLst>
                <a:tab pos="622300" algn="l"/>
                <a:tab pos="622935" algn="l"/>
              </a:tabLst>
            </a:pPr>
            <a:r>
              <a:rPr lang="en-GB" sz="2000" dirty="0">
                <a:latin typeface="Tahoma" panose="020B0604030504040204" pitchFamily="34" charset="0"/>
                <a:ea typeface="Tahoma" panose="020B0604030504040204" pitchFamily="34" charset="0"/>
                <a:cs typeface="Tahoma" panose="020B0604030504040204" pitchFamily="34" charset="0"/>
              </a:rPr>
              <a:t>Mysql-connector : 8.0.32</a:t>
            </a:r>
          </a:p>
          <a:p>
            <a:pPr marL="116841">
              <a:lnSpc>
                <a:spcPct val="100000"/>
              </a:lnSpc>
              <a:spcBef>
                <a:spcPts val="1370"/>
              </a:spcBef>
              <a:tabLst>
                <a:tab pos="622300" algn="l"/>
                <a:tab pos="622935" algn="l"/>
              </a:tabLst>
            </a:pPr>
            <a:endParaRPr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2CB4C4-36B3-4CF4-0C88-5309436189E2}"/>
              </a:ext>
            </a:extLst>
          </p:cNvPr>
          <p:cNvSpPr txBox="1"/>
          <p:nvPr/>
        </p:nvSpPr>
        <p:spPr>
          <a:xfrm>
            <a:off x="3864459" y="490036"/>
            <a:ext cx="4463081" cy="707886"/>
          </a:xfrm>
          <a:prstGeom prst="rect">
            <a:avLst/>
          </a:prstGeom>
          <a:noFill/>
        </p:spPr>
        <p:txBody>
          <a:bodyPr wrap="none" rtlCol="0">
            <a:spAutoFit/>
          </a:bodyPr>
          <a:lstStyle/>
          <a:p>
            <a:r>
              <a:rPr lang="en-GB" sz="4000" b="1" dirty="0"/>
              <a:t>PROPOSED WORK</a:t>
            </a:r>
            <a:endParaRPr lang="en-IN" sz="4000" b="1" dirty="0"/>
          </a:p>
        </p:txBody>
      </p:sp>
      <p:sp>
        <p:nvSpPr>
          <p:cNvPr id="5" name="Rectangle: Rounded Corners 4">
            <a:extLst>
              <a:ext uri="{FF2B5EF4-FFF2-40B4-BE49-F238E27FC236}">
                <a16:creationId xmlns:a16="http://schemas.microsoft.com/office/drawing/2014/main" id="{BAF01957-BD7B-302C-F88B-450E01FBA326}"/>
              </a:ext>
            </a:extLst>
          </p:cNvPr>
          <p:cNvSpPr/>
          <p:nvPr/>
        </p:nvSpPr>
        <p:spPr>
          <a:xfrm>
            <a:off x="294526" y="1866900"/>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Asking user to login, signup</a:t>
            </a:r>
            <a:endParaRPr lang="en-IN" dirty="0">
              <a:ln w="0"/>
              <a:solidFill>
                <a:schemeClr val="tx1"/>
              </a:solidFill>
              <a:effectLst>
                <a:outerShdw blurRad="38100" dist="19050" dir="2700000" algn="tl" rotWithShape="0">
                  <a:schemeClr val="dk1">
                    <a:alpha val="40000"/>
                  </a:schemeClr>
                </a:outerShdw>
              </a:effectLst>
            </a:endParaRPr>
          </a:p>
        </p:txBody>
      </p:sp>
      <p:sp>
        <p:nvSpPr>
          <p:cNvPr id="8" name="Rectangle: Rounded Corners 7">
            <a:extLst>
              <a:ext uri="{FF2B5EF4-FFF2-40B4-BE49-F238E27FC236}">
                <a16:creationId xmlns:a16="http://schemas.microsoft.com/office/drawing/2014/main" id="{E1ABD994-6E77-40B5-E4F6-6A4DAF822479}"/>
              </a:ext>
            </a:extLst>
          </p:cNvPr>
          <p:cNvSpPr/>
          <p:nvPr/>
        </p:nvSpPr>
        <p:spPr>
          <a:xfrm>
            <a:off x="8540393" y="1853629"/>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Asking new User about his’s or her’s details</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A2198344-DE94-0EBF-2C6B-F2B2ADA543F0}"/>
              </a:ext>
            </a:extLst>
          </p:cNvPr>
          <p:cNvSpPr/>
          <p:nvPr/>
        </p:nvSpPr>
        <p:spPr>
          <a:xfrm>
            <a:off x="8512996" y="5024919"/>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Saving those details in database </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Rounded Corners 11">
            <a:extLst>
              <a:ext uri="{FF2B5EF4-FFF2-40B4-BE49-F238E27FC236}">
                <a16:creationId xmlns:a16="http://schemas.microsoft.com/office/drawing/2014/main" id="{3F302AA7-E6B0-5766-D08F-C74B4C145D14}"/>
              </a:ext>
            </a:extLst>
          </p:cNvPr>
          <p:cNvSpPr/>
          <p:nvPr/>
        </p:nvSpPr>
        <p:spPr>
          <a:xfrm>
            <a:off x="4383641" y="1853629"/>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Initiating Database</a:t>
            </a:r>
          </a:p>
        </p:txBody>
      </p:sp>
      <p:sp>
        <p:nvSpPr>
          <p:cNvPr id="13" name="Rectangle: Rounded Corners 12">
            <a:extLst>
              <a:ext uri="{FF2B5EF4-FFF2-40B4-BE49-F238E27FC236}">
                <a16:creationId xmlns:a16="http://schemas.microsoft.com/office/drawing/2014/main" id="{9DBB5E80-5950-62E3-E061-F1CA51EAA958}"/>
              </a:ext>
            </a:extLst>
          </p:cNvPr>
          <p:cNvSpPr/>
          <p:nvPr/>
        </p:nvSpPr>
        <p:spPr>
          <a:xfrm>
            <a:off x="297095" y="5029200"/>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Updating data of the user in the database</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FCF55103-B9B9-9383-EDC6-F12797669696}"/>
              </a:ext>
            </a:extLst>
          </p:cNvPr>
          <p:cNvSpPr/>
          <p:nvPr/>
        </p:nvSpPr>
        <p:spPr>
          <a:xfrm>
            <a:off x="4383641" y="5029200"/>
            <a:ext cx="3581400" cy="1143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Giving choice to user to deposit, withdraw money</a:t>
            </a:r>
            <a:endParaRPr lang="en-IN" dirty="0">
              <a:ln w="0"/>
              <a:solidFill>
                <a:schemeClr val="tx1"/>
              </a:solidFill>
              <a:effectLst>
                <a:outerShdw blurRad="38100" dist="19050" dir="2700000" algn="tl" rotWithShape="0">
                  <a:schemeClr val="dk1">
                    <a:alpha val="40000"/>
                  </a:schemeClr>
                </a:outerShdw>
              </a:effectLst>
            </a:endParaRPr>
          </a:p>
        </p:txBody>
      </p:sp>
      <p:sp>
        <p:nvSpPr>
          <p:cNvPr id="15" name="Arrow: Right 14">
            <a:extLst>
              <a:ext uri="{FF2B5EF4-FFF2-40B4-BE49-F238E27FC236}">
                <a16:creationId xmlns:a16="http://schemas.microsoft.com/office/drawing/2014/main" id="{56D83DE4-3A1C-A387-76C0-DE72CE4E6A2D}"/>
              </a:ext>
            </a:extLst>
          </p:cNvPr>
          <p:cNvSpPr/>
          <p:nvPr/>
        </p:nvSpPr>
        <p:spPr>
          <a:xfrm>
            <a:off x="3992794" y="23241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67F96E01-C9CA-421F-BD89-91F1BF16D261}"/>
              </a:ext>
            </a:extLst>
          </p:cNvPr>
          <p:cNvSpPr/>
          <p:nvPr/>
        </p:nvSpPr>
        <p:spPr>
          <a:xfrm>
            <a:off x="8058794" y="23241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Right 20">
            <a:extLst>
              <a:ext uri="{FF2B5EF4-FFF2-40B4-BE49-F238E27FC236}">
                <a16:creationId xmlns:a16="http://schemas.microsoft.com/office/drawing/2014/main" id="{12535B61-291F-D3CB-950A-3624EE323F35}"/>
              </a:ext>
            </a:extLst>
          </p:cNvPr>
          <p:cNvSpPr/>
          <p:nvPr/>
        </p:nvSpPr>
        <p:spPr>
          <a:xfrm flipH="1">
            <a:off x="8064358" y="55626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5EE7C965-AD50-C840-59B5-FEA91BB4F982}"/>
              </a:ext>
            </a:extLst>
          </p:cNvPr>
          <p:cNvSpPr/>
          <p:nvPr/>
        </p:nvSpPr>
        <p:spPr>
          <a:xfrm flipH="1">
            <a:off x="3991510" y="55626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5E14761-89B4-CDB8-9691-71470497F0DA}"/>
              </a:ext>
            </a:extLst>
          </p:cNvPr>
          <p:cNvSpPr/>
          <p:nvPr/>
        </p:nvSpPr>
        <p:spPr>
          <a:xfrm rot="5400000">
            <a:off x="9593280" y="3741720"/>
            <a:ext cx="1235039"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0339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93E70-95EC-F721-1E54-E5B3048341AB}"/>
              </a:ext>
            </a:extLst>
          </p:cNvPr>
          <p:cNvSpPr txBox="1"/>
          <p:nvPr/>
        </p:nvSpPr>
        <p:spPr>
          <a:xfrm>
            <a:off x="4495800" y="152400"/>
            <a:ext cx="2514600" cy="769441"/>
          </a:xfrm>
          <a:prstGeom prst="rect">
            <a:avLst/>
          </a:prstGeom>
          <a:noFill/>
        </p:spPr>
        <p:txBody>
          <a:bodyPr wrap="square" rtlCol="0">
            <a:spAutoFit/>
          </a:bodyPr>
          <a:lstStyle/>
          <a:p>
            <a:r>
              <a:rPr lang="en-GB" sz="4400" b="1" dirty="0"/>
              <a:t>OUTPUT</a:t>
            </a:r>
            <a:endParaRPr lang="en-IN" sz="4400" b="1" dirty="0"/>
          </a:p>
        </p:txBody>
      </p:sp>
      <p:pic>
        <p:nvPicPr>
          <p:cNvPr id="4" name="Picture 3">
            <a:extLst>
              <a:ext uri="{FF2B5EF4-FFF2-40B4-BE49-F238E27FC236}">
                <a16:creationId xmlns:a16="http://schemas.microsoft.com/office/drawing/2014/main" id="{3F879DE8-5986-E39B-0209-0EF8DBEE1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76284"/>
            <a:ext cx="5181600" cy="5629316"/>
          </a:xfrm>
          <a:prstGeom prst="rect">
            <a:avLst/>
          </a:prstGeom>
        </p:spPr>
      </p:pic>
      <p:pic>
        <p:nvPicPr>
          <p:cNvPr id="6" name="Picture 5">
            <a:extLst>
              <a:ext uri="{FF2B5EF4-FFF2-40B4-BE49-F238E27FC236}">
                <a16:creationId xmlns:a16="http://schemas.microsoft.com/office/drawing/2014/main" id="{B5E69C22-DE98-BC1E-5BE7-46D872A70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1" y="1076284"/>
            <a:ext cx="5715000" cy="5629316"/>
          </a:xfrm>
          <a:prstGeom prst="rect">
            <a:avLst/>
          </a:prstGeom>
        </p:spPr>
      </p:pic>
      <p:sp>
        <p:nvSpPr>
          <p:cNvPr id="7" name="TextBox 6">
            <a:extLst>
              <a:ext uri="{FF2B5EF4-FFF2-40B4-BE49-F238E27FC236}">
                <a16:creationId xmlns:a16="http://schemas.microsoft.com/office/drawing/2014/main" id="{6C6236C9-D7AF-7CC0-08D7-23258D0A6AF4}"/>
              </a:ext>
            </a:extLst>
          </p:cNvPr>
          <p:cNvSpPr txBox="1"/>
          <p:nvPr/>
        </p:nvSpPr>
        <p:spPr>
          <a:xfrm>
            <a:off x="1371600" y="533400"/>
            <a:ext cx="2351926" cy="477054"/>
          </a:xfrm>
          <a:prstGeom prst="rect">
            <a:avLst/>
          </a:prstGeom>
          <a:noFill/>
        </p:spPr>
        <p:txBody>
          <a:bodyPr wrap="none" rtlCol="0">
            <a:spAutoFit/>
          </a:bodyPr>
          <a:lstStyle/>
          <a:p>
            <a:r>
              <a:rPr lang="en-GB" sz="2500" b="1" dirty="0"/>
              <a:t>REGISTRATION</a:t>
            </a:r>
            <a:endParaRPr lang="en-IN" sz="2500" b="1" dirty="0"/>
          </a:p>
        </p:txBody>
      </p:sp>
      <p:sp>
        <p:nvSpPr>
          <p:cNvPr id="8" name="TextBox 7">
            <a:extLst>
              <a:ext uri="{FF2B5EF4-FFF2-40B4-BE49-F238E27FC236}">
                <a16:creationId xmlns:a16="http://schemas.microsoft.com/office/drawing/2014/main" id="{C9F77B42-6D98-227D-45B8-B70DBD408A42}"/>
              </a:ext>
            </a:extLst>
          </p:cNvPr>
          <p:cNvSpPr txBox="1"/>
          <p:nvPr/>
        </p:nvSpPr>
        <p:spPr>
          <a:xfrm>
            <a:off x="7646606" y="533400"/>
            <a:ext cx="2191626" cy="477054"/>
          </a:xfrm>
          <a:prstGeom prst="rect">
            <a:avLst/>
          </a:prstGeom>
          <a:noFill/>
        </p:spPr>
        <p:txBody>
          <a:bodyPr wrap="none" rtlCol="0">
            <a:spAutoFit/>
          </a:bodyPr>
          <a:lstStyle/>
          <a:p>
            <a:r>
              <a:rPr lang="en-GB" sz="2500" b="1" dirty="0"/>
              <a:t>User’s Details</a:t>
            </a:r>
            <a:endParaRPr lang="en-IN" sz="2500" b="1" dirty="0"/>
          </a:p>
        </p:txBody>
      </p:sp>
    </p:spTree>
    <p:extLst>
      <p:ext uri="{BB962C8B-B14F-4D97-AF65-F5344CB8AC3E}">
        <p14:creationId xmlns:p14="http://schemas.microsoft.com/office/powerpoint/2010/main" val="179769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FBA12-F0BF-2F68-ED96-A86FB90DD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22" y="1493124"/>
            <a:ext cx="6019800" cy="4695839"/>
          </a:xfrm>
          <a:prstGeom prst="rect">
            <a:avLst/>
          </a:prstGeom>
        </p:spPr>
      </p:pic>
      <p:pic>
        <p:nvPicPr>
          <p:cNvPr id="5" name="Picture 4">
            <a:extLst>
              <a:ext uri="{FF2B5EF4-FFF2-40B4-BE49-F238E27FC236}">
                <a16:creationId xmlns:a16="http://schemas.microsoft.com/office/drawing/2014/main" id="{9730D640-A78A-BE53-C574-9B124D389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481358"/>
            <a:ext cx="5867400" cy="4695838"/>
          </a:xfrm>
          <a:prstGeom prst="rect">
            <a:avLst/>
          </a:prstGeom>
        </p:spPr>
      </p:pic>
      <p:sp>
        <p:nvSpPr>
          <p:cNvPr id="6" name="TextBox 5">
            <a:extLst>
              <a:ext uri="{FF2B5EF4-FFF2-40B4-BE49-F238E27FC236}">
                <a16:creationId xmlns:a16="http://schemas.microsoft.com/office/drawing/2014/main" id="{AD123DD5-F915-B3ED-A891-BF943707A296}"/>
              </a:ext>
            </a:extLst>
          </p:cNvPr>
          <p:cNvSpPr txBox="1"/>
          <p:nvPr/>
        </p:nvSpPr>
        <p:spPr>
          <a:xfrm>
            <a:off x="2057400" y="1016070"/>
            <a:ext cx="1415772" cy="477054"/>
          </a:xfrm>
          <a:prstGeom prst="rect">
            <a:avLst/>
          </a:prstGeom>
          <a:noFill/>
        </p:spPr>
        <p:txBody>
          <a:bodyPr wrap="none" rtlCol="0">
            <a:spAutoFit/>
          </a:bodyPr>
          <a:lstStyle/>
          <a:p>
            <a:r>
              <a:rPr lang="en-GB" sz="2500" b="1" dirty="0"/>
              <a:t>DEPOSIT</a:t>
            </a:r>
            <a:endParaRPr lang="en-IN" sz="2500" b="1" dirty="0"/>
          </a:p>
        </p:txBody>
      </p:sp>
      <p:sp>
        <p:nvSpPr>
          <p:cNvPr id="7" name="TextBox 6">
            <a:extLst>
              <a:ext uri="{FF2B5EF4-FFF2-40B4-BE49-F238E27FC236}">
                <a16:creationId xmlns:a16="http://schemas.microsoft.com/office/drawing/2014/main" id="{A03E2FB2-C9F1-05E6-4BC2-5F09F656D3AD}"/>
              </a:ext>
            </a:extLst>
          </p:cNvPr>
          <p:cNvSpPr txBox="1"/>
          <p:nvPr/>
        </p:nvSpPr>
        <p:spPr>
          <a:xfrm>
            <a:off x="8305800" y="1016070"/>
            <a:ext cx="1851789" cy="477054"/>
          </a:xfrm>
          <a:prstGeom prst="rect">
            <a:avLst/>
          </a:prstGeom>
          <a:noFill/>
        </p:spPr>
        <p:txBody>
          <a:bodyPr wrap="none" rtlCol="0">
            <a:spAutoFit/>
          </a:bodyPr>
          <a:lstStyle/>
          <a:p>
            <a:r>
              <a:rPr lang="en-GB" sz="2500" b="1" dirty="0"/>
              <a:t>WITHDRAW</a:t>
            </a:r>
            <a:endParaRPr lang="en-IN" sz="2500" b="1" dirty="0"/>
          </a:p>
        </p:txBody>
      </p:sp>
    </p:spTree>
    <p:extLst>
      <p:ext uri="{BB962C8B-B14F-4D97-AF65-F5344CB8AC3E}">
        <p14:creationId xmlns:p14="http://schemas.microsoft.com/office/powerpoint/2010/main" val="4498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E55399-DAF1-45B7-B0EA-501F0C614829}"/>
              </a:ext>
            </a:extLst>
          </p:cNvPr>
          <p:cNvSpPr txBox="1"/>
          <p:nvPr/>
        </p:nvSpPr>
        <p:spPr>
          <a:xfrm>
            <a:off x="4343400" y="0"/>
            <a:ext cx="1641796" cy="707886"/>
          </a:xfrm>
          <a:prstGeom prst="rect">
            <a:avLst/>
          </a:prstGeom>
          <a:noFill/>
        </p:spPr>
        <p:txBody>
          <a:bodyPr wrap="none" rtlCol="0">
            <a:spAutoFit/>
          </a:bodyPr>
          <a:lstStyle/>
          <a:p>
            <a:r>
              <a:rPr lang="en-GB" sz="4000" b="1" dirty="0"/>
              <a:t>CODE</a:t>
            </a:r>
            <a:endParaRPr lang="en-IN" sz="4000" b="1" dirty="0"/>
          </a:p>
        </p:txBody>
      </p:sp>
      <p:sp>
        <p:nvSpPr>
          <p:cNvPr id="33" name="TextBox 32">
            <a:extLst>
              <a:ext uri="{FF2B5EF4-FFF2-40B4-BE49-F238E27FC236}">
                <a16:creationId xmlns:a16="http://schemas.microsoft.com/office/drawing/2014/main" id="{571DE2AC-EE0C-974F-E2DE-0EDB973CCA31}"/>
              </a:ext>
            </a:extLst>
          </p:cNvPr>
          <p:cNvSpPr txBox="1"/>
          <p:nvPr/>
        </p:nvSpPr>
        <p:spPr>
          <a:xfrm>
            <a:off x="76200" y="353943"/>
            <a:ext cx="3657600" cy="6370975"/>
          </a:xfrm>
          <a:prstGeom prst="rect">
            <a:avLst/>
          </a:prstGeom>
          <a:noFill/>
        </p:spPr>
        <p:txBody>
          <a:bodyPr wrap="square" rtlCol="0">
            <a:spAutoFit/>
          </a:bodyPr>
          <a:lstStyle/>
          <a:p>
            <a:r>
              <a:rPr lang="en-GB" sz="600" b="0" dirty="0">
                <a:effectLst/>
                <a:latin typeface="Consolas" panose="020B0609020204030204" pitchFamily="49" charset="0"/>
              </a:rPr>
              <a:t>import colorama</a:t>
            </a:r>
          </a:p>
          <a:p>
            <a:r>
              <a:rPr lang="en-GB" sz="600" b="0" dirty="0">
                <a:effectLst/>
                <a:latin typeface="Consolas" panose="020B0609020204030204" pitchFamily="49" charset="0"/>
              </a:rPr>
              <a:t>import datetime as datetime</a:t>
            </a:r>
          </a:p>
          <a:p>
            <a:r>
              <a:rPr lang="en-GB" sz="600" b="0" dirty="0">
                <a:effectLst/>
                <a:latin typeface="Consolas" panose="020B0609020204030204" pitchFamily="49" charset="0"/>
              </a:rPr>
              <a:t>import random as random</a:t>
            </a:r>
          </a:p>
          <a:p>
            <a:r>
              <a:rPr lang="en-GB" sz="600" b="0" dirty="0">
                <a:effectLst/>
                <a:latin typeface="Consolas" panose="020B0609020204030204" pitchFamily="49" charset="0"/>
              </a:rPr>
              <a:t>import mysql.connector</a:t>
            </a:r>
          </a:p>
          <a:p>
            <a:r>
              <a:rPr lang="en-GB" sz="600" b="0" dirty="0">
                <a:effectLst/>
                <a:latin typeface="Consolas" panose="020B0609020204030204" pitchFamily="49" charset="0"/>
              </a:rPr>
              <a:t>import os</a:t>
            </a:r>
          </a:p>
          <a:p>
            <a:r>
              <a:rPr lang="en-GB" sz="600" b="0" dirty="0">
                <a:effectLst/>
                <a:latin typeface="Consolas" panose="020B0609020204030204" pitchFamily="49" charset="0"/>
              </a:rPr>
              <a:t>from colorama import Fore, Style</a:t>
            </a:r>
          </a:p>
          <a:p>
            <a:r>
              <a:rPr lang="en-GB" sz="600" b="0" dirty="0">
                <a:effectLst/>
                <a:latin typeface="Consolas" panose="020B0609020204030204" pitchFamily="49" charset="0"/>
              </a:rPr>
              <a:t>colorama.init(autoreset=True)</a:t>
            </a:r>
          </a:p>
          <a:p>
            <a:r>
              <a:rPr lang="en-IN" sz="600" b="0" dirty="0">
                <a:effectLst/>
                <a:latin typeface="Consolas" panose="020B0609020204030204" pitchFamily="49" charset="0"/>
              </a:rPr>
              <a:t>def attain_server_pass():</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server_pass = input("Please enter mysql server pass :")</a:t>
            </a:r>
          </a:p>
          <a:p>
            <a:r>
              <a:rPr lang="en-IN" sz="600" b="0" dirty="0">
                <a:effectLst/>
                <a:latin typeface="Consolas" panose="020B0609020204030204" pitchFamily="49" charset="0"/>
              </a:rPr>
              <a:t>    cls()</a:t>
            </a:r>
          </a:p>
          <a:p>
            <a:r>
              <a:rPr lang="en-IN" sz="600" b="0" dirty="0">
                <a:effectLst/>
                <a:latin typeface="Consolas" panose="020B0609020204030204" pitchFamily="49" charset="0"/>
              </a:rPr>
              <a:t>def cls():</a:t>
            </a:r>
          </a:p>
          <a:p>
            <a:r>
              <a:rPr lang="en-IN" sz="600" b="0" dirty="0">
                <a:effectLst/>
                <a:latin typeface="Consolas" panose="020B0609020204030204" pitchFamily="49" charset="0"/>
              </a:rPr>
              <a:t>    os.system('cls' if os.name == 'nt' else 'clear')</a:t>
            </a:r>
          </a:p>
          <a:p>
            <a:r>
              <a:rPr lang="en-IN" sz="600" b="0" dirty="0">
                <a:effectLst/>
                <a:latin typeface="Consolas" panose="020B0609020204030204" pitchFamily="49" charset="0"/>
              </a:rPr>
              <a:t>def establish_database():</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a:t>
            </a:r>
          </a:p>
          <a:p>
            <a:r>
              <a:rPr lang="en-IN" sz="600" b="0" dirty="0">
                <a:effectLst/>
                <a:latin typeface="Consolas" panose="020B0609020204030204" pitchFamily="49" charset="0"/>
              </a:rPr>
              <a:t>        host="localhost",</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a:t>
            </a:r>
          </a:p>
          <a:p>
            <a:r>
              <a:rPr lang="en-IN" sz="600" b="0" dirty="0">
                <a:effectLst/>
                <a:latin typeface="Consolas" panose="020B0609020204030204" pitchFamily="49" charset="0"/>
              </a:rPr>
              <a:t>    #creating database</a:t>
            </a:r>
          </a:p>
          <a:p>
            <a:r>
              <a:rPr lang="en-IN" sz="600" b="0" dirty="0">
                <a:effectLst/>
                <a:latin typeface="Consolas" panose="020B0609020204030204" pitchFamily="49" charset="0"/>
              </a:rPr>
              <a:t>    sql_select_query = "create database if not exists RCCBanking;" \</a:t>
            </a:r>
          </a:p>
          <a:p>
            <a:r>
              <a:rPr lang="en-IN" sz="600" b="0" dirty="0">
                <a:effectLst/>
                <a:latin typeface="Consolas" panose="020B0609020204030204" pitchFamily="49" charset="0"/>
              </a:rPr>
              <a:t>                       "use RCCBanking;" \</a:t>
            </a:r>
          </a:p>
          <a:p>
            <a:r>
              <a:rPr lang="en-IN" sz="600" b="0" dirty="0">
                <a:effectLst/>
                <a:latin typeface="Consolas" panose="020B0609020204030204" pitchFamily="49" charset="0"/>
              </a:rPr>
              <a:t>                       "create table userData( name varchar(100),age varchar(100),address varchar(100),phone_no " \</a:t>
            </a:r>
          </a:p>
          <a:p>
            <a:r>
              <a:rPr lang="en-IN" sz="600" b="0" dirty="0">
                <a:effectLst/>
                <a:latin typeface="Consolas" panose="020B0609020204030204" pitchFamily="49" charset="0"/>
              </a:rPr>
              <a:t>                       "varchar(100),account_password varchar(100),account_number varchar(100) ,registration_date " \</a:t>
            </a:r>
          </a:p>
          <a:p>
            <a:r>
              <a:rPr lang="en-IN" sz="600" b="0" dirty="0">
                <a:effectLst/>
                <a:latin typeface="Consolas" panose="020B0609020204030204" pitchFamily="49" charset="0"/>
              </a:rPr>
              <a:t>                       "varchar(100), account_bal varchar(100));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 multi=True)</a:t>
            </a:r>
          </a:p>
          <a:p>
            <a:r>
              <a:rPr lang="en-IN" sz="600" b="0" dirty="0">
                <a:effectLst/>
                <a:latin typeface="Consolas" panose="020B0609020204030204" pitchFamily="49" charset="0"/>
              </a:rPr>
              <a:t>def homeScreen():</a:t>
            </a:r>
          </a:p>
          <a:p>
            <a:r>
              <a:rPr lang="en-IN" sz="600" b="0" dirty="0">
                <a:effectLst/>
                <a:latin typeface="Consolas" panose="020B0609020204030204" pitchFamily="49" charset="0"/>
              </a:rPr>
              <a:t>    print("Home Screen")</a:t>
            </a:r>
          </a:p>
          <a:p>
            <a:r>
              <a:rPr lang="en-IN" sz="600" b="0" dirty="0">
                <a:effectLst/>
                <a:latin typeface="Consolas" panose="020B0609020204030204" pitchFamily="49" charset="0"/>
              </a:rPr>
              <a:t>def saveToDataBase(name, age, address,phone_no, account_password, account_number,</a:t>
            </a:r>
          </a:p>
          <a:p>
            <a:r>
              <a:rPr lang="en-IN" sz="600" b="0" dirty="0">
                <a:effectLst/>
                <a:latin typeface="Consolas" panose="020B0609020204030204" pitchFamily="49" charset="0"/>
              </a:rPr>
              <a:t>                   registration_date):</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a:t>
            </a:r>
          </a:p>
          <a:p>
            <a:r>
              <a:rPr lang="en-IN" sz="600" b="0" dirty="0">
                <a:effectLst/>
                <a:latin typeface="Consolas" panose="020B0609020204030204" pitchFamily="49" charset="0"/>
              </a:rPr>
              <a:t>        host="localhost",</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database="RCCBanking",</a:t>
            </a:r>
          </a:p>
          <a:p>
            <a:r>
              <a:rPr lang="en-IN" sz="600" b="0" dirty="0">
                <a:effectLst/>
                <a:latin typeface="Consolas" panose="020B0609020204030204" pitchFamily="49" charset="0"/>
              </a:rPr>
              <a:t>    )</a:t>
            </a:r>
          </a:p>
          <a:p>
            <a:r>
              <a:rPr lang="en-IN" sz="600" b="0" dirty="0">
                <a:effectLst/>
                <a:latin typeface="Consolas" panose="020B0609020204030204" pitchFamily="49" charset="0"/>
              </a:rPr>
              <a:t>    #printing all required variables</a:t>
            </a:r>
          </a:p>
          <a:p>
            <a:r>
              <a:rPr lang="en-IN" sz="600" b="0" dirty="0">
                <a:effectLst/>
                <a:latin typeface="Consolas" panose="020B0609020204030204" pitchFamily="49" charset="0"/>
              </a:rPr>
              <a:t>    print(f"{Fore.GREEN}{Style.BRIGHT}=================================")</a:t>
            </a:r>
          </a:p>
          <a:p>
            <a:r>
              <a:rPr lang="en-IN" sz="600" b="0" dirty="0">
                <a:effectLst/>
                <a:latin typeface="Consolas" panose="020B0609020204030204" pitchFamily="49" charset="0"/>
              </a:rPr>
              <a:t>    print(f"{Fore.GREEN}{Style.BRIGHT}Name:{name}")</a:t>
            </a:r>
          </a:p>
          <a:p>
            <a:r>
              <a:rPr lang="en-IN" sz="600" b="0" dirty="0">
                <a:effectLst/>
                <a:latin typeface="Consolas" panose="020B0609020204030204" pitchFamily="49" charset="0"/>
              </a:rPr>
              <a:t>    print(f"{Fore.GREEN}{Style.BRIGHT}age:{age}")</a:t>
            </a:r>
          </a:p>
          <a:p>
            <a:r>
              <a:rPr lang="en-IN" sz="600" b="0" dirty="0">
                <a:effectLst/>
                <a:latin typeface="Consolas" panose="020B0609020204030204" pitchFamily="49" charset="0"/>
              </a:rPr>
              <a:t>    print(f"{Fore.GREEN}{Style.BRIGHT}address:{address}")</a:t>
            </a:r>
          </a:p>
          <a:p>
            <a:r>
              <a:rPr lang="en-IN" sz="600" b="0" dirty="0">
                <a:effectLst/>
                <a:latin typeface="Consolas" panose="020B0609020204030204" pitchFamily="49" charset="0"/>
              </a:rPr>
              <a:t>    print(f"{Fore.GREEN}{Style.BRIGHT}phone_no:{phone_no}")</a:t>
            </a:r>
          </a:p>
          <a:p>
            <a:r>
              <a:rPr lang="en-IN" sz="600" b="0" dirty="0">
                <a:effectLst/>
                <a:latin typeface="Consolas" panose="020B0609020204030204" pitchFamily="49" charset="0"/>
              </a:rPr>
              <a:t>    print(f"{Fore.GREEN}{Style.BRIGHT}account_password:{account_password}")</a:t>
            </a:r>
          </a:p>
          <a:p>
            <a:r>
              <a:rPr lang="en-IN" sz="600" b="0" dirty="0">
                <a:effectLst/>
                <a:latin typeface="Consolas" panose="020B0609020204030204" pitchFamily="49" charset="0"/>
              </a:rPr>
              <a:t>    print(f"{Fore.GREEN}{Style.BRIGHT}account_number:{account_number}")</a:t>
            </a:r>
          </a:p>
          <a:p>
            <a:r>
              <a:rPr lang="en-IN" sz="600" b="0" dirty="0">
                <a:effectLst/>
                <a:latin typeface="Consolas" panose="020B0609020204030204" pitchFamily="49" charset="0"/>
              </a:rPr>
              <a:t>    print(f"{Fore.GREEN}{Style.BRIGHT}registration_date:{registration_date}")</a:t>
            </a:r>
          </a:p>
          <a:p>
            <a:r>
              <a:rPr lang="en-IN" sz="600" b="0" dirty="0">
                <a:effectLst/>
                <a:latin typeface="Consolas" panose="020B0609020204030204" pitchFamily="49" charset="0"/>
              </a:rPr>
              <a:t>    print(f"{Fore.GREEN}{Style.BRIGHT}=================================")</a:t>
            </a:r>
          </a:p>
          <a:p>
            <a:br>
              <a:rPr lang="en-IN" sz="600" b="0" dirty="0">
                <a:effectLst/>
                <a:latin typeface="Consolas" panose="020B0609020204030204" pitchFamily="49" charset="0"/>
              </a:rPr>
            </a:br>
            <a:r>
              <a:rPr lang="en-IN" sz="600" b="0" dirty="0">
                <a:effectLst/>
                <a:latin typeface="Consolas" panose="020B0609020204030204" pitchFamily="49" charset="0"/>
              </a:rPr>
              <a:t>    # Saving Data to Database</a:t>
            </a:r>
          </a:p>
          <a:p>
            <a:r>
              <a:rPr lang="en-IN" sz="600" b="0" dirty="0">
                <a:effectLst/>
                <a:latin typeface="Consolas" panose="020B0609020204030204" pitchFamily="49" charset="0"/>
              </a:rPr>
              <a:t>    myCursor = mydb.cursor()</a:t>
            </a:r>
          </a:p>
          <a:p>
            <a:r>
              <a:rPr lang="en-IN" sz="600" b="0" dirty="0">
                <a:effectLst/>
                <a:latin typeface="Consolas" panose="020B0609020204030204" pitchFamily="49" charset="0"/>
              </a:rPr>
              <a:t>    sql = f"INSERT INTO userData (name, age, address, phone_no, " \</a:t>
            </a:r>
          </a:p>
          <a:p>
            <a:r>
              <a:rPr lang="en-IN" sz="600" b="0" dirty="0">
                <a:effectLst/>
                <a:latin typeface="Consolas" panose="020B0609020204030204" pitchFamily="49" charset="0"/>
              </a:rPr>
              <a:t>          "account_password, account_number, registration_date, account_bal) " \</a:t>
            </a:r>
          </a:p>
          <a:p>
            <a:r>
              <a:rPr lang="en-IN" sz="600" b="0" dirty="0">
                <a:effectLst/>
                <a:latin typeface="Consolas" panose="020B0609020204030204" pitchFamily="49" charset="0"/>
              </a:rPr>
              <a:t>          f"VALUES ('{name}', {age}, '{address}', {phone_no}," \</a:t>
            </a:r>
          </a:p>
          <a:p>
            <a:r>
              <a:rPr lang="en-IN" sz="600" b="0" dirty="0">
                <a:effectLst/>
                <a:latin typeface="Consolas" panose="020B0609020204030204" pitchFamily="49" charset="0"/>
              </a:rPr>
              <a:t>          f"'{account_password}', {account_number}, '{registration_date}', 0 )"</a:t>
            </a:r>
          </a:p>
          <a:p>
            <a:r>
              <a:rPr lang="en-IN" sz="600" b="0" dirty="0">
                <a:effectLst/>
                <a:latin typeface="Consolas" panose="020B0609020204030204" pitchFamily="49" charset="0"/>
              </a:rPr>
              <a:t>    myCursor.execute(sql)</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def createUniqueAccountNo():</a:t>
            </a:r>
          </a:p>
          <a:p>
            <a:r>
              <a:rPr lang="en-IN" sz="600" b="0" dirty="0">
                <a:effectLst/>
                <a:latin typeface="Consolas" panose="020B0609020204030204" pitchFamily="49" charset="0"/>
              </a:rPr>
              <a:t>    now = datetime.datetime.now()</a:t>
            </a:r>
          </a:p>
          <a:p>
            <a:r>
              <a:rPr lang="en-IN" sz="600" b="0" dirty="0">
                <a:effectLst/>
                <a:latin typeface="Consolas" panose="020B0609020204030204" pitchFamily="49" charset="0"/>
              </a:rPr>
              <a:t>    part1 = now.strftime("%Y%m%d%H%M%S")</a:t>
            </a:r>
          </a:p>
          <a:p>
            <a:r>
              <a:rPr lang="en-IN" sz="600" b="0" dirty="0">
                <a:effectLst/>
                <a:latin typeface="Consolas" panose="020B0609020204030204" pitchFamily="49" charset="0"/>
              </a:rPr>
              <a:t>    a = now.strftime("%d:%m:%Y")</a:t>
            </a:r>
          </a:p>
          <a:p>
            <a:r>
              <a:rPr lang="en-IN" sz="600" b="0" dirty="0">
                <a:effectLst/>
                <a:latin typeface="Consolas" panose="020B0609020204030204" pitchFamily="49" charset="0"/>
              </a:rPr>
              <a:t>    part2 = str(random.randint(111, 999))</a:t>
            </a:r>
          </a:p>
          <a:p>
            <a:r>
              <a:rPr lang="en-IN" sz="600" b="0" dirty="0">
                <a:effectLst/>
                <a:latin typeface="Consolas" panose="020B0609020204030204" pitchFamily="49" charset="0"/>
              </a:rPr>
              <a:t>    account_number = part1 + part2</a:t>
            </a:r>
          </a:p>
          <a:p>
            <a:r>
              <a:rPr lang="en-IN" sz="600" b="0" dirty="0">
                <a:effectLst/>
                <a:latin typeface="Consolas" panose="020B0609020204030204" pitchFamily="49" charset="0"/>
              </a:rPr>
              <a:t>    print(f"{Fore.RED}{Style.BRIGHT}your new account number is :", account_number)</a:t>
            </a:r>
          </a:p>
          <a:p>
            <a:r>
              <a:rPr lang="en-IN" sz="600" b="0" dirty="0">
                <a:effectLst/>
                <a:latin typeface="Consolas" panose="020B0609020204030204" pitchFamily="49" charset="0"/>
              </a:rPr>
              <a:t>    return account_number, a</a:t>
            </a:r>
          </a:p>
        </p:txBody>
      </p:sp>
      <p:sp>
        <p:nvSpPr>
          <p:cNvPr id="35" name="TextBox 34">
            <a:extLst>
              <a:ext uri="{FF2B5EF4-FFF2-40B4-BE49-F238E27FC236}">
                <a16:creationId xmlns:a16="http://schemas.microsoft.com/office/drawing/2014/main" id="{CE3A5865-D3B8-694A-1E78-073A826BEB5A}"/>
              </a:ext>
            </a:extLst>
          </p:cNvPr>
          <p:cNvSpPr txBox="1"/>
          <p:nvPr/>
        </p:nvSpPr>
        <p:spPr>
          <a:xfrm>
            <a:off x="3429000" y="609600"/>
            <a:ext cx="4267200" cy="6001643"/>
          </a:xfrm>
          <a:prstGeom prst="rect">
            <a:avLst/>
          </a:prstGeom>
          <a:noFill/>
        </p:spPr>
        <p:txBody>
          <a:bodyPr wrap="square" rtlCol="0">
            <a:spAutoFit/>
          </a:bodyPr>
          <a:lstStyle/>
          <a:p>
            <a:r>
              <a:rPr lang="en-GB" sz="600" b="0" dirty="0">
                <a:effectLst/>
                <a:latin typeface="Consolas" panose="020B0609020204030204" pitchFamily="49" charset="0"/>
              </a:rPr>
              <a:t>def input_warning():</a:t>
            </a:r>
          </a:p>
          <a:p>
            <a:r>
              <a:rPr lang="en-GB" sz="600" b="0" dirty="0">
                <a:effectLst/>
                <a:latin typeface="Consolas" panose="020B0609020204030204" pitchFamily="49" charset="0"/>
              </a:rPr>
              <a:t>    a = input("Please enter data Correctly \n, press 1 to retry or anything else to exit:")</a:t>
            </a:r>
          </a:p>
          <a:p>
            <a:r>
              <a:rPr lang="en-GB" sz="600" b="0" dirty="0">
                <a:effectLst/>
                <a:latin typeface="Consolas" panose="020B0609020204030204" pitchFamily="49" charset="0"/>
              </a:rPr>
              <a:t>    if a == "1":</a:t>
            </a:r>
          </a:p>
          <a:p>
            <a:r>
              <a:rPr lang="en-GB" sz="600" b="0" dirty="0">
                <a:effectLst/>
                <a:latin typeface="Consolas" panose="020B0609020204030204" pitchFamily="49" charset="0"/>
              </a:rPr>
              <a:t>        cls()</a:t>
            </a:r>
          </a:p>
          <a:p>
            <a:r>
              <a:rPr lang="en-GB" sz="600" b="0" dirty="0">
                <a:effectLst/>
                <a:latin typeface="Consolas" panose="020B0609020204030204" pitchFamily="49" charset="0"/>
              </a:rPr>
              <a:t>        registerNewUser()</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print("\t Byee :( \n")</a:t>
            </a:r>
          </a:p>
          <a:p>
            <a:r>
              <a:rPr lang="en-GB" sz="600" b="0" dirty="0">
                <a:effectLst/>
                <a:latin typeface="Consolas" panose="020B0609020204030204" pitchFamily="49" charset="0"/>
              </a:rPr>
              <a:t>        exit()</a:t>
            </a:r>
          </a:p>
          <a:p>
            <a:r>
              <a:rPr lang="en-GB" sz="600" b="0" dirty="0">
                <a:effectLst/>
                <a:latin typeface="Consolas" panose="020B0609020204030204" pitchFamily="49" charset="0"/>
              </a:rPr>
              <a:t>def registerNewUser():</a:t>
            </a:r>
          </a:p>
          <a:p>
            <a:r>
              <a:rPr lang="en-GB" sz="600" b="0" dirty="0">
                <a:effectLst/>
                <a:latin typeface="Consolas" panose="020B0609020204030204" pitchFamily="49" charset="0"/>
              </a:rPr>
              <a:t>    print("Register New User - Input Your Information")</a:t>
            </a:r>
          </a:p>
          <a:p>
            <a:r>
              <a:rPr lang="en-GB" sz="600" b="0" dirty="0">
                <a:effectLst/>
                <a:latin typeface="Consolas" panose="020B0609020204030204" pitchFamily="49" charset="0"/>
              </a:rPr>
              <a:t>    First_name = input("First Name[give no space] : ").strip()</a:t>
            </a:r>
          </a:p>
          <a:p>
            <a:br>
              <a:rPr lang="en-GB" sz="600" b="0" dirty="0">
                <a:effectLst/>
                <a:latin typeface="Consolas" panose="020B0609020204030204" pitchFamily="49" charset="0"/>
              </a:rPr>
            </a:br>
            <a:r>
              <a:rPr lang="en-GB" sz="600" b="0" dirty="0">
                <a:effectLst/>
                <a:latin typeface="Consolas" panose="020B0609020204030204" pitchFamily="49" charset="0"/>
              </a:rPr>
              <a:t>    if First_name.isalpha() is False:</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Last_name = input("Last Name[give no space] : ").strip()</a:t>
            </a:r>
          </a:p>
          <a:p>
            <a:r>
              <a:rPr lang="en-GB" sz="600" b="0" dirty="0">
                <a:effectLst/>
                <a:latin typeface="Consolas" panose="020B0609020204030204" pitchFamily="49" charset="0"/>
              </a:rPr>
              <a:t>    if Last_name.isalpha() is False:</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name = First_name + " " + Last_name</a:t>
            </a:r>
          </a:p>
          <a:p>
            <a:r>
              <a:rPr lang="en-GB" sz="600" b="0" dirty="0">
                <a:effectLst/>
                <a:latin typeface="Consolas" panose="020B0609020204030204" pitchFamily="49" charset="0"/>
              </a:rPr>
              <a:t>    age = input("Age[minimum 18] : ").strip()</a:t>
            </a:r>
          </a:p>
          <a:p>
            <a:r>
              <a:rPr lang="en-GB" sz="600" b="0" dirty="0">
                <a:effectLst/>
                <a:latin typeface="Consolas" panose="020B0609020204030204" pitchFamily="49" charset="0"/>
              </a:rPr>
              <a:t>    if (age.isdigit() is True) and (18 &lt;= int(age)) and (int(age) &lt;= 120):</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address = input("Address : ").strip()</a:t>
            </a:r>
          </a:p>
          <a:p>
            <a:r>
              <a:rPr lang="en-GB" sz="600" b="0" dirty="0">
                <a:effectLst/>
                <a:latin typeface="Consolas" panose="020B0609020204030204" pitchFamily="49" charset="0"/>
              </a:rPr>
              <a:t>    phone_no = input("Phone No[10 digits] : ").strip()</a:t>
            </a:r>
          </a:p>
          <a:p>
            <a:r>
              <a:rPr lang="en-GB" sz="600" b="0" dirty="0">
                <a:effectLst/>
                <a:latin typeface="Consolas" panose="020B0609020204030204" pitchFamily="49" charset="0"/>
              </a:rPr>
              <a:t>    if (phone_no.isdigit() is True) and (len(phone_no) == 10):</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if phone_no in get_phone():</a:t>
            </a:r>
          </a:p>
          <a:p>
            <a:r>
              <a:rPr lang="en-GB" sz="600" b="0" dirty="0">
                <a:effectLst/>
                <a:latin typeface="Consolas" panose="020B0609020204030204" pitchFamily="49" charset="0"/>
              </a:rPr>
              <a:t>        print("Already user registered on this number")</a:t>
            </a:r>
          </a:p>
          <a:p>
            <a:r>
              <a:rPr lang="en-GB" sz="600" b="0" dirty="0">
                <a:effectLst/>
                <a:latin typeface="Consolas" panose="020B0609020204030204" pitchFamily="49" charset="0"/>
              </a:rPr>
              <a:t>        input_warning()</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pass</a:t>
            </a:r>
          </a:p>
          <a:p>
            <a:r>
              <a:rPr lang="en-GB" sz="600" b="0" dirty="0">
                <a:effectLst/>
                <a:latin typeface="Consolas" panose="020B0609020204030204" pitchFamily="49" charset="0"/>
              </a:rPr>
              <a:t>    account_password = input("Password : ").strip()</a:t>
            </a:r>
          </a:p>
          <a:p>
            <a:r>
              <a:rPr lang="en-GB" sz="600" b="0" dirty="0">
                <a:effectLst/>
                <a:latin typeface="Consolas" panose="020B0609020204030204" pitchFamily="49" charset="0"/>
              </a:rPr>
              <a:t>    account_number, registration_date = createUniqueAccountNo()</a:t>
            </a:r>
          </a:p>
          <a:p>
            <a:r>
              <a:rPr lang="en-GB" sz="600" b="0" dirty="0">
                <a:effectLst/>
                <a:latin typeface="Consolas" panose="020B0609020204030204" pitchFamily="49" charset="0"/>
              </a:rPr>
              <a:t>    saveToDataBase(name, age, address,</a:t>
            </a:r>
          </a:p>
          <a:p>
            <a:r>
              <a:rPr lang="en-GB" sz="600" b="0" dirty="0">
                <a:effectLst/>
                <a:latin typeface="Consolas" panose="020B0609020204030204" pitchFamily="49" charset="0"/>
              </a:rPr>
              <a:t>                   phone_no, account_password, account_number,</a:t>
            </a:r>
          </a:p>
          <a:p>
            <a:r>
              <a:rPr lang="en-GB" sz="600" b="0" dirty="0">
                <a:effectLst/>
                <a:latin typeface="Consolas" panose="020B0609020204030204" pitchFamily="49" charset="0"/>
              </a:rPr>
              <a:t>                   registration_date)</a:t>
            </a:r>
          </a:p>
          <a:p>
            <a:r>
              <a:rPr lang="en-GB" sz="600" b="0" dirty="0">
                <a:effectLst/>
                <a:latin typeface="Consolas" panose="020B0609020204030204" pitchFamily="49" charset="0"/>
              </a:rPr>
              <a:t>    x = input("Hey!Your account was successfully saved, press 1 to go to homepage or anything else to exit:")</a:t>
            </a:r>
          </a:p>
          <a:p>
            <a:r>
              <a:rPr lang="en-GB" sz="600" b="0" dirty="0">
                <a:effectLst/>
                <a:latin typeface="Consolas" panose="020B0609020204030204" pitchFamily="49" charset="0"/>
              </a:rPr>
              <a:t>    if x == "1":</a:t>
            </a:r>
          </a:p>
          <a:p>
            <a:r>
              <a:rPr lang="en-GB" sz="600" b="0" dirty="0">
                <a:effectLst/>
                <a:latin typeface="Consolas" panose="020B0609020204030204" pitchFamily="49" charset="0"/>
              </a:rPr>
              <a:t>        cls()</a:t>
            </a:r>
          </a:p>
          <a:p>
            <a:r>
              <a:rPr lang="en-GB" sz="600" b="0" dirty="0">
                <a:effectLst/>
                <a:latin typeface="Consolas" panose="020B0609020204030204" pitchFamily="49" charset="0"/>
              </a:rPr>
              <a:t>        start_Program()</a:t>
            </a:r>
          </a:p>
          <a:p>
            <a:r>
              <a:rPr lang="en-GB" sz="600" b="0" dirty="0">
                <a:effectLst/>
                <a:latin typeface="Consolas" panose="020B0609020204030204" pitchFamily="49" charset="0"/>
              </a:rPr>
              <a:t>    else:</a:t>
            </a:r>
          </a:p>
          <a:p>
            <a:r>
              <a:rPr lang="en-GB" sz="600" b="0" dirty="0">
                <a:effectLst/>
                <a:latin typeface="Consolas" panose="020B0609020204030204" pitchFamily="49" charset="0"/>
              </a:rPr>
              <a:t>        exit()</a:t>
            </a:r>
          </a:p>
          <a:p>
            <a:r>
              <a:rPr lang="en-IN" sz="600" b="0" dirty="0">
                <a:effectLst/>
                <a:latin typeface="Consolas" panose="020B0609020204030204" pitchFamily="49" charset="0"/>
              </a:rPr>
              <a:t>def user_authentication():</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user_chk = int(input("Enter account number:"))</a:t>
            </a:r>
          </a:p>
          <a:p>
            <a:r>
              <a:rPr lang="en-IN" sz="600" b="0" dirty="0">
                <a:effectLst/>
                <a:latin typeface="Consolas" panose="020B0609020204030204" pitchFamily="49" charset="0"/>
              </a:rPr>
              <a:t>    # print(user_chk)</a:t>
            </a:r>
          </a:p>
          <a:p>
            <a:r>
              <a:rPr lang="en-IN" sz="600" b="0" dirty="0">
                <a:effectLst/>
                <a:latin typeface="Consolas" panose="020B0609020204030204" pitchFamily="49" charset="0"/>
              </a:rPr>
              <a:t>    connection = mysql.connector.connect(host='localhost', database='RCCBanking',user='root',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sql_select_query = f"select account_password from userData where account_number = {user_chk}"</a:t>
            </a:r>
          </a:p>
          <a:p>
            <a:r>
              <a:rPr lang="en-IN" sz="600" b="0" dirty="0">
                <a:effectLst/>
                <a:latin typeface="Consolas" panose="020B0609020204030204" pitchFamily="49" charset="0"/>
              </a:rPr>
              <a:t>    cursor = connection.cursor()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 Fetching all records</a:t>
            </a:r>
          </a:p>
          <a:p>
            <a:r>
              <a:rPr lang="en-IN" sz="600" b="0" dirty="0">
                <a:effectLst/>
                <a:latin typeface="Consolas" panose="020B0609020204030204" pitchFamily="49" charset="0"/>
              </a:rPr>
              <a:t>    records = cursor.fetchall()</a:t>
            </a:r>
          </a:p>
          <a:p>
            <a:r>
              <a:rPr lang="en-IN" sz="600" b="0" dirty="0">
                <a:effectLst/>
                <a:latin typeface="Consolas" panose="020B0609020204030204" pitchFamily="49" charset="0"/>
              </a:rPr>
              <a:t>    ck = records[0]</a:t>
            </a:r>
          </a:p>
          <a:p>
            <a:r>
              <a:rPr lang="en-IN" sz="600" b="0" dirty="0">
                <a:effectLst/>
                <a:latin typeface="Consolas" panose="020B0609020204030204" pitchFamily="49" charset="0"/>
              </a:rPr>
              <a:t>    chk = ck[0]</a:t>
            </a:r>
          </a:p>
        </p:txBody>
      </p:sp>
      <p:sp>
        <p:nvSpPr>
          <p:cNvPr id="37" name="TextBox 36">
            <a:extLst>
              <a:ext uri="{FF2B5EF4-FFF2-40B4-BE49-F238E27FC236}">
                <a16:creationId xmlns:a16="http://schemas.microsoft.com/office/drawing/2014/main" id="{DEAF6BBA-306D-3CF2-5398-62C5CA0C963F}"/>
              </a:ext>
            </a:extLst>
          </p:cNvPr>
          <p:cNvSpPr txBox="1"/>
          <p:nvPr/>
        </p:nvSpPr>
        <p:spPr>
          <a:xfrm>
            <a:off x="7848600" y="609600"/>
            <a:ext cx="4343400" cy="6186309"/>
          </a:xfrm>
          <a:prstGeom prst="rect">
            <a:avLst/>
          </a:prstGeom>
          <a:noFill/>
        </p:spPr>
        <p:txBody>
          <a:bodyPr wrap="square">
            <a:spAutoFit/>
          </a:bodyPr>
          <a:lstStyle/>
          <a:p>
            <a:r>
              <a:rPr lang="en-IN" sz="600" b="0" dirty="0">
                <a:effectLst/>
                <a:latin typeface="Consolas" panose="020B0609020204030204" pitchFamily="49" charset="0"/>
              </a:rPr>
              <a:t>user_pass = input("Enter account password :")</a:t>
            </a:r>
          </a:p>
          <a:p>
            <a:r>
              <a:rPr lang="en-IN" sz="600" b="0" dirty="0">
                <a:effectLst/>
                <a:latin typeface="Consolas" panose="020B0609020204030204" pitchFamily="49" charset="0"/>
              </a:rPr>
              <a:t>    if chk == user_pass:</a:t>
            </a:r>
          </a:p>
          <a:p>
            <a:r>
              <a:rPr lang="en-IN" sz="600" b="0" dirty="0">
                <a:effectLst/>
                <a:latin typeface="Consolas" panose="020B0609020204030204" pitchFamily="49" charset="0"/>
              </a:rPr>
              <a:t>        signIn()    </a:t>
            </a:r>
          </a:p>
          <a:p>
            <a:r>
              <a:rPr lang="en-IN" sz="600" b="0" dirty="0">
                <a:effectLst/>
                <a:latin typeface="Consolas" panose="020B0609020204030204" pitchFamily="49" charset="0"/>
              </a:rPr>
              <a:t>    else:</a:t>
            </a:r>
          </a:p>
          <a:p>
            <a:r>
              <a:rPr lang="en-IN" sz="600" b="0" dirty="0">
                <a:effectLst/>
                <a:latin typeface="Consolas" panose="020B0609020204030204" pitchFamily="49" charset="0"/>
              </a:rPr>
              <a:t>        print("wrong id or pass")  </a:t>
            </a:r>
          </a:p>
          <a:p>
            <a:r>
              <a:rPr lang="en-IN" sz="600" b="0" dirty="0">
                <a:effectLst/>
                <a:latin typeface="Consolas" panose="020B0609020204030204" pitchFamily="49" charset="0"/>
              </a:rPr>
              <a:t>        user_authentication()</a:t>
            </a:r>
          </a:p>
          <a:p>
            <a:r>
              <a:rPr lang="en-IN" sz="600" b="0" dirty="0">
                <a:effectLst/>
                <a:latin typeface="Consolas" panose="020B0609020204030204" pitchFamily="49" charset="0"/>
              </a:rPr>
              <a:t>    return user_chk</a:t>
            </a:r>
          </a:p>
          <a:p>
            <a:r>
              <a:rPr lang="en-IN" sz="600" b="0" dirty="0">
                <a:effectLst/>
                <a:latin typeface="Consolas" panose="020B0609020204030204" pitchFamily="49" charset="0"/>
              </a:rPr>
              <a:t>def get_account_no():</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mysql.connector.connect(host="localhost",user="root",password=f"{server_pass}",database="RCCBanking</a:t>
            </a:r>
            <a:r>
              <a:rPr lang="en-IN" sz="600" dirty="0">
                <a:latin typeface="Consolas" panose="020B0609020204030204" pitchFamily="49" charset="0"/>
              </a:rPr>
              <a:t>”</a:t>
            </a:r>
            <a:endParaRPr lang="en-IN" sz="600" b="0" dirty="0">
              <a:effectLst/>
              <a:latin typeface="Consolas" panose="020B0609020204030204" pitchFamily="49" charset="0"/>
            </a:endParaRPr>
          </a:p>
          <a:p>
            <a:r>
              <a:rPr lang="en-IN" sz="600" b="0" dirty="0">
                <a:effectLst/>
                <a:latin typeface="Consolas" panose="020B0609020204030204" pitchFamily="49" charset="0"/>
              </a:rPr>
              <a:t>    phone = input("Enter phone no. registered to account: ")</a:t>
            </a:r>
          </a:p>
          <a:p>
            <a:r>
              <a:rPr lang="en-IN" sz="600" b="0" dirty="0">
                <a:effectLst/>
                <a:latin typeface="Consolas" panose="020B0609020204030204" pitchFamily="49" charset="0"/>
              </a:rPr>
              <a:t>    sql_select_query = f"select account_number from userData where phone_no = {phone}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y = cursor.fetchall()</a:t>
            </a:r>
          </a:p>
          <a:p>
            <a:r>
              <a:rPr lang="en-IN" sz="600" b="0" dirty="0">
                <a:effectLst/>
                <a:latin typeface="Consolas" panose="020B0609020204030204" pitchFamily="49" charset="0"/>
              </a:rPr>
              <a:t>    print(y[0][0])</a:t>
            </a:r>
          </a:p>
          <a:p>
            <a:r>
              <a:rPr lang="en-IN" sz="600" b="0" dirty="0">
                <a:effectLst/>
                <a:latin typeface="Consolas" panose="020B0609020204030204" pitchFamily="49" charset="0"/>
              </a:rPr>
              <a:t>def get_phone():</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a:t>
            </a:r>
          </a:p>
          <a:p>
            <a:r>
              <a:rPr lang="en-IN" sz="600" b="0" dirty="0">
                <a:effectLst/>
                <a:latin typeface="Consolas" panose="020B0609020204030204" pitchFamily="49" charset="0"/>
              </a:rPr>
              <a:t>        host="localhost",</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database="RCCBanking",</a:t>
            </a:r>
          </a:p>
          <a:p>
            <a:r>
              <a:rPr lang="en-IN" sz="600" b="0" dirty="0">
                <a:effectLst/>
                <a:latin typeface="Consolas" panose="020B0609020204030204" pitchFamily="49" charset="0"/>
              </a:rPr>
              <a:t>    )</a:t>
            </a:r>
          </a:p>
          <a:p>
            <a:r>
              <a:rPr lang="en-IN" sz="600" b="0" dirty="0">
                <a:effectLst/>
                <a:latin typeface="Consolas" panose="020B0609020204030204" pitchFamily="49" charset="0"/>
              </a:rPr>
              <a:t>    sql_select_query = f"select phone_no from userData;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y = cursor.fetchall()</a:t>
            </a:r>
          </a:p>
          <a:p>
            <a:r>
              <a:rPr lang="en-IN" sz="600" b="0" dirty="0">
                <a:effectLst/>
                <a:latin typeface="Consolas" panose="020B0609020204030204" pitchFamily="49" charset="0"/>
              </a:rPr>
              <a:t>    phone_nos = []</a:t>
            </a:r>
          </a:p>
          <a:p>
            <a:r>
              <a:rPr lang="en-IN" sz="600" b="0" dirty="0">
                <a:effectLst/>
                <a:latin typeface="Consolas" panose="020B0609020204030204" pitchFamily="49" charset="0"/>
              </a:rPr>
              <a:t>    for i in y:</a:t>
            </a:r>
          </a:p>
          <a:p>
            <a:r>
              <a:rPr lang="en-IN" sz="600" b="0" dirty="0">
                <a:effectLst/>
                <a:latin typeface="Consolas" panose="020B0609020204030204" pitchFamily="49" charset="0"/>
              </a:rPr>
              <a:t>        for j in i:</a:t>
            </a:r>
          </a:p>
          <a:p>
            <a:r>
              <a:rPr lang="en-IN" sz="600" b="0" dirty="0">
                <a:effectLst/>
                <a:latin typeface="Consolas" panose="020B0609020204030204" pitchFamily="49" charset="0"/>
              </a:rPr>
              <a:t>            phone_nos.append(j)</a:t>
            </a:r>
          </a:p>
          <a:p>
            <a:r>
              <a:rPr lang="en-IN" sz="600" b="0" dirty="0">
                <a:effectLst/>
                <a:latin typeface="Consolas" panose="020B0609020204030204" pitchFamily="49" charset="0"/>
              </a:rPr>
              <a:t>    return phone_nos</a:t>
            </a:r>
          </a:p>
          <a:p>
            <a:r>
              <a:rPr lang="en-IN" sz="600" b="0" dirty="0">
                <a:effectLst/>
                <a:latin typeface="Consolas" panose="020B0609020204030204" pitchFamily="49" charset="0"/>
              </a:rPr>
              <a:t>def modify_acc():</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print('''Modify your account:-</a:t>
            </a:r>
          </a:p>
          <a:p>
            <a:r>
              <a:rPr lang="en-IN" sz="600" b="0" dirty="0">
                <a:effectLst/>
                <a:latin typeface="Consolas" panose="020B0609020204030204" pitchFamily="49" charset="0"/>
              </a:rPr>
              <a:t>please renter your details: ''')</a:t>
            </a:r>
          </a:p>
          <a:p>
            <a:r>
              <a:rPr lang="en-IN" sz="600" b="0" dirty="0">
                <a:effectLst/>
                <a:latin typeface="Consolas" panose="020B0609020204030204" pitchFamily="49" charset="0"/>
              </a:rPr>
              <a:t>    mydb = mysql.connector.connect(</a:t>
            </a:r>
          </a:p>
          <a:p>
            <a:r>
              <a:rPr lang="en-IN" sz="600" b="0" dirty="0">
                <a:effectLst/>
                <a:latin typeface="Consolas" panose="020B0609020204030204" pitchFamily="49" charset="0"/>
              </a:rPr>
              <a:t>        host="localhost",</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database="RCCBanking",</a:t>
            </a:r>
          </a:p>
          <a:p>
            <a:r>
              <a:rPr lang="en-IN" sz="600" b="0" dirty="0">
                <a:effectLst/>
                <a:latin typeface="Consolas" panose="020B0609020204030204" pitchFamily="49" charset="0"/>
              </a:rPr>
              <a:t>    )</a:t>
            </a:r>
          </a:p>
          <a:p>
            <a:r>
              <a:rPr lang="en-IN" sz="600" b="0" dirty="0">
                <a:effectLst/>
                <a:latin typeface="Consolas" panose="020B0609020204030204" pitchFamily="49" charset="0"/>
              </a:rPr>
              <a:t>    name = input("Name : ")</a:t>
            </a:r>
          </a:p>
          <a:p>
            <a:r>
              <a:rPr lang="en-IN" sz="600" b="0" dirty="0">
                <a:effectLst/>
                <a:latin typeface="Consolas" panose="020B0609020204030204" pitchFamily="49" charset="0"/>
              </a:rPr>
              <a:t>    age = input("Age : ")</a:t>
            </a:r>
          </a:p>
          <a:p>
            <a:r>
              <a:rPr lang="en-IN" sz="600" b="0" dirty="0">
                <a:effectLst/>
                <a:latin typeface="Consolas" panose="020B0609020204030204" pitchFamily="49" charset="0"/>
              </a:rPr>
              <a:t>    address = input("Address : ")</a:t>
            </a:r>
          </a:p>
          <a:p>
            <a:r>
              <a:rPr lang="en-IN" sz="600" b="0" dirty="0">
                <a:effectLst/>
                <a:latin typeface="Consolas" panose="020B0609020204030204" pitchFamily="49" charset="0"/>
              </a:rPr>
              <a:t>    phone_no = input("Phone No : ")</a:t>
            </a:r>
          </a:p>
          <a:p>
            <a:r>
              <a:rPr lang="en-IN" sz="600" b="0" dirty="0">
                <a:effectLst/>
                <a:latin typeface="Consolas" panose="020B0609020204030204" pitchFamily="49" charset="0"/>
              </a:rPr>
              <a:t>    sql_select_query = f"update userdata set name = '{name}', age = '{age}', address = '{address}', " \</a:t>
            </a:r>
          </a:p>
          <a:p>
            <a:r>
              <a:rPr lang="en-IN" sz="600" b="0" dirty="0">
                <a:effectLst/>
                <a:latin typeface="Consolas" panose="020B0609020204030204" pitchFamily="49" charset="0"/>
              </a:rPr>
              <a:t>                       f"phone_no = '{phone_no}'" \</a:t>
            </a:r>
          </a:p>
          <a:p>
            <a:r>
              <a:rPr lang="en-IN" sz="600" b="0" dirty="0">
                <a:effectLst/>
                <a:latin typeface="Consolas" panose="020B0609020204030204" pitchFamily="49" charset="0"/>
              </a:rPr>
              <a:t>                       f"where account_number = {user_chk};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def withdraw_money():</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mydb=mysql.connector.connect(host="localhost",user="root",password=f"{server_pass}",database="RCCBanking“,)</a:t>
            </a:r>
          </a:p>
          <a:p>
            <a:r>
              <a:rPr lang="en-IN" sz="600" b="0" dirty="0">
                <a:effectLst/>
                <a:latin typeface="Consolas" panose="020B0609020204030204" pitchFamily="49" charset="0"/>
              </a:rPr>
              <a:t>    sql_select_query = f"select account_bal from userData where account_number = {user_chk}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p:txBody>
      </p:sp>
    </p:spTree>
    <p:extLst>
      <p:ext uri="{BB962C8B-B14F-4D97-AF65-F5344CB8AC3E}">
        <p14:creationId xmlns:p14="http://schemas.microsoft.com/office/powerpoint/2010/main" val="233092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9752C2-A1C7-8F78-7825-3B9B945C29B5}"/>
              </a:ext>
            </a:extLst>
          </p:cNvPr>
          <p:cNvSpPr txBox="1"/>
          <p:nvPr/>
        </p:nvSpPr>
        <p:spPr>
          <a:xfrm>
            <a:off x="4495800" y="32535"/>
            <a:ext cx="1753028"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prstClr val="black"/>
                </a:solidFill>
                <a:effectLst/>
                <a:uLnTx/>
                <a:uFillTx/>
                <a:latin typeface="Century Gothic" panose="020B0502020202020204"/>
                <a:ea typeface="+mn-ea"/>
                <a:cs typeface="+mn-cs"/>
              </a:rPr>
              <a:t>CODE</a:t>
            </a:r>
            <a:endParaRPr kumimoji="0" lang="en-IN" sz="40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id="{6B62E312-BC4F-18CE-2B44-B83E47A934FE}"/>
              </a:ext>
            </a:extLst>
          </p:cNvPr>
          <p:cNvSpPr txBox="1"/>
          <p:nvPr/>
        </p:nvSpPr>
        <p:spPr>
          <a:xfrm>
            <a:off x="76200" y="353943"/>
            <a:ext cx="3657600" cy="6278642"/>
          </a:xfrm>
          <a:prstGeom prst="rect">
            <a:avLst/>
          </a:prstGeom>
          <a:noFill/>
        </p:spPr>
        <p:txBody>
          <a:bodyPr wrap="square" rtlCol="0">
            <a:spAutoFit/>
          </a:bodyPr>
          <a:lstStyle/>
          <a:p>
            <a:r>
              <a:rPr lang="en-IN" sz="600" b="0" dirty="0">
                <a:effectLst/>
                <a:latin typeface="Consolas" panose="020B0609020204030204" pitchFamily="49" charset="0"/>
              </a:rPr>
              <a:t>    y = cursor.fetchall()</a:t>
            </a:r>
          </a:p>
          <a:p>
            <a:r>
              <a:rPr lang="en-IN" sz="600" b="0" dirty="0">
                <a:effectLst/>
                <a:latin typeface="Consolas" panose="020B0609020204030204" pitchFamily="49" charset="0"/>
              </a:rPr>
              <a:t>    x = y[0]</a:t>
            </a:r>
          </a:p>
          <a:p>
            <a:r>
              <a:rPr lang="en-IN" sz="600" b="0" dirty="0">
                <a:effectLst/>
                <a:latin typeface="Consolas" panose="020B0609020204030204" pitchFamily="49" charset="0"/>
              </a:rPr>
              <a:t>    balance = int(x[0])</a:t>
            </a:r>
          </a:p>
          <a:p>
            <a:r>
              <a:rPr lang="en-IN" sz="600" b="0" dirty="0">
                <a:effectLst/>
                <a:latin typeface="Consolas" panose="020B0609020204030204" pitchFamily="49" charset="0"/>
              </a:rPr>
              <a:t>    print("current balance:", balance)</a:t>
            </a:r>
          </a:p>
          <a:p>
            <a:r>
              <a:rPr lang="en-IN" sz="600" b="0" dirty="0">
                <a:effectLst/>
                <a:latin typeface="Consolas" panose="020B0609020204030204" pitchFamily="49" charset="0"/>
              </a:rPr>
              <a:t>    get = int(input("Enter value to be withdrawn:"))</a:t>
            </a:r>
          </a:p>
          <a:p>
            <a:r>
              <a:rPr lang="en-IN" sz="600" b="0" dirty="0">
                <a:effectLst/>
                <a:latin typeface="Consolas" panose="020B0609020204030204" pitchFamily="49" charset="0"/>
              </a:rPr>
              <a:t>    total = balance - get</a:t>
            </a:r>
          </a:p>
          <a:p>
            <a:r>
              <a:rPr lang="en-IN" sz="600" b="0" dirty="0">
                <a:effectLst/>
                <a:latin typeface="Consolas" panose="020B0609020204030204" pitchFamily="49" charset="0"/>
              </a:rPr>
              <a:t>    if total &gt;= 0:</a:t>
            </a:r>
          </a:p>
          <a:p>
            <a:r>
              <a:rPr lang="en-IN" sz="600" b="0" dirty="0">
                <a:effectLst/>
                <a:latin typeface="Consolas" panose="020B0609020204030204" pitchFamily="49" charset="0"/>
              </a:rPr>
              <a:t>        sql_select_query2 = f"update userData set account_bal = {total} where account_number = {user_chk}"</a:t>
            </a:r>
          </a:p>
          <a:p>
            <a:r>
              <a:rPr lang="en-IN" sz="600" b="0" dirty="0">
                <a:effectLst/>
                <a:latin typeface="Consolas" panose="020B0609020204030204" pitchFamily="49" charset="0"/>
              </a:rPr>
              <a:t>        cursor.execute(sql_select_query2)</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    else:</a:t>
            </a:r>
          </a:p>
          <a:p>
            <a:r>
              <a:rPr lang="en-IN" sz="600" b="0" dirty="0">
                <a:effectLst/>
                <a:latin typeface="Consolas" panose="020B0609020204030204" pitchFamily="49" charset="0"/>
              </a:rPr>
              <a:t>        print("Not enough balance")</a:t>
            </a:r>
          </a:p>
          <a:p>
            <a:r>
              <a:rPr lang="en-IN" sz="600" b="0" dirty="0">
                <a:effectLst/>
                <a:latin typeface="Consolas" panose="020B0609020204030204" pitchFamily="49" charset="0"/>
              </a:rPr>
              <a:t>def deposit_money():</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mysql.connector.connect(host="localhost",user="root",</a:t>
            </a:r>
          </a:p>
          <a:p>
            <a:r>
              <a:rPr lang="en-IN" sz="600" b="0" dirty="0">
                <a:effectLst/>
                <a:latin typeface="Consolas" panose="020B0609020204030204" pitchFamily="49" charset="0"/>
              </a:rPr>
              <a:t>password=f"{server_pass}",database="RCCBanking",)</a:t>
            </a:r>
          </a:p>
          <a:p>
            <a:r>
              <a:rPr lang="en-IN" sz="600" b="0" dirty="0">
                <a:effectLst/>
                <a:latin typeface="Consolas" panose="020B0609020204030204" pitchFamily="49" charset="0"/>
              </a:rPr>
              <a:t>    sql_select_query = f"select account_bal from userData where account_number = {user_chk}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y = cursor.fetchall()</a:t>
            </a:r>
          </a:p>
          <a:p>
            <a:r>
              <a:rPr lang="en-IN" sz="600" b="0" dirty="0">
                <a:effectLst/>
                <a:latin typeface="Consolas" panose="020B0609020204030204" pitchFamily="49" charset="0"/>
              </a:rPr>
              <a:t>    x = y[0]</a:t>
            </a:r>
          </a:p>
          <a:p>
            <a:r>
              <a:rPr lang="en-IN" sz="600" b="0" dirty="0">
                <a:effectLst/>
                <a:latin typeface="Consolas" panose="020B0609020204030204" pitchFamily="49" charset="0"/>
              </a:rPr>
              <a:t>    balance = int(x[0])</a:t>
            </a:r>
          </a:p>
          <a:p>
            <a:r>
              <a:rPr lang="en-IN" sz="600" b="0" dirty="0">
                <a:effectLst/>
                <a:latin typeface="Consolas" panose="020B0609020204030204" pitchFamily="49" charset="0"/>
              </a:rPr>
              <a:t>    print("current balance:", balance)</a:t>
            </a:r>
          </a:p>
          <a:p>
            <a:r>
              <a:rPr lang="en-IN" sz="600" b="0" dirty="0">
                <a:effectLst/>
                <a:latin typeface="Consolas" panose="020B0609020204030204" pitchFamily="49" charset="0"/>
              </a:rPr>
              <a:t>    add = int(input("Enter value to be added:"))</a:t>
            </a:r>
          </a:p>
          <a:p>
            <a:r>
              <a:rPr lang="en-IN" sz="600" b="0" dirty="0">
                <a:effectLst/>
                <a:latin typeface="Consolas" panose="020B0609020204030204" pitchFamily="49" charset="0"/>
              </a:rPr>
              <a:t>    total = balance + add</a:t>
            </a:r>
          </a:p>
          <a:p>
            <a:r>
              <a:rPr lang="en-IN" sz="600" b="0" dirty="0">
                <a:effectLst/>
                <a:latin typeface="Consolas" panose="020B0609020204030204" pitchFamily="49" charset="0"/>
              </a:rPr>
              <a:t>    sql_select_query2 = f"update userData set account_bal = {total} where account_number = {user_chk}"</a:t>
            </a:r>
          </a:p>
          <a:p>
            <a:r>
              <a:rPr lang="en-IN" sz="600" b="0" dirty="0">
                <a:effectLst/>
                <a:latin typeface="Consolas" panose="020B0609020204030204" pitchFamily="49" charset="0"/>
              </a:rPr>
              <a:t>    cursor.execute(sql_select_query2)</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def delete_account():</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mydb = mysql.connector.connect(host="localhost",user="root",password=f"{server_pass}",database="RCCBanking",)</a:t>
            </a:r>
          </a:p>
          <a:p>
            <a:r>
              <a:rPr lang="en-IN" sz="600" b="0" dirty="0">
                <a:effectLst/>
                <a:latin typeface="Consolas" panose="020B0609020204030204" pitchFamily="49" charset="0"/>
              </a:rPr>
              <a:t>    sql_select_query = f"delete from userData where account_number = {user_chk} "</a:t>
            </a:r>
          </a:p>
          <a:p>
            <a:r>
              <a:rPr lang="en-IN" sz="600" b="0" dirty="0">
                <a:effectLst/>
                <a:latin typeface="Consolas" panose="020B0609020204030204" pitchFamily="49" charset="0"/>
              </a:rPr>
              <a:t>    cursor = mydb.cursor()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mydb.commit()</a:t>
            </a:r>
          </a:p>
          <a:p>
            <a:r>
              <a:rPr lang="en-IN" sz="600" b="0" dirty="0">
                <a:effectLst/>
                <a:latin typeface="Consolas" panose="020B0609020204030204" pitchFamily="49" charset="0"/>
              </a:rPr>
              <a:t>    x = input("Your account has been successfully closed, press enter to leave")</a:t>
            </a:r>
          </a:p>
          <a:p>
            <a:r>
              <a:rPr lang="en-IN" sz="600" b="0" dirty="0">
                <a:effectLst/>
                <a:latin typeface="Consolas" panose="020B0609020204030204" pitchFamily="49" charset="0"/>
              </a:rPr>
              <a:t>    x.strip()</a:t>
            </a:r>
          </a:p>
          <a:p>
            <a:r>
              <a:rPr lang="en-IN" sz="600" b="0" dirty="0">
                <a:effectLst/>
                <a:latin typeface="Consolas" panose="020B0609020204030204" pitchFamily="49" charset="0"/>
              </a:rPr>
              <a:t>    exit()</a:t>
            </a:r>
          </a:p>
          <a:p>
            <a:r>
              <a:rPr lang="en-IN" sz="600" b="0" dirty="0">
                <a:effectLst/>
                <a:latin typeface="Consolas" panose="020B0609020204030204" pitchFamily="49" charset="0"/>
              </a:rPr>
              <a:t>def chk_acc_bal():</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 print(user_chk)</a:t>
            </a:r>
          </a:p>
          <a:p>
            <a:r>
              <a:rPr lang="en-IN" sz="600" b="0" dirty="0">
                <a:effectLst/>
                <a:latin typeface="Consolas" panose="020B0609020204030204" pitchFamily="49" charset="0"/>
              </a:rPr>
              <a:t>    connection = mysql.connector.connect(host='localhost',database='RCCBanking',user='root',password=f'{server_pass}')</a:t>
            </a:r>
            <a:br>
              <a:rPr lang="en-IN" sz="600" b="0" dirty="0">
                <a:effectLst/>
                <a:latin typeface="Consolas" panose="020B0609020204030204" pitchFamily="49" charset="0"/>
              </a:rPr>
            </a:br>
            <a:r>
              <a:rPr lang="en-IN" sz="600" b="0" dirty="0">
                <a:effectLst/>
                <a:latin typeface="Consolas" panose="020B0609020204030204" pitchFamily="49" charset="0"/>
              </a:rPr>
              <a:t>    sql_select_query = f"select account_bal  from userData where account_number = {user_chk}"</a:t>
            </a:r>
          </a:p>
          <a:p>
            <a:r>
              <a:rPr lang="en-IN" sz="600" b="0" dirty="0">
                <a:effectLst/>
                <a:latin typeface="Consolas" panose="020B0609020204030204" pitchFamily="49" charset="0"/>
              </a:rPr>
              <a:t>    cursor = connection.cursor()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records = cursor.fetchall()</a:t>
            </a:r>
          </a:p>
          <a:p>
            <a:r>
              <a:rPr lang="en-IN" sz="600" b="0" dirty="0">
                <a:effectLst/>
                <a:latin typeface="Consolas" panose="020B0609020204030204" pitchFamily="49" charset="0"/>
              </a:rPr>
              <a:t>    for row in records:</a:t>
            </a:r>
          </a:p>
          <a:p>
            <a:r>
              <a:rPr lang="en-IN" sz="600" b="0" dirty="0">
                <a:effectLst/>
                <a:latin typeface="Consolas" panose="020B0609020204030204" pitchFamily="49" charset="0"/>
              </a:rPr>
              <a:t>        print("account balance= ", row[0])</a:t>
            </a:r>
          </a:p>
          <a:p>
            <a:r>
              <a:rPr lang="en-IN" sz="600" b="0" dirty="0">
                <a:effectLst/>
                <a:latin typeface="Consolas" panose="020B0609020204030204" pitchFamily="49" charset="0"/>
              </a:rPr>
              <a:t>def check_user_detail():</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global server_pass</a:t>
            </a:r>
          </a:p>
          <a:p>
            <a:r>
              <a:rPr lang="en-IN" sz="600" b="0" dirty="0">
                <a:effectLst/>
                <a:latin typeface="Consolas" panose="020B0609020204030204" pitchFamily="49" charset="0"/>
              </a:rPr>
              <a:t>    connection = mysql.connector.connect(host='localhost',</a:t>
            </a:r>
          </a:p>
          <a:p>
            <a:r>
              <a:rPr lang="en-IN" sz="600" b="0" dirty="0">
                <a:effectLst/>
                <a:latin typeface="Consolas" panose="020B0609020204030204" pitchFamily="49" charset="0"/>
              </a:rPr>
              <a:t>                                         database='technoBanking',</a:t>
            </a:r>
          </a:p>
          <a:p>
            <a:r>
              <a:rPr lang="en-IN" sz="600" b="0" dirty="0">
                <a:effectLst/>
                <a:latin typeface="Consolas" panose="020B0609020204030204" pitchFamily="49" charset="0"/>
              </a:rPr>
              <a:t>                                         user='root',</a:t>
            </a:r>
          </a:p>
          <a:p>
            <a:r>
              <a:rPr lang="en-IN" sz="600" b="0" dirty="0">
                <a:effectLst/>
                <a:latin typeface="Consolas" panose="020B0609020204030204" pitchFamily="49" charset="0"/>
              </a:rPr>
              <a:t>                                         password=f'{server_pass}')</a:t>
            </a:r>
          </a:p>
          <a:p>
            <a:r>
              <a:rPr lang="en-IN" sz="600" b="0" dirty="0">
                <a:effectLst/>
                <a:latin typeface="Consolas" panose="020B0609020204030204" pitchFamily="49" charset="0"/>
              </a:rPr>
              <a:t>   </a:t>
            </a:r>
          </a:p>
        </p:txBody>
      </p:sp>
      <p:sp>
        <p:nvSpPr>
          <p:cNvPr id="7" name="TextBox 6">
            <a:extLst>
              <a:ext uri="{FF2B5EF4-FFF2-40B4-BE49-F238E27FC236}">
                <a16:creationId xmlns:a16="http://schemas.microsoft.com/office/drawing/2014/main" id="{25F429BC-F358-BE89-0021-EDD4C7A5576C}"/>
              </a:ext>
            </a:extLst>
          </p:cNvPr>
          <p:cNvSpPr txBox="1"/>
          <p:nvPr/>
        </p:nvSpPr>
        <p:spPr>
          <a:xfrm>
            <a:off x="3733800" y="685800"/>
            <a:ext cx="2743200" cy="6093976"/>
          </a:xfrm>
          <a:prstGeom prst="rect">
            <a:avLst/>
          </a:prstGeom>
          <a:noFill/>
        </p:spPr>
        <p:txBody>
          <a:bodyPr wrap="square" rtlCol="0">
            <a:spAutoFit/>
          </a:bodyPr>
          <a:lstStyle/>
          <a:p>
            <a:r>
              <a:rPr lang="en-IN" sz="600" b="0" dirty="0">
                <a:effectLst/>
                <a:latin typeface="Consolas" panose="020B0609020204030204" pitchFamily="49" charset="0"/>
              </a:rPr>
              <a:t>sql_select_query = f"select name, age, address, phone_no, account_number, registration_date  from userData where " \</a:t>
            </a:r>
          </a:p>
          <a:p>
            <a:r>
              <a:rPr lang="en-IN" sz="600" b="0" dirty="0">
                <a:effectLst/>
                <a:latin typeface="Consolas" panose="020B0609020204030204" pitchFamily="49" charset="0"/>
              </a:rPr>
              <a:t>                       f"account_number = {user_chk} "</a:t>
            </a:r>
          </a:p>
          <a:p>
            <a:r>
              <a:rPr lang="en-IN" sz="600" b="0" dirty="0">
                <a:effectLst/>
                <a:latin typeface="Consolas" panose="020B0609020204030204" pitchFamily="49" charset="0"/>
              </a:rPr>
              <a:t>    cursor = connection.cursor()</a:t>
            </a:r>
          </a:p>
          <a:p>
            <a:r>
              <a:rPr lang="en-IN" sz="600" b="0" dirty="0">
                <a:effectLst/>
                <a:latin typeface="Consolas" panose="020B0609020204030204" pitchFamily="49" charset="0"/>
              </a:rPr>
              <a:t>    cursor.execute(sql_select_query)</a:t>
            </a:r>
          </a:p>
          <a:p>
            <a:r>
              <a:rPr lang="en-IN" sz="600" b="0" dirty="0">
                <a:effectLst/>
                <a:latin typeface="Consolas" panose="020B0609020204030204" pitchFamily="49" charset="0"/>
              </a:rPr>
              <a:t>    # get all records</a:t>
            </a:r>
          </a:p>
          <a:p>
            <a:r>
              <a:rPr lang="en-IN" sz="600" b="0" dirty="0">
                <a:effectLst/>
                <a:latin typeface="Consolas" panose="020B0609020204030204" pitchFamily="49" charset="0"/>
              </a:rPr>
              <a:t>    records = cursor.fetchall()</a:t>
            </a:r>
          </a:p>
          <a:p>
            <a:r>
              <a:rPr lang="en-IN" sz="600" b="0" dirty="0">
                <a:effectLst/>
                <a:latin typeface="Consolas" panose="020B0609020204030204" pitchFamily="49" charset="0"/>
              </a:rPr>
              <a:t>    for row in records:</a:t>
            </a:r>
          </a:p>
          <a:p>
            <a:r>
              <a:rPr lang="en-IN" sz="600" b="0" dirty="0">
                <a:effectLst/>
                <a:latin typeface="Consolas" panose="020B0609020204030204" pitchFamily="49" charset="0"/>
              </a:rPr>
              <a:t>        print("Name = ", row[0])</a:t>
            </a:r>
          </a:p>
          <a:p>
            <a:r>
              <a:rPr lang="en-IN" sz="600" b="0" dirty="0">
                <a:effectLst/>
                <a:latin typeface="Consolas" panose="020B0609020204030204" pitchFamily="49" charset="0"/>
              </a:rPr>
              <a:t>        print("age = ", row[1])</a:t>
            </a:r>
          </a:p>
          <a:p>
            <a:r>
              <a:rPr lang="en-IN" sz="600" b="0" dirty="0">
                <a:effectLst/>
                <a:latin typeface="Consolas" panose="020B0609020204030204" pitchFamily="49" charset="0"/>
              </a:rPr>
              <a:t>        print("address  = ", row[2])</a:t>
            </a:r>
          </a:p>
          <a:p>
            <a:r>
              <a:rPr lang="en-IN" sz="600" b="0" dirty="0">
                <a:effectLst/>
                <a:latin typeface="Consolas" panose="020B0609020204030204" pitchFamily="49" charset="0"/>
              </a:rPr>
              <a:t>        print("phone_no  = ", row[3])</a:t>
            </a:r>
          </a:p>
          <a:p>
            <a:r>
              <a:rPr lang="en-IN" sz="600" b="0" dirty="0">
                <a:effectLst/>
                <a:latin typeface="Consolas" panose="020B0609020204030204" pitchFamily="49" charset="0"/>
              </a:rPr>
              <a:t>        print("account_number  = ", row[4])</a:t>
            </a:r>
          </a:p>
          <a:p>
            <a:r>
              <a:rPr lang="en-IN" sz="600" b="0" dirty="0">
                <a:effectLst/>
                <a:latin typeface="Consolas" panose="020B0609020204030204" pitchFamily="49" charset="0"/>
              </a:rPr>
              <a:t>        print("registration_date  = ", row[5])</a:t>
            </a:r>
          </a:p>
          <a:p>
            <a:r>
              <a:rPr lang="en-IN" sz="600" b="0" dirty="0">
                <a:effectLst/>
                <a:latin typeface="Consolas" panose="020B0609020204030204" pitchFamily="49" charset="0"/>
              </a:rPr>
              <a:t>def signIn():</a:t>
            </a:r>
          </a:p>
          <a:p>
            <a:r>
              <a:rPr lang="en-IN" sz="600" b="0" dirty="0">
                <a:effectLst/>
                <a:latin typeface="Consolas" panose="020B0609020204030204" pitchFamily="49" charset="0"/>
              </a:rPr>
              <a:t>    print("SignedIn")</a:t>
            </a:r>
          </a:p>
          <a:p>
            <a:r>
              <a:rPr lang="en-IN" sz="600" b="0" dirty="0">
                <a:effectLst/>
                <a:latin typeface="Consolas" panose="020B0609020204030204" pitchFamily="49" charset="0"/>
              </a:rPr>
              <a:t>    print(f'''</a:t>
            </a:r>
          </a:p>
          <a:p>
            <a:r>
              <a:rPr lang="en-IN" sz="600" b="0" dirty="0">
                <a:effectLst/>
                <a:latin typeface="Consolas" panose="020B0609020204030204" pitchFamily="49" charset="0"/>
              </a:rPr>
              <a:t>     {Fore.YELLOW}{Style.BRIGHT}Options--&gt; </a:t>
            </a:r>
          </a:p>
          <a:p>
            <a:r>
              <a:rPr lang="en-IN" sz="600" b="0" dirty="0">
                <a:effectLst/>
                <a:latin typeface="Consolas" panose="020B0609020204030204" pitchFamily="49" charset="0"/>
              </a:rPr>
              <a:t>    {Fore.YELLOW}{Style.BRIGHT}Press 1.Check user details </a:t>
            </a:r>
          </a:p>
          <a:p>
            <a:r>
              <a:rPr lang="en-IN" sz="600" b="0" dirty="0">
                <a:effectLst/>
                <a:latin typeface="Consolas" panose="020B0609020204030204" pitchFamily="49" charset="0"/>
              </a:rPr>
              <a:t>    {Fore.YELLOW}{Style.BRIGHT}Press 2.Check account balance</a:t>
            </a:r>
          </a:p>
          <a:p>
            <a:r>
              <a:rPr lang="en-IN" sz="600" b="0" dirty="0">
                <a:effectLst/>
                <a:latin typeface="Consolas" panose="020B0609020204030204" pitchFamily="49" charset="0"/>
              </a:rPr>
              <a:t>    {Fore.YELLOW}{Style.BRIGHT}Press 3.Deposit money</a:t>
            </a:r>
          </a:p>
          <a:p>
            <a:r>
              <a:rPr lang="en-IN" sz="600" b="0" dirty="0">
                <a:effectLst/>
                <a:latin typeface="Consolas" panose="020B0609020204030204" pitchFamily="49" charset="0"/>
              </a:rPr>
              <a:t>    {Fore.YELLOW}{Style.BRIGHT}Press 4.Withdraw money </a:t>
            </a:r>
          </a:p>
          <a:p>
            <a:r>
              <a:rPr lang="en-IN" sz="600" b="0" dirty="0">
                <a:effectLst/>
                <a:latin typeface="Consolas" panose="020B0609020204030204" pitchFamily="49" charset="0"/>
              </a:rPr>
              <a:t>    {Fore.YELLOW}{Style.BRIGHT}Press 5.Close account </a:t>
            </a:r>
          </a:p>
          <a:p>
            <a:r>
              <a:rPr lang="en-IN" sz="600" b="0" dirty="0">
                <a:effectLst/>
                <a:latin typeface="Consolas" panose="020B0609020204030204" pitchFamily="49" charset="0"/>
              </a:rPr>
              <a:t>    {Fore.YELLOW}{Style.BRIGHT}Press 6.Modify account</a:t>
            </a:r>
          </a:p>
          <a:p>
            <a:r>
              <a:rPr lang="en-IN" sz="600" b="0" dirty="0">
                <a:effectLst/>
                <a:latin typeface="Consolas" panose="020B0609020204030204" pitchFamily="49" charset="0"/>
              </a:rPr>
              <a:t>    {Fore.YELLOW}{Style.BRIGHT}Press 7.Exit </a:t>
            </a:r>
          </a:p>
          <a:p>
            <a:r>
              <a:rPr lang="en-IN" sz="600" b="0" dirty="0">
                <a:effectLst/>
                <a:latin typeface="Consolas" panose="020B0609020204030204" pitchFamily="49" charset="0"/>
              </a:rPr>
              <a:t>          ''' )</a:t>
            </a:r>
          </a:p>
          <a:p>
            <a:r>
              <a:rPr lang="en-IN" sz="600" b="0" dirty="0">
                <a:effectLst/>
                <a:latin typeface="Consolas" panose="020B0609020204030204" pitchFamily="49" charset="0"/>
              </a:rPr>
              <a:t>    option = input("Enter your choice:").strip()</a:t>
            </a:r>
          </a:p>
          <a:p>
            <a:r>
              <a:rPr lang="en-IN" sz="600" b="0" dirty="0">
                <a:effectLst/>
                <a:latin typeface="Consolas" panose="020B0609020204030204" pitchFamily="49" charset="0"/>
              </a:rPr>
              <a:t>    if option == "1":</a:t>
            </a:r>
          </a:p>
          <a:p>
            <a:r>
              <a:rPr lang="en-IN" sz="600" b="0" dirty="0">
                <a:effectLst/>
                <a:latin typeface="Consolas" panose="020B0609020204030204" pitchFamily="49" charset="0"/>
              </a:rPr>
              <a:t>        check_user_detail()</a:t>
            </a:r>
          </a:p>
          <a:p>
            <a:r>
              <a:rPr lang="en-IN" sz="600" b="0" dirty="0">
                <a:effectLst/>
                <a:latin typeface="Consolas" panose="020B0609020204030204" pitchFamily="49" charset="0"/>
              </a:rPr>
              <a:t>    elif option == "2":</a:t>
            </a:r>
          </a:p>
          <a:p>
            <a:r>
              <a:rPr lang="en-IN" sz="600" b="0" dirty="0">
                <a:effectLst/>
                <a:latin typeface="Consolas" panose="020B0609020204030204" pitchFamily="49" charset="0"/>
              </a:rPr>
              <a:t>        chk_acc_bal()</a:t>
            </a:r>
          </a:p>
          <a:p>
            <a:r>
              <a:rPr lang="en-IN" sz="600" b="0" dirty="0">
                <a:effectLst/>
                <a:latin typeface="Consolas" panose="020B0609020204030204" pitchFamily="49" charset="0"/>
              </a:rPr>
              <a:t>    elif option == "3":</a:t>
            </a:r>
          </a:p>
          <a:p>
            <a:r>
              <a:rPr lang="en-IN" sz="600" b="0" dirty="0">
                <a:effectLst/>
                <a:latin typeface="Consolas" panose="020B0609020204030204" pitchFamily="49" charset="0"/>
              </a:rPr>
              <a:t>        deposit_money()</a:t>
            </a:r>
          </a:p>
          <a:p>
            <a:r>
              <a:rPr lang="en-IN" sz="600" b="0" dirty="0">
                <a:effectLst/>
                <a:latin typeface="Consolas" panose="020B0609020204030204" pitchFamily="49" charset="0"/>
              </a:rPr>
              <a:t>    elif option == "4":</a:t>
            </a:r>
          </a:p>
          <a:p>
            <a:r>
              <a:rPr lang="en-IN" sz="600" b="0" dirty="0">
                <a:effectLst/>
                <a:latin typeface="Consolas" panose="020B0609020204030204" pitchFamily="49" charset="0"/>
              </a:rPr>
              <a:t>        withdraw_money()</a:t>
            </a:r>
          </a:p>
          <a:p>
            <a:r>
              <a:rPr lang="en-IN" sz="600" b="0" dirty="0">
                <a:effectLst/>
                <a:latin typeface="Consolas" panose="020B0609020204030204" pitchFamily="49" charset="0"/>
              </a:rPr>
              <a:t>    elif option == "5":</a:t>
            </a:r>
          </a:p>
          <a:p>
            <a:r>
              <a:rPr lang="en-IN" sz="600" b="0" dirty="0">
                <a:effectLst/>
                <a:latin typeface="Consolas" panose="020B0609020204030204" pitchFamily="49" charset="0"/>
              </a:rPr>
              <a:t>        delete_account()</a:t>
            </a:r>
          </a:p>
          <a:p>
            <a:r>
              <a:rPr lang="en-IN" sz="600" b="0" dirty="0">
                <a:effectLst/>
                <a:latin typeface="Consolas" panose="020B0609020204030204" pitchFamily="49" charset="0"/>
              </a:rPr>
              <a:t>    elif option == "6":</a:t>
            </a:r>
          </a:p>
          <a:p>
            <a:r>
              <a:rPr lang="en-IN" sz="600" b="0" dirty="0">
                <a:effectLst/>
                <a:latin typeface="Consolas" panose="020B0609020204030204" pitchFamily="49" charset="0"/>
              </a:rPr>
              <a:t>        modify_acc()</a:t>
            </a:r>
          </a:p>
          <a:p>
            <a:r>
              <a:rPr lang="en-IN" sz="600" b="0" dirty="0">
                <a:effectLst/>
                <a:latin typeface="Consolas" panose="020B0609020204030204" pitchFamily="49" charset="0"/>
              </a:rPr>
              <a:t>    elif option == "7":</a:t>
            </a:r>
          </a:p>
          <a:p>
            <a:r>
              <a:rPr lang="en-IN" sz="600" b="0" dirty="0">
                <a:effectLst/>
                <a:latin typeface="Consolas" panose="020B0609020204030204" pitchFamily="49" charset="0"/>
              </a:rPr>
              <a:t>        exit()</a:t>
            </a:r>
          </a:p>
          <a:p>
            <a:r>
              <a:rPr lang="en-IN" sz="600" b="0" dirty="0">
                <a:effectLst/>
                <a:latin typeface="Consolas" panose="020B0609020204030204" pitchFamily="49" charset="0"/>
              </a:rPr>
              <a:t>    else:</a:t>
            </a:r>
          </a:p>
          <a:p>
            <a:r>
              <a:rPr lang="en-IN" sz="600" b="0" dirty="0">
                <a:effectLst/>
                <a:latin typeface="Consolas" panose="020B0609020204030204" pitchFamily="49" charset="0"/>
              </a:rPr>
              <a:t>        print("Wrong Input")</a:t>
            </a:r>
          </a:p>
          <a:p>
            <a:r>
              <a:rPr lang="en-IN" sz="600" b="0" dirty="0">
                <a:effectLst/>
                <a:latin typeface="Consolas" panose="020B0609020204030204" pitchFamily="49" charset="0"/>
              </a:rPr>
              <a:t>        cls()</a:t>
            </a:r>
          </a:p>
          <a:p>
            <a:r>
              <a:rPr lang="en-IN" sz="600" b="0" dirty="0">
                <a:effectLst/>
                <a:latin typeface="Consolas" panose="020B0609020204030204" pitchFamily="49" charset="0"/>
              </a:rPr>
              <a:t>        signIn()</a:t>
            </a:r>
          </a:p>
          <a:p>
            <a:r>
              <a:rPr lang="en-IN" sz="600" b="0" dirty="0">
                <a:effectLst/>
                <a:latin typeface="Consolas" panose="020B0609020204030204" pitchFamily="49" charset="0"/>
              </a:rPr>
              <a:t>def start_Program():</a:t>
            </a:r>
          </a:p>
          <a:p>
            <a:r>
              <a:rPr lang="en-IN" sz="600" b="0" dirty="0">
                <a:effectLst/>
                <a:latin typeface="Consolas" panose="020B0609020204030204" pitchFamily="49" charset="0"/>
              </a:rPr>
              <a:t>    print(f"{Fore.YELLOW}{Style.BRIGHT}****************** BANK OF RCC ******************")</a:t>
            </a:r>
          </a:p>
          <a:p>
            <a:r>
              <a:rPr lang="en-IN" sz="600" b="0" dirty="0">
                <a:effectLst/>
                <a:latin typeface="Consolas" panose="020B0609020204030204" pitchFamily="49" charset="0"/>
              </a:rPr>
              <a:t>    print(f"{Fore.CYAN}{Style.BRIGHT}              Press 1 : For New Registration")</a:t>
            </a:r>
          </a:p>
          <a:p>
            <a:r>
              <a:rPr lang="en-IN" sz="600" b="0" dirty="0">
                <a:effectLst/>
                <a:latin typeface="Consolas" panose="020B0609020204030204" pitchFamily="49" charset="0"/>
              </a:rPr>
              <a:t>    print(f"{Fore.CYAN}{Style.BRIGHT}              Press 2 : For SignIn / LogIn")</a:t>
            </a:r>
          </a:p>
          <a:p>
            <a:r>
              <a:rPr lang="en-IN" sz="600" b="0" dirty="0">
                <a:effectLst/>
                <a:latin typeface="Consolas" panose="020B0609020204030204" pitchFamily="49" charset="0"/>
              </a:rPr>
              <a:t>    print(f"{Fore.CYAN}{Style.BRIGHT}              Press 3 : For knowing your account number")</a:t>
            </a:r>
          </a:p>
          <a:p>
            <a:r>
              <a:rPr lang="en-IN" sz="600" b="0" dirty="0">
                <a:effectLst/>
                <a:latin typeface="Consolas" panose="020B0609020204030204" pitchFamily="49" charset="0"/>
              </a:rPr>
              <a:t>    ch = input('''</a:t>
            </a:r>
          </a:p>
          <a:p>
            <a:r>
              <a:rPr lang="en-IN" sz="600" b="0" dirty="0">
                <a:effectLst/>
                <a:latin typeface="Consolas" panose="020B0609020204030204" pitchFamily="49" charset="0"/>
              </a:rPr>
              <a:t>Enter Your Choice [1 or 2 or 3 ] :''')</a:t>
            </a:r>
          </a:p>
          <a:p>
            <a:r>
              <a:rPr lang="en-IN" sz="600" b="0" dirty="0">
                <a:effectLst/>
                <a:latin typeface="Consolas" panose="020B0609020204030204" pitchFamily="49" charset="0"/>
              </a:rPr>
              <a:t>    if ch == "1":</a:t>
            </a:r>
          </a:p>
          <a:p>
            <a:r>
              <a:rPr lang="en-IN" sz="600" b="0" dirty="0">
                <a:effectLst/>
                <a:latin typeface="Consolas" panose="020B0609020204030204" pitchFamily="49" charset="0"/>
              </a:rPr>
              <a:t>        registerNewUser()</a:t>
            </a:r>
          </a:p>
          <a:p>
            <a:r>
              <a:rPr lang="en-IN" sz="600" b="0" dirty="0">
                <a:effectLst/>
                <a:latin typeface="Consolas" panose="020B0609020204030204" pitchFamily="49" charset="0"/>
              </a:rPr>
              <a:t>    elif ch == "2":</a:t>
            </a:r>
          </a:p>
          <a:p>
            <a:r>
              <a:rPr lang="en-IN" sz="600" b="0" dirty="0">
                <a:effectLst/>
                <a:latin typeface="Consolas" panose="020B0609020204030204" pitchFamily="49" charset="0"/>
              </a:rPr>
              <a:t>        global user_chk</a:t>
            </a:r>
          </a:p>
          <a:p>
            <a:r>
              <a:rPr lang="en-IN" sz="600" b="0" dirty="0">
                <a:effectLst/>
                <a:latin typeface="Consolas" panose="020B0609020204030204" pitchFamily="49" charset="0"/>
              </a:rPr>
              <a:t>        # print(user_chk)</a:t>
            </a:r>
          </a:p>
          <a:p>
            <a:r>
              <a:rPr lang="en-IN" sz="600" b="0" dirty="0">
                <a:effectLst/>
                <a:latin typeface="Consolas" panose="020B0609020204030204" pitchFamily="49" charset="0"/>
              </a:rPr>
              <a:t>        user_authentication()</a:t>
            </a:r>
          </a:p>
          <a:p>
            <a:r>
              <a:rPr lang="en-IN" sz="600" b="0" dirty="0">
                <a:effectLst/>
                <a:latin typeface="Consolas" panose="020B0609020204030204" pitchFamily="49" charset="0"/>
              </a:rPr>
              <a:t>    elif ch == "3":</a:t>
            </a:r>
          </a:p>
          <a:p>
            <a:r>
              <a:rPr lang="en-IN" sz="600" b="0" dirty="0">
                <a:effectLst/>
                <a:latin typeface="Consolas" panose="020B0609020204030204" pitchFamily="49" charset="0"/>
              </a:rPr>
              <a:t>        get_account_no()</a:t>
            </a:r>
          </a:p>
          <a:p>
            <a:r>
              <a:rPr lang="en-IN" sz="600" b="0" dirty="0">
                <a:effectLst/>
                <a:latin typeface="Consolas" panose="020B0609020204030204" pitchFamily="49" charset="0"/>
              </a:rPr>
              <a:t>        exit_program()</a:t>
            </a:r>
          </a:p>
        </p:txBody>
      </p:sp>
      <p:sp>
        <p:nvSpPr>
          <p:cNvPr id="8" name="TextBox 7">
            <a:extLst>
              <a:ext uri="{FF2B5EF4-FFF2-40B4-BE49-F238E27FC236}">
                <a16:creationId xmlns:a16="http://schemas.microsoft.com/office/drawing/2014/main" id="{0B2DC5C2-A720-64D4-8D2B-86A898401DA0}"/>
              </a:ext>
            </a:extLst>
          </p:cNvPr>
          <p:cNvSpPr txBox="1"/>
          <p:nvPr/>
        </p:nvSpPr>
        <p:spPr>
          <a:xfrm>
            <a:off x="7848600" y="685800"/>
            <a:ext cx="2743200" cy="3293209"/>
          </a:xfrm>
          <a:prstGeom prst="rect">
            <a:avLst/>
          </a:prstGeom>
          <a:noFill/>
        </p:spPr>
        <p:txBody>
          <a:bodyPr wrap="square" rtlCol="0">
            <a:spAutoFit/>
          </a:bodyPr>
          <a:lstStyle/>
          <a:p>
            <a:r>
              <a:rPr lang="en-GB" sz="800" b="0" dirty="0">
                <a:effectLst/>
                <a:latin typeface="Consolas" panose="020B0609020204030204" pitchFamily="49" charset="0"/>
              </a:rPr>
              <a:t>else:</a:t>
            </a:r>
          </a:p>
          <a:p>
            <a:r>
              <a:rPr lang="en-GB" sz="800" b="0" dirty="0">
                <a:effectLst/>
                <a:latin typeface="Consolas" panose="020B0609020204030204" pitchFamily="49" charset="0"/>
              </a:rPr>
              <a:t>        print(" WRONG INPUT ")</a:t>
            </a:r>
          </a:p>
          <a:p>
            <a:r>
              <a:rPr lang="en-GB" sz="800" b="0" dirty="0">
                <a:effectLst/>
                <a:latin typeface="Consolas" panose="020B0609020204030204" pitchFamily="49" charset="0"/>
              </a:rPr>
              <a:t>        a = input("press 1 to retry or any other button to exit: ")</a:t>
            </a:r>
          </a:p>
          <a:p>
            <a:r>
              <a:rPr lang="en-GB" sz="800" b="0" dirty="0">
                <a:effectLst/>
                <a:latin typeface="Consolas" panose="020B0609020204030204" pitchFamily="49" charset="0"/>
              </a:rPr>
              <a:t>        if a == "1":</a:t>
            </a:r>
          </a:p>
          <a:p>
            <a:r>
              <a:rPr lang="en-GB" sz="800" b="0" dirty="0">
                <a:effectLst/>
                <a:latin typeface="Consolas" panose="020B0609020204030204" pitchFamily="49" charset="0"/>
              </a:rPr>
              <a:t>            cls()</a:t>
            </a:r>
          </a:p>
          <a:p>
            <a:r>
              <a:rPr lang="en-GB" sz="800" b="0" dirty="0">
                <a:effectLst/>
                <a:latin typeface="Consolas" panose="020B0609020204030204" pitchFamily="49" charset="0"/>
              </a:rPr>
              <a:t>            start_Program()</a:t>
            </a:r>
          </a:p>
          <a:p>
            <a:r>
              <a:rPr lang="en-GB" sz="800" b="0" dirty="0">
                <a:effectLst/>
                <a:latin typeface="Consolas" panose="020B0609020204030204" pitchFamily="49" charset="0"/>
              </a:rPr>
              <a:t>        else:</a:t>
            </a:r>
          </a:p>
          <a:p>
            <a:r>
              <a:rPr lang="en-GB" sz="800" b="0" dirty="0">
                <a:effectLst/>
                <a:latin typeface="Consolas" panose="020B0609020204030204" pitchFamily="49" charset="0"/>
              </a:rPr>
              <a:t>            exit()</a:t>
            </a:r>
          </a:p>
          <a:p>
            <a:r>
              <a:rPr lang="en-GB" sz="800" b="0" dirty="0">
                <a:effectLst/>
                <a:latin typeface="Consolas" panose="020B0609020204030204" pitchFamily="49" charset="0"/>
              </a:rPr>
              <a:t>def exit_program():</a:t>
            </a:r>
          </a:p>
          <a:p>
            <a:r>
              <a:rPr lang="en-GB" sz="800" b="0" dirty="0">
                <a:effectLst/>
                <a:latin typeface="Consolas" panose="020B0609020204030204" pitchFamily="49" charset="0"/>
              </a:rPr>
              <a:t>    x = input("Process completed~~~Press 1 to continue to sign in page or To exit please press any other key:").strip()</a:t>
            </a:r>
          </a:p>
          <a:p>
            <a:r>
              <a:rPr lang="en-GB" sz="800" b="0" dirty="0">
                <a:effectLst/>
                <a:latin typeface="Consolas" panose="020B0609020204030204" pitchFamily="49" charset="0"/>
              </a:rPr>
              <a:t>    if x == "1":</a:t>
            </a:r>
          </a:p>
          <a:p>
            <a:r>
              <a:rPr lang="en-GB" sz="800" b="0" dirty="0">
                <a:effectLst/>
                <a:latin typeface="Consolas" panose="020B0609020204030204" pitchFamily="49" charset="0"/>
              </a:rPr>
              <a:t>        cls()</a:t>
            </a:r>
          </a:p>
          <a:p>
            <a:r>
              <a:rPr lang="en-GB" sz="800" b="0" dirty="0">
                <a:effectLst/>
                <a:latin typeface="Consolas" panose="020B0609020204030204" pitchFamily="49" charset="0"/>
              </a:rPr>
              <a:t>        signIn()</a:t>
            </a:r>
          </a:p>
          <a:p>
            <a:r>
              <a:rPr lang="en-GB" sz="800" b="0" dirty="0">
                <a:effectLst/>
                <a:latin typeface="Consolas" panose="020B0609020204030204" pitchFamily="49" charset="0"/>
              </a:rPr>
              <a:t>    else:</a:t>
            </a:r>
          </a:p>
          <a:p>
            <a:r>
              <a:rPr lang="en-GB" sz="800" b="0" dirty="0">
                <a:effectLst/>
                <a:latin typeface="Consolas" panose="020B0609020204030204" pitchFamily="49" charset="0"/>
              </a:rPr>
              <a:t>        exit()</a:t>
            </a:r>
          </a:p>
          <a:p>
            <a:r>
              <a:rPr lang="en-GB" sz="800" b="0" dirty="0">
                <a:effectLst/>
                <a:latin typeface="Consolas" panose="020B0609020204030204" pitchFamily="49" charset="0"/>
              </a:rPr>
              <a:t>user_chk = 0</a:t>
            </a:r>
          </a:p>
          <a:p>
            <a:r>
              <a:rPr lang="en-GB" sz="800" b="0" dirty="0">
                <a:effectLst/>
                <a:latin typeface="Consolas" panose="020B0609020204030204" pitchFamily="49" charset="0"/>
              </a:rPr>
              <a:t>server_pass = 0</a:t>
            </a:r>
          </a:p>
          <a:p>
            <a:r>
              <a:rPr lang="en-GB" sz="800" b="0" dirty="0">
                <a:effectLst/>
                <a:latin typeface="Consolas" panose="020B0609020204030204" pitchFamily="49" charset="0"/>
              </a:rPr>
              <a:t>attain_server_pass()</a:t>
            </a:r>
          </a:p>
          <a:p>
            <a:r>
              <a:rPr lang="en-GB" sz="800" b="0" dirty="0">
                <a:effectLst/>
                <a:latin typeface="Consolas" panose="020B0609020204030204" pitchFamily="49" charset="0"/>
              </a:rPr>
              <a:t>establish_database()</a:t>
            </a:r>
          </a:p>
          <a:p>
            <a:r>
              <a:rPr lang="en-GB" sz="800" b="0" dirty="0">
                <a:effectLst/>
                <a:latin typeface="Consolas" panose="020B0609020204030204" pitchFamily="49" charset="0"/>
              </a:rPr>
              <a:t>start_Program()</a:t>
            </a:r>
          </a:p>
          <a:p>
            <a:r>
              <a:rPr lang="en-GB" sz="800" b="0" dirty="0">
                <a:effectLst/>
                <a:latin typeface="Consolas" panose="020B0609020204030204" pitchFamily="49" charset="0"/>
              </a:rPr>
              <a:t>while True:</a:t>
            </a:r>
          </a:p>
          <a:p>
            <a:r>
              <a:rPr lang="en-GB" sz="800" b="0" dirty="0">
                <a:effectLst/>
                <a:latin typeface="Consolas" panose="020B0609020204030204" pitchFamily="49" charset="0"/>
              </a:rPr>
              <a:t>    exit_program()</a:t>
            </a:r>
          </a:p>
          <a:p>
            <a:r>
              <a:rPr lang="en-GB" sz="800" b="0" dirty="0">
                <a:effectLst/>
                <a:latin typeface="Consolas" panose="020B0609020204030204" pitchFamily="49" charset="0"/>
              </a:rPr>
              <a:t>#done </a:t>
            </a:r>
          </a:p>
        </p:txBody>
      </p:sp>
    </p:spTree>
    <p:extLst>
      <p:ext uri="{BB962C8B-B14F-4D97-AF65-F5344CB8AC3E}">
        <p14:creationId xmlns:p14="http://schemas.microsoft.com/office/powerpoint/2010/main" val="87786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010F0-9B6C-538A-4180-11142DFCFB19}"/>
              </a:ext>
            </a:extLst>
          </p:cNvPr>
          <p:cNvPicPr>
            <a:picLocks noChangeAspect="1"/>
          </p:cNvPicPr>
          <p:nvPr/>
        </p:nvPicPr>
        <p:blipFill>
          <a:blip r:embed="rId2"/>
          <a:stretch>
            <a:fillRect/>
          </a:stretch>
        </p:blipFill>
        <p:spPr>
          <a:xfrm>
            <a:off x="9851206" y="1371600"/>
            <a:ext cx="1828800" cy="1828800"/>
          </a:xfrm>
          <a:prstGeom prst="rect">
            <a:avLst/>
          </a:prstGeom>
        </p:spPr>
      </p:pic>
      <p:sp>
        <p:nvSpPr>
          <p:cNvPr id="2" name="object 2"/>
          <p:cNvSpPr txBox="1"/>
          <p:nvPr/>
        </p:nvSpPr>
        <p:spPr>
          <a:xfrm>
            <a:off x="529971" y="898371"/>
            <a:ext cx="10296525" cy="952825"/>
          </a:xfrm>
          <a:prstGeom prst="rect">
            <a:avLst/>
          </a:prstGeom>
        </p:spPr>
        <p:txBody>
          <a:bodyPr vert="horz" wrap="square" lIns="0" tIns="186690" rIns="0" bIns="0" rtlCol="0">
            <a:spAutoFit/>
          </a:bodyPr>
          <a:lstStyle/>
          <a:p>
            <a:pPr marL="117475">
              <a:lnSpc>
                <a:spcPct val="100000"/>
              </a:lnSpc>
              <a:spcBef>
                <a:spcPts val="225"/>
              </a:spcBef>
              <a:tabLst>
                <a:tab pos="622300" algn="l"/>
              </a:tabLst>
            </a:pPr>
            <a:r>
              <a:rPr lang="en-US" sz="2400" dirty="0">
                <a:latin typeface="Tahoma"/>
                <a:cs typeface="Tahoma"/>
              </a:rPr>
              <a:t>Q1. How to install colorama or sql-connector?</a:t>
            </a:r>
          </a:p>
          <a:p>
            <a:pPr marL="117475">
              <a:lnSpc>
                <a:spcPct val="100000"/>
              </a:lnSpc>
              <a:spcBef>
                <a:spcPts val="225"/>
              </a:spcBef>
              <a:tabLst>
                <a:tab pos="622300" algn="l"/>
              </a:tabLst>
            </a:pPr>
            <a:r>
              <a:rPr lang="en-US" sz="2400" spc="-90" dirty="0">
                <a:latin typeface="Tahoma"/>
                <a:cs typeface="Tahoma"/>
              </a:rPr>
              <a:t>Ans: use</a:t>
            </a:r>
            <a:r>
              <a:rPr lang="en-US" sz="2400" b="1" spc="-90" dirty="0">
                <a:latin typeface="Tahoma"/>
                <a:cs typeface="Tahoma"/>
              </a:rPr>
              <a:t> pip install colorama </a:t>
            </a:r>
            <a:r>
              <a:rPr lang="en-US" sz="2400" spc="-90" dirty="0">
                <a:latin typeface="Tahoma"/>
                <a:cs typeface="Tahoma"/>
              </a:rPr>
              <a:t>and </a:t>
            </a:r>
            <a:r>
              <a:rPr lang="en-US" sz="2400" b="1" spc="-90" dirty="0">
                <a:latin typeface="Tahoma"/>
                <a:cs typeface="Tahoma"/>
              </a:rPr>
              <a:t>pip install </a:t>
            </a:r>
            <a:r>
              <a:rPr lang="en-US" sz="2400" b="1" spc="-90" dirty="0" err="1">
                <a:latin typeface="Tahoma"/>
                <a:cs typeface="Tahoma"/>
              </a:rPr>
              <a:t>sql</a:t>
            </a:r>
            <a:r>
              <a:rPr lang="en-US" sz="2400" b="1" spc="-90" dirty="0">
                <a:latin typeface="Tahoma"/>
                <a:cs typeface="Tahoma"/>
              </a:rPr>
              <a:t>-connector-python</a:t>
            </a:r>
            <a:endParaRPr sz="2400" dirty="0">
              <a:latin typeface="Tahoma"/>
              <a:cs typeface="Tahoma"/>
            </a:endParaRPr>
          </a:p>
        </p:txBody>
      </p:sp>
      <p:sp>
        <p:nvSpPr>
          <p:cNvPr id="3" name="TextBox 2">
            <a:extLst>
              <a:ext uri="{FF2B5EF4-FFF2-40B4-BE49-F238E27FC236}">
                <a16:creationId xmlns:a16="http://schemas.microsoft.com/office/drawing/2014/main" id="{604BF518-3908-FA20-4A42-26D064C54CDD}"/>
              </a:ext>
            </a:extLst>
          </p:cNvPr>
          <p:cNvSpPr txBox="1"/>
          <p:nvPr/>
        </p:nvSpPr>
        <p:spPr>
          <a:xfrm flipH="1">
            <a:off x="4114800" y="132050"/>
            <a:ext cx="1676400" cy="553998"/>
          </a:xfrm>
          <a:prstGeom prst="rect">
            <a:avLst/>
          </a:prstGeom>
          <a:noFill/>
        </p:spPr>
        <p:txBody>
          <a:bodyPr wrap="square" rtlCol="0">
            <a:spAutoFit/>
          </a:bodyPr>
          <a:lstStyle/>
          <a:p>
            <a:r>
              <a:rPr lang="en-IN" sz="3000" b="1" spc="-425" dirty="0">
                <a:latin typeface="Tahoma"/>
                <a:cs typeface="Tahoma"/>
              </a:rPr>
              <a:t>Q</a:t>
            </a:r>
            <a:r>
              <a:rPr lang="en-IN" sz="3000" b="1" spc="-254" dirty="0">
                <a:latin typeface="Tahoma"/>
                <a:cs typeface="Tahoma"/>
              </a:rPr>
              <a:t> </a:t>
            </a:r>
            <a:r>
              <a:rPr lang="en-IN" sz="3000" b="1" spc="-185" dirty="0">
                <a:latin typeface="Tahoma"/>
                <a:cs typeface="Tahoma"/>
              </a:rPr>
              <a:t>&amp;</a:t>
            </a:r>
            <a:r>
              <a:rPr lang="en-IN" sz="3000" b="1" spc="-225" dirty="0">
                <a:latin typeface="Tahoma"/>
                <a:cs typeface="Tahoma"/>
              </a:rPr>
              <a:t> </a:t>
            </a:r>
            <a:r>
              <a:rPr lang="en-IN" sz="3000" b="1" spc="-35" dirty="0">
                <a:latin typeface="Tahoma"/>
                <a:cs typeface="Tahoma"/>
              </a:rPr>
              <a:t>A</a:t>
            </a:r>
            <a:r>
              <a:rPr lang="en-IN" sz="3000" b="1" spc="-220" dirty="0">
                <a:latin typeface="Tahoma"/>
                <a:cs typeface="Tahoma"/>
              </a:rPr>
              <a:t> </a:t>
            </a:r>
            <a:r>
              <a:rPr lang="en-IN" sz="3000" b="1" spc="35" dirty="0">
                <a:latin typeface="Tahoma"/>
                <a:cs typeface="Tahoma"/>
              </a:rPr>
              <a:t>:</a:t>
            </a:r>
            <a:r>
              <a:rPr lang="en-IN" sz="3000" b="1" spc="-55" dirty="0">
                <a:latin typeface="Tahoma"/>
                <a:cs typeface="Tahoma"/>
              </a:rPr>
              <a:t>-</a:t>
            </a:r>
            <a:endParaRPr lang="en-IN" sz="3000" dirty="0">
              <a:latin typeface="Tahoma"/>
              <a:cs typeface="Tahoma"/>
            </a:endParaRPr>
          </a:p>
        </p:txBody>
      </p:sp>
      <p:sp>
        <p:nvSpPr>
          <p:cNvPr id="5" name="object 2">
            <a:extLst>
              <a:ext uri="{FF2B5EF4-FFF2-40B4-BE49-F238E27FC236}">
                <a16:creationId xmlns:a16="http://schemas.microsoft.com/office/drawing/2014/main" id="{D20ABC66-D2E1-3A3E-DE05-C2407A146D57}"/>
              </a:ext>
            </a:extLst>
          </p:cNvPr>
          <p:cNvSpPr txBox="1"/>
          <p:nvPr/>
        </p:nvSpPr>
        <p:spPr>
          <a:xfrm>
            <a:off x="529972" y="2122914"/>
            <a:ext cx="10296525" cy="952825"/>
          </a:xfrm>
          <a:prstGeom prst="rect">
            <a:avLst/>
          </a:prstGeom>
        </p:spPr>
        <p:txBody>
          <a:bodyPr vert="horz" wrap="square" lIns="0" tIns="186690" rIns="0" bIns="0" rtlCol="0">
            <a:spAutoFit/>
          </a:bodyPr>
          <a:lstStyle/>
          <a:p>
            <a:pPr marL="117475">
              <a:lnSpc>
                <a:spcPct val="100000"/>
              </a:lnSpc>
              <a:spcBef>
                <a:spcPts val="225"/>
              </a:spcBef>
              <a:tabLst>
                <a:tab pos="622300" algn="l"/>
              </a:tabLst>
            </a:pPr>
            <a:r>
              <a:rPr lang="en-US" sz="2400" dirty="0">
                <a:latin typeface="Tahoma"/>
                <a:cs typeface="Tahoma"/>
              </a:rPr>
              <a:t>Q2. How to run this program?</a:t>
            </a:r>
          </a:p>
          <a:p>
            <a:pPr marL="117475">
              <a:lnSpc>
                <a:spcPct val="100000"/>
              </a:lnSpc>
              <a:spcBef>
                <a:spcPts val="225"/>
              </a:spcBef>
              <a:tabLst>
                <a:tab pos="622300" algn="l"/>
              </a:tabLst>
            </a:pPr>
            <a:r>
              <a:rPr lang="en-US" sz="2400" spc="-90" dirty="0">
                <a:latin typeface="Tahoma"/>
                <a:cs typeface="Tahoma"/>
              </a:rPr>
              <a:t>Ans: use</a:t>
            </a:r>
            <a:r>
              <a:rPr lang="en-US" sz="2400" b="1" spc="-90" dirty="0">
                <a:latin typeface="Tahoma"/>
                <a:cs typeface="Tahoma"/>
              </a:rPr>
              <a:t> python3 </a:t>
            </a:r>
            <a:r>
              <a:rPr lang="en-US" sz="2400" spc="-90" dirty="0">
                <a:latin typeface="Tahoma"/>
                <a:cs typeface="Tahoma"/>
              </a:rPr>
              <a:t>[space] </a:t>
            </a:r>
            <a:r>
              <a:rPr lang="en-US" sz="2400" b="1" spc="-90" dirty="0">
                <a:latin typeface="Tahoma"/>
                <a:cs typeface="Tahoma"/>
              </a:rPr>
              <a:t>filename.py</a:t>
            </a:r>
            <a:endParaRPr sz="2400" dirty="0">
              <a:latin typeface="Tahoma"/>
              <a:cs typeface="Tahoma"/>
            </a:endParaRPr>
          </a:p>
        </p:txBody>
      </p:sp>
      <p:sp>
        <p:nvSpPr>
          <p:cNvPr id="7" name="object 2">
            <a:extLst>
              <a:ext uri="{FF2B5EF4-FFF2-40B4-BE49-F238E27FC236}">
                <a16:creationId xmlns:a16="http://schemas.microsoft.com/office/drawing/2014/main" id="{DF813F73-5D6C-FB86-367E-D6A5A44D20D9}"/>
              </a:ext>
            </a:extLst>
          </p:cNvPr>
          <p:cNvSpPr txBox="1"/>
          <p:nvPr/>
        </p:nvSpPr>
        <p:spPr>
          <a:xfrm>
            <a:off x="533397" y="3347457"/>
            <a:ext cx="10296525" cy="952825"/>
          </a:xfrm>
          <a:prstGeom prst="rect">
            <a:avLst/>
          </a:prstGeom>
        </p:spPr>
        <p:txBody>
          <a:bodyPr vert="horz" wrap="square" lIns="0" tIns="186690" rIns="0" bIns="0" rtlCol="0">
            <a:spAutoFit/>
          </a:bodyPr>
          <a:lstStyle/>
          <a:p>
            <a:pPr marL="117475">
              <a:lnSpc>
                <a:spcPct val="100000"/>
              </a:lnSpc>
              <a:spcBef>
                <a:spcPts val="225"/>
              </a:spcBef>
              <a:tabLst>
                <a:tab pos="622300" algn="l"/>
              </a:tabLst>
            </a:pPr>
            <a:r>
              <a:rPr lang="en-US" sz="2400" dirty="0">
                <a:latin typeface="Tahoma"/>
                <a:cs typeface="Tahoma"/>
              </a:rPr>
              <a:t>Q3. Is your Data safe? </a:t>
            </a:r>
          </a:p>
          <a:p>
            <a:pPr marL="117475">
              <a:lnSpc>
                <a:spcPct val="100000"/>
              </a:lnSpc>
              <a:spcBef>
                <a:spcPts val="225"/>
              </a:spcBef>
              <a:tabLst>
                <a:tab pos="622300" algn="l"/>
              </a:tabLst>
            </a:pPr>
            <a:r>
              <a:rPr lang="en-US" sz="2400" spc="-90" dirty="0">
                <a:latin typeface="Tahoma"/>
                <a:cs typeface="Tahoma"/>
              </a:rPr>
              <a:t>Ans: Yes, Your data is completely safe.</a:t>
            </a:r>
            <a:endParaRPr sz="2400" dirty="0">
              <a:latin typeface="Tahoma"/>
              <a:cs typeface="Tahoma"/>
            </a:endParaRPr>
          </a:p>
        </p:txBody>
      </p:sp>
      <p:sp>
        <p:nvSpPr>
          <p:cNvPr id="9" name="object 2">
            <a:extLst>
              <a:ext uri="{FF2B5EF4-FFF2-40B4-BE49-F238E27FC236}">
                <a16:creationId xmlns:a16="http://schemas.microsoft.com/office/drawing/2014/main" id="{5F3F48AD-7118-8E0B-230C-AB47D7294B2C}"/>
              </a:ext>
            </a:extLst>
          </p:cNvPr>
          <p:cNvSpPr txBox="1"/>
          <p:nvPr/>
        </p:nvSpPr>
        <p:spPr>
          <a:xfrm>
            <a:off x="533398" y="4572000"/>
            <a:ext cx="10296525" cy="1322157"/>
          </a:xfrm>
          <a:prstGeom prst="rect">
            <a:avLst/>
          </a:prstGeom>
        </p:spPr>
        <p:txBody>
          <a:bodyPr vert="horz" wrap="square" lIns="0" tIns="186690" rIns="0" bIns="0" rtlCol="0">
            <a:spAutoFit/>
          </a:bodyPr>
          <a:lstStyle/>
          <a:p>
            <a:pPr marL="117475">
              <a:lnSpc>
                <a:spcPct val="100000"/>
              </a:lnSpc>
              <a:spcBef>
                <a:spcPts val="225"/>
              </a:spcBef>
              <a:tabLst>
                <a:tab pos="622300" algn="l"/>
              </a:tabLst>
            </a:pPr>
            <a:r>
              <a:rPr lang="en-US" sz="2400" dirty="0">
                <a:latin typeface="Tahoma"/>
                <a:cs typeface="Tahoma"/>
              </a:rPr>
              <a:t>Q4. Can Anyone withdraw money from my account?</a:t>
            </a:r>
          </a:p>
          <a:p>
            <a:pPr marL="117475">
              <a:lnSpc>
                <a:spcPct val="100000"/>
              </a:lnSpc>
              <a:spcBef>
                <a:spcPts val="225"/>
              </a:spcBef>
              <a:tabLst>
                <a:tab pos="622300" algn="l"/>
              </a:tabLst>
            </a:pPr>
            <a:r>
              <a:rPr lang="en-US" sz="2400" spc="-90" dirty="0">
                <a:latin typeface="Tahoma"/>
                <a:cs typeface="Tahoma"/>
              </a:rPr>
              <a:t>Ans: </a:t>
            </a:r>
            <a:r>
              <a:rPr lang="en-US" sz="2400" b="1" spc="-90" dirty="0">
                <a:latin typeface="Tahoma"/>
                <a:cs typeface="Tahoma"/>
              </a:rPr>
              <a:t>yes</a:t>
            </a:r>
            <a:r>
              <a:rPr lang="en-US" sz="2400" spc="-90" dirty="0">
                <a:latin typeface="Tahoma"/>
                <a:cs typeface="Tahoma"/>
              </a:rPr>
              <a:t>, If he knows your account password. So, don’t share your password 			with anyone.</a:t>
            </a:r>
            <a:endParaRPr sz="2400" dirty="0">
              <a:latin typeface="Tahoma"/>
              <a:cs typeface="Tahom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16</TotalTime>
  <Words>3330</Words>
  <Application>Microsoft Office PowerPoint</Application>
  <PresentationFormat>Widescreen</PresentationFormat>
  <Paragraphs>370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MS UI Gothic</vt:lpstr>
      <vt:lpstr>Arial</vt:lpstr>
      <vt:lpstr>Century Gothic</vt:lpstr>
      <vt:lpstr>Consolas</vt:lpstr>
      <vt:lpstr>Snap ITC</vt:lpstr>
      <vt:lpstr>Tahoma</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Aman kumar</dc:creator>
  <cp:lastModifiedBy>Aman kumar</cp:lastModifiedBy>
  <cp:revision>3</cp:revision>
  <dcterms:modified xsi:type="dcterms:W3CDTF">2024-07-29T09:35:55Z</dcterms:modified>
</cp:coreProperties>
</file>