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56" r:id="rId3"/>
    <p:sldId id="268" r:id="rId4"/>
    <p:sldId id="279" r:id="rId5"/>
    <p:sldId id="259" r:id="rId6"/>
    <p:sldId id="270" r:id="rId7"/>
    <p:sldId id="269" r:id="rId8"/>
    <p:sldId id="262" r:id="rId9"/>
    <p:sldId id="271" r:id="rId10"/>
    <p:sldId id="260" r:id="rId11"/>
    <p:sldId id="274" r:id="rId12"/>
    <p:sldId id="264" r:id="rId13"/>
    <p:sldId id="275" r:id="rId14"/>
    <p:sldId id="261" r:id="rId15"/>
    <p:sldId id="277" r:id="rId16"/>
    <p:sldId id="276" r:id="rId17"/>
    <p:sldId id="265" r:id="rId18"/>
    <p:sldId id="266" r:id="rId19"/>
    <p:sldId id="267" r:id="rId20"/>
    <p:sldId id="272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50B8F-628C-B14F-ADA0-77E3B2094B28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1F0B2-06BA-874E-94E4-1EE4130E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8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getting into the existential</a:t>
            </a:r>
            <a:r>
              <a:rPr lang="en-US" baseline="0" dirty="0" smtClean="0"/>
              <a:t> question, I’ll give you some superficial </a:t>
            </a:r>
            <a:r>
              <a:rPr lang="en-US" baseline="0" smtClean="0"/>
              <a:t>information about 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A643-F5F2-5A46-B5D7-76A34D5C4B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2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lprunner.wordpress.com" TargetMode="External"/><Relationship Id="rId3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lprunner.wordpress.com" TargetMode="Externa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ltk.org/book/" TargetMode="External"/><Relationship Id="rId3" Type="http://schemas.openxmlformats.org/officeDocument/2006/relationships/hyperlink" Target="http://matplotlib.org/users/pyplot_tutorial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ltk.org/nltk_data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7681"/>
            <a:ext cx="3820559" cy="4257022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Download NLTK</a:t>
            </a:r>
          </a:p>
          <a:p>
            <a:pPr lvl="1"/>
            <a:r>
              <a:rPr lang="en-US" dirty="0" smtClean="0"/>
              <a:t>www.nltk.org/install.html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pip install -U </a:t>
            </a:r>
            <a:r>
              <a:rPr lang="en-US" dirty="0" err="1" smtClean="0"/>
              <a:t>nltk</a:t>
            </a:r>
            <a:endParaRPr lang="en-US" dirty="0" smtClean="0"/>
          </a:p>
          <a:p>
            <a:r>
              <a:rPr lang="en-US" dirty="0" smtClean="0"/>
              <a:t>Test NLTK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nltk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7668" y="1915510"/>
            <a:ext cx="4230095" cy="3783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Download data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nltk</a:t>
            </a:r>
            <a:endParaRPr lang="en-US" dirty="0" smtClean="0"/>
          </a:p>
          <a:p>
            <a:pPr lvl="1"/>
            <a:r>
              <a:rPr lang="en-US" dirty="0" err="1" smtClean="0"/>
              <a:t>nltk.download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 NLTK downloader:</a:t>
            </a:r>
          </a:p>
          <a:p>
            <a:pPr lvl="1"/>
            <a:r>
              <a:rPr lang="en-US" dirty="0" smtClean="0"/>
              <a:t>Under corpora, download:</a:t>
            </a:r>
          </a:p>
          <a:p>
            <a:pPr lvl="2"/>
            <a:r>
              <a:rPr lang="en-US" dirty="0" err="1" smtClean="0"/>
              <a:t>gutenberg</a:t>
            </a:r>
            <a:r>
              <a:rPr lang="en-US" dirty="0" smtClean="0"/>
              <a:t>, brown, </a:t>
            </a:r>
            <a:r>
              <a:rPr lang="en-US" dirty="0" err="1" smtClean="0"/>
              <a:t>state_union</a:t>
            </a:r>
            <a:r>
              <a:rPr lang="en-US" dirty="0" smtClean="0"/>
              <a:t>, </a:t>
            </a:r>
            <a:r>
              <a:rPr lang="en-US" dirty="0" err="1" smtClean="0"/>
              <a:t>stopwords</a:t>
            </a:r>
            <a:r>
              <a:rPr lang="en-US" dirty="0" smtClean="0"/>
              <a:t>, words</a:t>
            </a:r>
          </a:p>
          <a:p>
            <a:pPr lvl="1"/>
            <a:r>
              <a:rPr lang="en-US" dirty="0" smtClean="0"/>
              <a:t>Under models, download:</a:t>
            </a:r>
          </a:p>
          <a:p>
            <a:pPr lvl="2"/>
            <a:r>
              <a:rPr lang="en-US" dirty="0" err="1" smtClean="0"/>
              <a:t>averaged_perceptron_tagger</a:t>
            </a:r>
            <a:r>
              <a:rPr lang="en-US" dirty="0" smtClean="0"/>
              <a:t>, </a:t>
            </a:r>
            <a:r>
              <a:rPr lang="en-US" dirty="0" err="1" smtClean="0"/>
              <a:t>maxent_ne_chunker</a:t>
            </a:r>
            <a:r>
              <a:rPr lang="en-US" dirty="0" smtClean="0"/>
              <a:t>, </a:t>
            </a:r>
            <a:r>
              <a:rPr lang="en-US" dirty="0" err="1"/>
              <a:t>punkt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34313" y="1270092"/>
            <a:ext cx="5864073" cy="658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Should have python, </a:t>
            </a:r>
            <a:r>
              <a:rPr lang="en-US" dirty="0" err="1" smtClean="0"/>
              <a:t>git</a:t>
            </a:r>
            <a:r>
              <a:rPr lang="en-US" dirty="0" smtClean="0"/>
              <a:t> and pip installed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261" y="5699005"/>
            <a:ext cx="7770813" cy="818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GitHub</a:t>
            </a:r>
            <a:r>
              <a:rPr lang="en-US" dirty="0" smtClean="0"/>
              <a:t> code and readme download:</a:t>
            </a:r>
          </a:p>
          <a:p>
            <a:pPr lvl="1"/>
            <a:r>
              <a:rPr lang="en-US" dirty="0" smtClean="0"/>
              <a:t>https://github.com/ab6/Codemash2016-NLPprecompiler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2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Existence and frequency</a:t>
            </a:r>
          </a:p>
          <a:p>
            <a:pPr lvl="1"/>
            <a:r>
              <a:rPr lang="en-US" dirty="0" smtClean="0"/>
              <a:t>Types: word features and functions</a:t>
            </a:r>
          </a:p>
          <a:p>
            <a:pPr lvl="1"/>
            <a:r>
              <a:rPr lang="en-US" dirty="0" smtClean="0"/>
              <a:t>Specific: concepts and entities</a:t>
            </a:r>
          </a:p>
          <a:p>
            <a:pPr lvl="1"/>
            <a:r>
              <a:rPr lang="en-US" dirty="0" err="1" smtClean="0"/>
              <a:t>Stopwords</a:t>
            </a:r>
            <a:endParaRPr lang="en-US" dirty="0" smtClean="0"/>
          </a:p>
          <a:p>
            <a:r>
              <a:rPr lang="en-US" dirty="0" smtClean="0"/>
              <a:t>Phrases and collocations</a:t>
            </a:r>
          </a:p>
          <a:p>
            <a:pPr lvl="1"/>
            <a:r>
              <a:rPr lang="en-US" dirty="0" smtClean="0"/>
              <a:t>What words occur together</a:t>
            </a:r>
          </a:p>
          <a:p>
            <a:pPr lvl="1"/>
            <a:r>
              <a:rPr lang="en-US" dirty="0" smtClean="0"/>
              <a:t>Google’s </a:t>
            </a:r>
            <a:r>
              <a:rPr lang="en-US" dirty="0" err="1" smtClean="0"/>
              <a:t>ngram</a:t>
            </a:r>
            <a:r>
              <a:rPr lang="en-US" dirty="0" smtClean="0"/>
              <a:t> corpus</a:t>
            </a:r>
          </a:p>
        </p:txBody>
      </p:sp>
    </p:spTree>
    <p:extLst>
      <p:ext uri="{BB962C8B-B14F-4D97-AF65-F5344CB8AC3E}">
        <p14:creationId xmlns:p14="http://schemas.microsoft.com/office/powerpoint/2010/main" val="968044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 Intro – data access</a:t>
            </a:r>
            <a:endParaRPr lang="en-US" dirty="0"/>
          </a:p>
        </p:txBody>
      </p:sp>
      <p:pic>
        <p:nvPicPr>
          <p:cNvPr id="4" name="Picture 3" descr="Screen Shot 2016-01-03 at 4.0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3219"/>
            <a:ext cx="9144000" cy="1240077"/>
          </a:xfrm>
          <a:prstGeom prst="rect">
            <a:avLst/>
          </a:prstGeom>
        </p:spPr>
      </p:pic>
      <p:pic>
        <p:nvPicPr>
          <p:cNvPr id="5" name="Picture 4" descr="Screen Shot 2016-01-03 at 4.11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8573"/>
            <a:ext cx="9144000" cy="1032588"/>
          </a:xfrm>
          <a:prstGeom prst="rect">
            <a:avLst/>
          </a:prstGeom>
        </p:spPr>
      </p:pic>
      <p:pic>
        <p:nvPicPr>
          <p:cNvPr id="6" name="Picture 5" descr="Screen Shot 2016-01-03 at 4.14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6355"/>
            <a:ext cx="9144000" cy="1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8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Bag-of-words vs. frequency counts</a:t>
            </a:r>
          </a:p>
          <a:p>
            <a:r>
              <a:rPr lang="en-US" dirty="0" smtClean="0"/>
              <a:t>Frequency distributions</a:t>
            </a:r>
          </a:p>
          <a:p>
            <a:pPr lvl="1"/>
            <a:r>
              <a:rPr lang="en-US" dirty="0" err="1" smtClean="0"/>
              <a:t>Stopword</a:t>
            </a:r>
            <a:r>
              <a:rPr lang="en-US" dirty="0" smtClean="0"/>
              <a:t> lists</a:t>
            </a:r>
          </a:p>
          <a:p>
            <a:pPr lvl="1"/>
            <a:r>
              <a:rPr lang="en-US" dirty="0" smtClean="0"/>
              <a:t>Term frequency-inverse document frequency (TF-IDF)</a:t>
            </a:r>
          </a:p>
          <a:p>
            <a:r>
              <a:rPr lang="en-US" dirty="0"/>
              <a:t>F</a:t>
            </a:r>
            <a:r>
              <a:rPr lang="en-US" dirty="0" smtClean="0"/>
              <a:t>eatures are dictated by the data and the target application</a:t>
            </a:r>
          </a:p>
          <a:p>
            <a:pPr lvl="1"/>
            <a:r>
              <a:rPr lang="en-US" dirty="0" smtClean="0"/>
              <a:t>For some applications, frequencies are useful. For others, just a binary representation of words is good</a:t>
            </a:r>
          </a:p>
          <a:p>
            <a:pPr lvl="1"/>
            <a:r>
              <a:rPr lang="en-US" dirty="0" smtClean="0"/>
              <a:t>Other linguistic features include morphology, capitalization, part-of-speech</a:t>
            </a:r>
          </a:p>
        </p:txBody>
      </p:sp>
    </p:spTree>
    <p:extLst>
      <p:ext uri="{BB962C8B-B14F-4D97-AF65-F5344CB8AC3E}">
        <p14:creationId xmlns:p14="http://schemas.microsoft.com/office/powerpoint/2010/main" val="48972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FreqDist</a:t>
            </a:r>
            <a:endParaRPr lang="en-US" dirty="0"/>
          </a:p>
        </p:txBody>
      </p:sp>
      <p:pic>
        <p:nvPicPr>
          <p:cNvPr id="4" name="Picture 3" descr="Screen Shot 2016-01-03 at 4.22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092"/>
            <a:ext cx="9144000" cy="16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0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Considerations: white space, hyphens, apostrophes, etc.</a:t>
            </a:r>
          </a:p>
          <a:p>
            <a:r>
              <a:rPr lang="en-US" dirty="0" smtClean="0"/>
              <a:t>Sentence segmentation</a:t>
            </a:r>
          </a:p>
          <a:p>
            <a:r>
              <a:rPr lang="en-US" dirty="0" smtClean="0"/>
              <a:t>Part-of-speech tagging (POS)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Used to identify relationships between concepts</a:t>
            </a:r>
          </a:p>
          <a:p>
            <a:r>
              <a:rPr lang="en-US" dirty="0" smtClean="0"/>
              <a:t>Named entity recognition (NER)</a:t>
            </a:r>
          </a:p>
          <a:p>
            <a:pPr lvl="1"/>
            <a:r>
              <a:rPr lang="en-US" dirty="0" smtClean="0"/>
              <a:t>With or without categories</a:t>
            </a:r>
          </a:p>
        </p:txBody>
      </p:sp>
    </p:spTree>
    <p:extLst>
      <p:ext uri="{BB962C8B-B14F-4D97-AF65-F5344CB8AC3E}">
        <p14:creationId xmlns:p14="http://schemas.microsoft.com/office/powerpoint/2010/main" val="3488490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Tokenization and sentence segmentation</a:t>
            </a:r>
            <a:endParaRPr lang="en-US" dirty="0"/>
          </a:p>
        </p:txBody>
      </p:sp>
      <p:pic>
        <p:nvPicPr>
          <p:cNvPr id="4" name="Picture 3" descr="Screen Shot 2016-01-03 at 5.37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5622"/>
            <a:ext cx="9144000" cy="886918"/>
          </a:xfrm>
          <a:prstGeom prst="rect">
            <a:avLst/>
          </a:prstGeom>
        </p:spPr>
      </p:pic>
      <p:pic>
        <p:nvPicPr>
          <p:cNvPr id="5" name="Picture 4" descr="Screen Shot 2016-01-03 at 5.39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8217"/>
            <a:ext cx="9144000" cy="1099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646" y="5052504"/>
            <a:ext cx="7220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*Note the new-line characters.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929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 and NER</a:t>
            </a:r>
            <a:endParaRPr lang="en-US" dirty="0"/>
          </a:p>
        </p:txBody>
      </p:sp>
      <p:pic>
        <p:nvPicPr>
          <p:cNvPr id="5" name="Picture 4" descr="Screen Shot 2016-01-03 at 5.5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303"/>
            <a:ext cx="9144000" cy="920620"/>
          </a:xfrm>
          <a:prstGeom prst="rect">
            <a:avLst/>
          </a:prstGeom>
        </p:spPr>
      </p:pic>
      <p:pic>
        <p:nvPicPr>
          <p:cNvPr id="6" name="Picture 5" descr="Screen Shot 2016-01-03 at 6.07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63"/>
            <a:ext cx="9144000" cy="28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8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36097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Module explanation and solutions provided in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  <a:p>
            <a:r>
              <a:rPr lang="en-US" dirty="0" smtClean="0"/>
              <a:t>Explanation</a:t>
            </a:r>
          </a:p>
          <a:p>
            <a:pPr lvl="1"/>
            <a:r>
              <a:rPr lang="en-US" dirty="0" smtClean="0"/>
              <a:t>High level overview</a:t>
            </a:r>
          </a:p>
          <a:p>
            <a:pPr lvl="1"/>
            <a:r>
              <a:rPr lang="en-US" dirty="0" smtClean="0"/>
              <a:t>Fine-grained steps</a:t>
            </a:r>
          </a:p>
          <a:p>
            <a:pPr lvl="1"/>
            <a:r>
              <a:rPr lang="en-US" dirty="0" smtClean="0"/>
              <a:t>Hints and resources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Code for core requirements</a:t>
            </a:r>
          </a:p>
          <a:p>
            <a:r>
              <a:rPr lang="en-US" dirty="0" smtClean="0"/>
              <a:t>Helper functions for Module 2 provided also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5699005"/>
            <a:ext cx="7770813" cy="818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GitHub</a:t>
            </a:r>
            <a:r>
              <a:rPr lang="en-US" dirty="0" smtClean="0"/>
              <a:t> code and readme download:</a:t>
            </a:r>
          </a:p>
          <a:p>
            <a:pPr lvl="1"/>
            <a:r>
              <a:rPr lang="en-US" dirty="0" smtClean="0"/>
              <a:t>https://github.com/ab6/Codemash2016-NLPprecompiler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0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1: doc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Brown corpus: documents and category tags</a:t>
            </a:r>
          </a:p>
          <a:p>
            <a:r>
              <a:rPr lang="en-US" dirty="0" smtClean="0"/>
              <a:t>Identify set of feature words</a:t>
            </a:r>
          </a:p>
          <a:p>
            <a:r>
              <a:rPr lang="en-US" dirty="0" smtClean="0"/>
              <a:t>Create bag-of-words representation</a:t>
            </a:r>
          </a:p>
          <a:p>
            <a:r>
              <a:rPr lang="en-US" dirty="0" smtClean="0"/>
              <a:t>Breaking into training and test set</a:t>
            </a:r>
          </a:p>
          <a:p>
            <a:r>
              <a:rPr lang="en-US" dirty="0" smtClean="0"/>
              <a:t>Create and test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2: historical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Data: State of the Union addresses</a:t>
            </a:r>
          </a:p>
          <a:p>
            <a:r>
              <a:rPr lang="en-US" dirty="0" smtClean="0"/>
              <a:t>Goal: Conduct text-based data analysis using a variety of features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Length of words, unique words</a:t>
            </a:r>
          </a:p>
          <a:p>
            <a:pPr lvl="1"/>
            <a:r>
              <a:rPr lang="en-US" dirty="0" smtClean="0"/>
              <a:t>Bigrams</a:t>
            </a:r>
          </a:p>
          <a:p>
            <a:pPr lvl="1"/>
            <a:r>
              <a:rPr lang="en-US" dirty="0" smtClean="0"/>
              <a:t>Named entities</a:t>
            </a:r>
          </a:p>
          <a:p>
            <a:r>
              <a:rPr lang="en-US" dirty="0" smtClean="0"/>
              <a:t>Additional analyses</a:t>
            </a:r>
          </a:p>
          <a:p>
            <a:pPr lvl="1"/>
            <a:r>
              <a:rPr lang="en-US" dirty="0" smtClean="0"/>
              <a:t>Part of speech frequencies</a:t>
            </a:r>
          </a:p>
          <a:p>
            <a:pPr lvl="1"/>
            <a:r>
              <a:rPr lang="en-US" dirty="0" smtClean="0"/>
              <a:t>Sentiment</a:t>
            </a:r>
          </a:p>
          <a:p>
            <a:pPr lvl="1"/>
            <a:r>
              <a:rPr lang="en-US" dirty="0" smtClean="0"/>
              <a:t>Categorical grouping</a:t>
            </a:r>
          </a:p>
        </p:txBody>
      </p:sp>
    </p:spTree>
    <p:extLst>
      <p:ext uri="{BB962C8B-B14F-4D97-AF65-F5344CB8AC3E}">
        <p14:creationId xmlns:p14="http://schemas.microsoft.com/office/powerpoint/2010/main" val="252599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 using NLTK and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Amber McKenzie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4145" y="5969428"/>
            <a:ext cx="335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Codemash</a:t>
            </a:r>
            <a:endParaRPr lang="en-US" dirty="0" smtClean="0"/>
          </a:p>
          <a:p>
            <a:pPr algn="r"/>
            <a:r>
              <a:rPr lang="en-US" dirty="0" smtClean="0"/>
              <a:t>January 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Information extraction</a:t>
            </a: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+mj-ea"/>
                <a:cs typeface="+mj-cs"/>
              </a:rPr>
              <a:t> process</a:t>
            </a:r>
          </a:p>
        </p:txBody>
      </p:sp>
      <p:sp>
        <p:nvSpPr>
          <p:cNvPr id="4" name="Round Diagonal Corner Rectangle 3"/>
          <p:cNvSpPr/>
          <p:nvPr/>
        </p:nvSpPr>
        <p:spPr bwMode="auto">
          <a:xfrm>
            <a:off x="533400" y="1981200"/>
            <a:ext cx="1646238" cy="1371600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Raw text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(string)</a:t>
            </a:r>
          </a:p>
        </p:txBody>
      </p:sp>
      <p:sp>
        <p:nvSpPr>
          <p:cNvPr id="7" name="Round Diagonal Corner Rectangle 6"/>
          <p:cNvSpPr/>
          <p:nvPr/>
        </p:nvSpPr>
        <p:spPr bwMode="auto">
          <a:xfrm>
            <a:off x="3733800" y="1981200"/>
            <a:ext cx="1646238" cy="1371600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Sentences</a:t>
            </a:r>
            <a:endParaRPr lang="en-US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(list of strings)</a:t>
            </a:r>
          </a:p>
        </p:txBody>
      </p:sp>
      <p:sp>
        <p:nvSpPr>
          <p:cNvPr id="14" name="Round Diagonal Corner Rectangle 13"/>
          <p:cNvSpPr/>
          <p:nvPr/>
        </p:nvSpPr>
        <p:spPr bwMode="auto">
          <a:xfrm>
            <a:off x="6964363" y="1981200"/>
            <a:ext cx="1646237" cy="1371600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Tokens/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Words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(list of lists of strings)</a:t>
            </a:r>
          </a:p>
        </p:txBody>
      </p:sp>
      <p:sp>
        <p:nvSpPr>
          <p:cNvPr id="28" name="Round Diagonal Corner Rectangle 27"/>
          <p:cNvSpPr/>
          <p:nvPr/>
        </p:nvSpPr>
        <p:spPr bwMode="auto">
          <a:xfrm>
            <a:off x="6964363" y="4724400"/>
            <a:ext cx="1646237" cy="1371600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Tokens tagged with pos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(</a:t>
            </a:r>
            <a:r>
              <a:rPr lang="en-US" sz="1600" dirty="0" err="1"/>
              <a:t>tuple</a:t>
            </a:r>
            <a:r>
              <a:rPr lang="en-US" sz="1600" dirty="0"/>
              <a:t> list)</a:t>
            </a:r>
          </a:p>
        </p:txBody>
      </p:sp>
      <p:sp>
        <p:nvSpPr>
          <p:cNvPr id="32" name="Round Diagonal Corner Rectangle 31"/>
          <p:cNvSpPr/>
          <p:nvPr/>
        </p:nvSpPr>
        <p:spPr bwMode="auto">
          <a:xfrm>
            <a:off x="3733800" y="4724400"/>
            <a:ext cx="1646238" cy="1371600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Chunks with entities</a:t>
            </a:r>
            <a:endParaRPr lang="en-US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(list of trees)</a:t>
            </a:r>
          </a:p>
        </p:txBody>
      </p:sp>
      <p:sp>
        <p:nvSpPr>
          <p:cNvPr id="41" name="Round Diagonal Corner Rectangle 40"/>
          <p:cNvSpPr/>
          <p:nvPr/>
        </p:nvSpPr>
        <p:spPr bwMode="auto">
          <a:xfrm>
            <a:off x="533400" y="4724400"/>
            <a:ext cx="1646238" cy="1371600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Entity, relation, entity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(</a:t>
            </a:r>
            <a:r>
              <a:rPr lang="en-US" sz="1600" dirty="0" err="1"/>
              <a:t>tuple</a:t>
            </a:r>
            <a:r>
              <a:rPr lang="en-US" sz="1600" dirty="0"/>
              <a:t> list)</a:t>
            </a:r>
          </a:p>
        </p:txBody>
      </p:sp>
      <p:sp>
        <p:nvSpPr>
          <p:cNvPr id="30" name="Right Arrow 29"/>
          <p:cNvSpPr>
            <a:spLocks noChangeArrowheads="1"/>
          </p:cNvSpPr>
          <p:nvPr/>
        </p:nvSpPr>
        <p:spPr bwMode="auto">
          <a:xfrm>
            <a:off x="2286000" y="2209800"/>
            <a:ext cx="1355725" cy="914400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AD2724"/>
              </a:gs>
              <a:gs pos="72000">
                <a:srgbClr val="D76562"/>
              </a:gs>
              <a:gs pos="100000">
                <a:srgbClr val="E17B79"/>
              </a:gs>
            </a:gsLst>
            <a:lin ang="16200000"/>
          </a:gradFill>
          <a:ln w="9525">
            <a:solidFill>
              <a:srgbClr val="AE4845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43137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Constantia" pitchFamily="18" charset="0"/>
                <a:ea typeface="+mn-ea"/>
                <a:cs typeface="+mn-cs"/>
              </a:rPr>
              <a:t>Sentence</a:t>
            </a:r>
          </a:p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Constantia" pitchFamily="18" charset="0"/>
                <a:ea typeface="+mn-ea"/>
                <a:cs typeface="+mn-cs"/>
              </a:rPr>
              <a:t>Segmentation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Right Arrow 34"/>
          <p:cNvSpPr>
            <a:spLocks noChangeArrowheads="1"/>
          </p:cNvSpPr>
          <p:nvPr/>
        </p:nvSpPr>
        <p:spPr bwMode="auto">
          <a:xfrm>
            <a:off x="5486400" y="2209800"/>
            <a:ext cx="1355725" cy="914400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AD2724"/>
              </a:gs>
              <a:gs pos="72000">
                <a:srgbClr val="D76562"/>
              </a:gs>
              <a:gs pos="100000">
                <a:srgbClr val="E17B79"/>
              </a:gs>
            </a:gsLst>
            <a:lin ang="16200000"/>
          </a:gradFill>
          <a:ln w="9525">
            <a:solidFill>
              <a:srgbClr val="AE4845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43137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Constantia" pitchFamily="18" charset="0"/>
                <a:ea typeface="+mn-ea"/>
                <a:cs typeface="+mn-cs"/>
              </a:rPr>
              <a:t>Tokenization</a:t>
            </a:r>
          </a:p>
        </p:txBody>
      </p:sp>
      <p:sp>
        <p:nvSpPr>
          <p:cNvPr id="37" name="Left Arrow 36"/>
          <p:cNvSpPr>
            <a:spLocks noChangeArrowheads="1"/>
          </p:cNvSpPr>
          <p:nvPr/>
        </p:nvSpPr>
        <p:spPr bwMode="auto">
          <a:xfrm>
            <a:off x="5486400" y="4953000"/>
            <a:ext cx="1352550" cy="914400"/>
          </a:xfrm>
          <a:prstGeom prst="left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AD2724"/>
              </a:gs>
              <a:gs pos="72000">
                <a:srgbClr val="D76562"/>
              </a:gs>
              <a:gs pos="100000">
                <a:srgbClr val="E17B79"/>
              </a:gs>
            </a:gsLst>
            <a:lin ang="16200000"/>
          </a:gradFill>
          <a:ln w="9525">
            <a:solidFill>
              <a:srgbClr val="AE4845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43137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lt1"/>
                </a:solidFill>
                <a:latin typeface="Constantia" pitchFamily="18" charset="0"/>
                <a:ea typeface="+mn-ea"/>
                <a:cs typeface="+mn-cs"/>
              </a:rPr>
              <a:t>Entity Detection</a:t>
            </a:r>
            <a:endParaRPr lang="en-US" sz="16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Left Arrow 37"/>
          <p:cNvSpPr>
            <a:spLocks noChangeArrowheads="1"/>
          </p:cNvSpPr>
          <p:nvPr/>
        </p:nvSpPr>
        <p:spPr bwMode="auto">
          <a:xfrm>
            <a:off x="2209800" y="4953000"/>
            <a:ext cx="1352550" cy="914400"/>
          </a:xfrm>
          <a:prstGeom prst="left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AD2724"/>
              </a:gs>
              <a:gs pos="72000">
                <a:srgbClr val="D76562"/>
              </a:gs>
              <a:gs pos="100000">
                <a:srgbClr val="E17B79"/>
              </a:gs>
            </a:gsLst>
            <a:lin ang="16200000"/>
          </a:gradFill>
          <a:ln w="9525">
            <a:solidFill>
              <a:srgbClr val="AE4845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43137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lt1"/>
                </a:solidFill>
                <a:latin typeface="Constantia" pitchFamily="18" charset="0"/>
                <a:ea typeface="+mn-ea"/>
                <a:cs typeface="+mn-cs"/>
              </a:rPr>
              <a:t>Relation</a:t>
            </a:r>
          </a:p>
          <a:p>
            <a:pPr algn="ctr">
              <a:defRPr/>
            </a:pPr>
            <a:r>
              <a:rPr lang="en-US" sz="1400" dirty="0">
                <a:solidFill>
                  <a:schemeClr val="lt1"/>
                </a:solidFill>
                <a:latin typeface="Constantia" pitchFamily="18" charset="0"/>
                <a:ea typeface="+mn-ea"/>
                <a:cs typeface="+mn-cs"/>
              </a:rPr>
              <a:t>Detection</a:t>
            </a:r>
            <a:endParaRPr lang="en-US" sz="16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Down Arrow 38"/>
          <p:cNvSpPr>
            <a:spLocks noChangeArrowheads="1"/>
          </p:cNvSpPr>
          <p:nvPr/>
        </p:nvSpPr>
        <p:spPr bwMode="auto">
          <a:xfrm>
            <a:off x="7116763" y="3505200"/>
            <a:ext cx="1371600" cy="1096963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AD2724"/>
              </a:gs>
              <a:gs pos="72000">
                <a:srgbClr val="D76562"/>
              </a:gs>
              <a:gs pos="100000">
                <a:srgbClr val="E17B79"/>
              </a:gs>
            </a:gsLst>
            <a:lin ang="16200000"/>
          </a:gradFill>
          <a:ln w="9525">
            <a:solidFill>
              <a:srgbClr val="AE4845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43137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lt1"/>
              </a:solidFill>
              <a:latin typeface="Constantia" pitchFamily="18" charset="0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Constantia" pitchFamily="18" charset="0"/>
                <a:ea typeface="+mn-ea"/>
                <a:cs typeface="+mn-cs"/>
              </a:rPr>
              <a:t>Part-of-speech tagging</a:t>
            </a:r>
          </a:p>
          <a:p>
            <a:pPr algn="ctr">
              <a:defRPr/>
            </a:pPr>
            <a:endParaRPr lang="en-US" sz="1000" dirty="0">
              <a:solidFill>
                <a:schemeClr val="lt1"/>
              </a:solidFill>
              <a:latin typeface="Constantia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84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Amber McKenzie, Ph.D.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Data Scientist</a:t>
            </a:r>
          </a:p>
          <a:p>
            <a:pPr marL="0" indent="0">
              <a:buNone/>
            </a:pPr>
            <a:r>
              <a:rPr lang="en-US" dirty="0" smtClean="0"/>
              <a:t>PYA Analytics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Knoxville, TN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www.pyaanalytics.com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mckenzie.amber@</a:t>
            </a:r>
            <a:r>
              <a:rPr lang="en-US" dirty="0" err="1" smtClean="0"/>
              <a:t>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amckenzie@pyaanalytics.com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nlprunner.wordpress.com</a:t>
            </a:r>
            <a:endParaRPr lang="en-US" dirty="0"/>
          </a:p>
        </p:txBody>
      </p:sp>
      <p:pic>
        <p:nvPicPr>
          <p:cNvPr id="4" name="Picture 3" descr="IMG_20150107_16375967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05" y="2211043"/>
            <a:ext cx="4309668" cy="242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5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 descr="Screen Shot 2014-12-31 at 9.26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24" y="4457454"/>
            <a:ext cx="4330700" cy="1066800"/>
          </a:xfrm>
          <a:prstGeom prst="rect">
            <a:avLst/>
          </a:prstGeom>
        </p:spPr>
      </p:pic>
      <p:pic>
        <p:nvPicPr>
          <p:cNvPr id="5" name="Picture 4" descr="family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866" y="1531580"/>
            <a:ext cx="3154400" cy="2524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71" y="1924725"/>
            <a:ext cx="4669823" cy="1500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5787" y="3735725"/>
            <a:ext cx="1524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334" y="5652531"/>
            <a:ext cx="6858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9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Amber McKenzie, Ph.D.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Data Scientist</a:t>
            </a:r>
          </a:p>
          <a:p>
            <a:pPr marL="0" indent="0">
              <a:buNone/>
            </a:pPr>
            <a:r>
              <a:rPr lang="en-US" dirty="0" smtClean="0"/>
              <a:t>PYA Analytics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Knoxville, TN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www.pyaanalytics.com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mckenzie.amber@</a:t>
            </a:r>
            <a:r>
              <a:rPr lang="en-US" dirty="0" err="1" smtClean="0"/>
              <a:t>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amckenzie@pyaanalytics.com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nlprunner.wordpress.com</a:t>
            </a:r>
            <a:endParaRPr lang="en-US" dirty="0"/>
          </a:p>
        </p:txBody>
      </p:sp>
      <p:pic>
        <p:nvPicPr>
          <p:cNvPr id="4" name="Picture 3" descr="IMG_20150107_16375967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05" y="2211043"/>
            <a:ext cx="4309668" cy="242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5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061712"/>
          </a:xfrm>
        </p:spPr>
        <p:txBody>
          <a:bodyPr/>
          <a:lstStyle/>
          <a:p>
            <a:r>
              <a:rPr lang="en-US" dirty="0" smtClean="0"/>
              <a:t>NLTK book</a:t>
            </a:r>
          </a:p>
          <a:p>
            <a:pPr lvl="1"/>
            <a:r>
              <a:rPr lang="en-US" dirty="0">
                <a:hlinkClick r:id="rId2"/>
              </a:rPr>
              <a:t>http://www.nltk.org/book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Matplotlib</a:t>
            </a:r>
            <a:r>
              <a:rPr lang="en-US" dirty="0" smtClean="0"/>
              <a:t> tutorial</a:t>
            </a:r>
          </a:p>
          <a:p>
            <a:pPr lvl="1"/>
            <a:r>
              <a:rPr lang="en-US" dirty="0">
                <a:hlinkClick r:id="rId3"/>
              </a:rPr>
              <a:t>http://matplotlib.org/users/</a:t>
            </a:r>
            <a:r>
              <a:rPr lang="en-US" dirty="0" smtClean="0">
                <a:hlinkClick r:id="rId3"/>
              </a:rPr>
              <a:t>pyplot_tutorial.html</a:t>
            </a:r>
            <a:endParaRPr lang="en-US" dirty="0" smtClean="0"/>
          </a:p>
          <a:p>
            <a:r>
              <a:rPr lang="en-US" dirty="0" smtClean="0"/>
              <a:t>Other resource links on the module write-ups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9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2272355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Introduction to Natural Language </a:t>
            </a:r>
            <a:r>
              <a:rPr lang="en-US" sz="2800" dirty="0" err="1" smtClean="0"/>
              <a:t>ToolKit</a:t>
            </a:r>
            <a:r>
              <a:rPr lang="en-US" sz="2800" dirty="0" smtClean="0"/>
              <a:t> (NLTK)</a:t>
            </a:r>
          </a:p>
          <a:p>
            <a:r>
              <a:rPr lang="en-US" sz="2800" dirty="0" smtClean="0"/>
              <a:t>Module 1: document classification</a:t>
            </a:r>
          </a:p>
          <a:p>
            <a:r>
              <a:rPr lang="en-US" sz="2800" dirty="0" smtClean="0"/>
              <a:t>Module 2: historical text analysis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5699005"/>
            <a:ext cx="7770813" cy="818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GitHub</a:t>
            </a:r>
            <a:r>
              <a:rPr lang="en-US" dirty="0" smtClean="0"/>
              <a:t> code and readme download:</a:t>
            </a:r>
          </a:p>
          <a:p>
            <a:pPr lvl="1"/>
            <a:r>
              <a:rPr lang="en-US" dirty="0" smtClean="0"/>
              <a:t>https://github.com/ab6/Codemash2016-NLPprecompiler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7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Language </a:t>
            </a:r>
            <a:r>
              <a:rPr lang="en-US" dirty="0" err="1" smtClean="0"/>
              <a:t>ToolKit</a:t>
            </a:r>
            <a:r>
              <a:rPr lang="en-US" dirty="0" smtClean="0"/>
              <a:t> (NLTK)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159" y="1869141"/>
            <a:ext cx="4676453" cy="4393609"/>
          </a:xfrm>
        </p:spPr>
        <p:txBody>
          <a:bodyPr>
            <a:normAutofit/>
          </a:bodyPr>
          <a:lstStyle/>
          <a:p>
            <a:r>
              <a:rPr lang="en-US" dirty="0" smtClean="0"/>
              <a:t>Suite of text processing libraries</a:t>
            </a:r>
          </a:p>
          <a:p>
            <a:r>
              <a:rPr lang="en-US" dirty="0" smtClean="0"/>
              <a:t>Number of available pre-built models and corpora</a:t>
            </a:r>
          </a:p>
          <a:p>
            <a:r>
              <a:rPr lang="en-US" dirty="0" smtClean="0"/>
              <a:t>Easy to get started with basic NLP</a:t>
            </a:r>
          </a:p>
          <a:p>
            <a:pPr lvl="1"/>
            <a:r>
              <a:rPr lang="en-US" dirty="0" smtClean="0"/>
              <a:t>Building blocks for more robust applications</a:t>
            </a:r>
          </a:p>
          <a:p>
            <a:pPr lvl="1"/>
            <a:r>
              <a:rPr lang="en-US" dirty="0" smtClean="0"/>
              <a:t>Both linguistic and statistical analysis libraries</a:t>
            </a:r>
          </a:p>
          <a:p>
            <a:r>
              <a:rPr lang="en-US" dirty="0" err="1" smtClean="0"/>
              <a:t>www.nltk.org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7" y="1869140"/>
            <a:ext cx="2775822" cy="36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8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50 different data sources available:</a:t>
            </a:r>
          </a:p>
          <a:p>
            <a:pPr lvl="1"/>
            <a:r>
              <a:rPr lang="en-US" dirty="0" smtClean="0"/>
              <a:t>News: Brown, Reuters</a:t>
            </a:r>
          </a:p>
          <a:p>
            <a:pPr lvl="1"/>
            <a:r>
              <a:rPr lang="en-US" dirty="0" smtClean="0"/>
              <a:t>Historical: State of the Union and inaugural addresses</a:t>
            </a:r>
          </a:p>
          <a:p>
            <a:pPr lvl="1"/>
            <a:r>
              <a:rPr lang="en-US" dirty="0" smtClean="0"/>
              <a:t>Literary: Project Gutenberg, Shakespeare</a:t>
            </a:r>
          </a:p>
          <a:p>
            <a:pPr lvl="1"/>
            <a:r>
              <a:rPr lang="en-US" dirty="0" smtClean="0"/>
              <a:t>Product reviews</a:t>
            </a:r>
          </a:p>
          <a:p>
            <a:pPr lvl="1"/>
            <a:r>
              <a:rPr lang="en-US" dirty="0" smtClean="0"/>
              <a:t>Web text and twitter</a:t>
            </a:r>
          </a:p>
          <a:p>
            <a:r>
              <a:rPr lang="en-US" dirty="0">
                <a:hlinkClick r:id="rId2"/>
              </a:rPr>
              <a:t>http://www.nltk.org/nltk_data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86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NLP, data analysis, and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of the art in NLP is trending towards statistical and supervised learning methods</a:t>
            </a:r>
          </a:p>
          <a:p>
            <a:r>
              <a:rPr lang="en-US" dirty="0"/>
              <a:t>NLP techniques used to extract features of text in data analysis and machine learning applications</a:t>
            </a:r>
          </a:p>
          <a:p>
            <a:r>
              <a:rPr lang="en-US" dirty="0" smtClean="0"/>
              <a:t>Deep learning used to model underlying processes behind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64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19999</TotalTime>
  <Words>700</Words>
  <Application>Microsoft Macintosh PowerPoint</Application>
  <PresentationFormat>On-screen Show (4:3)</PresentationFormat>
  <Paragraphs>155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Story</vt:lpstr>
      <vt:lpstr>Getting started</vt:lpstr>
      <vt:lpstr>Introduction to NLP using NLTK and Python</vt:lpstr>
      <vt:lpstr>Who am I?</vt:lpstr>
      <vt:lpstr>Contact information</vt:lpstr>
      <vt:lpstr>Resources</vt:lpstr>
      <vt:lpstr>Agenda</vt:lpstr>
      <vt:lpstr>Natural Language ToolKit (NLTK)</vt:lpstr>
      <vt:lpstr>NLTK data</vt:lpstr>
      <vt:lpstr>NLP, data analysis, and ML</vt:lpstr>
      <vt:lpstr>Text features</vt:lpstr>
      <vt:lpstr>NLTK Intro – data access</vt:lpstr>
      <vt:lpstr>Text representation</vt:lpstr>
      <vt:lpstr>FreqDist</vt:lpstr>
      <vt:lpstr>Basic NLP</vt:lpstr>
      <vt:lpstr>Tokenization and sentence segmentation</vt:lpstr>
      <vt:lpstr>POS tagging and NER</vt:lpstr>
      <vt:lpstr>Modules</vt:lpstr>
      <vt:lpstr>Module 1: doc classification</vt:lpstr>
      <vt:lpstr>Module 2: historical data analysis</vt:lpstr>
      <vt:lpstr>Information extraction process</vt:lpstr>
      <vt:lpstr>Contact information</vt:lpstr>
    </vt:vector>
  </TitlesOfParts>
  <Company>PYA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NLP using NLTK and Python</dc:title>
  <dc:creator>Amber McKenzie</dc:creator>
  <cp:lastModifiedBy>Amber McKenzie</cp:lastModifiedBy>
  <cp:revision>38</cp:revision>
  <dcterms:created xsi:type="dcterms:W3CDTF">2015-12-07T14:04:57Z</dcterms:created>
  <dcterms:modified xsi:type="dcterms:W3CDTF">2016-01-05T03:19:09Z</dcterms:modified>
</cp:coreProperties>
</file>