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stin Brummett" initials="AB" lastIdx="1" clrIdx="0">
    <p:extLst>
      <p:ext uri="{19B8F6BF-5375-455C-9EA6-DF929625EA0E}">
        <p15:presenceInfo xmlns:p15="http://schemas.microsoft.com/office/powerpoint/2012/main" userId="013121f7a7759f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86D"/>
    <a:srgbClr val="B193D9"/>
    <a:srgbClr val="FA9604"/>
    <a:srgbClr val="FCB042"/>
    <a:srgbClr val="542E85"/>
    <a:srgbClr val="75236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50" d="100"/>
          <a:sy n="5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8779-F849-4064-85C8-C8EF3292522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E7E00E-F9AF-49EC-9E73-390A040EED15}"/>
              </a:ext>
            </a:extLst>
          </p:cNvPr>
          <p:cNvSpPr/>
          <p:nvPr/>
        </p:nvSpPr>
        <p:spPr>
          <a:xfrm>
            <a:off x="14748899" y="13129037"/>
            <a:ext cx="18001060" cy="8527806"/>
          </a:xfrm>
          <a:prstGeom prst="roundRect">
            <a:avLst/>
          </a:prstGeom>
          <a:solidFill>
            <a:srgbClr val="5A28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BB6B92-7635-4F55-8B7B-3B9645F2118A}"/>
              </a:ext>
            </a:extLst>
          </p:cNvPr>
          <p:cNvSpPr/>
          <p:nvPr/>
        </p:nvSpPr>
        <p:spPr>
          <a:xfrm>
            <a:off x="227095" y="232230"/>
            <a:ext cx="32464209" cy="4196599"/>
          </a:xfrm>
          <a:prstGeom prst="rect">
            <a:avLst/>
          </a:prstGeom>
          <a:solidFill>
            <a:srgbClr val="5A286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2489F6-5198-4597-A44F-72DFDA7A9B8A}"/>
              </a:ext>
            </a:extLst>
          </p:cNvPr>
          <p:cNvSpPr/>
          <p:nvPr/>
        </p:nvSpPr>
        <p:spPr>
          <a:xfrm>
            <a:off x="23469541" y="4638190"/>
            <a:ext cx="8857600" cy="7831789"/>
          </a:xfrm>
          <a:prstGeom prst="roundRect">
            <a:avLst/>
          </a:prstGeom>
          <a:solidFill>
            <a:srgbClr val="542E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5B6975-41E5-4D4C-8F0C-85B9F0510327}"/>
              </a:ext>
            </a:extLst>
          </p:cNvPr>
          <p:cNvSpPr/>
          <p:nvPr/>
        </p:nvSpPr>
        <p:spPr>
          <a:xfrm>
            <a:off x="11689530" y="4619969"/>
            <a:ext cx="11345778" cy="8100090"/>
          </a:xfrm>
          <a:prstGeom prst="roundRect">
            <a:avLst/>
          </a:prstGeom>
          <a:solidFill>
            <a:srgbClr val="FA96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19ACC7-95DB-40EB-8E37-58D2544CB5B1}"/>
              </a:ext>
            </a:extLst>
          </p:cNvPr>
          <p:cNvSpPr/>
          <p:nvPr/>
        </p:nvSpPr>
        <p:spPr>
          <a:xfrm>
            <a:off x="168442" y="13129037"/>
            <a:ext cx="14067678" cy="8527806"/>
          </a:xfrm>
          <a:prstGeom prst="roundRect">
            <a:avLst/>
          </a:prstGeom>
          <a:solidFill>
            <a:srgbClr val="FA96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068A6A-E64F-4701-AB8B-DC675337A1D2}"/>
              </a:ext>
            </a:extLst>
          </p:cNvPr>
          <p:cNvSpPr/>
          <p:nvPr/>
        </p:nvSpPr>
        <p:spPr>
          <a:xfrm>
            <a:off x="168442" y="4619970"/>
            <a:ext cx="11149297" cy="7961602"/>
          </a:xfrm>
          <a:prstGeom prst="roundRect">
            <a:avLst/>
          </a:prstGeom>
          <a:solidFill>
            <a:srgbClr val="542E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7F8C1-A472-4CB4-8AF2-F1958D5DA36F}"/>
              </a:ext>
            </a:extLst>
          </p:cNvPr>
          <p:cNvSpPr txBox="1"/>
          <p:nvPr/>
        </p:nvSpPr>
        <p:spPr>
          <a:xfrm>
            <a:off x="8945941" y="-644568"/>
            <a:ext cx="1399735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Phased Array in Sound</a:t>
            </a:r>
          </a:p>
          <a:p>
            <a:pPr algn="ctr"/>
            <a:r>
              <a:rPr lang="en-US" sz="115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Austin Brummett, EE</a:t>
            </a:r>
            <a:endParaRPr lang="en-US" sz="121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Advisor: Dr. Blandford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C770B-2B3D-4366-8015-4ADC38D4F3F1}"/>
              </a:ext>
            </a:extLst>
          </p:cNvPr>
          <p:cNvSpPr txBox="1"/>
          <p:nvPr/>
        </p:nvSpPr>
        <p:spPr>
          <a:xfrm>
            <a:off x="578003" y="4638190"/>
            <a:ext cx="1050685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Abstract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entury" panose="02040604050505020304" pitchFamily="18" charset="0"/>
              </a:rPr>
              <a:t>The phased array in sound generates a tone via the STM32F446RE microcontroller that can be phased adjusted by the user through a potentiometer. This creates a sense of directional sound outputting from a line array of speakers which is useful in demonstrating how a phased array system works. Applications of phased arrays are found in many places, such as broadcasting, radar systems, and </a:t>
            </a:r>
            <a:r>
              <a:rPr lang="en-US" sz="3600" dirty="0" err="1">
                <a:solidFill>
                  <a:schemeClr val="bg1"/>
                </a:solidFill>
                <a:latin typeface="Century" panose="02040604050505020304" pitchFamily="18" charset="0"/>
              </a:rPr>
              <a:t>ultrasonics</a:t>
            </a:r>
            <a:r>
              <a:rPr lang="en-US" sz="3600" dirty="0">
                <a:solidFill>
                  <a:schemeClr val="bg1"/>
                </a:solidFill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825BE-0F12-4852-9488-8C8FCFD18ABF}"/>
              </a:ext>
            </a:extLst>
          </p:cNvPr>
          <p:cNvSpPr txBox="1"/>
          <p:nvPr/>
        </p:nvSpPr>
        <p:spPr>
          <a:xfrm>
            <a:off x="1176573" y="12972724"/>
            <a:ext cx="11495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Software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35C02-DE7B-4C6E-BED3-2A209F4CC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8" y="15089850"/>
            <a:ext cx="12854988" cy="5854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DB55-250B-46D1-ACC0-66CC481ABEE2}"/>
              </a:ext>
            </a:extLst>
          </p:cNvPr>
          <p:cNvSpPr txBox="1"/>
          <p:nvPr/>
        </p:nvSpPr>
        <p:spPr>
          <a:xfrm>
            <a:off x="12822542" y="4391963"/>
            <a:ext cx="9312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Hardware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65C76-FE1B-404C-BF8D-BA2EBA2B7AFC}"/>
              </a:ext>
            </a:extLst>
          </p:cNvPr>
          <p:cNvSpPr txBox="1"/>
          <p:nvPr/>
        </p:nvSpPr>
        <p:spPr>
          <a:xfrm>
            <a:off x="19687367" y="12804378"/>
            <a:ext cx="81099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Final Design and 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704CF2-B86B-41F5-AC4B-C96E00110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916" y="6072919"/>
            <a:ext cx="10232962" cy="277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BD0C5-6E3B-4386-940E-40A17C579D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4" r="-247" b="36157"/>
          <a:stretch/>
        </p:blipFill>
        <p:spPr>
          <a:xfrm>
            <a:off x="15595451" y="14542384"/>
            <a:ext cx="16293744" cy="2717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D21E7-9930-41EA-9061-19412F2030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t="6851" r="6449" b="5185"/>
          <a:stretch/>
        </p:blipFill>
        <p:spPr>
          <a:xfrm rot="-5400000">
            <a:off x="16187326" y="16930079"/>
            <a:ext cx="3938775" cy="4951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D4F1E2-F419-4E18-A14F-1600D85BAC29}"/>
              </a:ext>
            </a:extLst>
          </p:cNvPr>
          <p:cNvSpPr txBox="1"/>
          <p:nvPr/>
        </p:nvSpPr>
        <p:spPr>
          <a:xfrm>
            <a:off x="21471998" y="16974328"/>
            <a:ext cx="10438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u="sng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entury" panose="02040604050505020304" pitchFamily="18" charset="0"/>
              </a:rPr>
              <a:t>This project is tested by having a listener walk across the array to detect a change in the direction of the sound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entury" panose="02040604050505020304" pitchFamily="18" charset="0"/>
              </a:rPr>
              <a:t>An oscilloscope was used to prove that the sine waves are phase shifted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9851-78CB-4A49-B2A5-359EB6761B35}"/>
              </a:ext>
            </a:extLst>
          </p:cNvPr>
          <p:cNvSpPr/>
          <p:nvPr/>
        </p:nvSpPr>
        <p:spPr>
          <a:xfrm>
            <a:off x="23972822" y="4448070"/>
            <a:ext cx="7749646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Features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entury" panose="02040604050505020304" pitchFamily="18" charset="0"/>
              </a:rPr>
              <a:t>Approximately 1 kHz 8-bit sinusoidal output tone sampled at 44.1 kHz via a timer interrupt</a:t>
            </a:r>
          </a:p>
          <a:p>
            <a:endParaRPr lang="en-US" sz="3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entury" panose="02040604050505020304" pitchFamily="18" charset="0"/>
              </a:rPr>
              <a:t>Works with any five speakers with internal input amplifiers and a 3.5 mm jack</a:t>
            </a:r>
          </a:p>
          <a:p>
            <a:endParaRPr lang="en-US" sz="3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entury" panose="02040604050505020304" pitchFamily="18" charset="0"/>
              </a:rPr>
              <a:t>Adjustable by potentiometer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7EA9D-A258-41B3-88BF-50DEAF2D8177}"/>
              </a:ext>
            </a:extLst>
          </p:cNvPr>
          <p:cNvSpPr txBox="1"/>
          <p:nvPr/>
        </p:nvSpPr>
        <p:spPr>
          <a:xfrm>
            <a:off x="12014231" y="8589903"/>
            <a:ext cx="10929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entury" panose="02040604050505020304" pitchFamily="18" charset="0"/>
              </a:rPr>
              <a:t>Five DACs were hooked up to an 8 bit data bus, a chip select bus, and write bus from the STM32F446RE </a:t>
            </a:r>
          </a:p>
          <a:p>
            <a:endParaRPr lang="en-US" sz="3600" dirty="0">
              <a:latin typeface="Century" panose="020406040505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entury" panose="02040604050505020304" pitchFamily="18" charset="0"/>
              </a:rPr>
              <a:t>The DAC’s outputs were sent across a passive RC lowpass filter with a cutoff of approx. 22.1 kHz and then to the speakers via 3.5 mm jack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Century" panose="02040604050505020304" pitchFamily="18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2075573-798D-41A4-A6B2-4FB2B84ACC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7836" r="1577" b="7354"/>
          <a:stretch/>
        </p:blipFill>
        <p:spPr>
          <a:xfrm>
            <a:off x="1352550" y="1219199"/>
            <a:ext cx="5341210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212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Aldhabi</vt:lpstr>
      <vt:lpstr>Arial</vt:lpstr>
      <vt:lpstr>Calibri</vt:lpstr>
      <vt:lpstr>Calibri Light</vt:lpstr>
      <vt:lpstr>Century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Brummett</dc:creator>
  <cp:lastModifiedBy>Austin Brummett</cp:lastModifiedBy>
  <cp:revision>20</cp:revision>
  <dcterms:created xsi:type="dcterms:W3CDTF">2019-03-02T01:32:46Z</dcterms:created>
  <dcterms:modified xsi:type="dcterms:W3CDTF">2019-04-08T15:06:44Z</dcterms:modified>
</cp:coreProperties>
</file>