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6" r:id="rId2"/>
    <p:sldId id="307" r:id="rId3"/>
    <p:sldId id="308" r:id="rId4"/>
    <p:sldId id="276" r:id="rId5"/>
    <p:sldId id="279" r:id="rId6"/>
    <p:sldId id="280" r:id="rId7"/>
    <p:sldId id="290" r:id="rId8"/>
    <p:sldId id="291" r:id="rId9"/>
    <p:sldId id="293" r:id="rId10"/>
    <p:sldId id="286" r:id="rId11"/>
    <p:sldId id="294" r:id="rId12"/>
    <p:sldId id="297" r:id="rId13"/>
    <p:sldId id="301" r:id="rId14"/>
    <p:sldId id="309" r:id="rId15"/>
    <p:sldId id="310" r:id="rId16"/>
    <p:sldId id="312" r:id="rId17"/>
    <p:sldId id="336" r:id="rId18"/>
    <p:sldId id="337" r:id="rId19"/>
    <p:sldId id="331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96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AF0-0D27-4192-9138-C1C62AFE6279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F244-F016-4F1B-ADF3-EC7FC74345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F244-F016-4F1B-ADF3-EC7FC743453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0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F244-F016-4F1B-ADF3-EC7FC743453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0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F244-F016-4F1B-ADF3-EC7FC7434530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7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F244-F016-4F1B-ADF3-EC7FC743453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29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EF244-F016-4F1B-ADF3-EC7FC743453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62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828800"/>
          </a:xfrm>
        </p:spPr>
        <p:txBody>
          <a:bodyPr anchor="ctr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2296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1"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2425700" cy="736600"/>
          </a:xfrm>
          <a:prstGeom prst="rect">
            <a:avLst/>
          </a:prstGeom>
          <a:noFill/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2057400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19800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71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endParaRPr lang="en-GB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2A196F"/>
                </a:solidFill>
                <a:latin typeface="+mn-lt"/>
              </a:defRPr>
            </a:lvl1pPr>
          </a:lstStyle>
          <a:p>
            <a:fld id="{9A69F420-8F16-42E2-9947-C8839A43518B}" type="datetimeFigureOut">
              <a:rPr lang="en-US" smtClean="0"/>
              <a:pPr/>
              <a:t>9/1/2016</a:t>
            </a:fld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2A196F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2A196F"/>
                </a:solidFill>
              </a:defRPr>
            </a:lvl1pPr>
          </a:lstStyle>
          <a:p>
            <a:fld id="{25836820-4D7B-4922-9990-2966832E179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52400"/>
            <a:ext cx="2425700" cy="736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rgbClr val="2A196F"/>
          </a:solidFill>
          <a:latin typeface="TUOS Stephenson" pitchFamily="-128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har char="•"/>
        <a:defRPr sz="3200">
          <a:solidFill>
            <a:srgbClr val="2A196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Font typeface="TUOS Stephenson" pitchFamily="-128" charset="0"/>
        <a:buChar char="•"/>
        <a:defRPr sz="2800">
          <a:solidFill>
            <a:srgbClr val="2A196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2A196F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UOS Stephenson" pitchFamily="-128" charset="0"/>
        <a:defRPr sz="1400">
          <a:solidFill>
            <a:srgbClr val="2A196F"/>
          </a:solidFill>
          <a:latin typeface="+mn-lt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>
          <a:solidFill>
            <a:srgbClr val="2A19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ocumentation/Data%20Sheets/STM32F%20-%20Datashe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Documentation/Data%20Sheets/STM32F%20-%20Data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Documentation/Data%20Sheets/LIS3DSH%20-%20Data%20Shee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Documentation/Data%20Sheets/STM32F407Discovery%20-%20User%20Manual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Documentation/Data%20Sheets/LIS3DSH%20-%20Data%20Sheet.pdf" TargetMode="External"/><Relationship Id="rId2" Type="http://schemas.openxmlformats.org/officeDocument/2006/relationships/hyperlink" Target="../Documentation/Data%20Sheets/STM32F%20-%20Processor%20Reference%20manual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Documentation/Data%20Sheets/STM32F%20-%20Processor%20Reference%20manu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ation/Data%20Sheets/LIS3DSH%20-%20Data%20Shee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052736"/>
            <a:ext cx="8229600" cy="10808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dirty="0" smtClean="0"/>
              <a:t>Lecture 3</a:t>
            </a:r>
            <a:br>
              <a:rPr lang="en-GB" dirty="0" smtClean="0"/>
            </a:br>
            <a:r>
              <a:rPr lang="en-GB" sz="3600" b="1" dirty="0" smtClean="0"/>
              <a:t>Device Interfacing 1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708920"/>
            <a:ext cx="8229600" cy="3672408"/>
          </a:xfrm>
        </p:spPr>
        <p:txBody>
          <a:bodyPr/>
          <a:lstStyle/>
          <a:p>
            <a:r>
              <a:rPr lang="en-GB" sz="2000" dirty="0" smtClean="0"/>
              <a:t>Commonly used hardware I/O mechanisms and techniques: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Memory mapped I/O</a:t>
            </a:r>
          </a:p>
          <a:p>
            <a:pPr marL="800100" lvl="1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r>
              <a:rPr lang="en-GB" sz="2000" dirty="0" smtClean="0"/>
              <a:t>Serial communication: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How it works and important concepts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Standard protocols</a:t>
            </a:r>
          </a:p>
        </p:txBody>
      </p:sp>
    </p:spTree>
    <p:extLst>
      <p:ext uri="{BB962C8B-B14F-4D97-AF65-F5344CB8AC3E}">
        <p14:creationId xmlns:p14="http://schemas.microsoft.com/office/powerpoint/2010/main" val="31918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buNone/>
            </a:pPr>
            <a:r>
              <a:rPr lang="en-GB" sz="2800" b="1" dirty="0" smtClean="0"/>
              <a:t>Data transfer rates</a:t>
            </a:r>
          </a:p>
          <a:p>
            <a:r>
              <a:rPr lang="en-GB" sz="2000" dirty="0" smtClean="0"/>
              <a:t>Bit time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 smtClean="0"/>
              <a:t>The constant time between sequential bit transmissions</a:t>
            </a:r>
          </a:p>
          <a:p>
            <a:r>
              <a:rPr lang="en-GB" sz="2000" dirty="0" smtClean="0"/>
              <a:t>Baud Rate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 smtClean="0"/>
              <a:t>Rate at which bits are communicated (transmitted and received). </a:t>
            </a:r>
            <a:r>
              <a:rPr lang="en-GB" sz="2000" dirty="0" err="1" smtClean="0"/>
              <a:t>Tx</a:t>
            </a:r>
            <a:r>
              <a:rPr lang="en-GB" sz="2000" dirty="0" smtClean="0"/>
              <a:t> and Rx clearly need the same baud rate:</a:t>
            </a:r>
          </a:p>
          <a:p>
            <a:pPr lvl="1">
              <a:spcAft>
                <a:spcPts val="1200"/>
              </a:spcAft>
              <a:buNone/>
            </a:pPr>
            <a:r>
              <a:rPr lang="en-GB" sz="2000" dirty="0" smtClean="0"/>
              <a:t>				Baud Rate = 1 / Bit time</a:t>
            </a:r>
          </a:p>
          <a:p>
            <a:r>
              <a:rPr lang="en-GB" sz="2000" dirty="0" smtClean="0"/>
              <a:t>Actual Bandwidth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endParaRPr lang="en-GB" sz="2000" dirty="0" smtClean="0"/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 smtClean="0"/>
              <a:t>Rate of communication of </a:t>
            </a:r>
            <a:r>
              <a:rPr lang="en-GB" sz="2000" b="1" dirty="0" smtClean="0"/>
              <a:t>user data </a:t>
            </a:r>
            <a:r>
              <a:rPr lang="en-GB" sz="2000" dirty="0" smtClean="0"/>
              <a:t>only</a:t>
            </a:r>
          </a:p>
          <a:p>
            <a:pPr lvl="1">
              <a:buNone/>
            </a:pPr>
            <a:r>
              <a:rPr lang="en-GB" sz="1800" dirty="0" smtClean="0"/>
              <a:t>Bandwidth = Baud Rate × (User data per frame/ Total data per frame)</a:t>
            </a:r>
          </a:p>
          <a:p>
            <a:pPr lvl="2">
              <a:buFontTx/>
              <a:buNone/>
            </a:pPr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63888" y="4509120"/>
            <a:ext cx="2698089" cy="936106"/>
            <a:chOff x="3026039" y="4437110"/>
            <a:chExt cx="2698089" cy="936106"/>
          </a:xfrm>
        </p:grpSpPr>
        <p:grpSp>
          <p:nvGrpSpPr>
            <p:cNvPr id="4" name="Group 3"/>
            <p:cNvGrpSpPr/>
            <p:nvPr/>
          </p:nvGrpSpPr>
          <p:grpSpPr>
            <a:xfrm>
              <a:off x="3275856" y="5157192"/>
              <a:ext cx="2160240" cy="216024"/>
              <a:chOff x="1403648" y="5229200"/>
              <a:chExt cx="2160240" cy="216024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1403648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619672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835696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051720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267744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83768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699792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915816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131840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347864" y="5229200"/>
                <a:ext cx="216024" cy="216024"/>
              </a:xfrm>
              <a:prstGeom prst="rect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UOS Stephenson" pitchFamily="-12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26039" y="4437112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</a:rPr>
                <a:t>Start Bit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4437111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</a:rPr>
                <a:t>Stop Bit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2143" y="4437110"/>
              <a:ext cx="825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</a:rPr>
                <a:t>8 Data Bits</a:t>
              </a:r>
              <a:endParaRPr lang="en-GB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383868" y="497719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328084" y="4977192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Right Brace 20"/>
            <p:cNvSpPr/>
            <p:nvPr/>
          </p:nvSpPr>
          <p:spPr bwMode="auto">
            <a:xfrm rot="16200000">
              <a:off x="4283872" y="4185200"/>
              <a:ext cx="144016" cy="1728000"/>
            </a:xfrm>
            <a:prstGeom prst="rightBrac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UOS Stephenson" pitchFamily="-12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GB" sz="2800" b="1" dirty="0" smtClean="0"/>
              <a:t>Types of serial data bus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			Embedded</a:t>
            </a:r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endParaRPr lang="en-GB" sz="2000" dirty="0" smtClean="0"/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USB (Universal Serial Bus)</a:t>
            </a:r>
          </a:p>
          <a:p>
            <a:pPr>
              <a:lnSpc>
                <a:spcPct val="90000"/>
              </a:lnSpc>
              <a:buNone/>
            </a:pPr>
            <a:r>
              <a:rPr lang="en-GB" sz="2000" dirty="0" smtClean="0"/>
              <a:t>						                     Bluetooth</a:t>
            </a:r>
          </a:p>
          <a:p>
            <a:pPr>
              <a:lnSpc>
                <a:spcPct val="90000"/>
              </a:lnSpc>
              <a:buNone/>
            </a:pPr>
            <a:endParaRPr lang="en-GB" sz="2000" dirty="0" smtClean="0"/>
          </a:p>
          <a:p>
            <a:pPr lvl="1">
              <a:lnSpc>
                <a:spcPct val="90000"/>
              </a:lnSpc>
              <a:buNone/>
            </a:pPr>
            <a:endParaRPr lang="en-GB" sz="20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25144"/>
            <a:ext cx="2181224" cy="183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229200"/>
            <a:ext cx="1343445" cy="91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437112"/>
            <a:ext cx="685798" cy="6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5229200"/>
            <a:ext cx="1790374" cy="13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099894"/>
              </p:ext>
            </p:extLst>
          </p:nvPr>
        </p:nvGraphicFramePr>
        <p:xfrm>
          <a:off x="4085307" y="1797250"/>
          <a:ext cx="4807173" cy="227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Document" r:id="rId7" imgW="5939729" imgH="2816381" progId="Word.Document.12">
                  <p:embed/>
                </p:oleObj>
              </mc:Choice>
              <mc:Fallback>
                <p:oleObj name="Document" r:id="rId7" imgW="5939729" imgH="281638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307" y="1797250"/>
                        <a:ext cx="4807173" cy="2279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buNone/>
            </a:pPr>
            <a:r>
              <a:rPr lang="en-GB" sz="2800" dirty="0" smtClean="0"/>
              <a:t>Examples of Embedded Serial Buses</a:t>
            </a: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000" dirty="0" smtClean="0"/>
          </a:p>
          <a:p>
            <a:pPr indent="0">
              <a:buNone/>
            </a:pPr>
            <a:r>
              <a:rPr lang="en-GB" sz="1600" dirty="0" smtClean="0"/>
              <a:t>Serial I/O buses commonly found in Embedded Systems (from </a:t>
            </a:r>
            <a:r>
              <a:rPr lang="en-GB" sz="1600" i="1" dirty="0" smtClean="0"/>
              <a:t>Computer Architecture, 3</a:t>
            </a:r>
            <a:r>
              <a:rPr lang="en-GB" sz="1600" i="1" baseline="30000" dirty="0" smtClean="0"/>
              <a:t>rd</a:t>
            </a:r>
            <a:r>
              <a:rPr lang="en-GB" sz="1600" i="1" dirty="0" smtClean="0"/>
              <a:t> Edition, Hennessy &amp; Patterson</a:t>
            </a:r>
            <a:r>
              <a:rPr lang="en-GB" sz="1600" dirty="0" smtClean="0"/>
              <a:t>)</a:t>
            </a:r>
          </a:p>
          <a:p>
            <a:pPr indent="0">
              <a:buNone/>
            </a:pPr>
            <a:r>
              <a:rPr lang="en-GB" sz="1600" b="1" dirty="0" smtClean="0"/>
              <a:t>What about the STM32F407? </a:t>
            </a:r>
            <a:r>
              <a:rPr lang="en-GB" sz="1600" b="1" dirty="0" smtClean="0">
                <a:hlinkClick r:id="rId3" action="ppaction://hlinkfile"/>
              </a:rPr>
              <a:t>STM32F - Datasheet</a:t>
            </a:r>
            <a:endParaRPr lang="en-GB" sz="1600" b="1" dirty="0" smtClean="0"/>
          </a:p>
          <a:p>
            <a:pPr>
              <a:buNone/>
            </a:pPr>
            <a:endParaRPr lang="en-GB" sz="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39097"/>
              </p:ext>
            </p:extLst>
          </p:nvPr>
        </p:nvGraphicFramePr>
        <p:xfrm>
          <a:off x="962025" y="2019300"/>
          <a:ext cx="718185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Document" r:id="rId4" imgW="5939729" imgH="2816381" progId="Word.Document.12">
                  <p:embed/>
                </p:oleObj>
              </mc:Choice>
              <mc:Fallback>
                <p:oleObj name="Document" r:id="rId4" imgW="5939729" imgH="2816381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019300"/>
                        <a:ext cx="7181850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GB" sz="2800" dirty="0" smtClean="0"/>
              <a:t>Summary – </a:t>
            </a:r>
            <a:r>
              <a:rPr lang="en-GB" sz="2800" dirty="0"/>
              <a:t>S</a:t>
            </a:r>
            <a:r>
              <a:rPr lang="en-GB" sz="2800" dirty="0" smtClean="0"/>
              <a:t>erial Communication</a:t>
            </a:r>
          </a:p>
          <a:p>
            <a:r>
              <a:rPr lang="en-GB" sz="2000" dirty="0" smtClean="0"/>
              <a:t>Serial I/O transmits data bits sequentially rather than in parallel</a:t>
            </a:r>
          </a:p>
          <a:p>
            <a:endParaRPr lang="en-GB" sz="2000" dirty="0" smtClean="0"/>
          </a:p>
          <a:p>
            <a:r>
              <a:rPr lang="en-GB" sz="2000" dirty="0" smtClean="0"/>
              <a:t>Simplified connections and wiring</a:t>
            </a:r>
          </a:p>
          <a:p>
            <a:endParaRPr lang="en-GB" sz="2000" dirty="0" smtClean="0"/>
          </a:p>
          <a:p>
            <a:r>
              <a:rPr lang="en-GB" sz="2000" dirty="0" smtClean="0"/>
              <a:t>Asynchronous/Synchronous</a:t>
            </a:r>
          </a:p>
          <a:p>
            <a:endParaRPr lang="en-GB" sz="2000" dirty="0" smtClean="0"/>
          </a:p>
          <a:p>
            <a:r>
              <a:rPr lang="en-GB" sz="2000" dirty="0" smtClean="0"/>
              <a:t>Serial I/O based on UART / </a:t>
            </a:r>
            <a:r>
              <a:rPr lang="en-GB" sz="2000" dirty="0" err="1" smtClean="0"/>
              <a:t>USART</a:t>
            </a:r>
            <a:r>
              <a:rPr lang="en-GB" sz="2000" dirty="0" smtClean="0"/>
              <a:t>, RS232, USB and </a:t>
            </a:r>
            <a:r>
              <a:rPr lang="en-GB" sz="2000" dirty="0" err="1" smtClean="0"/>
              <a:t>bluetooth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Hardware devices often attached to embedded systems using standard protocols, such as I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C or SPI.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sz="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GB" sz="2800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Introduction - Hardware </a:t>
            </a:r>
            <a:r>
              <a:rPr lang="en-GB" sz="3200" dirty="0"/>
              <a:t>I/O </a:t>
            </a:r>
            <a:r>
              <a:rPr lang="en-GB" sz="3200" dirty="0" smtClean="0"/>
              <a:t>Mechanisms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sz="2000" dirty="0" smtClean="0"/>
              <a:t>How does a CPU know which I/O device to communicate with?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800" dirty="0" smtClean="0"/>
              <a:t>I/O </a:t>
            </a:r>
            <a:r>
              <a:rPr lang="en-GB" sz="2000" dirty="0" smtClean="0"/>
              <a:t>addressing</a:t>
            </a:r>
          </a:p>
          <a:p>
            <a:pPr>
              <a:spcAft>
                <a:spcPts val="600"/>
              </a:spcAft>
            </a:pPr>
            <a:r>
              <a:rPr lang="en-GB" sz="2000" dirty="0" smtClean="0"/>
              <a:t>When does communication happen?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000" b="1" dirty="0" smtClean="0"/>
              <a:t>Polling and Interrupts </a:t>
            </a:r>
            <a:r>
              <a:rPr lang="en-GB" sz="2000" dirty="0" smtClean="0"/>
              <a:t>are low level device I/O methods </a:t>
            </a:r>
            <a:r>
              <a:rPr lang="en-GB" sz="2000" dirty="0" smtClean="0">
                <a:latin typeface="Times New Roman"/>
                <a:cs typeface="Times New Roman"/>
              </a:rPr>
              <a:t>→ </a:t>
            </a:r>
            <a:r>
              <a:rPr lang="en-GB" sz="2000" dirty="0" smtClean="0">
                <a:cs typeface="Times New Roman"/>
              </a:rPr>
              <a:t>efficient</a:t>
            </a:r>
          </a:p>
          <a:p>
            <a:pPr marL="720000" indent="-2880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 smtClean="0"/>
              <a:t>I/O devices have status, data and control registers</a:t>
            </a:r>
          </a:p>
          <a:p>
            <a:pPr marL="457200" indent="-457200">
              <a:spcAft>
                <a:spcPts val="600"/>
              </a:spcAft>
            </a:pPr>
            <a:r>
              <a:rPr lang="en-GB" sz="2000" dirty="0" smtClean="0"/>
              <a:t>What happens when a large amount of data needs to be sent/received?</a:t>
            </a:r>
            <a:endParaRPr lang="en-GB" sz="2000" dirty="0"/>
          </a:p>
          <a:p>
            <a:pPr marL="720000" indent="-2880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b="1" dirty="0" smtClean="0"/>
              <a:t>Direct </a:t>
            </a:r>
            <a:r>
              <a:rPr lang="en-GB" sz="2000" b="1" dirty="0"/>
              <a:t>Memory access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8112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 marL="0">
              <a:spcAft>
                <a:spcPts val="1200"/>
              </a:spcAft>
              <a:buNone/>
            </a:pPr>
            <a:r>
              <a:rPr lang="en-GB" dirty="0" smtClean="0"/>
              <a:t>Memory-Mapped I/O</a:t>
            </a:r>
          </a:p>
          <a:p>
            <a:pPr>
              <a:spcAft>
                <a:spcPts val="1200"/>
              </a:spcAft>
            </a:pPr>
            <a:r>
              <a:rPr lang="en-GB" sz="2000" dirty="0" smtClean="0"/>
              <a:t>In memory mapped I/O:</a:t>
            </a:r>
          </a:p>
          <a:p>
            <a:pPr lvl="1">
              <a:spcAft>
                <a:spcPts val="600"/>
              </a:spcAft>
            </a:pPr>
            <a:r>
              <a:rPr lang="en-GB" sz="1800" dirty="0" smtClean="0"/>
              <a:t>Portions of a machines address space is assigned to I/O devices</a:t>
            </a:r>
          </a:p>
          <a:p>
            <a:pPr lvl="1">
              <a:spcAft>
                <a:spcPts val="600"/>
              </a:spcAft>
            </a:pPr>
            <a:r>
              <a:rPr lang="en-GB" sz="1800" dirty="0" smtClean="0"/>
              <a:t>I/O devices are connected to a processor in a </a:t>
            </a:r>
            <a:r>
              <a:rPr lang="en-GB" sz="1800" b="1" dirty="0" smtClean="0"/>
              <a:t>similar way to memory</a:t>
            </a:r>
            <a:r>
              <a:rPr lang="en-GB" sz="1800" dirty="0" smtClean="0"/>
              <a:t>. </a:t>
            </a:r>
          </a:p>
          <a:p>
            <a:pPr lvl="1">
              <a:spcAft>
                <a:spcPts val="1200"/>
              </a:spcAft>
            </a:pPr>
            <a:r>
              <a:rPr lang="en-GB" sz="1800" i="1" dirty="0" smtClean="0"/>
              <a:t>Reads </a:t>
            </a:r>
            <a:r>
              <a:rPr lang="en-GB" sz="1800" dirty="0" smtClean="0"/>
              <a:t>and</a:t>
            </a:r>
            <a:r>
              <a:rPr lang="en-GB" sz="1800" i="1" dirty="0" smtClean="0"/>
              <a:t> Writes </a:t>
            </a:r>
            <a:r>
              <a:rPr lang="en-GB" sz="1800" dirty="0" smtClean="0"/>
              <a:t>to those mapped addresses may cause data transfer, or pass a command to a device.</a:t>
            </a:r>
          </a:p>
          <a:p>
            <a:r>
              <a:rPr lang="en-GB" sz="2000" dirty="0" smtClean="0"/>
              <a:t>For most embedded system microprocessors/microcontrollers each I/O port is memory mapped.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dirty="0" smtClean="0">
                <a:sym typeface="Symbol" panose="05050102010706020507" pitchFamily="18" charset="2"/>
              </a:rPr>
              <a:t> </a:t>
            </a:r>
            <a:r>
              <a:rPr lang="en-GB" sz="2000" dirty="0" smtClean="0">
                <a:sym typeface="Symbol" panose="05050102010706020507" pitchFamily="18" charset="2"/>
                <a:hlinkClick r:id="rId2" action="ppaction://hlinkfile"/>
              </a:rPr>
              <a:t>STM32F – Datasheet</a:t>
            </a:r>
            <a:r>
              <a:rPr lang="en-GB" sz="2000" dirty="0" smtClean="0">
                <a:sym typeface="Symbol" panose="05050102010706020507" pitchFamily="18" charset="2"/>
              </a:rPr>
              <a:t> page 70-74</a:t>
            </a:r>
            <a:endParaRPr lang="en-GB" sz="2000" dirty="0" smtClean="0"/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 smtClean="0"/>
              <a:t>By manipulating registers (mapped into system memory) we can control a device.</a:t>
            </a:r>
          </a:p>
          <a:p>
            <a:r>
              <a:rPr lang="en-GB" sz="2000" dirty="0" smtClean="0"/>
              <a:t>The data bus maybe composed of data, status and control information </a:t>
            </a:r>
            <a:r>
              <a:rPr lang="en-GB" sz="2000" dirty="0" smtClean="0">
                <a:latin typeface="Times New Roman"/>
                <a:cs typeface="Times New Roman"/>
              </a:rPr>
              <a:t>→ </a:t>
            </a:r>
            <a:r>
              <a:rPr lang="en-GB" sz="2000" dirty="0" smtClean="0"/>
              <a:t>separate registers in the memory map for data, status and control</a:t>
            </a:r>
          </a:p>
          <a:p>
            <a:pPr lvl="1">
              <a:lnSpc>
                <a:spcPct val="90000"/>
              </a:lnSpc>
            </a:pP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28662" y="3286124"/>
            <a:ext cx="7387754" cy="33112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Complete in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the lecture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1560" y="3284984"/>
            <a:ext cx="82296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2" spcCol="36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har char="•"/>
              <a:defRPr sz="3200">
                <a:solidFill>
                  <a:srgbClr val="2A1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Font typeface="TUOS Stephenson" pitchFamily="-128" charset="0"/>
              <a:buChar char="•"/>
              <a:defRPr sz="2800">
                <a:solidFill>
                  <a:srgbClr val="2A196F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2A196F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defRPr sz="1400">
                <a:solidFill>
                  <a:srgbClr val="2A196F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TUOS Stephenson" pitchFamily="-128" charset="0"/>
              <a:buChar char="•"/>
              <a:defRPr sz="900">
                <a:solidFill>
                  <a:srgbClr val="2A196F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sz="1600" b="1" kern="0" dirty="0"/>
              <a:t>W</a:t>
            </a:r>
            <a:r>
              <a:rPr lang="en-GB" sz="1600" b="1" kern="0" dirty="0" smtClean="0"/>
              <a:t>rite data from the CPU to the device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400" kern="0" dirty="0" smtClean="0"/>
              <a:t>The address of the register in the device is sent on the bus </a:t>
            </a:r>
            <a:r>
              <a:rPr lang="en-GB" sz="1400" kern="0" dirty="0"/>
              <a:t>from the CPU to </a:t>
            </a:r>
            <a:r>
              <a:rPr lang="en-GB" sz="1400" kern="0" dirty="0" smtClean="0"/>
              <a:t>device. </a:t>
            </a:r>
            <a:endParaRPr lang="en-GB" sz="1400" kern="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400" kern="0" dirty="0" smtClean="0"/>
              <a:t>The new data for the register is sent on the bus </a:t>
            </a:r>
            <a:r>
              <a:rPr lang="en-GB" sz="1400" kern="0" dirty="0"/>
              <a:t>from the CPU to device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400" kern="0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400" kern="0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400" kern="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400" kern="0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400" kern="0" dirty="0"/>
          </a:p>
          <a:p>
            <a:pPr marL="0" indent="0" algn="ctr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sz="1600" b="1" kern="0" dirty="0" smtClean="0"/>
              <a:t>Read data </a:t>
            </a:r>
            <a:r>
              <a:rPr lang="en-GB" sz="1600" b="1" kern="0" dirty="0"/>
              <a:t>from the </a:t>
            </a:r>
            <a:r>
              <a:rPr lang="en-GB" sz="1600" b="1" kern="0" dirty="0" smtClean="0"/>
              <a:t>device to </a:t>
            </a:r>
            <a:r>
              <a:rPr lang="en-GB" sz="1600" b="1" kern="0" dirty="0"/>
              <a:t>the </a:t>
            </a:r>
            <a:r>
              <a:rPr lang="en-GB" sz="1600" b="1" kern="0" dirty="0" smtClean="0"/>
              <a:t>CPU</a:t>
            </a:r>
            <a:endParaRPr lang="en-GB" sz="1600" b="1" kern="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400" kern="0" dirty="0"/>
              <a:t>The address of the register in the device is sent on the </a:t>
            </a:r>
            <a:r>
              <a:rPr lang="en-GB" sz="1400" kern="0" dirty="0" smtClean="0"/>
              <a:t>bus from the CPU to device</a:t>
            </a:r>
            <a:endParaRPr lang="en-GB" sz="1400" kern="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400" kern="0" dirty="0"/>
              <a:t>The </a:t>
            </a:r>
            <a:r>
              <a:rPr lang="en-GB" sz="1400" kern="0" dirty="0" smtClean="0"/>
              <a:t>data in the register on the device is sent from the device to the CPU </a:t>
            </a:r>
            <a:r>
              <a:rPr lang="en-GB" sz="1400" kern="0" dirty="0"/>
              <a:t>on the </a:t>
            </a:r>
            <a:r>
              <a:rPr lang="en-GB" sz="1400" kern="0" dirty="0" smtClean="0"/>
              <a:t>bus.</a:t>
            </a:r>
            <a:endParaRPr lang="en-GB" sz="1400" kern="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GB" sz="1800" kern="0" dirty="0" smtClean="0"/>
          </a:p>
          <a:p>
            <a:pPr>
              <a:lnSpc>
                <a:spcPct val="90000"/>
              </a:lnSpc>
            </a:pPr>
            <a:endParaRPr lang="en-GB" sz="1400" kern="0" dirty="0" smtClean="0"/>
          </a:p>
          <a:p>
            <a:pPr>
              <a:buFontTx/>
              <a:buNone/>
            </a:pPr>
            <a:endParaRPr lang="en-GB" kern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sz="1800" dirty="0" smtClean="0"/>
              <a:t>The device connected on the I/O bus will also have a mixture of status, control and data registers.</a:t>
            </a:r>
          </a:p>
          <a:p>
            <a:pPr>
              <a:spcAft>
                <a:spcPts val="0"/>
              </a:spcAft>
            </a:pPr>
            <a:r>
              <a:rPr lang="en-GB" sz="1800" dirty="0" smtClean="0"/>
              <a:t>To communicate correctly with this device we need to know the internal address of these registers.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GB" sz="1600" dirty="0" smtClean="0">
                <a:hlinkClick r:id="rId3" action="ppaction://hlinkfile"/>
              </a:rPr>
              <a:t>LIS3DSH - Data Sheet</a:t>
            </a:r>
            <a:endParaRPr lang="en-GB" sz="1600" dirty="0" smtClean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1800" dirty="0" smtClean="0"/>
              <a:t>We then proceed to send a sequence of bytes which is usually as follows:</a:t>
            </a:r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endParaRPr lang="en-GB" sz="1400" dirty="0" smtClean="0"/>
          </a:p>
          <a:p>
            <a:pPr marL="342900" lvl="1" indent="-342900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GB" sz="1600" dirty="0"/>
              <a:t>Part of the address is usually reserved to signal whether the device wishes to read or write to the register</a:t>
            </a:r>
            <a:r>
              <a:rPr lang="en-GB" sz="1600" dirty="0" smtClean="0"/>
              <a:t>.</a:t>
            </a:r>
          </a:p>
          <a:p>
            <a:pPr marL="0" lvl="1" indent="0">
              <a:lnSpc>
                <a:spcPct val="90000"/>
              </a:lnSpc>
              <a:buNone/>
            </a:pPr>
            <a:endParaRPr lang="en-GB" sz="1600" dirty="0" smtClean="0"/>
          </a:p>
          <a:p>
            <a:pPr marL="857250" lvl="3" indent="0">
              <a:lnSpc>
                <a:spcPct val="90000"/>
              </a:lnSpc>
            </a:pPr>
            <a:r>
              <a:rPr lang="en-GB" sz="2400" dirty="0" smtClean="0"/>
              <a:t>I2C:</a:t>
            </a:r>
            <a:endParaRPr lang="en-GB" sz="4000" dirty="0" smtClean="0"/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85184"/>
            <a:ext cx="5842377" cy="163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21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What about a separate address bus?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	</a:t>
            </a:r>
            <a:endParaRPr lang="en-GB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  <a:r>
              <a:rPr lang="en-GB" sz="2000" dirty="0" smtClean="0">
                <a:solidFill>
                  <a:srgbClr val="FF0000"/>
                </a:solidFill>
              </a:rPr>
              <a:t>Address </a:t>
            </a:r>
            <a:r>
              <a:rPr lang="en-GB" sz="2000" dirty="0" smtClean="0">
                <a:solidFill>
                  <a:srgbClr val="FF0000"/>
                </a:solidFill>
              </a:rPr>
              <a:t>Bus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	Data Bus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1400" dirty="0" smtClean="0"/>
          </a:p>
          <a:p>
            <a:pPr>
              <a:lnSpc>
                <a:spcPct val="90000"/>
              </a:lnSpc>
            </a:pPr>
            <a:endParaRPr lang="en-GB" sz="1400" dirty="0" smtClean="0"/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7224" y="2857496"/>
            <a:ext cx="7715304" cy="2286016"/>
            <a:chOff x="571472" y="4214818"/>
            <a:chExt cx="7715304" cy="2286016"/>
          </a:xfrm>
        </p:grpSpPr>
        <p:sp>
          <p:nvSpPr>
            <p:cNvPr id="5" name="Rectangle 4"/>
            <p:cNvSpPr/>
            <p:nvPr/>
          </p:nvSpPr>
          <p:spPr bwMode="auto">
            <a:xfrm>
              <a:off x="2214546" y="5214950"/>
              <a:ext cx="1000132" cy="500066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smtClean="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857356" y="4286256"/>
              <a:ext cx="1000132" cy="57150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dirty="0" smtClean="0">
                  <a:solidFill>
                    <a:srgbClr val="000000"/>
                  </a:solidFill>
                </a:rPr>
                <a:t>8MB 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1472" y="4286256"/>
              <a:ext cx="1000132" cy="57150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dirty="0" smtClean="0">
                  <a:solidFill>
                    <a:srgbClr val="000000"/>
                  </a:solidFill>
                </a:rPr>
                <a:t>8MB RAM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9058" y="5143512"/>
              <a:ext cx="1357322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smtClean="0">
                  <a:solidFill>
                    <a:srgbClr val="000000"/>
                  </a:solidFill>
                </a:rPr>
                <a:t>Ethernet controller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14546" y="6000768"/>
              <a:ext cx="1000132" cy="500066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err="1" smtClean="0">
                  <a:solidFill>
                    <a:srgbClr val="000000"/>
                  </a:solidFill>
                </a:rPr>
                <a:t>WLAN</a:t>
              </a:r>
              <a:endParaRPr lang="en-GB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286644" y="4429132"/>
              <a:ext cx="1000132" cy="642918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smtClean="0">
                  <a:solidFill>
                    <a:srgbClr val="000000"/>
                  </a:solidFill>
                </a:rPr>
                <a:t>WAN port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15008" y="4429132"/>
              <a:ext cx="1000132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smtClean="0">
                  <a:solidFill>
                    <a:srgbClr val="000000"/>
                  </a:solidFill>
                </a:rPr>
                <a:t>4 LAN ports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143240" y="4214818"/>
              <a:ext cx="1214446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dirty="0" smtClean="0">
                  <a:solidFill>
                    <a:srgbClr val="000000"/>
                  </a:solidFill>
                </a:rPr>
                <a:t>Flash memory</a:t>
              </a:r>
            </a:p>
          </p:txBody>
        </p:sp>
        <p:cxnSp>
          <p:nvCxnSpPr>
            <p:cNvPr id="14" name="Elbow Connector 13"/>
            <p:cNvCxnSpPr>
              <a:stCxn id="5" idx="0"/>
              <a:endCxn id="13" idx="2"/>
            </p:cNvCxnSpPr>
            <p:nvPr/>
          </p:nvCxnSpPr>
          <p:spPr bwMode="auto">
            <a:xfrm rot="5400000" flipH="1" flipV="1">
              <a:off x="3053942" y="4518430"/>
              <a:ext cx="357190" cy="103585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5" name="Elbow Connector 14"/>
            <p:cNvCxnSpPr>
              <a:stCxn id="5" idx="0"/>
              <a:endCxn id="8" idx="2"/>
            </p:cNvCxnSpPr>
            <p:nvPr/>
          </p:nvCxnSpPr>
          <p:spPr bwMode="auto">
            <a:xfrm rot="16200000" flipV="1">
              <a:off x="1714480" y="4214818"/>
              <a:ext cx="357190" cy="164307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  <p:cxnSp>
          <p:nvCxnSpPr>
            <p:cNvPr id="16" name="Elbow Connector 15"/>
            <p:cNvCxnSpPr>
              <a:stCxn id="5" idx="0"/>
              <a:endCxn id="6" idx="2"/>
            </p:cNvCxnSpPr>
            <p:nvPr/>
          </p:nvCxnSpPr>
          <p:spPr bwMode="auto">
            <a:xfrm rot="16200000" flipV="1">
              <a:off x="2357422" y="4857760"/>
              <a:ext cx="357190" cy="35719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  <p:cxnSp>
          <p:nvCxnSpPr>
            <p:cNvPr id="17" name="Straight Arrow Connector 16"/>
            <p:cNvCxnSpPr>
              <a:stCxn id="5" idx="2"/>
              <a:endCxn id="10" idx="0"/>
            </p:cNvCxnSpPr>
            <p:nvPr/>
          </p:nvCxnSpPr>
          <p:spPr bwMode="auto">
            <a:xfrm rot="5400000">
              <a:off x="2571736" y="58578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 bwMode="auto">
            <a:xfrm>
              <a:off x="3214678" y="5464983"/>
              <a:ext cx="71438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9" name="Shape 18"/>
            <p:cNvCxnSpPr>
              <a:stCxn id="9" idx="3"/>
              <a:endCxn id="12" idx="2"/>
            </p:cNvCxnSpPr>
            <p:nvPr/>
          </p:nvCxnSpPr>
          <p:spPr bwMode="auto">
            <a:xfrm flipV="1">
              <a:off x="5286380" y="5072074"/>
              <a:ext cx="928694" cy="39290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20" name="Shape 19"/>
            <p:cNvCxnSpPr>
              <a:stCxn id="9" idx="3"/>
              <a:endCxn id="11" idx="2"/>
            </p:cNvCxnSpPr>
            <p:nvPr/>
          </p:nvCxnSpPr>
          <p:spPr bwMode="auto">
            <a:xfrm flipV="1">
              <a:off x="5286380" y="5072050"/>
              <a:ext cx="2500330" cy="3929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35685"/>
            <a:ext cx="7848872" cy="262150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690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00066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GB" dirty="0" smtClean="0"/>
              <a:t>Summary</a:t>
            </a:r>
          </a:p>
          <a:p>
            <a:pPr>
              <a:spcAft>
                <a:spcPts val="1200"/>
              </a:spcAft>
            </a:pPr>
            <a:r>
              <a:rPr lang="en-GB" sz="2000" dirty="0" smtClean="0"/>
              <a:t>Device Interface Addressing – memory mapped I/O</a:t>
            </a:r>
          </a:p>
          <a:p>
            <a:pPr>
              <a:spcAft>
                <a:spcPts val="1200"/>
              </a:spcAft>
            </a:pPr>
            <a:r>
              <a:rPr lang="en-GB" sz="2000" dirty="0" smtClean="0"/>
              <a:t>Hardware I/O techniques</a:t>
            </a:r>
          </a:p>
          <a:p>
            <a:pPr lvl="1">
              <a:spcAft>
                <a:spcPts val="1200"/>
              </a:spcAft>
            </a:pPr>
            <a:endParaRPr lang="en-GB" sz="2000" dirty="0"/>
          </a:p>
          <a:p>
            <a:pPr marL="57150" indent="0">
              <a:spcAft>
                <a:spcPts val="1200"/>
              </a:spcAft>
              <a:buNone/>
            </a:pPr>
            <a:r>
              <a:rPr lang="en-GB" sz="2000" i="1" dirty="0" smtClean="0">
                <a:solidFill>
                  <a:srgbClr val="0070C0"/>
                </a:solidFill>
              </a:rPr>
              <a:t>Additional reading </a:t>
            </a:r>
            <a:r>
              <a:rPr lang="en-GB" sz="2000" i="1" dirty="0">
                <a:solidFill>
                  <a:srgbClr val="0070C0"/>
                </a:solidFill>
              </a:rPr>
              <a:t>document </a:t>
            </a:r>
            <a:r>
              <a:rPr lang="en-GB" sz="2000" dirty="0" smtClean="0">
                <a:solidFill>
                  <a:srgbClr val="0070C0"/>
                </a:solidFill>
              </a:rPr>
              <a:t>– Sensors, Actuators and ADC/DAC.</a:t>
            </a:r>
            <a:endParaRPr lang="en-GB" sz="2000" dirty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85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398862" cy="4881578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Context of this lecture:</a:t>
            </a:r>
          </a:p>
          <a:p>
            <a:pPr>
              <a:buNone/>
            </a:pPr>
            <a:endParaRPr lang="en-GB" dirty="0" smtClean="0"/>
          </a:p>
          <a:p>
            <a:pPr marL="0" lvl="2" indent="0"/>
            <a:endParaRPr lang="en-GB" dirty="0" smtClean="0"/>
          </a:p>
          <a:p>
            <a:pPr marL="0" lvl="2" indent="0"/>
            <a:endParaRPr lang="en-GB" dirty="0" smtClean="0"/>
          </a:p>
          <a:p>
            <a:pPr marL="0" lvl="2" indent="0"/>
            <a:endParaRPr lang="en-GB" dirty="0" smtClean="0"/>
          </a:p>
          <a:p>
            <a:pPr marL="0" lvl="2" indent="0"/>
            <a:endParaRPr lang="en-GB" dirty="0" smtClean="0"/>
          </a:p>
          <a:p>
            <a:pPr marL="0" lvl="2" indent="0"/>
            <a:endParaRPr lang="en-GB" dirty="0" smtClean="0"/>
          </a:p>
          <a:p>
            <a:pPr marL="457200" lvl="2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 smtClean="0"/>
              <a:t>How are devices connected to a microprocessor?</a:t>
            </a:r>
          </a:p>
          <a:p>
            <a:pPr marL="457200" lvl="2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 smtClean="0"/>
              <a:t>How does software communicate with a device?</a:t>
            </a:r>
          </a:p>
          <a:p>
            <a:pPr marL="457200" lvl="2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 smtClean="0"/>
              <a:t>How does a device make the CPU aware that it has new information?</a:t>
            </a:r>
          </a:p>
          <a:p>
            <a:pPr marL="457200" lvl="2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 smtClean="0"/>
              <a:t>How do we do this efficiently to ensure real-time constraints are met?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71414"/>
            <a:ext cx="2793388" cy="19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85786" y="2143116"/>
            <a:ext cx="7715304" cy="2286016"/>
            <a:chOff x="571472" y="4214818"/>
            <a:chExt cx="7715304" cy="2286016"/>
          </a:xfrm>
        </p:grpSpPr>
        <p:sp>
          <p:nvSpPr>
            <p:cNvPr id="6" name="Rectangle 5"/>
            <p:cNvSpPr/>
            <p:nvPr/>
          </p:nvSpPr>
          <p:spPr bwMode="auto">
            <a:xfrm>
              <a:off x="2214546" y="5214950"/>
              <a:ext cx="1000132" cy="500066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CPU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57356" y="4286256"/>
              <a:ext cx="1000132" cy="57150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8MB 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1472" y="4286256"/>
              <a:ext cx="1000132" cy="571504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8MB RAM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9058" y="5143512"/>
              <a:ext cx="1357322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Ethernet controller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14546" y="6000768"/>
              <a:ext cx="1000132" cy="500066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WLAN</a:t>
              </a: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286644" y="4429132"/>
              <a:ext cx="1000132" cy="642918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WAN port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15008" y="4429132"/>
              <a:ext cx="1000132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4 LAN ports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143240" y="4214818"/>
              <a:ext cx="1214446" cy="642942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Flash</a:t>
              </a:r>
              <a:r>
                <a:rPr kumimoji="0" lang="en-GB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memory</a:t>
              </a: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4" name="Elbow Connector 13"/>
            <p:cNvCxnSpPr>
              <a:stCxn id="6" idx="0"/>
              <a:endCxn id="13" idx="2"/>
            </p:cNvCxnSpPr>
            <p:nvPr/>
          </p:nvCxnSpPr>
          <p:spPr bwMode="auto">
            <a:xfrm rot="5400000" flipH="1" flipV="1">
              <a:off x="3053942" y="4518430"/>
              <a:ext cx="357190" cy="103585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5" name="Elbow Connector 14"/>
            <p:cNvCxnSpPr>
              <a:stCxn id="6" idx="0"/>
              <a:endCxn id="8" idx="2"/>
            </p:cNvCxnSpPr>
            <p:nvPr/>
          </p:nvCxnSpPr>
          <p:spPr bwMode="auto">
            <a:xfrm rot="16200000" flipV="1">
              <a:off x="1714480" y="4214818"/>
              <a:ext cx="357190" cy="164307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  <p:cxnSp>
          <p:nvCxnSpPr>
            <p:cNvPr id="16" name="Elbow Connector 15"/>
            <p:cNvCxnSpPr>
              <a:stCxn id="6" idx="0"/>
              <a:endCxn id="7" idx="2"/>
            </p:cNvCxnSpPr>
            <p:nvPr/>
          </p:nvCxnSpPr>
          <p:spPr bwMode="auto">
            <a:xfrm rot="16200000" flipV="1">
              <a:off x="2357422" y="4857760"/>
              <a:ext cx="357190" cy="35719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  <p:cxnSp>
          <p:nvCxnSpPr>
            <p:cNvPr id="17" name="Straight Arrow Connector 16"/>
            <p:cNvCxnSpPr>
              <a:stCxn id="6" idx="2"/>
              <a:endCxn id="10" idx="0"/>
            </p:cNvCxnSpPr>
            <p:nvPr/>
          </p:nvCxnSpPr>
          <p:spPr bwMode="auto">
            <a:xfrm rot="5400000">
              <a:off x="2571736" y="58578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8" name="Elbow Connector 17"/>
            <p:cNvCxnSpPr>
              <a:stCxn id="6" idx="3"/>
              <a:endCxn id="9" idx="1"/>
            </p:cNvCxnSpPr>
            <p:nvPr/>
          </p:nvCxnSpPr>
          <p:spPr bwMode="auto">
            <a:xfrm>
              <a:off x="3214678" y="5464983"/>
              <a:ext cx="71438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19" name="Shape 18"/>
            <p:cNvCxnSpPr>
              <a:stCxn id="9" idx="3"/>
              <a:endCxn id="12" idx="2"/>
            </p:cNvCxnSpPr>
            <p:nvPr/>
          </p:nvCxnSpPr>
          <p:spPr bwMode="auto">
            <a:xfrm flipV="1">
              <a:off x="5286380" y="5072074"/>
              <a:ext cx="928694" cy="39290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cxnSp>
          <p:nvCxnSpPr>
            <p:cNvPr id="20" name="Shape 19"/>
            <p:cNvCxnSpPr>
              <a:stCxn id="9" idx="3"/>
              <a:endCxn id="11" idx="2"/>
            </p:cNvCxnSpPr>
            <p:nvPr/>
          </p:nvCxnSpPr>
          <p:spPr bwMode="auto">
            <a:xfrm flipV="1">
              <a:off x="5286380" y="5072050"/>
              <a:ext cx="2500330" cy="3929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lg"/>
              <a:tailEnd type="stealth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32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1973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The STM32F4 Discovery Accelerometer and SPI interface</a:t>
            </a:r>
          </a:p>
          <a:p>
            <a:pPr marL="0" indent="0">
              <a:buNone/>
            </a:pPr>
            <a:r>
              <a:rPr lang="en-GB" sz="2400" u="sng" dirty="0" smtClean="0"/>
              <a:t>Part </a:t>
            </a:r>
            <a:r>
              <a:rPr lang="en-GB" sz="2400" u="sng" dirty="0"/>
              <a:t>A</a:t>
            </a:r>
            <a:endParaRPr lang="en-GB" sz="2400" u="sng" dirty="0" smtClean="0"/>
          </a:p>
          <a:p>
            <a:r>
              <a:rPr lang="en-GB" sz="2000" dirty="0" smtClean="0"/>
              <a:t>Understanding how the STM32F407 and LIS3DSH are connected.</a:t>
            </a:r>
          </a:p>
          <a:p>
            <a:r>
              <a:rPr lang="en-GB" sz="2000" dirty="0" smtClean="0"/>
              <a:t>Configuring the SPI interface on the STM32F407</a:t>
            </a:r>
          </a:p>
          <a:p>
            <a:r>
              <a:rPr lang="en-GB" sz="2000" dirty="0"/>
              <a:t>Reading data from the </a:t>
            </a:r>
            <a:r>
              <a:rPr lang="en-GB" sz="2000" dirty="0" smtClean="0"/>
              <a:t>LIS3DSH</a:t>
            </a:r>
          </a:p>
          <a:p>
            <a:r>
              <a:rPr lang="en-GB" sz="2000" dirty="0" smtClean="0"/>
              <a:t>Configuring the LIS3DSH</a:t>
            </a:r>
          </a:p>
          <a:p>
            <a:pPr marL="0" indent="0">
              <a:buNone/>
            </a:pPr>
            <a:r>
              <a:rPr lang="en-GB" sz="2400" u="sng" dirty="0"/>
              <a:t>Part B</a:t>
            </a:r>
          </a:p>
          <a:p>
            <a:r>
              <a:rPr lang="en-GB" sz="2000" dirty="0"/>
              <a:t>Declaring, defining and calling functions.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7123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Understanding how the STM32F407 and LIS3DSH are </a:t>
            </a:r>
            <a:r>
              <a:rPr lang="en-GB" sz="3600" dirty="0" smtClean="0"/>
              <a:t>connected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24944"/>
            <a:ext cx="8229600" cy="3171056"/>
          </a:xfrm>
        </p:spPr>
        <p:txBody>
          <a:bodyPr/>
          <a:lstStyle/>
          <a:p>
            <a:r>
              <a:rPr lang="en-GB" sz="2800" dirty="0" smtClean="0"/>
              <a:t>Refer to the STM32F4 Discovery user manual:</a:t>
            </a:r>
          </a:p>
          <a:p>
            <a:pPr marL="400050" lvl="1" indent="0">
              <a:buNone/>
            </a:pPr>
            <a:r>
              <a:rPr lang="en-GB" dirty="0" smtClean="0">
                <a:hlinkClick r:id="rId2" action="ppaction://hlinkfile"/>
              </a:rPr>
              <a:t>STM32F407Discovery - User Manual</a:t>
            </a:r>
            <a:endParaRPr lang="en-GB" dirty="0" smtClean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GB" sz="2400" dirty="0" smtClean="0"/>
              <a:t>Serial communication using the SPI protocol (page 17).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GB" sz="2400" dirty="0" smtClean="0"/>
              <a:t>Connected through GPIO A and E (pages 21-33).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53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Configuring the SPI interface on the STM32F407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64904"/>
            <a:ext cx="8229600" cy="3531096"/>
          </a:xfrm>
        </p:spPr>
        <p:txBody>
          <a:bodyPr/>
          <a:lstStyle/>
          <a:p>
            <a:r>
              <a:rPr lang="en-GB" sz="2800" dirty="0" smtClean="0"/>
              <a:t>First understand the characteristics of the SPI interface:</a:t>
            </a:r>
          </a:p>
          <a:p>
            <a:pPr marL="400050" lvl="1" indent="0">
              <a:buNone/>
            </a:pPr>
            <a:r>
              <a:rPr lang="en-GB" sz="2000" dirty="0" smtClean="0">
                <a:hlinkClick r:id="rId2" action="ppaction://hlinkfile"/>
              </a:rPr>
              <a:t>STM32F - Processor Reference manual</a:t>
            </a:r>
            <a:r>
              <a:rPr lang="en-GB" sz="2000" dirty="0"/>
              <a:t> </a:t>
            </a:r>
            <a:r>
              <a:rPr lang="en-GB" sz="2000" dirty="0" smtClean="0"/>
              <a:t>(page 859 onwards)</a:t>
            </a:r>
          </a:p>
          <a:p>
            <a:pPr marL="400050" lvl="1" indent="0">
              <a:buNone/>
            </a:pPr>
            <a:r>
              <a:rPr lang="en-GB" sz="2000" dirty="0" smtClean="0">
                <a:hlinkClick r:id="rId3" action="ppaction://hlinkfile"/>
              </a:rPr>
              <a:t>LIS3DSH - Data Sheet</a:t>
            </a:r>
            <a:r>
              <a:rPr lang="en-GB" sz="2000" dirty="0" smtClean="0"/>
              <a:t> (page 24-28)</a:t>
            </a:r>
          </a:p>
          <a:p>
            <a:pPr lvl="0"/>
            <a:endParaRPr lang="en-GB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 smtClean="0"/>
              <a:t>SCL </a:t>
            </a:r>
            <a:r>
              <a:rPr lang="en-GB" sz="1600" dirty="0"/>
              <a:t>connected to PA5 on the STM32F407 is the clock 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SDO connected to PA6 on the STM32F407 is the output data 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SDI connected to PA7 on the STM32F407 is the input data 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CS connected to PE3 on the STM32F407 is the serial port enable line</a:t>
            </a:r>
          </a:p>
        </p:txBody>
      </p:sp>
    </p:spTree>
    <p:extLst>
      <p:ext uri="{BB962C8B-B14F-4D97-AF65-F5344CB8AC3E}">
        <p14:creationId xmlns:p14="http://schemas.microsoft.com/office/powerpoint/2010/main" val="3247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Configuring the SPI interface on the STM32F407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64904"/>
            <a:ext cx="8229600" cy="3531096"/>
          </a:xfrm>
        </p:spPr>
        <p:txBody>
          <a:bodyPr/>
          <a:lstStyle/>
          <a:p>
            <a:pPr lvl="0"/>
            <a:r>
              <a:rPr lang="en-GB" sz="2000" dirty="0"/>
              <a:t>The LIS3DSH acts as a slave </a:t>
            </a:r>
            <a:r>
              <a:rPr lang="en-GB" sz="2000" dirty="0" smtClean="0"/>
              <a:t>device, </a:t>
            </a:r>
            <a:r>
              <a:rPr lang="en-GB" sz="2000" dirty="0"/>
              <a:t>thus we need to set the STM32F407 as the master and use it to initiate </a:t>
            </a:r>
            <a:r>
              <a:rPr lang="en-GB" sz="2000" dirty="0" smtClean="0"/>
              <a:t>communication.</a:t>
            </a:r>
          </a:p>
          <a:p>
            <a:pPr lvl="0"/>
            <a:r>
              <a:rPr lang="en-GB" sz="2000" dirty="0" smtClean="0"/>
              <a:t>There </a:t>
            </a:r>
            <a:r>
              <a:rPr lang="en-GB" sz="2000" dirty="0"/>
              <a:t>are 2 data lines allowing full-duplex communication.</a:t>
            </a:r>
          </a:p>
          <a:p>
            <a:pPr lvl="0"/>
            <a:r>
              <a:rPr lang="en-GB" sz="2000" dirty="0"/>
              <a:t>The data is sent in 8-bit packets (plus 8-bits for the device </a:t>
            </a:r>
            <a:r>
              <a:rPr lang="en-GB" sz="2000" dirty="0" smtClean="0"/>
              <a:t>address)</a:t>
            </a:r>
          </a:p>
          <a:p>
            <a:pPr lvl="0"/>
            <a:r>
              <a:rPr lang="en-GB" sz="2000" dirty="0" smtClean="0"/>
              <a:t>The </a:t>
            </a:r>
            <a:r>
              <a:rPr lang="en-GB" sz="2000" dirty="0"/>
              <a:t>clock remains high during idle and the data line is sampled on the rising edge of the clock line, which is the second clock transition (the first is 1 to 0 and then the second is 0 to 1) after idle.</a:t>
            </a:r>
          </a:p>
          <a:p>
            <a:pPr lvl="0"/>
            <a:r>
              <a:rPr lang="en-GB" sz="2000" dirty="0" smtClean="0"/>
              <a:t>The </a:t>
            </a:r>
            <a:r>
              <a:rPr lang="en-GB" sz="2000" dirty="0"/>
              <a:t>address/data is sent most significant bit (MSB) first.</a:t>
            </a:r>
          </a:p>
          <a:p>
            <a:pPr lvl="0"/>
            <a:r>
              <a:rPr lang="en-GB" sz="2000" dirty="0" smtClean="0"/>
              <a:t>The </a:t>
            </a:r>
            <a:r>
              <a:rPr lang="en-GB" sz="2000" dirty="0"/>
              <a:t>clock needs to operate at a maximum frequency of 10MHz.</a:t>
            </a:r>
          </a:p>
        </p:txBody>
      </p:sp>
    </p:spTree>
    <p:extLst>
      <p:ext uri="{BB962C8B-B14F-4D97-AF65-F5344CB8AC3E}">
        <p14:creationId xmlns:p14="http://schemas.microsoft.com/office/powerpoint/2010/main" val="31984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Configuring the SPI interface on the STM32F407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08920"/>
            <a:ext cx="8229600" cy="3387080"/>
          </a:xfrm>
        </p:spPr>
        <p:txBody>
          <a:bodyPr/>
          <a:lstStyle/>
          <a:p>
            <a:pPr lvl="0"/>
            <a:r>
              <a:rPr lang="en-GB" sz="2400" dirty="0" smtClean="0"/>
              <a:t>Write the C code to configure the SPI as required.</a:t>
            </a:r>
          </a:p>
          <a:p>
            <a:pPr lvl="0"/>
            <a:r>
              <a:rPr lang="en-GB" sz="2400" dirty="0" smtClean="0"/>
              <a:t>Use the data structures and functions defined as part of the HAL drivers and information on the processor registers in the </a:t>
            </a:r>
            <a:r>
              <a:rPr lang="en-GB" sz="2400" dirty="0" smtClean="0">
                <a:hlinkClick r:id="rId3" action="ppaction://hlinkfile"/>
              </a:rPr>
              <a:t>STM32F - Processor Reference manual</a:t>
            </a:r>
            <a:r>
              <a:rPr lang="en-GB" sz="2400" dirty="0" smtClean="0"/>
              <a:t>.</a:t>
            </a:r>
          </a:p>
          <a:p>
            <a:pPr lvl="0"/>
            <a:r>
              <a:rPr lang="en-GB" sz="2400" dirty="0" smtClean="0"/>
              <a:t>We will refer to the code in Assessed Lab 2 – Part A to see how this is done (steps 3-5).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Note that both the SPI and alternate function for the required GPIO pins that the SPI uses needs to be configured.</a:t>
            </a:r>
          </a:p>
          <a:p>
            <a:pPr lvl="0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6380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Reading data from the LIS3DSH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76872"/>
            <a:ext cx="8229600" cy="3819128"/>
          </a:xfrm>
        </p:spPr>
        <p:txBody>
          <a:bodyPr/>
          <a:lstStyle/>
          <a:p>
            <a:pPr lvl="0"/>
            <a:r>
              <a:rPr lang="en-GB" sz="2000" dirty="0" smtClean="0"/>
              <a:t>Write the C code to read data from the LIS3DSH using the SPI.</a:t>
            </a:r>
          </a:p>
          <a:p>
            <a:pPr lvl="0"/>
            <a:r>
              <a:rPr lang="en-GB" sz="2000" dirty="0" smtClean="0"/>
              <a:t>Use the data structures and functions defined as part of the HAL drivers to read the register values.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Toggle the CS line of the SPI low.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First, use the transmit function to send the address of the register that you want to read (make sure that the read/write bit in the address is set to read).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Second, use the receive function to get the contents of the register into a variable in your program.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Toggle the CS line of the SPI </a:t>
            </a:r>
            <a:r>
              <a:rPr lang="en-GB" sz="1800" dirty="0" smtClean="0"/>
              <a:t>high.</a:t>
            </a:r>
            <a:endParaRPr lang="en-GB" sz="1800" dirty="0"/>
          </a:p>
          <a:p>
            <a:pPr lvl="0"/>
            <a:r>
              <a:rPr lang="en-GB" sz="2000" dirty="0" smtClean="0"/>
              <a:t>We will refer to the code in Assessed Lab 2 – Part A to see how this is done (step 6).</a:t>
            </a:r>
          </a:p>
          <a:p>
            <a:pPr lvl="0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38092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Configuring the LIS3DSH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962400"/>
          </a:xfrm>
        </p:spPr>
        <p:txBody>
          <a:bodyPr/>
          <a:lstStyle/>
          <a:p>
            <a:r>
              <a:rPr lang="en-GB" sz="2000" dirty="0"/>
              <a:t>Consult the LIS3DSH register information </a:t>
            </a:r>
            <a:r>
              <a:rPr lang="en-GB" sz="2000" dirty="0" smtClean="0"/>
              <a:t>provided </a:t>
            </a:r>
            <a:r>
              <a:rPr lang="en-GB" sz="2000" dirty="0"/>
              <a:t>in sections 7 and 8 of the </a:t>
            </a:r>
            <a:r>
              <a:rPr lang="en-GB" sz="2000" dirty="0">
                <a:hlinkClick r:id="rId3" action="ppaction://hlinkfile"/>
              </a:rPr>
              <a:t>LIS3DSH - Data </a:t>
            </a:r>
            <a:r>
              <a:rPr lang="en-GB" sz="2000" dirty="0" smtClean="0">
                <a:hlinkClick r:id="rId3" action="ppaction://hlinkfile"/>
              </a:rPr>
              <a:t>Sheet</a:t>
            </a:r>
            <a:r>
              <a:rPr lang="en-GB" sz="2000" dirty="0" smtClean="0"/>
              <a:t> to determine what registers and values are required for your desired operation.</a:t>
            </a:r>
          </a:p>
          <a:p>
            <a:pPr lvl="0"/>
            <a:r>
              <a:rPr lang="en-GB" sz="2000" dirty="0" smtClean="0"/>
              <a:t>Use the data structures and functions defined as part of the HAL drivers to set the LIS3DSH register values.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Toggle the CS line of the SPI low.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First use the transmit function to send the address of the register that you want to write to(make sure that the read/write bit in the address is set to write).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 smtClean="0"/>
              <a:t>Second use the another transmit function to send the new contents of the register to the LIS3DSH.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Toggle the CS line of the SPI </a:t>
            </a:r>
            <a:r>
              <a:rPr lang="en-GB" sz="1800" dirty="0" smtClean="0"/>
              <a:t>high.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This is in Part B of assessed lab 2 – the assessed part.</a:t>
            </a:r>
          </a:p>
          <a:p>
            <a:pPr lvl="0"/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24206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4764"/>
            <a:ext cx="8229600" cy="76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dirty="0" smtClean="0"/>
              <a:t>Functions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In previous labs you have written all of you executable code in main().</a:t>
            </a:r>
          </a:p>
          <a:p>
            <a:r>
              <a:rPr lang="en-GB" sz="2400" dirty="0" smtClean="0"/>
              <a:t>Functions are a common way of streamlining your code when the same code is re-used, or to enhance readability.</a:t>
            </a:r>
          </a:p>
          <a:p>
            <a:r>
              <a:rPr lang="en-GB" sz="2400" dirty="0" smtClean="0"/>
              <a:t>We will use the </a:t>
            </a:r>
            <a:r>
              <a:rPr lang="en-GB" sz="2400" dirty="0"/>
              <a:t>previously created </a:t>
            </a:r>
            <a:r>
              <a:rPr lang="en-GB" sz="2400" dirty="0" smtClean="0"/>
              <a:t>“</a:t>
            </a:r>
            <a:r>
              <a:rPr lang="en-GB" sz="2400" dirty="0" err="1" smtClean="0"/>
              <a:t>my_header</a:t>
            </a:r>
            <a:r>
              <a:rPr lang="en-GB" sz="2400" dirty="0" smtClean="0"/>
              <a:t>” files to house our functions.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38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4764"/>
            <a:ext cx="8229600" cy="76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dirty="0" smtClean="0"/>
              <a:t>Functions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There are several steps to creating and using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Declare the function (name, input data types, output data types) in “</a:t>
            </a:r>
            <a:r>
              <a:rPr lang="en-GB" sz="2400" dirty="0" err="1" smtClean="0"/>
              <a:t>my_header.h</a:t>
            </a:r>
            <a:r>
              <a:rPr lang="en-GB" sz="2400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Define the contents of the function (i.e. what it will do) in “</a:t>
            </a:r>
            <a:r>
              <a:rPr lang="en-GB" sz="2400" dirty="0" err="1" smtClean="0"/>
              <a:t>my_header.c</a:t>
            </a:r>
            <a:r>
              <a:rPr lang="en-GB" sz="2400" dirty="0" smtClean="0"/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Call the function in either main() or another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37583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4764"/>
            <a:ext cx="8229600" cy="762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dirty="0" smtClean="0"/>
              <a:t>Functions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We will follow the steps in Part A of the RTOS Lab to re-write our very first program (a simple </a:t>
            </a:r>
            <a:r>
              <a:rPr lang="en-GB" sz="2400" dirty="0" err="1" smtClean="0"/>
              <a:t>blinky</a:t>
            </a:r>
            <a:r>
              <a:rPr lang="en-GB" sz="2400" dirty="0" smtClean="0"/>
              <a:t>) to use functions.</a:t>
            </a:r>
          </a:p>
          <a:p>
            <a:r>
              <a:rPr lang="en-GB" sz="2400" dirty="0" smtClean="0"/>
              <a:t>We will declare, define and call two functions:</a:t>
            </a:r>
          </a:p>
          <a:p>
            <a:pPr marL="400050" lvl="1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Initialise_LED</a:t>
            </a:r>
            <a:r>
              <a:rPr lang="en-GB" sz="2000" dirty="0"/>
              <a:t> </a:t>
            </a:r>
            <a:r>
              <a:rPr lang="en-GB" sz="2000" dirty="0" smtClean="0"/>
              <a:t>: This function will be used </a:t>
            </a:r>
            <a:r>
              <a:rPr lang="en-GB" sz="2000" dirty="0"/>
              <a:t>t</a:t>
            </a:r>
            <a:r>
              <a:rPr lang="en-GB" sz="2000" dirty="0" smtClean="0"/>
              <a:t>o initialise the LEDs as required (turn on the required GPIO clock and set the required GPIO pins to output).</a:t>
            </a:r>
          </a:p>
          <a:p>
            <a:pPr marL="400050" lvl="1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Blink_LED</a:t>
            </a:r>
            <a:r>
              <a:rPr lang="en-GB" sz="2000" dirty="0" smtClean="0"/>
              <a:t> </a:t>
            </a:r>
            <a:r>
              <a:rPr lang="en-GB" sz="2000" dirty="0"/>
              <a:t>: This function will be used to </a:t>
            </a:r>
            <a:r>
              <a:rPr lang="en-GB" sz="2000" dirty="0" smtClean="0"/>
              <a:t>contain our main executable code that blinks the LED on and off at 1 second intervals.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10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2000" dirty="0" smtClean="0"/>
              <a:t>In a general-purpose programming environment (Desktop), direct hardware/device access is usually prohibited by the Operating System (OS). Why?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800" dirty="0" smtClean="0"/>
              <a:t>Safety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1800" dirty="0" smtClean="0"/>
              <a:t>Security</a:t>
            </a:r>
          </a:p>
          <a:p>
            <a:pPr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 smtClean="0"/>
              <a:t>With embedded systems we can usually have direct access to hardware/devices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endParaRPr lang="en-GB" sz="1800" dirty="0" smtClean="0"/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endParaRPr lang="en-GB" sz="1800" dirty="0" smtClean="0"/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endParaRPr lang="en-GB" sz="1800" dirty="0" smtClean="0"/>
          </a:p>
          <a:p>
            <a:pPr marL="342000" lvl="1" indent="-34200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2000" dirty="0" smtClean="0"/>
              <a:t>For embedded systems, an OS may not exist! Or for a real-time embedded system a multitasking </a:t>
            </a:r>
            <a:r>
              <a:rPr lang="en-GB" sz="2000" dirty="0" err="1" smtClean="0"/>
              <a:t>RTOS</a:t>
            </a:r>
            <a:r>
              <a:rPr lang="en-GB" sz="2000" dirty="0" smtClean="0"/>
              <a:t> is adopted.</a:t>
            </a:r>
            <a:endParaRPr lang="en-GB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47571"/>
            <a:ext cx="4896544" cy="198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30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 marL="287338" indent="-2873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smtClean="0"/>
              <a:t>Introduction – Serial </a:t>
            </a:r>
            <a:r>
              <a:rPr lang="en-GB" dirty="0"/>
              <a:t>C</a:t>
            </a:r>
            <a:r>
              <a:rPr lang="en-GB" dirty="0" smtClean="0"/>
              <a:t>ommunication</a:t>
            </a:r>
          </a:p>
          <a:p>
            <a:pPr>
              <a:buNone/>
            </a:pPr>
            <a:r>
              <a:rPr lang="en-GB" sz="2000" dirty="0" smtClean="0"/>
              <a:t>What determines how we decide to send data?</a:t>
            </a:r>
          </a:p>
          <a:p>
            <a:r>
              <a:rPr lang="en-GB" sz="2000" dirty="0" smtClean="0"/>
              <a:t>Data rate</a:t>
            </a:r>
          </a:p>
          <a:p>
            <a:r>
              <a:rPr lang="en-GB" sz="2000" dirty="0" smtClean="0"/>
              <a:t>Data format</a:t>
            </a:r>
          </a:p>
          <a:p>
            <a:r>
              <a:rPr lang="en-GB" sz="2000" dirty="0" smtClean="0"/>
              <a:t>Amount of data</a:t>
            </a:r>
          </a:p>
          <a:p>
            <a:r>
              <a:rPr lang="en-GB" sz="2000" dirty="0" smtClean="0"/>
              <a:t>Cost</a:t>
            </a:r>
          </a:p>
          <a:p>
            <a:endParaRPr lang="en-GB" sz="2000" dirty="0" smtClean="0"/>
          </a:p>
          <a:p>
            <a:pPr marL="287338" indent="-287338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smtClean="0"/>
              <a:t>How would these factors relate to:</a:t>
            </a:r>
          </a:p>
          <a:p>
            <a:pPr marL="287338" indent="-287338">
              <a:spcBef>
                <a:spcPts val="1200"/>
              </a:spcBef>
              <a:spcAft>
                <a:spcPts val="1200"/>
              </a:spcAft>
            </a:pPr>
            <a:r>
              <a:rPr lang="en-GB" sz="2000" dirty="0" smtClean="0"/>
              <a:t>A flight control system in a military aircraft e.g. </a:t>
            </a:r>
            <a:r>
              <a:rPr lang="en-GB" sz="2000" dirty="0" err="1" smtClean="0"/>
              <a:t>Eurofigther</a:t>
            </a:r>
            <a:r>
              <a:rPr lang="en-GB" sz="2000" dirty="0" smtClean="0"/>
              <a:t> Typhoon</a:t>
            </a:r>
          </a:p>
          <a:p>
            <a:pPr marL="287338" indent="-287338"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A digital force gauge used to measure the mass of the load in a washing machine</a:t>
            </a:r>
          </a:p>
          <a:p>
            <a:pPr marL="287338" indent="-287338">
              <a:spcBef>
                <a:spcPts val="1200"/>
              </a:spcBef>
              <a:spcAft>
                <a:spcPts val="1200"/>
              </a:spcAft>
              <a:buNone/>
            </a:pPr>
            <a:endParaRPr lang="en-GB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sz="2400" b="1" dirty="0" smtClean="0"/>
              <a:t>Serial I/O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A single wire carries a stream of digital data signals (voltages)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Clearly, only one signal on the wire at one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Simple physical connections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Used for microprocessor </a:t>
            </a:r>
            <a:r>
              <a:rPr lang="en-GB" sz="2000" dirty="0" smtClean="0">
                <a:sym typeface="Wingdings" pitchFamily="2" charset="2"/>
              </a:rPr>
              <a:t></a:t>
            </a:r>
            <a:r>
              <a:rPr lang="en-GB" sz="2000" dirty="0" smtClean="0"/>
              <a:t> (microprocessor or device communication)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Simple networking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Low cost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Requires a method to convert bytes to bits and vice versa</a:t>
            </a:r>
          </a:p>
          <a:p>
            <a:pPr lvl="1">
              <a:lnSpc>
                <a:spcPct val="90000"/>
              </a:lnSpc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4422"/>
            <a:ext cx="8229600" cy="48815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sz="2400" b="1" dirty="0" smtClean="0"/>
              <a:t>Parallel I/O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Multiple wires carry parallel digital data signals (voltages)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Individual bits signalled simultaneously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Characterised by a wider data bus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Bus width increases cost of interface and complicates the physical design and connections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Parallel communications can suffer </a:t>
            </a:r>
            <a:r>
              <a:rPr lang="en-GB" sz="2000" b="1" dirty="0" smtClean="0"/>
              <a:t>crosstalk </a:t>
            </a:r>
            <a:r>
              <a:rPr lang="en-GB" sz="2000" dirty="0" smtClean="0"/>
              <a:t>(adjacent line interference)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2000" dirty="0" smtClean="0"/>
              <a:t>Simple connection to data bus since no bit </a:t>
            </a:r>
            <a:r>
              <a:rPr lang="en-GB" sz="2000" dirty="0" smtClean="0">
                <a:sym typeface="Symbol" pitchFamily="18" charset="2"/>
              </a:rPr>
              <a:t> byte conversion</a:t>
            </a:r>
            <a:endParaRPr lang="en-GB" sz="2000" dirty="0" smtClean="0"/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buNone/>
            </a:pPr>
            <a:r>
              <a:rPr lang="en-GB" sz="2000" b="1" dirty="0" smtClean="0"/>
              <a:t>UART – </a:t>
            </a:r>
            <a:r>
              <a:rPr lang="en-GB" sz="1800" b="1" dirty="0" smtClean="0"/>
              <a:t>Universal Asynchronous Receiver/Transmitter</a:t>
            </a:r>
          </a:p>
          <a:p>
            <a:pPr>
              <a:buNone/>
            </a:pPr>
            <a:r>
              <a:rPr lang="en-GB" sz="2000" b="1" dirty="0" smtClean="0"/>
              <a:t>USART </a:t>
            </a:r>
            <a:r>
              <a:rPr lang="en-GB" sz="2000" b="1" dirty="0"/>
              <a:t>– </a:t>
            </a:r>
            <a:r>
              <a:rPr lang="en-GB" sz="1800" b="1" dirty="0"/>
              <a:t>Universal </a:t>
            </a:r>
            <a:r>
              <a:rPr lang="en-GB" sz="1800" b="1" dirty="0" smtClean="0"/>
              <a:t>Synchronous/Asynchronous </a:t>
            </a:r>
            <a:r>
              <a:rPr lang="en-GB" sz="1800" b="1" dirty="0"/>
              <a:t>Receiver/Transmitter</a:t>
            </a:r>
          </a:p>
          <a:p>
            <a:pPr>
              <a:buNone/>
            </a:pPr>
            <a:endParaRPr lang="en-GB" sz="1800" b="1" dirty="0" smtClean="0"/>
          </a:p>
          <a:p>
            <a:r>
              <a:rPr lang="en-GB" sz="2000" dirty="0" smtClean="0"/>
              <a:t>These modules provide the mechanism to send/receive data words as a string of individual bits for serial communication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694926"/>
            <a:ext cx="7000924" cy="117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8815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sz="2000" b="1" dirty="0" smtClean="0"/>
              <a:t>Synchronous </a:t>
            </a:r>
            <a:r>
              <a:rPr lang="en-GB" sz="2000" dirty="0"/>
              <a:t>Serial </a:t>
            </a:r>
            <a:r>
              <a:rPr lang="en-GB" sz="2000" dirty="0" smtClean="0"/>
              <a:t>Transmission</a:t>
            </a:r>
            <a:endParaRPr lang="en-GB" sz="2000" b="1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sz="2000" dirty="0"/>
              <a:t>Sender and receiver synchronise themselves for communication using a </a:t>
            </a:r>
            <a:r>
              <a:rPr lang="en-GB" sz="2000" b="1" dirty="0"/>
              <a:t>shared clock signal</a:t>
            </a:r>
            <a:r>
              <a:rPr lang="en-GB" sz="2000" dirty="0" smtClean="0"/>
              <a:t>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sz="2000" dirty="0" smtClean="0"/>
              <a:t>Data sent relative to this shared clock signal</a:t>
            </a:r>
            <a:endParaRPr lang="en-GB" sz="20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sz="2000" dirty="0"/>
              <a:t>If </a:t>
            </a:r>
            <a:r>
              <a:rPr lang="en-GB" sz="2000" b="1" dirty="0"/>
              <a:t>NO</a:t>
            </a:r>
            <a:r>
              <a:rPr lang="en-GB" sz="2000" dirty="0"/>
              <a:t> data is to be sent, </a:t>
            </a:r>
            <a:r>
              <a:rPr lang="en-GB" sz="2000" b="1" dirty="0"/>
              <a:t>filler</a:t>
            </a:r>
            <a:r>
              <a:rPr lang="en-GB" sz="2000" dirty="0"/>
              <a:t> data is sent.</a:t>
            </a:r>
          </a:p>
          <a:p>
            <a:pPr>
              <a:buNone/>
            </a:pPr>
            <a:endParaRPr lang="en-GB" sz="2000" dirty="0" smtClean="0"/>
          </a:p>
          <a:p>
            <a:pPr>
              <a:lnSpc>
                <a:spcPct val="90000"/>
              </a:lnSpc>
              <a:spcAft>
                <a:spcPts val="1200"/>
              </a:spcAft>
              <a:buNone/>
            </a:pPr>
            <a:endParaRPr lang="en-GB" sz="2000" b="1" dirty="0" smtClean="0"/>
          </a:p>
          <a:p>
            <a:pPr>
              <a:lnSpc>
                <a:spcPct val="90000"/>
              </a:lnSpc>
              <a:spcAft>
                <a:spcPts val="1200"/>
              </a:spcAft>
              <a:buNone/>
            </a:pPr>
            <a:endParaRPr lang="en-GB" sz="2000" b="1" dirty="0" smtClean="0"/>
          </a:p>
          <a:p>
            <a:pPr>
              <a:lnSpc>
                <a:spcPct val="90000"/>
              </a:lnSpc>
              <a:spcAft>
                <a:spcPts val="1200"/>
              </a:spcAft>
              <a:buNone/>
            </a:pPr>
            <a:endParaRPr lang="en-GB" sz="2000" b="1" dirty="0" smtClean="0"/>
          </a:p>
          <a:p>
            <a:pPr>
              <a:lnSpc>
                <a:spcPct val="90000"/>
              </a:lnSpc>
              <a:spcAft>
                <a:spcPts val="1200"/>
              </a:spcAft>
              <a:buNone/>
            </a:pPr>
            <a:endParaRPr lang="en-GB" sz="2000" b="1" dirty="0" smtClean="0"/>
          </a:p>
          <a:p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28662" y="3501008"/>
            <a:ext cx="7387754" cy="309634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Complete in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the lecture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1124744"/>
            <a:ext cx="8229600" cy="504269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/>
              <a:t>Asynchronous </a:t>
            </a:r>
            <a:r>
              <a:rPr lang="en-GB" sz="2000" dirty="0"/>
              <a:t>Serial </a:t>
            </a:r>
            <a:r>
              <a:rPr lang="en-GB" sz="2000" dirty="0" smtClean="0"/>
              <a:t>Transmission</a:t>
            </a:r>
            <a:endParaRPr lang="en-GB" sz="2000" b="1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2000" dirty="0"/>
              <a:t>No shared clock signal to synchronise </a:t>
            </a:r>
            <a:r>
              <a:rPr lang="en-GB" sz="2000" dirty="0" err="1"/>
              <a:t>Tx</a:t>
            </a:r>
            <a:r>
              <a:rPr lang="en-GB" sz="2000" dirty="0"/>
              <a:t> and Rx - transmission parameters are agreed in advance.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2000" dirty="0"/>
              <a:t>Bits sent at a </a:t>
            </a:r>
            <a:r>
              <a:rPr lang="en-GB" sz="2000" b="1" dirty="0"/>
              <a:t>uniform</a:t>
            </a:r>
            <a:r>
              <a:rPr lang="en-GB" sz="2000" b="1" i="1" dirty="0"/>
              <a:t> </a:t>
            </a:r>
            <a:r>
              <a:rPr lang="en-GB" sz="2000" dirty="0"/>
              <a:t>rate </a:t>
            </a:r>
            <a:r>
              <a:rPr lang="en-GB" sz="2000" dirty="0" smtClean="0"/>
              <a:t>and </a:t>
            </a:r>
            <a:r>
              <a:rPr lang="en-GB" sz="2000" dirty="0"/>
              <a:t>no data </a:t>
            </a:r>
            <a:r>
              <a:rPr lang="en-GB" sz="2000" i="1" dirty="0"/>
              <a:t>fillers</a:t>
            </a:r>
            <a:r>
              <a:rPr lang="en-GB" sz="2000" dirty="0"/>
              <a:t> required.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sz="2000" dirty="0"/>
              <a:t>Uses a </a:t>
            </a:r>
            <a:r>
              <a:rPr lang="en-GB" sz="2000" b="1" dirty="0"/>
              <a:t>Frame</a:t>
            </a:r>
            <a:r>
              <a:rPr lang="en-GB" sz="2000" dirty="0"/>
              <a:t> as its data packet format.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sz="2400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7062443" cy="342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White_Theme">
  <a:themeElements>
    <a:clrScheme name="">
      <a:dk1>
        <a:srgbClr val="00FFFF"/>
      </a:dk1>
      <a:lt1>
        <a:srgbClr val="FFFFFF"/>
      </a:lt1>
      <a:dk2>
        <a:srgbClr val="FFFF33"/>
      </a:dk2>
      <a:lt2>
        <a:srgbClr val="FCFBE3"/>
      </a:lt2>
      <a:accent1>
        <a:srgbClr val="FFFF00"/>
      </a:accent1>
      <a:accent2>
        <a:srgbClr val="B5B5B5"/>
      </a:accent2>
      <a:accent3>
        <a:srgbClr val="FFFFFF"/>
      </a:accent3>
      <a:accent4>
        <a:srgbClr val="00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Default Design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lnDef>
  </a:objectDefaults>
  <a:extraClrSchemeLst>
    <a:extraClrScheme>
      <a:clrScheme name="Default Design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CFBE3"/>
    </a:dk1>
    <a:lt1>
      <a:srgbClr val="FFFFFF"/>
    </a:lt1>
    <a:dk2>
      <a:srgbClr val="336699"/>
    </a:dk2>
    <a:lt2>
      <a:srgbClr val="FFFF33"/>
    </a:lt2>
    <a:accent1>
      <a:srgbClr val="FFFF00"/>
    </a:accent1>
    <a:accent2>
      <a:srgbClr val="B5B5B5"/>
    </a:accent2>
    <a:accent3>
      <a:srgbClr val="ADB8CA"/>
    </a:accent3>
    <a:accent4>
      <a:srgbClr val="DADADA"/>
    </a:accent4>
    <a:accent5>
      <a:srgbClr val="FFFFAA"/>
    </a:accent5>
    <a:accent6>
      <a:srgbClr val="A4A4A4"/>
    </a:accent6>
    <a:hlink>
      <a:srgbClr val="00B4F0"/>
    </a:hlink>
    <a:folHlink>
      <a:srgbClr val="FF00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Uni_White_Theme</Template>
  <TotalTime>1605</TotalTime>
  <Words>1785</Words>
  <Application>Microsoft Office PowerPoint</Application>
  <PresentationFormat>On-screen Show (4:3)</PresentationFormat>
  <Paragraphs>284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Times New Roman</vt:lpstr>
      <vt:lpstr>TUOS Blake</vt:lpstr>
      <vt:lpstr>TUOS Stephenson</vt:lpstr>
      <vt:lpstr>Wingdings</vt:lpstr>
      <vt:lpstr>Uni_White_Theme</vt:lpstr>
      <vt:lpstr>Document</vt:lpstr>
      <vt:lpstr>Lecture 3 Device Interfacing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- Hardware I/O Mechanisms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3</vt:lpstr>
      <vt:lpstr>Understanding how the STM32F407 and LIS3DSH are connected</vt:lpstr>
      <vt:lpstr>Configuring the SPI interface on the STM32F407</vt:lpstr>
      <vt:lpstr>Configuring the SPI interface on the STM32F407</vt:lpstr>
      <vt:lpstr>Configuring the SPI interface on the STM32F407</vt:lpstr>
      <vt:lpstr>Reading data from the LIS3DSH</vt:lpstr>
      <vt:lpstr>Configuring the LIS3DSH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A Pope</dc:creator>
  <cp:lastModifiedBy>Simon</cp:lastModifiedBy>
  <cp:revision>194</cp:revision>
  <dcterms:created xsi:type="dcterms:W3CDTF">2009-10-20T08:54:56Z</dcterms:created>
  <dcterms:modified xsi:type="dcterms:W3CDTF">2016-09-01T10:24:11Z</dcterms:modified>
</cp:coreProperties>
</file>