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6" r:id="rId5"/>
    <p:sldId id="265" r:id="rId6"/>
    <p:sldId id="259" r:id="rId7"/>
    <p:sldId id="268" r:id="rId8"/>
    <p:sldId id="269" r:id="rId9"/>
    <p:sldId id="267" r:id="rId10"/>
    <p:sldId id="261" r:id="rId11"/>
    <p:sldId id="270" r:id="rId12"/>
    <p:sldId id="271" r:id="rId13"/>
    <p:sldId id="262" r:id="rId14"/>
    <p:sldId id="272" r:id="rId15"/>
    <p:sldId id="264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jXO2+dNoDp0An7KShQ0jk9newC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>
          <a:extLst>
            <a:ext uri="{FF2B5EF4-FFF2-40B4-BE49-F238E27FC236}">
              <a16:creationId xmlns:a16="http://schemas.microsoft.com/office/drawing/2014/main" id="{65097E4C-D132-9A86-0534-BC2C9B8DBB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>
            <a:extLst>
              <a:ext uri="{FF2B5EF4-FFF2-40B4-BE49-F238E27FC236}">
                <a16:creationId xmlns:a16="http://schemas.microsoft.com/office/drawing/2014/main" id="{57E9B8AA-9476-CF16-22BA-B47F044267E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6:notes">
            <a:extLst>
              <a:ext uri="{FF2B5EF4-FFF2-40B4-BE49-F238E27FC236}">
                <a16:creationId xmlns:a16="http://schemas.microsoft.com/office/drawing/2014/main" id="{B4D93C85-B78A-F8A8-52E4-D5A731FAD7F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6968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>
          <a:extLst>
            <a:ext uri="{FF2B5EF4-FFF2-40B4-BE49-F238E27FC236}">
              <a16:creationId xmlns:a16="http://schemas.microsoft.com/office/drawing/2014/main" id="{0F7F5CEA-FCF3-5839-3397-C62FECF069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>
            <a:extLst>
              <a:ext uri="{FF2B5EF4-FFF2-40B4-BE49-F238E27FC236}">
                <a16:creationId xmlns:a16="http://schemas.microsoft.com/office/drawing/2014/main" id="{1EFF8C43-0C52-FBD5-C944-73E311CD45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6:notes">
            <a:extLst>
              <a:ext uri="{FF2B5EF4-FFF2-40B4-BE49-F238E27FC236}">
                <a16:creationId xmlns:a16="http://schemas.microsoft.com/office/drawing/2014/main" id="{4E86F9FB-833A-F1A1-3BBF-95476324C7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43868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>
          <a:extLst>
            <a:ext uri="{FF2B5EF4-FFF2-40B4-BE49-F238E27FC236}">
              <a16:creationId xmlns:a16="http://schemas.microsoft.com/office/drawing/2014/main" id="{DE8BDA0A-5E64-F111-763B-CABA36E9F1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>
            <a:extLst>
              <a:ext uri="{FF2B5EF4-FFF2-40B4-BE49-F238E27FC236}">
                <a16:creationId xmlns:a16="http://schemas.microsoft.com/office/drawing/2014/main" id="{2226631A-22DD-DA50-D5F6-E776839E73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7:notes">
            <a:extLst>
              <a:ext uri="{FF2B5EF4-FFF2-40B4-BE49-F238E27FC236}">
                <a16:creationId xmlns:a16="http://schemas.microsoft.com/office/drawing/2014/main" id="{5F2D3DA3-CBB7-73E8-A655-23A117971B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89055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>
          <a:extLst>
            <a:ext uri="{FF2B5EF4-FFF2-40B4-BE49-F238E27FC236}">
              <a16:creationId xmlns:a16="http://schemas.microsoft.com/office/drawing/2014/main" id="{D5B0441F-9F89-7EC7-98B9-DC20A769C3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>
            <a:extLst>
              <a:ext uri="{FF2B5EF4-FFF2-40B4-BE49-F238E27FC236}">
                <a16:creationId xmlns:a16="http://schemas.microsoft.com/office/drawing/2014/main" id="{5A75B4F4-8CC1-A776-951B-E3ED3D1200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:notes">
            <a:extLst>
              <a:ext uri="{FF2B5EF4-FFF2-40B4-BE49-F238E27FC236}">
                <a16:creationId xmlns:a16="http://schemas.microsoft.com/office/drawing/2014/main" id="{1773AC14-4DA3-A9E3-85D9-6FFE8CB9F4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9102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>
          <a:extLst>
            <a:ext uri="{FF2B5EF4-FFF2-40B4-BE49-F238E27FC236}">
              <a16:creationId xmlns:a16="http://schemas.microsoft.com/office/drawing/2014/main" id="{C9C903D4-B2A6-11A6-4AA3-594406B765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>
            <a:extLst>
              <a:ext uri="{FF2B5EF4-FFF2-40B4-BE49-F238E27FC236}">
                <a16:creationId xmlns:a16="http://schemas.microsoft.com/office/drawing/2014/main" id="{FD1D4CCB-0BD7-CC71-2CF9-E672331089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:notes">
            <a:extLst>
              <a:ext uri="{FF2B5EF4-FFF2-40B4-BE49-F238E27FC236}">
                <a16:creationId xmlns:a16="http://schemas.microsoft.com/office/drawing/2014/main" id="{A68F3056-9CD5-0DB9-F60D-61304480129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27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>
          <a:extLst>
            <a:ext uri="{FF2B5EF4-FFF2-40B4-BE49-F238E27FC236}">
              <a16:creationId xmlns:a16="http://schemas.microsoft.com/office/drawing/2014/main" id="{86DF5D38-7ACE-6997-F6D6-67BCC8A8BA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>
            <a:extLst>
              <a:ext uri="{FF2B5EF4-FFF2-40B4-BE49-F238E27FC236}">
                <a16:creationId xmlns:a16="http://schemas.microsoft.com/office/drawing/2014/main" id="{BFAD0FC4-B4BC-C56E-7371-0C6F1BECFC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:notes">
            <a:extLst>
              <a:ext uri="{FF2B5EF4-FFF2-40B4-BE49-F238E27FC236}">
                <a16:creationId xmlns:a16="http://schemas.microsoft.com/office/drawing/2014/main" id="{5BBFC314-6DF7-CCE3-8C3B-3A180E3A766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38923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>
          <a:extLst>
            <a:ext uri="{FF2B5EF4-FFF2-40B4-BE49-F238E27FC236}">
              <a16:creationId xmlns:a16="http://schemas.microsoft.com/office/drawing/2014/main" id="{53F63A39-1700-5594-8315-94F9CC28AA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>
            <a:extLst>
              <a:ext uri="{FF2B5EF4-FFF2-40B4-BE49-F238E27FC236}">
                <a16:creationId xmlns:a16="http://schemas.microsoft.com/office/drawing/2014/main" id="{2805BB27-6A2D-4854-C9D7-DDE37A7F3F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:notes">
            <a:extLst>
              <a:ext uri="{FF2B5EF4-FFF2-40B4-BE49-F238E27FC236}">
                <a16:creationId xmlns:a16="http://schemas.microsoft.com/office/drawing/2014/main" id="{748DEBFC-73FA-9B23-FFB7-58F46FEB0B7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8326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>
          <a:extLst>
            <a:ext uri="{FF2B5EF4-FFF2-40B4-BE49-F238E27FC236}">
              <a16:creationId xmlns:a16="http://schemas.microsoft.com/office/drawing/2014/main" id="{DAD29A27-BAE1-AFAD-052D-4805796A8F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>
            <a:extLst>
              <a:ext uri="{FF2B5EF4-FFF2-40B4-BE49-F238E27FC236}">
                <a16:creationId xmlns:a16="http://schemas.microsoft.com/office/drawing/2014/main" id="{B5485458-59C5-BCBB-A72C-214ECD3AB5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:notes">
            <a:extLst>
              <a:ext uri="{FF2B5EF4-FFF2-40B4-BE49-F238E27FC236}">
                <a16:creationId xmlns:a16="http://schemas.microsoft.com/office/drawing/2014/main" id="{0C73AC2E-29C2-81A8-0C93-63A631CA00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8582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11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11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2" name="Google Shape;22;p11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body" idx="1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86" name="Google Shape;86;p20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1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1"/>
          <p:cNvSpPr txBox="1">
            <a:spLocks noGrp="1"/>
          </p:cNvSpPr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1"/>
          <p:cNvSpPr txBox="1">
            <a:spLocks noGrp="1"/>
          </p:cNvSpPr>
          <p:nvPr>
            <p:ph type="body" idx="1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13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7" name="Google Shape;37;p13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1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body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body" idx="4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9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78" name="Google Shape;78;p19"/>
          <p:cNvPicPr preferRelativeResize="0">
            <a:picLocks noGrp="1"/>
          </p:cNvPicPr>
          <p:nvPr>
            <p:ph type="pic" idx="2"/>
          </p:nvPr>
        </p:nvPicPr>
        <p:blipFill/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pic>
      <p:sp>
        <p:nvSpPr>
          <p:cNvPr id="79" name="Google Shape;79;p19"/>
          <p:cNvSpPr txBox="1">
            <a:spLocks noGrp="1"/>
          </p:cNvSpPr>
          <p:nvPr>
            <p:ph type="body" idx="1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0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0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10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>
            <a:spLocks noGrp="1"/>
          </p:cNvSpPr>
          <p:nvPr>
            <p:ph type="ctrTitle"/>
          </p:nvPr>
        </p:nvSpPr>
        <p:spPr>
          <a:xfrm>
            <a:off x="0" y="1143000"/>
            <a:ext cx="12192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alibri"/>
              <a:buNone/>
            </a:pPr>
            <a:r>
              <a:rPr lang="en-US" sz="5400" b="1" dirty="0">
                <a:latin typeface="Calibri"/>
                <a:ea typeface="Calibri"/>
                <a:cs typeface="Calibri"/>
                <a:sym typeface="Calibri"/>
              </a:rPr>
              <a:t>EMIL Seminar</a:t>
            </a:r>
            <a:br>
              <a:rPr lang="en-US" sz="5400" b="1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sz="5400" b="1" dirty="0">
                <a:latin typeface="Calibri"/>
                <a:ea typeface="Calibri"/>
                <a:cs typeface="Calibri"/>
                <a:sym typeface="Calibri"/>
              </a:rPr>
              <a:t>Paper Presentation</a:t>
            </a:r>
            <a:endParaRPr sz="5400" b="1" dirty="0"/>
          </a:p>
        </p:txBody>
      </p:sp>
      <p:sp>
        <p:nvSpPr>
          <p:cNvPr id="102" name="Google Shape;102;p1"/>
          <p:cNvSpPr txBox="1">
            <a:spLocks noGrp="1"/>
          </p:cNvSpPr>
          <p:nvPr>
            <p:ph type="subTitle" idx="1"/>
          </p:nvPr>
        </p:nvSpPr>
        <p:spPr>
          <a:xfrm>
            <a:off x="1066800" y="4005816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200" b="1" i="0" u="none" strike="noStrike" cap="non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Eric Kim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1687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Embedded Machine Intelligence Lab (EMIL)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1687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School for  Computing and Augmented Intelligence (</a:t>
            </a:r>
            <a:r>
              <a:rPr lang="en-US" sz="1687" i="1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SCAI</a:t>
            </a:r>
            <a:r>
              <a:rPr lang="en-US" sz="1687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1687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Ira A. Fulton Schools of Engineering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1687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Arizona State University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endParaRPr sz="12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b="1" dirty="0"/>
              <a:t>Case Study: </a:t>
            </a:r>
            <a:r>
              <a:rPr lang="en-US" b="1" dirty="0" err="1"/>
              <a:t>Oralytics</a:t>
            </a:r>
            <a:r>
              <a:rPr lang="en-US" b="1" dirty="0"/>
              <a:t> Model</a:t>
            </a:r>
            <a:endParaRPr dirty="0"/>
          </a:p>
        </p:txBody>
      </p:sp>
      <p:sp>
        <p:nvSpPr>
          <p:cNvPr id="134" name="Google Shape;134;p6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lnSpcReduction="10000"/>
          </a:bodyPr>
          <a:lstStyle/>
          <a:p>
            <a:pPr marL="0" marR="0" lvl="0" indent="-14097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Oralytics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is a digital intervention for improving oral health.</a:t>
            </a:r>
          </a:p>
          <a:p>
            <a:pPr marL="0" marR="0" lvl="0" indent="-14097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Experiment (per individual): 1 Electric toothbrush w/ integrated sensors, </a:t>
            </a:r>
            <a:r>
              <a:rPr lang="en-US" sz="2400" dirty="0" err="1">
                <a:solidFill>
                  <a:srgbClr val="000000"/>
                </a:solidFill>
              </a:rPr>
              <a:t>Oralytics</a:t>
            </a:r>
            <a:r>
              <a:rPr lang="en-US" sz="2400" dirty="0">
                <a:solidFill>
                  <a:srgbClr val="000000"/>
                </a:solidFill>
              </a:rPr>
              <a:t> application, 2 decision times (day/night), rewards (with unlikely repeats), 70 users, 10 weeks, 2 years, 4 user recruitment rate per week, ROBAS 2 (no interventions) &amp; domain experts used to design algorithm.</a:t>
            </a:r>
            <a:endParaRPr lang="en-US"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4097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Utilized extended PCS for RL in designing</a:t>
            </a:r>
          </a:p>
          <a:p>
            <a:pPr marL="0" marR="0" lvl="0" indent="-14097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Common problems found in many RL studies: algorithm cannot be changed after deployment, online algorithm (state may not update as frequently or at all), limited budget, need to draw other non related conclusions using results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>
          <a:extLst>
            <a:ext uri="{FF2B5EF4-FFF2-40B4-BE49-F238E27FC236}">
              <a16:creationId xmlns:a16="http://schemas.microsoft.com/office/drawing/2014/main" id="{F4B7A7B5-A6B9-A926-A6C1-23BFA38FA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>
            <a:extLst>
              <a:ext uri="{FF2B5EF4-FFF2-40B4-BE49-F238E27FC236}">
                <a16:creationId xmlns:a16="http://schemas.microsoft.com/office/drawing/2014/main" id="{3D5A87F0-C8DE-0D82-DDDC-F534F70C02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b="1" dirty="0"/>
              <a:t>Case Study: </a:t>
            </a:r>
            <a:r>
              <a:rPr lang="en-US" b="1" dirty="0" err="1"/>
              <a:t>Oralytics</a:t>
            </a:r>
            <a:r>
              <a:rPr lang="en-US" b="1" dirty="0"/>
              <a:t> Model Design</a:t>
            </a:r>
            <a:endParaRPr dirty="0"/>
          </a:p>
        </p:txBody>
      </p:sp>
      <p:sp>
        <p:nvSpPr>
          <p:cNvPr id="134" name="Google Shape;134;p6">
            <a:extLst>
              <a:ext uri="{FF2B5EF4-FFF2-40B4-BE49-F238E27FC236}">
                <a16:creationId xmlns:a16="http://schemas.microsoft.com/office/drawing/2014/main" id="{83EDC00F-4DED-C3F2-1795-98AEBFB8F7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1737360"/>
            <a:ext cx="10058400" cy="4510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10000"/>
          </a:bodyPr>
          <a:lstStyle/>
          <a:p>
            <a:pPr marL="0" marR="0" lvl="0" indent="-14097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Decision Time: Morning/Evening windows specified by user</a:t>
            </a:r>
          </a:p>
          <a:p>
            <a:pPr marL="0" marR="0" lvl="0" indent="-14097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Reward: Couldn’t choose quality because it isn’t consistently available data. Brushing duration in seconds (120)</a:t>
            </a:r>
          </a:p>
          <a:p>
            <a:pPr marL="0" marR="0" lvl="0" indent="-14097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Algorithm Update Time: weekly (computability considerations)</a:t>
            </a:r>
          </a:p>
          <a:p>
            <a:pPr marL="0" marR="0" lvl="0" indent="-14097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Algorithm: Contextual Bandit Algorithm</a:t>
            </a:r>
          </a:p>
          <a:p>
            <a:pPr marL="0" marR="0" lvl="0" indent="-14097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Bayesian Framework: Thompson sampling, gives the ability to incorporate prior data and domain expertise into initialization</a:t>
            </a:r>
          </a:p>
          <a:p>
            <a:pPr marL="0" marR="0" lvl="0" indent="-14097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Constrained Action Selection Probabilities: 0.35 - 0.75, expert advice</a:t>
            </a:r>
          </a:p>
          <a:p>
            <a:pPr marL="0" marR="0" lvl="0" indent="-14097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Reward Approximation Function: Bayesian Linear Regression (action centering) &amp; Bayesian zero-inflated Poisson (model is inflated with zero duration brushing)</a:t>
            </a:r>
          </a:p>
          <a:p>
            <a:pPr marL="0" marR="0" lvl="0" indent="-14097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Cluster Size: K = 4 (Partial Pooling) most balanced</a:t>
            </a:r>
          </a:p>
          <a:p>
            <a:pPr marL="0" marR="0" lvl="0" indent="-14097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927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>
          <a:extLst>
            <a:ext uri="{FF2B5EF4-FFF2-40B4-BE49-F238E27FC236}">
              <a16:creationId xmlns:a16="http://schemas.microsoft.com/office/drawing/2014/main" id="{EA97D57E-7B44-9378-246E-7D850F2D2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>
            <a:extLst>
              <a:ext uri="{FF2B5EF4-FFF2-40B4-BE49-F238E27FC236}">
                <a16:creationId xmlns:a16="http://schemas.microsoft.com/office/drawing/2014/main" id="{D2C6A568-73FE-765E-F1D3-AF70A012CE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700" b="1" dirty="0"/>
              <a:t>Case Study: </a:t>
            </a:r>
            <a:r>
              <a:rPr lang="en-US" sz="4700" b="1" dirty="0" err="1"/>
              <a:t>Oralytics</a:t>
            </a:r>
            <a:r>
              <a:rPr lang="en-US" sz="4700" b="1" dirty="0"/>
              <a:t> Model Simulation</a:t>
            </a:r>
            <a:endParaRPr sz="4700" dirty="0"/>
          </a:p>
        </p:txBody>
      </p:sp>
      <p:sp>
        <p:nvSpPr>
          <p:cNvPr id="134" name="Google Shape;134;p6">
            <a:extLst>
              <a:ext uri="{FF2B5EF4-FFF2-40B4-BE49-F238E27FC236}">
                <a16:creationId xmlns:a16="http://schemas.microsoft.com/office/drawing/2014/main" id="{784F2E6D-A0CC-0778-CCB7-79491523B9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1737360"/>
            <a:ext cx="10058400" cy="4510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marR="0" lvl="0" indent="-14097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3 Models</a:t>
            </a:r>
          </a:p>
          <a:p>
            <a:pPr marL="0" marR="0" lvl="0" indent="-14097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Zero-inflated Poisson (single population level model)</a:t>
            </a:r>
          </a:p>
          <a:p>
            <a:pPr marL="0" marR="0" lvl="0" indent="-14097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Hurdle with square root transform</a:t>
            </a:r>
          </a:p>
          <a:p>
            <a:pPr marL="0" marR="0" lvl="0" indent="-14097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Hurdle with log transform</a:t>
            </a:r>
          </a:p>
          <a:p>
            <a:pPr marL="0" marR="0" lvl="0" indent="-14097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One of these three models was chosen for the user, based on root mean squared error</a:t>
            </a:r>
          </a:p>
          <a:p>
            <a:pPr marL="0" marR="0" lvl="0" indent="-14097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Each user also has 4 environmental variants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FC3466-06B2-FD53-A4F1-721461034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0" y="4748285"/>
            <a:ext cx="9341224" cy="156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206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1" dirty="0"/>
              <a:t>Case Study: </a:t>
            </a:r>
            <a:r>
              <a:rPr lang="en-US" sz="4800" b="1" dirty="0" err="1"/>
              <a:t>Oralytics</a:t>
            </a:r>
            <a:r>
              <a:rPr lang="en-US" sz="4800" b="1" dirty="0"/>
              <a:t> </a:t>
            </a:r>
            <a:r>
              <a:rPr lang="en-US" b="1" dirty="0"/>
              <a:t>Conclusion</a:t>
            </a:r>
            <a:endParaRPr dirty="0"/>
          </a:p>
        </p:txBody>
      </p:sp>
      <p:sp>
        <p:nvSpPr>
          <p:cNvPr id="140" name="Google Shape;140;p7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marR="0" lvl="0" indent="-152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BLR was better then ZIP: BLR was best for both average and worst users</a:t>
            </a:r>
          </a:p>
          <a:p>
            <a:pPr marL="0" marR="0" lvl="0" indent="-152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i="0" strike="noStrike" cap="none" dirty="0">
                <a:solidFill>
                  <a:srgbClr val="000000"/>
                </a:solidFill>
              </a:rPr>
              <a:t>Larger cluster sizes were superior: faster learning, less noise and improved reward optimization</a:t>
            </a:r>
          </a:p>
          <a:p>
            <a:pPr marL="0" marR="0" lvl="0" indent="-152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Next time </a:t>
            </a:r>
            <a:r>
              <a:rPr lang="en-US" sz="2400" dirty="0">
                <a:solidFill>
                  <a:srgbClr val="000000"/>
                </a:solidFill>
              </a:rPr>
              <a:t>use BLR with action centering and larger cluster sizes</a:t>
            </a:r>
          </a:p>
          <a:p>
            <a:pPr marL="0" marR="0" lvl="0" indent="-152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Simulation environment requires more diversity in user and noise, noise variance was fixed for BLR which is unrealistic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>
          <a:extLst>
            <a:ext uri="{FF2B5EF4-FFF2-40B4-BE49-F238E27FC236}">
              <a16:creationId xmlns:a16="http://schemas.microsoft.com/office/drawing/2014/main" id="{724F4F89-193D-5E4C-1B74-1B1CF855C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">
            <a:extLst>
              <a:ext uri="{FF2B5EF4-FFF2-40B4-BE49-F238E27FC236}">
                <a16:creationId xmlns:a16="http://schemas.microsoft.com/office/drawing/2014/main" id="{8137A9FC-4BA3-584D-45E4-00D59E7050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b="1" dirty="0"/>
              <a:t>Conclusion</a:t>
            </a:r>
            <a:endParaRPr dirty="0"/>
          </a:p>
        </p:txBody>
      </p:sp>
      <p:sp>
        <p:nvSpPr>
          <p:cNvPr id="140" name="Google Shape;140;p7">
            <a:extLst>
              <a:ext uri="{FF2B5EF4-FFF2-40B4-BE49-F238E27FC236}">
                <a16:creationId xmlns:a16="http://schemas.microsoft.com/office/drawing/2014/main" id="{771633FD-1E67-010A-BC3D-A911F93A17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marR="0" lvl="0" indent="-152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dirty="0" err="1">
                <a:solidFill>
                  <a:srgbClr val="000000"/>
                </a:solidFill>
              </a:rPr>
              <a:t>Oralytics</a:t>
            </a:r>
            <a:r>
              <a:rPr lang="en-US" sz="2400" dirty="0">
                <a:solidFill>
                  <a:srgbClr val="000000"/>
                </a:solidFill>
              </a:rPr>
              <a:t> was developed following the extended PCS for RL</a:t>
            </a:r>
          </a:p>
          <a:p>
            <a:pPr marL="0" marR="0" lvl="0" indent="-152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Adaption was both successful and effective</a:t>
            </a:r>
          </a:p>
          <a:p>
            <a:pPr marL="0" marR="0" lvl="0" indent="-152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Addressed challenges noise, user heterogeneity, etc.</a:t>
            </a:r>
          </a:p>
          <a:p>
            <a:pPr marL="0" marR="0" lvl="0" indent="-152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PCS can be used as a practical tool for guiding the design/evaluation of algorithms in real world settings.</a:t>
            </a:r>
          </a:p>
          <a:p>
            <a:pPr marL="0" marR="0" lvl="0" indent="-152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There are still some problems, like the simulation environments can have more variety and the results need more generalization. This method can be further refined to address these issues.</a:t>
            </a:r>
          </a:p>
        </p:txBody>
      </p:sp>
    </p:spTree>
    <p:extLst>
      <p:ext uri="{BB962C8B-B14F-4D97-AF65-F5344CB8AC3E}">
        <p14:creationId xmlns:p14="http://schemas.microsoft.com/office/powerpoint/2010/main" val="2371661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b="1"/>
              <a:t>Reference</a:t>
            </a:r>
            <a:endParaRPr/>
          </a:p>
        </p:txBody>
      </p:sp>
      <p:sp>
        <p:nvSpPr>
          <p:cNvPr id="152" name="Google Shape;152;p9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None/>
            </a:pPr>
            <a:r>
              <a:rPr lang="en-US" sz="2000" b="0" i="0" dirty="0" err="1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Trella</a:t>
            </a:r>
            <a:r>
              <a:rPr lang="en-US" sz="2000" b="0" i="0" dirty="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, A.L.; Zhang, K.W.; Nahum-Shani, I.; Shetty, V.; Doshi-Velez, F.; Murphy, S.A. Designing Reinforcement Learning Algorithms for Digital </a:t>
            </a:r>
            <a:r>
              <a:rPr lang="en-US" sz="2000" b="0" i="0" dirty="0" err="1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Interventions:Pre-Implementation</a:t>
            </a:r>
            <a:r>
              <a:rPr lang="en-US" sz="2000" b="0" i="0" dirty="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 Guidelines. Algorithms 2022, 15, 255. https://doi.org/10.3390/a15080255</a:t>
            </a:r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b="1"/>
              <a:t>Paper Details</a:t>
            </a:r>
            <a:endParaRPr/>
          </a:p>
        </p:txBody>
      </p:sp>
      <p:sp>
        <p:nvSpPr>
          <p:cNvPr id="108" name="Google Shape;108;p2"/>
          <p:cNvSpPr txBox="1"/>
          <p:nvPr/>
        </p:nvSpPr>
        <p:spPr>
          <a:xfrm>
            <a:off x="1097280" y="1983580"/>
            <a:ext cx="9550400" cy="3057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Title: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Designing Reinforcement Learning Algorithms for Digital Interventions: Pre-Implementation Guidelines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Authors: 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Anna L.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Trella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Kelly W. Zhang, Inbal Nahum-Shani, Vivek Shetty, Finale Doshi-Velez and Susan A.  Murphy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b="1"/>
              <a:t>Introduction</a:t>
            </a:r>
            <a:endParaRPr/>
          </a:p>
        </p:txBody>
      </p:sp>
      <p:sp>
        <p:nvSpPr>
          <p:cNvPr id="114" name="Google Shape;114;p3"/>
          <p:cNvSpPr txBox="1"/>
          <p:nvPr/>
        </p:nvSpPr>
        <p:spPr>
          <a:xfrm>
            <a:off x="1097280" y="2168246"/>
            <a:ext cx="9550400" cy="2687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-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Guideline for RL Designs</a:t>
            </a:r>
          </a:p>
          <a:p>
            <a:pPr marL="0" marR="0" lvl="0" indent="-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PCS (Predictability, Computability, Stability) framework</a:t>
            </a:r>
          </a:p>
          <a:p>
            <a:pPr marL="0" marR="0" lvl="0" indent="-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Guidelines for designing simulation frameworks for use with PCS</a:t>
            </a:r>
          </a:p>
          <a:p>
            <a:pPr marL="0" marR="0" lvl="0" indent="-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 of PCS in RL w/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Oralytics</a:t>
            </a:r>
            <a:endParaRPr lang="en-US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>
          <a:extLst>
            <a:ext uri="{FF2B5EF4-FFF2-40B4-BE49-F238E27FC236}">
              <a16:creationId xmlns:a16="http://schemas.microsoft.com/office/drawing/2014/main" id="{43633067-2316-B03C-7808-7EB1599E71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>
            <a:extLst>
              <a:ext uri="{FF2B5EF4-FFF2-40B4-BE49-F238E27FC236}">
                <a16:creationId xmlns:a16="http://schemas.microsoft.com/office/drawing/2014/main" id="{15FA79F7-6A54-949E-56CB-8B06889526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b="1" dirty="0"/>
              <a:t>Quick Rundown of RL</a:t>
            </a:r>
            <a:endParaRPr dirty="0"/>
          </a:p>
        </p:txBody>
      </p:sp>
      <p:sp>
        <p:nvSpPr>
          <p:cNvPr id="120" name="Google Shape;120;p4">
            <a:extLst>
              <a:ext uri="{FF2B5EF4-FFF2-40B4-BE49-F238E27FC236}">
                <a16:creationId xmlns:a16="http://schemas.microsoft.com/office/drawing/2014/main" id="{80986D54-07D6-4D07-8147-D6C1FB62E7BA}"/>
              </a:ext>
            </a:extLst>
          </p:cNvPr>
          <p:cNvSpPr txBox="1"/>
          <p:nvPr/>
        </p:nvSpPr>
        <p:spPr>
          <a:xfrm>
            <a:off x="1097280" y="2131314"/>
            <a:ext cx="10058400" cy="2761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RL is a field of machine learning where the goal is to learn how to make the best sequence of decisions</a:t>
            </a:r>
          </a:p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Parameters: Decision Times, State, Action, Reward, Update</a:t>
            </a:r>
          </a:p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Model Fitting: Best fit to maximize reward function</a:t>
            </a:r>
          </a:p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Action Selection: Based on current State, learned info about the model (user) do some Action at Decision time</a:t>
            </a:r>
          </a:p>
        </p:txBody>
      </p:sp>
    </p:spTree>
    <p:extLst>
      <p:ext uri="{BB962C8B-B14F-4D97-AF65-F5344CB8AC3E}">
        <p14:creationId xmlns:p14="http://schemas.microsoft.com/office/powerpoint/2010/main" val="1475803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>
          <a:extLst>
            <a:ext uri="{FF2B5EF4-FFF2-40B4-BE49-F238E27FC236}">
              <a16:creationId xmlns:a16="http://schemas.microsoft.com/office/drawing/2014/main" id="{77120998-63F5-2F46-9A20-07C3FD5C2D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>
            <a:extLst>
              <a:ext uri="{FF2B5EF4-FFF2-40B4-BE49-F238E27FC236}">
                <a16:creationId xmlns:a16="http://schemas.microsoft.com/office/drawing/2014/main" id="{634C340B-98F6-F007-DD3E-BDEC45DB81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b="1" dirty="0"/>
              <a:t>PCS Framework</a:t>
            </a:r>
            <a:endParaRPr dirty="0"/>
          </a:p>
        </p:txBody>
      </p:sp>
      <p:sp>
        <p:nvSpPr>
          <p:cNvPr id="114" name="Google Shape;114;p3">
            <a:extLst>
              <a:ext uri="{FF2B5EF4-FFF2-40B4-BE49-F238E27FC236}">
                <a16:creationId xmlns:a16="http://schemas.microsoft.com/office/drawing/2014/main" id="{A359848E-DADD-8BCC-E457-6FFDC808404E}"/>
              </a:ext>
            </a:extLst>
          </p:cNvPr>
          <p:cNvSpPr txBox="1"/>
          <p:nvPr/>
        </p:nvSpPr>
        <p:spPr>
          <a:xfrm>
            <a:off x="1097280" y="1909715"/>
            <a:ext cx="9550400" cy="3204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-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key principles for reliable/reproducible data</a:t>
            </a:r>
          </a:p>
          <a:p>
            <a:pPr marL="0" marR="0" lvl="0" indent="-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Mainly used in Data Science</a:t>
            </a:r>
          </a:p>
          <a:p>
            <a:pPr marL="0" marR="0" lvl="0" indent="-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Predictability: Predict a future based on data analysis</a:t>
            </a:r>
          </a:p>
          <a:p>
            <a:pPr marL="0" marR="0" lvl="0" indent="-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Computability: Reasonable time to compute result</a:t>
            </a:r>
          </a:p>
          <a:p>
            <a:pPr marL="0" marR="0" lvl="0" indent="-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Stability: Consistency of results w/ regards to data/analysis changes</a:t>
            </a:r>
          </a:p>
        </p:txBody>
      </p:sp>
    </p:spTree>
    <p:extLst>
      <p:ext uri="{BB962C8B-B14F-4D97-AF65-F5344CB8AC3E}">
        <p14:creationId xmlns:p14="http://schemas.microsoft.com/office/powerpoint/2010/main" val="2516679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b="1"/>
              <a:t>Significance</a:t>
            </a:r>
            <a:endParaRPr/>
          </a:p>
        </p:txBody>
      </p:sp>
      <p:sp>
        <p:nvSpPr>
          <p:cNvPr id="120" name="Google Shape;120;p4"/>
          <p:cNvSpPr txBox="1"/>
          <p:nvPr/>
        </p:nvSpPr>
        <p:spPr>
          <a:xfrm>
            <a:off x="1097280" y="1909715"/>
            <a:ext cx="10058400" cy="3204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RL is used in many fields, however there is a high cost in creating studies of RL use in the field.</a:t>
            </a:r>
          </a:p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Design decisions for RL programs, once developed, cannot be changed during the study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. Therefore, any mistakes in the design process cannot be corrected.</a:t>
            </a:r>
          </a:p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RL requires many design decisions: robustness, ability to learn, consistent run time, time/budget and useful/readable results.</a:t>
            </a:r>
          </a:p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Solution: extend PCS framework to RL design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>
          <a:extLst>
            <a:ext uri="{FF2B5EF4-FFF2-40B4-BE49-F238E27FC236}">
              <a16:creationId xmlns:a16="http://schemas.microsoft.com/office/drawing/2014/main" id="{E0549FC0-4A70-6F1C-034B-69711519B6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>
            <a:extLst>
              <a:ext uri="{FF2B5EF4-FFF2-40B4-BE49-F238E27FC236}">
                <a16:creationId xmlns:a16="http://schemas.microsoft.com/office/drawing/2014/main" id="{A36D308A-5732-7CF2-3380-6ACEEC7148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b="1" dirty="0"/>
              <a:t>Why</a:t>
            </a:r>
            <a:endParaRPr dirty="0"/>
          </a:p>
        </p:txBody>
      </p:sp>
      <p:sp>
        <p:nvSpPr>
          <p:cNvPr id="120" name="Google Shape;120;p4">
            <a:extLst>
              <a:ext uri="{FF2B5EF4-FFF2-40B4-BE49-F238E27FC236}">
                <a16:creationId xmlns:a16="http://schemas.microsoft.com/office/drawing/2014/main" id="{79429851-A46E-EE3A-E6B8-C341E9EF6D3B}"/>
              </a:ext>
            </a:extLst>
          </p:cNvPr>
          <p:cNvSpPr txBox="1"/>
          <p:nvPr/>
        </p:nvSpPr>
        <p:spPr>
          <a:xfrm>
            <a:off x="1097280" y="1909715"/>
            <a:ext cx="10058400" cy="3204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PCS has been extended for other platforms already (casual inference, network analysis, algorithm interpretability, all supervised learning not reinforcement)</a:t>
            </a:r>
          </a:p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One problem…</a:t>
            </a:r>
          </a:p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PCS doesn’t exactly translate to RL design development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So we extend PCS to RL, with a focus on stability/effectiveness w/ real world constraints</a:t>
            </a:r>
          </a:p>
        </p:txBody>
      </p:sp>
    </p:spTree>
    <p:extLst>
      <p:ext uri="{BB962C8B-B14F-4D97-AF65-F5344CB8AC3E}">
        <p14:creationId xmlns:p14="http://schemas.microsoft.com/office/powerpoint/2010/main" val="3603636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>
          <a:extLst>
            <a:ext uri="{FF2B5EF4-FFF2-40B4-BE49-F238E27FC236}">
              <a16:creationId xmlns:a16="http://schemas.microsoft.com/office/drawing/2014/main" id="{A804E231-8724-18EC-A984-14DF98CAF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>
            <a:extLst>
              <a:ext uri="{FF2B5EF4-FFF2-40B4-BE49-F238E27FC236}">
                <a16:creationId xmlns:a16="http://schemas.microsoft.com/office/drawing/2014/main" id="{EB8D20E8-EFE6-0894-623C-D30684AB05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b="1" dirty="0"/>
              <a:t>Solution</a:t>
            </a:r>
            <a:endParaRPr dirty="0"/>
          </a:p>
        </p:txBody>
      </p:sp>
      <p:sp>
        <p:nvSpPr>
          <p:cNvPr id="120" name="Google Shape;120;p4">
            <a:extLst>
              <a:ext uri="{FF2B5EF4-FFF2-40B4-BE49-F238E27FC236}">
                <a16:creationId xmlns:a16="http://schemas.microsoft.com/office/drawing/2014/main" id="{6FEF17AA-EEAC-DCA8-D470-63A0429682FC}"/>
              </a:ext>
            </a:extLst>
          </p:cNvPr>
          <p:cNvSpPr txBox="1"/>
          <p:nvPr/>
        </p:nvSpPr>
        <p:spPr>
          <a:xfrm>
            <a:off x="1097280" y="1515761"/>
            <a:ext cx="10058400" cy="453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Predictability -&gt; Personalization: Metric used to determine how “personalized” a RL algorithm has become for a model. Based on Average of Users’ Rewards (over time)/ 25</a:t>
            </a:r>
            <a:r>
              <a:rPr lang="en-US" sz="2400" baseline="30000" dirty="0"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percentile of said rewards or average rewards over multiple time point (day 1, day 2, etc.)</a:t>
            </a:r>
          </a:p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Computability: Same as PCS but add additional constraints like timely access to reward/state information, budget, data used to inference other possible outcomes</a:t>
            </a:r>
          </a:p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Stability: Same as PCS but add RL algorithm must be stable when running and that it can perform in a variety of real-world environments. Ex. User heterogeneity, Rewards can vary over time, High noise environments</a:t>
            </a:r>
          </a:p>
        </p:txBody>
      </p:sp>
    </p:spTree>
    <p:extLst>
      <p:ext uri="{BB962C8B-B14F-4D97-AF65-F5344CB8AC3E}">
        <p14:creationId xmlns:p14="http://schemas.microsoft.com/office/powerpoint/2010/main" val="4131771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>
          <a:extLst>
            <a:ext uri="{FF2B5EF4-FFF2-40B4-BE49-F238E27FC236}">
              <a16:creationId xmlns:a16="http://schemas.microsoft.com/office/drawing/2014/main" id="{6D2129B5-2103-FA55-8C10-7F68507247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>
            <a:extLst>
              <a:ext uri="{FF2B5EF4-FFF2-40B4-BE49-F238E27FC236}">
                <a16:creationId xmlns:a16="http://schemas.microsoft.com/office/drawing/2014/main" id="{A6E54057-D866-2305-6BE1-5B1EF93943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b="1" dirty="0"/>
              <a:t>Case Study: </a:t>
            </a:r>
            <a:r>
              <a:rPr lang="en-US" b="1" dirty="0" err="1"/>
              <a:t>Oralyitics</a:t>
            </a:r>
            <a:r>
              <a:rPr lang="en-US" b="1" dirty="0"/>
              <a:t> Model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853593-6680-C9C6-ACF4-8A4B3D328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204" y="1800113"/>
            <a:ext cx="9489591" cy="424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73685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967</Words>
  <Application>Microsoft Office PowerPoint</Application>
  <PresentationFormat>Widescreen</PresentationFormat>
  <Paragraphs>75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Retrospect</vt:lpstr>
      <vt:lpstr>EMIL Seminar Paper Presentation</vt:lpstr>
      <vt:lpstr>Paper Details</vt:lpstr>
      <vt:lpstr>Introduction</vt:lpstr>
      <vt:lpstr>Quick Rundown of RL</vt:lpstr>
      <vt:lpstr>PCS Framework</vt:lpstr>
      <vt:lpstr>Significance</vt:lpstr>
      <vt:lpstr>Why</vt:lpstr>
      <vt:lpstr>Solution</vt:lpstr>
      <vt:lpstr>Case Study: Oralyitics Model</vt:lpstr>
      <vt:lpstr>Case Study: Oralytics Model</vt:lpstr>
      <vt:lpstr>Case Study: Oralytics Model Design</vt:lpstr>
      <vt:lpstr>Case Study: Oralytics Model Simulation</vt:lpstr>
      <vt:lpstr>Case Study: Oralytics Conclusion</vt:lpstr>
      <vt:lpstr>Conclusion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Eric Kim</dc:creator>
  <cp:lastModifiedBy>Eric Kim</cp:lastModifiedBy>
  <cp:revision>7</cp:revision>
  <dcterms:created xsi:type="dcterms:W3CDTF">2024-09-23T01:19:48Z</dcterms:created>
  <dcterms:modified xsi:type="dcterms:W3CDTF">2025-01-08T08:11:34Z</dcterms:modified>
</cp:coreProperties>
</file>