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66" r:id="rId6"/>
    <p:sldId id="272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1"/>
    <p:restoredTop sz="94622"/>
  </p:normalViewPr>
  <p:slideViewPr>
    <p:cSldViewPr snapToGrid="0">
      <p:cViewPr varScale="1">
        <p:scale>
          <a:sx n="113" d="100"/>
          <a:sy n="113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6:05:01.1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2120 24575,'0'-23'0,"0"-34"0,-1 9 0,2-7 0,3-14 0,4-4 0,7-10 0,8-1 0,11-1 0,11 2-502,0 21 0,7 1 1,4 1 501,9-1 0,4 1 0,5 2-404,-9 10 0,5 1 0,1 1 0,3 0 404,7-3 0,3 1 0,2 1 0,-3 2-524,-8 6 1,0 3 0,-1 0 0,0 2 523,19-9 0,0 2 0,-5 4 0,-18 9 0,-4 3 0,-3 2 0,7 0 0,-2 3 0,-3 2 0,0 2 0,-2 3 0,0 1 0,-3 1 0,-2 3-670,-2 1 0,-1 1 670,43-2 821,-20 8-821,20 0 1683,-1 2-1683,1 4 2253,-15 2-2253,-14 0 1797,-6-3-1797,-6-4 0,-7-1 0,-6 0 0,-12 0 0,-9 0 0,-6 0 0,-4 0 0,-2 0 0,-1 0 0,-3 2 0,-4 0 0,-12 0 0,-15-5 0,-14-7 0,-13-11 0,-3-13 0,-2-3 0,11 5 0,10 9 0,10 10 0,7 5 0,1-1 0,1 2 0,1 0 0,2 1 0,0 1 0,-1-2 0,-1-2 0,-2-2 0,3-1 0,1 2 0,7 3 0,8 5 0,10 9 0,10 7 0,11 9 0,5 5 0,5-1 0,25 18 0,-10-13 0,15 7 0,-25-17 0,-13-6 0,-10-7 0,-7-4 0,-2-3 0,0 0 0,-2 0 0,-4 1 0,-4 2 0,-5 1 0,-1 2 0,0 0 0,0 0 0,-8 6 0,-24 17 0,-27 20 0,17-16 0,-2 1 0,-3 3 0,1 0 0,6-4 0,4-1 0,-19 19 0,28-18 0,15-13 0,1-10 0,9-6 0,-6-5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6:05:10.8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0 523 24575,'59'0'0,"23"0"0,12 0 0,-42 0 0,-1 0 0,30 0 0,-4 0 0,-3 0 0,-19 0 0,-1 0 0,-9 0 0,9 0 0,9 0 0,13 0 0,18 0 0,-38 0 0,3 0 0,10 1 0,2 0 0,8 4 0,2 2 0,3 2 0,1 3 0,5 3 0,2 3 0,4 2 0,1 2-195,-28-7 0,2 0 0,-1-1 195,2 1 0,0-1 0,-2-1 0,22 4 0,-5-1 0,-9-4 0,-5-2 0,-16-2 0,-4-1 0,38 6 0,1-2 0,3-1 0,1-3 0,1-3 0,1 0 0,-2-4 0,-37 0 0,2 0 0,7 0 0,1 0 0,3-2 0,1-1 0,-3-2 0,-1-2 0,-7-3 0,-2-2 292,-4-4 1,-2-4-293,3-3 0,0-3 0,-4-3 0,-1-3 0,2-4 0,-3 0 0,-7 3 0,-3 1 0,25-26 0,-15 15 0,-15 8 0,-4 4 0,-7 4 0,-4 2 0,-3 6 0,-3 1 0,-2 1 0,1-2 0,-2-4 0,2-6 0,1 0 0,0 3 0,-2 5 0,-6 12 0,-7 4 0,-7 4 0,-6 2 0,-3 5 0,-2 4 0,-6 4 0,-6 3 0,-8 1 0,2-3 0,5-2 0,10-3 0,6-4 0,1 0 0,4-2 0,-1-1 0,4 0 0,-2-1 0,-1 0 0,3 1 0,-1 0 0,7-1 0,5-2 0,4-3 0,5-3 0,1-4 0,0-2 0,-1 2 0,-1 0 0,-3 4 0,-1 2 0,0 0 0,-2 0 0,0 1 0,-1 0 0,0 0 0,4-2 0,2-5 0,3-2 0,2 1 0,-1 2 0,-4 5 0,-3 0 0,-1-5 0,2-5 0,3-4 0,2 1 0,-2 4 0,-3 3 0,-3 5 0,-2 5 0,-3 6 0,1 5 0,3 5 0,-1 6 0,2-2 0,-2-3 0,-2-6 0,0-3 0,-2 0 0,2-1 0,0 1 0,0 0 0,0 1 0,-1 1 0,3 5 0,0 4 0,2 2 0,-2 0 0,1-3 0,-1-6 0,-2-2 0,-1-3 0,-1 3 0,0 2 0,0 4 0,0 4 0,2 0 0,0-1 0,1-8 0,-2-10 0,-2-13 0,-3-20 0,-7-19 0,-6-17 0,-5-5 0,2 9 0,7 19 0,6 18 0,4 16 0,3 10 0,0 8 0,-3 7 0,-9 14 0,-8 9 0,-9 9 0,-3-4 0,5-10 0,3-12 0,6-7 0,1-5 0,1-4 0,3-1 0,2-1 0,2 0 0,0 1 0,-3 2 0,-5-1 0,-4 1 0,0-1 0,4-2 0,7 0 0,5-2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6:05:55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1566 0 24575,'-47'57'0,"0"-6"0,-8 7 0,8-6 0,-4 3 0,-2 2-3179,-11 10 0,-2 2 0,0 0 3179,4-5 0,1 0 0,1-3 0,9-9 0,1-1 0,1-3 1000,-12 13 0,3-6-1000,15-17 0,2-2 0,-34 29 0,13-13 0,2-4 0,7-3 0,2-3 1573,13-15-1573,5-3 0,4-3 0,4-1 5343,-1 1-5343,5-1 621,3-2-621,5-6 0,4-4 0,4-2 0,2-4 0,1-3 0,2-3 0,0-3 0,1 0 0,3-3 0,2-1 0,2-2 0,2 0 0,1 3 0,0-3 0,1-2 0,0-10 0,3-10 0,2-3 0,-1 4 0,-4 9 0,-4 12 0,-4 3 0,1 0 0,0 0 0,-1-1 0,1 4 0,-1 4 0,-1 10 0,-3 17 0,-4 5 0,-3 5 0,-3-4 0,-2-4 0,-8 8 0,7-9 0,-4 2 0,9-14 0,2-2 0,2-1 0,1 0 0,0 0 0,1-3 0,-1 0 0,0-2 0,1 1 0,-1 0 0,-3 0 0,0 4 0,-3 2 0,-2 4 0,1 2 0,-1-3 0,4-4 0,3-7 0,24-20 0,16-7 0,30-19 0,8 4 0,1 2 0,-13 4 0,-17 8 0,-16 6 0,-12 8 0,-4 4 0,-2 0 0,-1 1 0,-1 0 0,-1 1 0,0 1 0,0 0 0,0 0 0,0 0 0,2-1 0,0 2 0,-4 0 0,-2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6:05:55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1566 0 24575,'-47'57'0,"0"-6"0,-8 7 0,8-6 0,-4 3 0,-2 2-3179,-11 10 0,-2 2 0,0 0 3179,4-5 0,1 0 0,1-3 0,9-9 0,1-1 0,1-3 1000,-12 13 0,3-6-1000,15-17 0,2-2 0,-34 29 0,13-13 0,2-4 0,7-3 0,2-3 1573,13-15-1573,5-3 0,4-3 0,4-1 5343,-1 1-5343,5-1 621,3-2-621,5-6 0,4-4 0,4-2 0,2-4 0,1-3 0,2-3 0,0-3 0,1 0 0,3-3 0,2-1 0,2-2 0,2 0 0,1 3 0,0-3 0,1-2 0,0-10 0,3-10 0,2-3 0,-1 4 0,-4 9 0,-4 12 0,-4 3 0,1 0 0,0 0 0,-1-1 0,1 4 0,-1 4 0,-1 10 0,-3 17 0,-4 5 0,-3 5 0,-3-4 0,-2-4 0,-8 8 0,7-9 0,-4 2 0,9-14 0,2-2 0,2-1 0,1 0 0,0 0 0,1-3 0,-1 0 0,0-2 0,1 1 0,-1 0 0,-3 0 0,0 4 0,-3 2 0,-2 4 0,1 2 0,-1-3 0,4-4 0,3-7 0,24-20 0,16-7 0,30-19 0,8 4 0,1 2 0,-13 4 0,-17 8 0,-16 6 0,-12 8 0,-4 4 0,-2 0 0,-1 1 0,-1 0 0,-1 1 0,0 1 0,0 0 0,0 0 0,0 0 0,2-1 0,0 2 0,-4 0 0,-2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FF6C-0BD1-0982-31C1-2199A2DC9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4ECD8-FC60-49BB-C87B-F3764668B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1CB8-0941-0F0B-B0EA-79ABE5F9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D2A-4F37-B944-8EA3-285DDAC1265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1ADC-0181-A579-B04A-2C130327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77940-B5D1-3DE4-DA42-14301D79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297B-6466-134F-8CC9-97C2A4A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FA6D-10CE-9D04-15DA-97C5F6C9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CDCB6-C0B5-E096-D5C8-5C8A077BC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FE03-BEF1-F409-EAB6-3B35613C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D2A-4F37-B944-8EA3-285DDAC1265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5C0D-3642-5A9E-07E4-4A9FF15A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80D3-8219-415A-8211-C02B92B4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297B-6466-134F-8CC9-97C2A4A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7410A-E96E-F605-6829-DFE5E77B4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63595-AAB7-5CB5-8575-833E1F9E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9E67-DC31-2175-2165-5B64DC45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D2A-4F37-B944-8EA3-285DDAC1265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591E-13A2-B301-A824-9DE0FC45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B90F-21D4-7808-DC4D-C28BB6E7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297B-6466-134F-8CC9-97C2A4A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E55C-8957-0AB3-F902-787DCADA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BBE2-42C6-55EE-6583-FAD7634D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F86B-9A58-C53A-26BC-D40368A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D2A-4F37-B944-8EA3-285DDAC1265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B06D-620C-3D29-E9C8-325C5D4C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E7024-BE02-D353-DE90-E76E1EFB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297B-6466-134F-8CC9-97C2A4A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7C88-E96C-D0B4-4689-F5FF6FF7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78925-5DD0-E19A-AB92-568850B9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1C5A-2088-9F36-1D4F-C9B92326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D2A-4F37-B944-8EA3-285DDAC1265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12EB-DA20-B7CF-FF89-0F0161AB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0682-C32C-F92F-E85B-22FDA996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297B-6466-134F-8CC9-97C2A4A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CA2D-695A-BB43-C8AF-32EC6E7A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A36D-C0F1-13DC-FD3A-4C8CADD20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E38E8-9D69-3C8A-BDBA-29B64BE53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18B3C-4EB2-6CAF-2B41-0752746B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D2A-4F37-B944-8EA3-285DDAC1265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40E55-1B53-4413-73EA-39765DC6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CBA34-3B82-D514-28A5-929C497F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297B-6466-134F-8CC9-97C2A4A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6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ED4F-8511-162D-7385-43DD2E5C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76A03-9EEC-1F43-69E4-A4525F70A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F79CE-C7E7-A2CB-39E9-221B1EF1B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B7524-6326-C1B0-3A2F-4A1FF9F9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50C73-BA48-C1AD-B3EA-47D626BE0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DFF4F-EB44-4ABA-CFF4-C9062B4B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D2A-4F37-B944-8EA3-285DDAC1265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5B635-6693-0229-AC6B-10649701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33502-43D3-8149-46A2-9137A880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297B-6466-134F-8CC9-97C2A4A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4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111-AD5D-4B50-F699-57D35D34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AA39A-7A00-A805-6FFB-9545C7B0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D2A-4F37-B944-8EA3-285DDAC1265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5013C-BFDF-8A11-B4F1-D7786CE4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9406A-BE1C-F30A-4A03-171069E1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297B-6466-134F-8CC9-97C2A4A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8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F47CA-7592-0C84-83B2-D6C438FF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D2A-4F37-B944-8EA3-285DDAC1265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251E6-E59E-9074-27AD-E80B7B9D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C7D84-F81C-1493-F318-5D1FF88E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297B-6466-134F-8CC9-97C2A4A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2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30EB-E89E-18DB-E56C-F80F2D1A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E76F-D9B7-57F7-C76A-F708F5D94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9A641-58BF-C00C-4636-5B17C3556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79D03-050D-4681-509C-A17F7CB6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D2A-4F37-B944-8EA3-285DDAC1265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EE998-8804-D85E-4696-2146A5C6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004E-2C4D-F76F-F021-FB35EBE5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297B-6466-134F-8CC9-97C2A4A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650E-F9A1-069A-228B-9CD09C58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E927F-6102-0842-4D88-FD8ADE085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E10AA-2BDA-4045-A36D-A2A9D5DF9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D32A-12FC-9262-FBB8-B8C8EA2F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D2A-4F37-B944-8EA3-285DDAC1265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8A25A-E569-8CA1-6829-B3E236AA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6A866-9013-C7BC-0FD8-D65E7130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297B-6466-134F-8CC9-97C2A4A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83396-C967-6D3D-23C7-510FE55B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CC90-234A-F5DB-2A86-C484BAC50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3F25-EFCB-9826-7FEE-4A14D7BA0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B1D2A-4F37-B944-8EA3-285DDAC12652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74B6-605C-D33A-FB85-D54B7500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B080-38B4-541B-B227-2280980F2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3297B-6466-134F-8CC9-97C2A4A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1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BE2F-74EA-CB3E-125C-18827C78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﻿A General Search-Based Framework for Generating Textual Counterfactual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E0CE0-F3C1-0DD7-F386-B7633DFC3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Noto Sans" panose="020B0502040504020204" pitchFamily="34" charset="0"/>
              </a:rPr>
              <a:t>AAAI’24 Technical Track on Natural Language Processing I</a:t>
            </a:r>
          </a:p>
        </p:txBody>
      </p:sp>
    </p:spTree>
    <p:extLst>
      <p:ext uri="{BB962C8B-B14F-4D97-AF65-F5344CB8AC3E}">
        <p14:creationId xmlns:p14="http://schemas.microsoft.com/office/powerpoint/2010/main" val="60295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90677-7667-E0B4-EE17-62AD08D9E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96280A-2A57-ECEC-FC24-D3AA4205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Refining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1B885A-2AAF-6ACC-BA9F-0CFED672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219200"/>
            <a:ext cx="11146972" cy="538842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﻿Plausibility Enforcement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﻿</a:t>
            </a:r>
            <a:r>
              <a:rPr lang="en-US" sz="2400" dirty="0"/>
              <a:t>There is a possibility that operators will take the CF out of context (from movie review to product review) and violate the plausibility requirement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sz="2000" dirty="0"/>
              <a:t>A </a:t>
            </a:r>
            <a:r>
              <a:rPr lang="en-US" sz="2000" b="1" dirty="0"/>
              <a:t>language model (LM)</a:t>
            </a:r>
            <a:r>
              <a:rPr lang="en-US" sz="2000" dirty="0"/>
              <a:t> is fine-tuned on valid data D, so it's good at telling how "natural" or "likely" a sentence is.</a:t>
            </a:r>
          </a:p>
          <a:p>
            <a:endParaRPr lang="en-US" sz="800" dirty="0"/>
          </a:p>
          <a:p>
            <a:r>
              <a:rPr lang="en-US" sz="2000" dirty="0"/>
              <a:t>Every </a:t>
            </a:r>
            <a:r>
              <a:rPr lang="en-US" sz="2000" b="1" dirty="0"/>
              <a:t>generated candidate</a:t>
            </a:r>
            <a:r>
              <a:rPr lang="en-US" sz="2000" dirty="0"/>
              <a:t> from modification is </a:t>
            </a:r>
            <a:r>
              <a:rPr lang="en-US" sz="2000" b="1" dirty="0"/>
              <a:t>scored by the LM</a:t>
            </a:r>
            <a:r>
              <a:rPr lang="en-US" sz="2000" dirty="0"/>
              <a:t> — using its </a:t>
            </a:r>
            <a:r>
              <a:rPr lang="en-US" sz="2000" b="1" dirty="0"/>
              <a:t>language-modeling loss</a:t>
            </a:r>
            <a:r>
              <a:rPr lang="en-US" sz="2000" dirty="0"/>
              <a:t> (how surprising that sentence is to the model)</a:t>
            </a:r>
          </a:p>
          <a:p>
            <a:endParaRPr lang="en-US" sz="800" dirty="0"/>
          </a:p>
          <a:p>
            <a:r>
              <a:rPr lang="en-US" sz="2000" dirty="0"/>
              <a:t>The original example x is </a:t>
            </a:r>
            <a:r>
              <a:rPr lang="en-US" sz="2000" b="1" dirty="0"/>
              <a:t>already in D</a:t>
            </a:r>
            <a:r>
              <a:rPr lang="en-US" sz="2000" dirty="0"/>
              <a:t>, so its loss is a benchmark for plausibility.</a:t>
            </a:r>
          </a:p>
          <a:p>
            <a:pPr>
              <a:buNone/>
            </a:pPr>
            <a:r>
              <a:rPr lang="en-US" sz="1800" b="1" dirty="0"/>
              <a:t>Compute LM loss for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Original example</a:t>
            </a:r>
            <a:r>
              <a:rPr lang="en-US" sz="1800" b="1" dirty="0"/>
              <a:t>: loss(x)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modified candidate</a:t>
            </a:r>
            <a:r>
              <a:rPr lang="en-US" sz="1800" b="1" dirty="0"/>
              <a:t>: loss(candidate)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4CA632-F43B-3162-A52F-9B8D8D2C1240}"/>
                  </a:ext>
                </a:extLst>
              </p:cNvPr>
              <p:cNvSpPr txBox="1"/>
              <p:nvPr/>
            </p:nvSpPr>
            <p:spPr>
              <a:xfrm>
                <a:off x="6585857" y="5184614"/>
                <a:ext cx="2373598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𝑐𝑎𝑛𝑑𝑖𝑑𝑎𝑡𝑒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4CA632-F43B-3162-A52F-9B8D8D2C1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57" y="5184614"/>
                <a:ext cx="2373598" cy="640816"/>
              </a:xfrm>
              <a:prstGeom prst="rect">
                <a:avLst/>
              </a:prstGeom>
              <a:blipFill>
                <a:blip r:embed="rId2"/>
                <a:stretch>
                  <a:fillRect l="-2128" r="-159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493BA9-69B3-F1D1-719B-F4263E6DA63C}"/>
                  </a:ext>
                </a:extLst>
              </p:cNvPr>
              <p:cNvSpPr txBox="1"/>
              <p:nvPr/>
            </p:nvSpPr>
            <p:spPr>
              <a:xfrm>
                <a:off x="5399314" y="5825430"/>
                <a:ext cx="647699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</a:t>
                </a:r>
                <a:r>
                  <a:rPr lang="el-GR" dirty="0"/>
                  <a:t>, </a:t>
                </a:r>
                <a:r>
                  <a:rPr lang="en-US" dirty="0"/>
                  <a:t>the candidate must be just as plausible as the original.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1</a:t>
                </a:r>
                <a:r>
                  <a:rPr lang="el-GR" dirty="0"/>
                  <a:t>, </a:t>
                </a:r>
                <a:r>
                  <a:rPr lang="en-US" dirty="0"/>
                  <a:t>candidates can be a bit less plausible.</a:t>
                </a:r>
              </a:p>
              <a:p>
                <a:r>
                  <a:rPr lang="en-US" dirty="0"/>
                  <a:t>Set smaller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493BA9-69B3-F1D1-719B-F4263E6D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314" y="5825430"/>
                <a:ext cx="6476999" cy="923330"/>
              </a:xfrm>
              <a:prstGeom prst="rect">
                <a:avLst/>
              </a:prstGeom>
              <a:blipFill>
                <a:blip r:embed="rId3"/>
                <a:stretch>
                  <a:fillRect l="-978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46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50DDE-DB20-FEC1-67BA-1A0F4F8FB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28E51F-3491-BF0E-891A-D696684F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Refining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E3C86D2-8502-BC01-EA13-DFD3A55A4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057" y="1230489"/>
                <a:ext cx="11146972" cy="537714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Handling longer texts</a:t>
                </a:r>
              </a:p>
              <a:p>
                <a:pPr marL="0" indent="0">
                  <a:buNone/>
                </a:pPr>
                <a:r>
                  <a:rPr lang="en-US" dirty="0"/>
                  <a:t>﻿Let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dirty="0"/>
                  <a:t>be a longer text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sentences.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dirty="0"/>
                  <a:t>﻿Instead of working on the entire text at once, the algorithm iteratively selects a sentence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baseline="-25000" dirty="0" err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uses the basic algorithm to find a counterfactual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it.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sz="2600" dirty="0"/>
                  <a:t>Starts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600" dirty="0"/>
                  <a:t>. Choose one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at a time based on an importance score</a:t>
                </a:r>
              </a:p>
              <a:p>
                <a:r>
                  <a:rPr lang="en-US" sz="2600" dirty="0"/>
                  <a:t>Apply the </a:t>
                </a:r>
                <a:r>
                  <a:rPr lang="en-US" sz="2600" b="1" dirty="0"/>
                  <a:t>basic counterfactual algorithm</a:t>
                </a:r>
                <a:r>
                  <a:rPr lang="en-US" sz="2600" dirty="0"/>
                  <a:t> to just that sentence to generate a modified version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1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b="1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600" b="1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600" dirty="0"/>
                  <a:t>.</a:t>
                </a:r>
              </a:p>
              <a:p>
                <a:r>
                  <a:rPr lang="en-US" sz="2600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with​</a:t>
                </a:r>
                <a:r>
                  <a:rPr lang="en-US" sz="2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1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b="1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600" b="1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sz="26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in the original text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600" b="1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b="1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600" b="1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,.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600" dirty="0"/>
                  <a:t>. Checks if this new text belongs to the </a:t>
                </a:r>
                <a:r>
                  <a:rPr lang="en-US" sz="2600" b="1" dirty="0"/>
                  <a:t>counterfactual </a:t>
                </a:r>
                <a:r>
                  <a:rPr lang="en-US" sz="2600" dirty="0"/>
                  <a:t>(class flipped)</a:t>
                </a:r>
              </a:p>
              <a:p>
                <a:r>
                  <a:rPr lang="en-US" sz="2600" dirty="0"/>
                  <a:t>If successful, stop. Otherwise, continue with the next most important sentence and eventually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6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sz="2600" dirty="0"/>
                  <a:t> in the next iteration if needed.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E3C86D2-8502-BC01-EA13-DFD3A55A4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057" y="1230489"/>
                <a:ext cx="11146972" cy="5377140"/>
              </a:xfrm>
              <a:blipFill>
                <a:blip r:embed="rId2"/>
                <a:stretch>
                  <a:fillRect l="-910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CB5493A-0146-07FD-772A-A415BEDF0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53" y="6329266"/>
            <a:ext cx="3377293" cy="501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C9BE67-18A1-6E47-F684-AD7F4287A534}"/>
              </a:ext>
            </a:extLst>
          </p:cNvPr>
          <p:cNvSpPr txBox="1"/>
          <p:nvPr/>
        </p:nvSpPr>
        <p:spPr>
          <a:xfrm>
            <a:off x="2407391" y="6329266"/>
            <a:ext cx="211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Importance score: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4A2D1-CFF3-BFE1-1D4D-0CA9921CE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489" y="6319611"/>
            <a:ext cx="3251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7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3535F-66A4-6032-A108-A0B19DC60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525C7DD-89E1-5A99-D97A-35B276EB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75C904-C509-09C7-95FD-1666500E8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230086"/>
            <a:ext cx="11146972" cy="537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8 datasets: </a:t>
            </a:r>
          </a:p>
          <a:p>
            <a:pPr marL="514350" indent="-514350">
              <a:buAutoNum type="arabicParenBoth"/>
            </a:pPr>
            <a:r>
              <a:rPr lang="en-US" dirty="0"/>
              <a:t>Yelp. Yelp business reviews. </a:t>
            </a:r>
          </a:p>
          <a:p>
            <a:pPr marL="514350" indent="-514350">
              <a:buAutoNum type="arabicParenBoth"/>
            </a:pPr>
            <a:r>
              <a:rPr lang="en-US" dirty="0"/>
              <a:t>Amazon: Video game reviews on Amazon. </a:t>
            </a:r>
          </a:p>
          <a:p>
            <a:pPr marL="514350" indent="-514350">
              <a:buAutoNum type="arabicParenBoth"/>
            </a:pPr>
            <a:r>
              <a:rPr lang="en-US" dirty="0"/>
              <a:t>SST: Stanford sentiment treebank.</a:t>
            </a:r>
          </a:p>
          <a:p>
            <a:pPr marL="514350" indent="-514350">
              <a:buAutoNum type="arabicParenBoth"/>
            </a:pPr>
            <a:r>
              <a:rPr lang="en-US" dirty="0"/>
              <a:t>Science: Comments from Reddit on scientific subjects. </a:t>
            </a:r>
          </a:p>
          <a:p>
            <a:pPr marL="514350" indent="-514350">
              <a:buAutoNum type="arabicParenBoth"/>
            </a:pPr>
            <a:r>
              <a:rPr lang="en-US" dirty="0"/>
              <a:t>Genre. Movie plot descriptions labeled by genre. </a:t>
            </a:r>
          </a:p>
          <a:p>
            <a:pPr marL="514350" indent="-514350">
              <a:buAutoNum type="arabicParenBoth"/>
            </a:pPr>
            <a:r>
              <a:rPr lang="en-US" dirty="0" err="1"/>
              <a:t>AGNews</a:t>
            </a:r>
            <a:r>
              <a:rPr lang="en-US" dirty="0"/>
              <a:t>: AG’s news articles labeled by topic. </a:t>
            </a:r>
          </a:p>
          <a:p>
            <a:pPr marL="514350" indent="-514350">
              <a:buAutoNum type="arabicParenBoth"/>
            </a:pPr>
            <a:r>
              <a:rPr lang="en-US" dirty="0"/>
              <a:t>Airline. Tweets about flight companies. </a:t>
            </a:r>
          </a:p>
          <a:p>
            <a:pPr marL="514350" indent="-514350">
              <a:buAutoNum type="arabicParenBoth"/>
            </a:pPr>
            <a:r>
              <a:rPr lang="en-US" dirty="0"/>
              <a:t>Spam: ﻿SMS labeled either as spam or as legitimate</a:t>
            </a:r>
          </a:p>
          <a:p>
            <a:pPr marL="0" indent="0">
              <a:buNone/>
            </a:pPr>
            <a:r>
              <a:rPr lang="en-US" b="1" dirty="0"/>
              <a:t>MLM finetuned only once per training set</a:t>
            </a:r>
          </a:p>
        </p:txBody>
      </p:sp>
    </p:spTree>
    <p:extLst>
      <p:ext uri="{BB962C8B-B14F-4D97-AF65-F5344CB8AC3E}">
        <p14:creationId xmlns:p14="http://schemas.microsoft.com/office/powerpoint/2010/main" val="100450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6AB2-CE2D-E0A9-595A-3BFF18134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14040A-682F-7F5E-8F97-3A8DD69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647EE5-6BF4-87A5-860E-1F747F50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230086"/>
            <a:ext cx="11146972" cy="537754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Metrics</a:t>
            </a:r>
          </a:p>
          <a:p>
            <a:pPr marL="0" indent="0">
              <a:buNone/>
            </a:pPr>
            <a:r>
              <a:rPr lang="en-US" dirty="0"/>
              <a:t>﻿1. Normalized word-level </a:t>
            </a:r>
            <a:r>
              <a:rPr lang="en-US" dirty="0" err="1"/>
              <a:t>Levenshtein</a:t>
            </a:r>
            <a:r>
              <a:rPr lang="en-US" dirty="0"/>
              <a:t> distance</a:t>
            </a:r>
          </a:p>
          <a:p>
            <a:pPr marL="0" indent="0">
              <a:buNone/>
            </a:pPr>
            <a:r>
              <a:rPr lang="en-US" dirty="0"/>
              <a:t>﻿2. Normalized cosine distance</a:t>
            </a:r>
          </a:p>
          <a:p>
            <a:pPr marL="0" indent="0">
              <a:buNone/>
            </a:pPr>
            <a:r>
              <a:rPr lang="en-US" dirty="0"/>
              <a:t>3. ﻿Normalized syntactic tree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Computational cost measured based on # expensive calls (calling LM and MLMs)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A black math equation with a number and a number&#10;&#10;AI-generated content may be incorrect.">
            <a:extLst>
              <a:ext uri="{FF2B5EF4-FFF2-40B4-BE49-F238E27FC236}">
                <a16:creationId xmlns:a16="http://schemas.microsoft.com/office/drawing/2014/main" id="{2668C57B-859B-3F81-0018-F050FCAC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793" y="2217057"/>
            <a:ext cx="2800350" cy="501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28B332-FF65-438D-6716-D2E7485FC5E0}"/>
              </a:ext>
            </a:extLst>
          </p:cNvPr>
          <p:cNvSpPr txBox="1"/>
          <p:nvPr/>
        </p:nvSpPr>
        <p:spPr>
          <a:xfrm>
            <a:off x="925689" y="324343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how structurally different two sentences are, based on their syntactic parse trees (i.e., their grammatical structures)</a:t>
            </a:r>
          </a:p>
        </p:txBody>
      </p:sp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EA8BF12-8F3D-1E71-2D0E-00E26EA3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652"/>
          <a:stretch/>
        </p:blipFill>
        <p:spPr>
          <a:xfrm>
            <a:off x="6690679" y="2901244"/>
            <a:ext cx="1381283" cy="5927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18A2A7-559D-A417-5BAB-97AB7823CB97}"/>
              </a:ext>
            </a:extLst>
          </p:cNvPr>
          <p:cNvSpPr txBox="1"/>
          <p:nvPr/>
        </p:nvSpPr>
        <p:spPr>
          <a:xfrm>
            <a:off x="566057" y="3984728"/>
            <a:ext cx="10001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﻿When dealing with texts longer than a single sentence, sum the distances of the sentences</a:t>
            </a:r>
          </a:p>
        </p:txBody>
      </p:sp>
      <p:pic>
        <p:nvPicPr>
          <p:cNvPr id="1026" name="Picture 2" descr="Measuring Text Similarity Using the Levenshtein Distance | Paperspace Blog">
            <a:extLst>
              <a:ext uri="{FF2B5EF4-FFF2-40B4-BE49-F238E27FC236}">
                <a16:creationId xmlns:a16="http://schemas.microsoft.com/office/drawing/2014/main" id="{36866A62-0E8D-C55E-F07F-08F118FA9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1" y="883951"/>
            <a:ext cx="1774471" cy="201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999F2E-8DD8-8408-EC09-2404AE51CED0}"/>
              </a:ext>
            </a:extLst>
          </p:cNvPr>
          <p:cNvSpPr txBox="1"/>
          <p:nvPr/>
        </p:nvSpPr>
        <p:spPr>
          <a:xfrm>
            <a:off x="9448801" y="2901244"/>
            <a:ext cx="1817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Levenshtein</a:t>
            </a:r>
            <a:r>
              <a:rPr lang="en-US" sz="1400" dirty="0"/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198424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35C03-CD87-F128-7773-6BB4EE9A8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84EC55-74FF-CD6C-7715-EFD8FF9F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86C7B2-1D35-A7D5-29E0-586D28063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230086"/>
            <a:ext cx="11146972" cy="53775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Configuration</a:t>
            </a:r>
          </a:p>
          <a:p>
            <a:pPr marL="0" indent="0">
              <a:buNone/>
            </a:pPr>
            <a:r>
              <a:rPr lang="en-US" sz="2900" dirty="0"/>
              <a:t>﻿• A </a:t>
            </a:r>
            <a:r>
              <a:rPr lang="en-US" sz="2900" b="1" dirty="0"/>
              <a:t>random forest </a:t>
            </a:r>
            <a:r>
              <a:rPr lang="en-US" sz="2900" dirty="0"/>
              <a:t>was used as the black box classifier.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• The </a:t>
            </a:r>
            <a:r>
              <a:rPr lang="en-US" sz="2900" b="1" dirty="0"/>
              <a:t>full version of framework</a:t>
            </a:r>
            <a:r>
              <a:rPr lang="en-US" sz="2900" dirty="0"/>
              <a:t> was utilized, with </a:t>
            </a:r>
            <a:r>
              <a:rPr lang="en-US" sz="2900" b="1" dirty="0"/>
              <a:t>all introduced operators </a:t>
            </a:r>
            <a:r>
              <a:rPr lang="en-US" sz="2900" dirty="0"/>
              <a:t>to explore the search space.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• TCE-SEARCH was given a budget of </a:t>
            </a:r>
            <a:r>
              <a:rPr lang="en-US" sz="2900" b="1" dirty="0"/>
              <a:t>2000 expensive </a:t>
            </a:r>
            <a:r>
              <a:rPr lang="en-US" sz="2900" dirty="0"/>
              <a:t>calls (EC).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• </a:t>
            </a:r>
            <a:r>
              <a:rPr lang="en-US" sz="2900" b="1" dirty="0" err="1"/>
              <a:t>Levenshtein</a:t>
            </a:r>
            <a:r>
              <a:rPr lang="en-US" sz="2900" b="1" dirty="0"/>
              <a:t> distance</a:t>
            </a:r>
            <a:r>
              <a:rPr lang="en-US" sz="2900" dirty="0"/>
              <a:t> was used as the distance function in optimization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• The classification </a:t>
            </a:r>
            <a:r>
              <a:rPr lang="en-US" sz="2900" b="1" dirty="0"/>
              <a:t>confidence threshold is 0.5</a:t>
            </a:r>
            <a:r>
              <a:rPr lang="en-US" sz="2900" dirty="0"/>
              <a:t>.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• </a:t>
            </a:r>
            <a:r>
              <a:rPr lang="en-US" sz="2900" b="1" dirty="0"/>
              <a:t>No text length limitation </a:t>
            </a:r>
            <a:r>
              <a:rPr lang="en-US" sz="2900" dirty="0"/>
              <a:t>was imposed on the datasets.</a:t>
            </a:r>
          </a:p>
        </p:txBody>
      </p:sp>
    </p:spTree>
    <p:extLst>
      <p:ext uri="{BB962C8B-B14F-4D97-AF65-F5344CB8AC3E}">
        <p14:creationId xmlns:p14="http://schemas.microsoft.com/office/powerpoint/2010/main" val="256330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0C24-8CAD-8CCE-089C-767017746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71B32D-16D9-F006-B140-3487C225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Content Placeholder 2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4403D681-802A-0177-A905-92FB73641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81" y="1143000"/>
            <a:ext cx="11145837" cy="2458204"/>
          </a:xfrm>
        </p:spPr>
      </p:pic>
      <p:pic>
        <p:nvPicPr>
          <p:cNvPr id="5" name="Picture 4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F6ED5304-5D64-16E2-80B8-3604AF60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07" y="3601204"/>
            <a:ext cx="9879783" cy="313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0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7112F-AD75-2570-2F62-76B4DD3A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1B60DF-28B8-FFEF-0573-0E7C40B4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Ablation study</a:t>
            </a:r>
          </a:p>
        </p:txBody>
      </p:sp>
      <p:pic>
        <p:nvPicPr>
          <p:cNvPr id="8" name="Content Placeholder 7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B74B45B5-13B0-81CA-7415-A9B37C3A5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3502"/>
            <a:ext cx="10515600" cy="17854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658BC8-5EDB-9AFA-3DE2-4351A0565F34}"/>
              </a:ext>
            </a:extLst>
          </p:cNvPr>
          <p:cNvSpPr txBox="1"/>
          <p:nvPr/>
        </p:nvSpPr>
        <p:spPr>
          <a:xfrm>
            <a:off x="654755" y="1274170"/>
            <a:ext cx="482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Comparison of different operators’ presence</a:t>
            </a:r>
          </a:p>
        </p:txBody>
      </p:sp>
    </p:spTree>
    <p:extLst>
      <p:ext uri="{BB962C8B-B14F-4D97-AF65-F5344CB8AC3E}">
        <p14:creationId xmlns:p14="http://schemas.microsoft.com/office/powerpoint/2010/main" val="707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CF0E68F-9788-74D4-FE2C-16B5D1D7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5" y="1342829"/>
            <a:ext cx="6213121" cy="53239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AB10B13-AA51-F1BE-0DA7-AD5D7C24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Ablation study</a:t>
            </a:r>
          </a:p>
        </p:txBody>
      </p:sp>
      <p:pic>
        <p:nvPicPr>
          <p:cNvPr id="6" name="Picture 5" descr="A white sheet with black text and black text&#10;&#10;AI-generated content may be incorrect.">
            <a:extLst>
              <a:ext uri="{FF2B5EF4-FFF2-40B4-BE49-F238E27FC236}">
                <a16:creationId xmlns:a16="http://schemas.microsoft.com/office/drawing/2014/main" id="{EE44A37B-78E5-1652-1762-A5704EBFE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578" y="1936778"/>
            <a:ext cx="4792032" cy="29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428E6-BD1B-90E8-BA29-BC5CA8F46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5C575BF-E6D2-24F4-F772-06653636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Ablation study</a:t>
            </a:r>
          </a:p>
        </p:txBody>
      </p:sp>
      <p:pic>
        <p:nvPicPr>
          <p:cNvPr id="3" name="Picture 2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A5EBC71F-2D3C-9C77-82BC-D4CA5BC3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6" y="1609725"/>
            <a:ext cx="10778067" cy="20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5F6E7-1A2A-AB6F-A4F4-CB141D4E0D71}"/>
              </a:ext>
            </a:extLst>
          </p:cNvPr>
          <p:cNvSpPr txBox="1"/>
          <p:nvPr/>
        </p:nvSpPr>
        <p:spPr>
          <a:xfrm>
            <a:off x="706966" y="1191696"/>
            <a:ext cx="616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Robustness when different black-box classifiers are used</a:t>
            </a:r>
          </a:p>
        </p:txBody>
      </p:sp>
      <p:pic>
        <p:nvPicPr>
          <p:cNvPr id="9" name="Picture 8" descr="A table with black text&#10;&#10;AI-generated content may be incorrect.">
            <a:extLst>
              <a:ext uri="{FF2B5EF4-FFF2-40B4-BE49-F238E27FC236}">
                <a16:creationId xmlns:a16="http://schemas.microsoft.com/office/drawing/2014/main" id="{315CC158-EDC1-A7FF-88D9-83B90CF49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105" y="4413955"/>
            <a:ext cx="6125790" cy="2268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016D16-CD15-23B7-B9EE-76FB6E17A2E4}"/>
              </a:ext>
            </a:extLst>
          </p:cNvPr>
          <p:cNvSpPr txBox="1"/>
          <p:nvPr/>
        </p:nvSpPr>
        <p:spPr>
          <a:xfrm>
            <a:off x="706966" y="404462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Plausibility</a:t>
            </a:r>
          </a:p>
        </p:txBody>
      </p:sp>
    </p:spTree>
    <p:extLst>
      <p:ext uri="{BB962C8B-B14F-4D97-AF65-F5344CB8AC3E}">
        <p14:creationId xmlns:p14="http://schemas.microsoft.com/office/powerpoint/2010/main" val="66976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5CE33-BCF0-0B2B-A086-DEAA884E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B9EF-98CC-D4D8-6F11-F5BA3CF7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ED4-8A89-D5FD-C237-7657F84C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349829"/>
            <a:ext cx="11146972" cy="5257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Most CF generation methods are GenAI models with a custom loss function tailored to meet certain requirements. </a:t>
            </a:r>
            <a:r>
              <a:rPr lang="en-US" dirty="0">
                <a:solidFill>
                  <a:srgbClr val="FF0000"/>
                </a:solidFill>
              </a:rPr>
              <a:t>Challenge arises when these requirements are altered. To accommodate these changes GenAI needs to go through expensive retraining.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Perturbs the input features minimally, yields a new feature vector. </a:t>
            </a:r>
            <a:r>
              <a:rPr lang="en-US" dirty="0">
                <a:solidFill>
                  <a:srgbClr val="FF0000"/>
                </a:solidFill>
              </a:rPr>
              <a:t>Such an operation is not applicable in textual domain.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Often time these CF methods are not model agnostic.</a:t>
            </a:r>
            <a:r>
              <a:rPr lang="en-US" dirty="0">
                <a:solidFill>
                  <a:srgbClr val="FF0000"/>
                </a:solidFill>
              </a:rPr>
              <a:t> Work with differentiable models only</a:t>
            </a:r>
          </a:p>
        </p:txBody>
      </p:sp>
    </p:spTree>
    <p:extLst>
      <p:ext uri="{BB962C8B-B14F-4D97-AF65-F5344CB8AC3E}">
        <p14:creationId xmlns:p14="http://schemas.microsoft.com/office/powerpoint/2010/main" val="297281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E35238-2A94-5559-EB9B-75513ACA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A3D92D-2DF7-2473-865D-8910E51A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349829"/>
            <a:ext cx="11146972" cy="5257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Most CF generation methods are GenAI models with a custom loss function tailored to meet certain requirements. </a:t>
            </a:r>
            <a:r>
              <a:rPr lang="en-US" dirty="0">
                <a:solidFill>
                  <a:srgbClr val="FF0000"/>
                </a:solidFill>
              </a:rPr>
              <a:t>Challenge arises when these requirements are altered. To accommodate these changes GenAI needs to go through expensive retraining.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Adapt to a dynamic user-specified constraints with no retraining needed</a:t>
            </a:r>
          </a:p>
          <a:p>
            <a:pPr lvl="1"/>
            <a:endParaRPr lang="en-US" sz="800" b="1" dirty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Perturbs the input features minimally, yields a new feature vector. </a:t>
            </a:r>
            <a:r>
              <a:rPr lang="en-US" dirty="0">
                <a:solidFill>
                  <a:srgbClr val="FF0000"/>
                </a:solidFill>
              </a:rPr>
              <a:t>Such an operation is not applicable in textual domain.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Design a </a:t>
            </a:r>
            <a:r>
              <a:rPr lang="en-US" b="1" u="sng" dirty="0">
                <a:solidFill>
                  <a:srgbClr val="00B050"/>
                </a:solidFill>
              </a:rPr>
              <a:t>search-based</a:t>
            </a:r>
            <a:r>
              <a:rPr lang="en-US" b="1" dirty="0">
                <a:solidFill>
                  <a:srgbClr val="00B050"/>
                </a:solidFill>
              </a:rPr>
              <a:t> but </a:t>
            </a:r>
            <a:r>
              <a:rPr lang="en-US" b="1" u="sng" dirty="0">
                <a:solidFill>
                  <a:srgbClr val="00B050"/>
                </a:solidFill>
              </a:rPr>
              <a:t>fast method</a:t>
            </a:r>
            <a:r>
              <a:rPr lang="en-US" b="1" dirty="0">
                <a:solidFill>
                  <a:srgbClr val="00B050"/>
                </a:solidFill>
              </a:rPr>
              <a:t> to generate counterfactuals</a:t>
            </a:r>
          </a:p>
          <a:p>
            <a:pPr lvl="1"/>
            <a:endParaRPr lang="en-US" sz="800" b="1" dirty="0">
              <a:solidFill>
                <a:srgbClr val="00B050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Often time these CF methods are not model agnostic.</a:t>
            </a:r>
            <a:r>
              <a:rPr lang="en-US" dirty="0">
                <a:solidFill>
                  <a:srgbClr val="FF0000"/>
                </a:solidFill>
              </a:rPr>
              <a:t> Work with differentiable models only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Make it model-agnostic</a:t>
            </a:r>
          </a:p>
        </p:txBody>
      </p:sp>
    </p:spTree>
    <p:extLst>
      <p:ext uri="{BB962C8B-B14F-4D97-AF65-F5344CB8AC3E}">
        <p14:creationId xmlns:p14="http://schemas.microsoft.com/office/powerpoint/2010/main" val="139460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D4F28-AC93-F1E7-55AF-E0F764675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355E17-26BB-DA69-A78C-A5FE3D13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DA1D65-3622-E007-2A6C-55028408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349829"/>
            <a:ext cx="11146972" cy="52578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﻿Domain-independent </a:t>
            </a:r>
            <a:r>
              <a:rPr lang="en-US" dirty="0">
                <a:solidFill>
                  <a:srgbClr val="00B050"/>
                </a:solidFill>
              </a:rPr>
              <a:t>(sentiment analysis/product review/spam detection), can work for any text classification task.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Another scheme also allows to </a:t>
            </a:r>
            <a:r>
              <a:rPr lang="en-US" b="1" dirty="0">
                <a:solidFill>
                  <a:srgbClr val="00B050"/>
                </a:solidFill>
              </a:rPr>
              <a:t>exploit domain-specific knowledge</a:t>
            </a:r>
            <a:r>
              <a:rPr lang="en-US" dirty="0">
                <a:solidFill>
                  <a:srgbClr val="00B050"/>
                </a:solidFill>
              </a:rPr>
              <a:t>, through specialized operators, for improved performance.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Adapt to </a:t>
            </a:r>
            <a:r>
              <a:rPr lang="en-US" b="1" i="1" dirty="0">
                <a:solidFill>
                  <a:srgbClr val="00B050"/>
                </a:solidFill>
              </a:rPr>
              <a:t>anytime</a:t>
            </a:r>
            <a:r>
              <a:rPr lang="en-US" dirty="0">
                <a:solidFill>
                  <a:srgbClr val="00B050"/>
                </a:solidFill>
              </a:rPr>
              <a:t> algorithm. The more time you give it, the better result you will get.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Put not constraint on the </a:t>
            </a:r>
            <a:r>
              <a:rPr lang="en-US" b="1" dirty="0">
                <a:solidFill>
                  <a:srgbClr val="00B050"/>
                </a:solidFill>
              </a:rPr>
              <a:t>text length</a:t>
            </a:r>
          </a:p>
        </p:txBody>
      </p:sp>
    </p:spTree>
    <p:extLst>
      <p:ext uri="{BB962C8B-B14F-4D97-AF65-F5344CB8AC3E}">
        <p14:creationId xmlns:p14="http://schemas.microsoft.com/office/powerpoint/2010/main" val="11071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2F9DB-7890-DE1D-8ED2-229276ECB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B73287-DA2D-61A7-F136-6E32F429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414378-5CF2-93B8-3C36-5A779CAE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349829"/>
            <a:ext cx="11146972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Operators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Mask filling </a:t>
            </a:r>
            <a:r>
              <a:rPr lang="en-US" b="1" dirty="0"/>
              <a:t>operator</a:t>
            </a:r>
          </a:p>
          <a:p>
            <a:pPr lvl="1"/>
            <a:r>
              <a:rPr lang="en-US" dirty="0"/>
              <a:t>Finetune a </a:t>
            </a:r>
            <a:r>
              <a:rPr lang="en-US" b="1" dirty="0"/>
              <a:t>masked language model (MLM)</a:t>
            </a:r>
            <a:r>
              <a:rPr lang="en-US" dirty="0"/>
              <a:t> for each target class</a:t>
            </a:r>
          </a:p>
          <a:p>
            <a:pPr lvl="1"/>
            <a:r>
              <a:rPr lang="en-US" b="1" dirty="0"/>
              <a:t>Mask each word </a:t>
            </a:r>
            <a:r>
              <a:rPr lang="en-US" dirty="0"/>
              <a:t>in the sentence, use the MLM to fill the masks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This home looks beautiful and expensive</a:t>
            </a:r>
          </a:p>
          <a:p>
            <a:pPr marL="0" indent="0" algn="ctr">
              <a:buNone/>
            </a:pPr>
            <a:r>
              <a:rPr lang="en-US" b="1" dirty="0">
                <a:highlight>
                  <a:srgbClr val="000000"/>
                </a:highlight>
              </a:rPr>
              <a:t>This</a:t>
            </a:r>
            <a:r>
              <a:rPr lang="en-US" b="1" dirty="0"/>
              <a:t> home looks beautiful and expensive </a:t>
            </a:r>
          </a:p>
          <a:p>
            <a:pPr marL="0" indent="0" algn="ctr">
              <a:buNone/>
            </a:pPr>
            <a:r>
              <a:rPr lang="en-US" b="1" dirty="0"/>
              <a:t>This </a:t>
            </a:r>
            <a:r>
              <a:rPr lang="en-US" b="1" dirty="0">
                <a:highlight>
                  <a:srgbClr val="000000"/>
                </a:highlight>
              </a:rPr>
              <a:t>home</a:t>
            </a:r>
            <a:r>
              <a:rPr lang="en-US" b="1" dirty="0"/>
              <a:t> looks beautiful and expensive </a:t>
            </a:r>
          </a:p>
          <a:p>
            <a:pPr marL="0" indent="0" algn="ctr">
              <a:buNone/>
            </a:pPr>
            <a:r>
              <a:rPr lang="en-US" b="1" dirty="0"/>
              <a:t>. . .</a:t>
            </a:r>
          </a:p>
          <a:p>
            <a:pPr marL="0" indent="0" algn="ctr">
              <a:buNone/>
            </a:pPr>
            <a:r>
              <a:rPr lang="en-US" b="1" dirty="0"/>
              <a:t>This home looks beautiful and </a:t>
            </a:r>
            <a:r>
              <a:rPr lang="en-US" b="1" dirty="0">
                <a:highlight>
                  <a:srgbClr val="000000"/>
                </a:highlight>
              </a:rPr>
              <a:t>expensive</a:t>
            </a:r>
            <a:r>
              <a:rPr lang="en-US" b="1" dirty="0"/>
              <a:t> </a:t>
            </a:r>
          </a:p>
          <a:p>
            <a:pPr marL="0" indent="0" algn="ctr">
              <a:buNone/>
            </a:pPr>
            <a:endParaRPr lang="en-US" b="1" dirty="0"/>
          </a:p>
          <a:p>
            <a:pPr lvl="1"/>
            <a:r>
              <a:rPr lang="en-US" dirty="0"/>
              <a:t>Outputs a </a:t>
            </a:r>
            <a:r>
              <a:rPr lang="en-US" b="1" dirty="0"/>
              <a:t>set of replacements </a:t>
            </a:r>
            <a:r>
              <a:rPr lang="en-US" dirty="0"/>
              <a:t>and their </a:t>
            </a:r>
            <a:r>
              <a:rPr lang="en-US" b="1" dirty="0"/>
              <a:t>corresponding scores </a:t>
            </a:r>
          </a:p>
          <a:p>
            <a:pPr marL="514350" indent="-514350">
              <a:buAutoNum type="arabicPeriod"/>
            </a:pP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E8D58-9A5C-229F-3CD1-EC625ECDBE0D}"/>
              </a:ext>
            </a:extLst>
          </p:cNvPr>
          <p:cNvSpPr txBox="1"/>
          <p:nvPr/>
        </p:nvSpPr>
        <p:spPr>
          <a:xfrm>
            <a:off x="478971" y="4463142"/>
            <a:ext cx="145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Finetuned MLM fills 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C657B9-3936-08A5-DFB9-C74556865E1D}"/>
                  </a:ext>
                </a:extLst>
              </p14:cNvPr>
              <p14:cNvContentPartPr/>
              <p14:nvPr/>
            </p14:nvContentPartPr>
            <p14:xfrm>
              <a:off x="1510166" y="3671297"/>
              <a:ext cx="1253160" cy="76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C657B9-3936-08A5-DFB9-C74556865E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046" y="3665177"/>
                <a:ext cx="126540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910644-1C85-E334-78C4-0E8EF4949B94}"/>
                  </a:ext>
                </a:extLst>
              </p14:cNvPr>
              <p14:cNvContentPartPr/>
              <p14:nvPr/>
            </p14:nvContentPartPr>
            <p14:xfrm>
              <a:off x="1908326" y="4617377"/>
              <a:ext cx="1828080" cy="30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910644-1C85-E334-78C4-0E8EF4949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2206" y="4611257"/>
                <a:ext cx="1840320" cy="3142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3ABBB25-203E-D910-F464-347AD07A77C9}"/>
              </a:ext>
            </a:extLst>
          </p:cNvPr>
          <p:cNvSpPr txBox="1"/>
          <p:nvPr/>
        </p:nvSpPr>
        <p:spPr>
          <a:xfrm>
            <a:off x="9764486" y="4139976"/>
            <a:ext cx="145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Finetuned MLM fills 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FAA194-2424-E545-969E-B957DA15E442}"/>
                  </a:ext>
                </a:extLst>
              </p14:cNvPr>
              <p14:cNvContentPartPr/>
              <p14:nvPr/>
            </p14:nvContentPartPr>
            <p14:xfrm>
              <a:off x="9222446" y="4389137"/>
              <a:ext cx="564120" cy="570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FAA194-2424-E545-969E-B957DA15E4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3446" y="4380137"/>
                <a:ext cx="581760" cy="5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78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DE423-4576-935C-EEDF-253D77662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E2D4C6-68DF-1467-E52C-D2B41AD3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7F600-7E4B-50BD-219F-600DD616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349829"/>
            <a:ext cx="11146972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Mask filling </a:t>
            </a:r>
            <a:r>
              <a:rPr lang="en-US" b="1" dirty="0"/>
              <a:t>operator</a:t>
            </a:r>
          </a:p>
          <a:p>
            <a:pPr lvl="1"/>
            <a:r>
              <a:rPr lang="en-US" dirty="0"/>
              <a:t>Finetune a </a:t>
            </a:r>
            <a:r>
              <a:rPr lang="en-US" b="1" dirty="0"/>
              <a:t>masked language model (MLM)</a:t>
            </a:r>
            <a:r>
              <a:rPr lang="en-US" dirty="0"/>
              <a:t> for each target class</a:t>
            </a:r>
          </a:p>
          <a:p>
            <a:pPr lvl="1"/>
            <a:r>
              <a:rPr lang="en-US" dirty="0"/>
              <a:t>To add words, insert a </a:t>
            </a:r>
            <a:r>
              <a:rPr lang="en-US" b="1" dirty="0"/>
              <a:t>mask token between every two words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This </a:t>
            </a:r>
            <a:r>
              <a:rPr lang="en-US" b="1" dirty="0">
                <a:highlight>
                  <a:srgbClr val="000000"/>
                </a:highlight>
              </a:rPr>
              <a:t>This</a:t>
            </a:r>
            <a:r>
              <a:rPr lang="en-US" b="1" dirty="0"/>
              <a:t> home </a:t>
            </a:r>
            <a:r>
              <a:rPr lang="en-US" b="1" dirty="0">
                <a:highlight>
                  <a:srgbClr val="000000"/>
                </a:highlight>
              </a:rPr>
              <a:t>This</a:t>
            </a:r>
            <a:r>
              <a:rPr lang="en-US" b="1" dirty="0"/>
              <a:t> looks </a:t>
            </a:r>
            <a:r>
              <a:rPr lang="en-US" b="1" dirty="0">
                <a:highlight>
                  <a:srgbClr val="000000"/>
                </a:highlight>
              </a:rPr>
              <a:t>This</a:t>
            </a:r>
            <a:r>
              <a:rPr lang="en-US" b="1" dirty="0"/>
              <a:t> beautiful </a:t>
            </a:r>
            <a:r>
              <a:rPr lang="en-US" b="1" dirty="0">
                <a:highlight>
                  <a:srgbClr val="000000"/>
                </a:highlight>
              </a:rPr>
              <a:t>This</a:t>
            </a:r>
            <a:r>
              <a:rPr lang="en-US" b="1" dirty="0"/>
              <a:t> and </a:t>
            </a:r>
            <a:r>
              <a:rPr lang="en-US" b="1" dirty="0">
                <a:highlight>
                  <a:srgbClr val="000000"/>
                </a:highlight>
              </a:rPr>
              <a:t>This</a:t>
            </a:r>
            <a:r>
              <a:rPr lang="en-US" b="1" dirty="0"/>
              <a:t> expensive</a:t>
            </a:r>
          </a:p>
          <a:p>
            <a:pPr marL="0" indent="0" algn="ctr">
              <a:buNone/>
            </a:pPr>
            <a:endParaRPr lang="en-US" b="1" dirty="0"/>
          </a:p>
          <a:p>
            <a:pPr lvl="1"/>
            <a:r>
              <a:rPr lang="en-US" dirty="0"/>
              <a:t>MLM outputs suggested filling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Similarly, use MLM as a </a:t>
            </a:r>
            <a:r>
              <a:rPr lang="en-US" b="1" dirty="0"/>
              <a:t>word removing operator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D75F8-D5FD-C16D-9E00-744AF3B31BC7}"/>
              </a:ext>
            </a:extLst>
          </p:cNvPr>
          <p:cNvSpPr txBox="1"/>
          <p:nvPr/>
        </p:nvSpPr>
        <p:spPr>
          <a:xfrm>
            <a:off x="10232571" y="3671297"/>
            <a:ext cx="145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Finetuned MLM fills 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0773E14-1FB4-71F1-3C47-ECD80A795919}"/>
                  </a:ext>
                </a:extLst>
              </p14:cNvPr>
              <p14:cNvContentPartPr/>
              <p14:nvPr/>
            </p14:nvContentPartPr>
            <p14:xfrm rot="4220040">
              <a:off x="9652245" y="3505321"/>
              <a:ext cx="564120" cy="570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0773E14-1FB4-71F1-3C47-ECD80A7959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4220040">
                <a:off x="9643245" y="3496321"/>
                <a:ext cx="581760" cy="5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14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EA529-BC2A-0F6C-7445-ECE9D6306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DBD1C3-2BD2-13FF-740F-43AE6EBD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6BE4B8-91BB-DC3E-802D-817B2097F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143000"/>
            <a:ext cx="11146972" cy="54646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2. Differential word (DW) bank </a:t>
            </a:r>
            <a:r>
              <a:rPr lang="en-US" b="1" dirty="0"/>
              <a:t>operator</a:t>
            </a:r>
          </a:p>
          <a:p>
            <a:pPr lvl="1"/>
            <a:r>
              <a:rPr lang="en-US" sz="2600" b="1" dirty="0"/>
              <a:t>﻿</a:t>
            </a:r>
            <a:r>
              <a:rPr lang="en-US" sz="2600" dirty="0"/>
              <a:t>To preserve grammatical correctness, replace words with differentiating words of the same part of speech (POS)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﻿For a given POS, create a bank of words for each class, that differentiate that class from the others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﻿Conduct a </a:t>
            </a:r>
            <a:r>
              <a:rPr lang="en-US" sz="2600" u="sng" dirty="0"/>
              <a:t>multinomial test</a:t>
            </a:r>
            <a:r>
              <a:rPr lang="en-US" sz="2600" dirty="0"/>
              <a:t> to see if the words in bank are significantly over-represented in texts. Only keep top </a:t>
            </a:r>
            <a:r>
              <a:rPr lang="en-US" sz="2600" b="1" i="1" dirty="0"/>
              <a:t>k</a:t>
            </a:r>
            <a:r>
              <a:rPr lang="en-US" sz="2600" i="1" dirty="0"/>
              <a:t> </a:t>
            </a:r>
            <a:r>
              <a:rPr lang="en-US" sz="2600" dirty="0"/>
              <a:t>over-represented words in the bank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For each POS, each class, use a semantic embedder to transform words into vectors. Use MANOVA to if the class cluster means are significantly different (sanity check to understand if these words can really change the meaning)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During operation, reduce branching factor by identifying which POS gives maximum leverage towards the target class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37600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3F3D8-531E-B226-D2D0-CAC5C3725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B61BAF0-5B50-2A4B-7CC6-1866AF02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F60BE8-27E8-584D-43A2-7495EEF28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230086"/>
            <a:ext cx="11146972" cy="53775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Antonym</a:t>
            </a:r>
            <a:r>
              <a:rPr lang="en-US" b="1" dirty="0"/>
              <a:t> operator</a:t>
            </a:r>
          </a:p>
          <a:p>
            <a:pPr lvl="1"/>
            <a:r>
              <a:rPr lang="en-US" dirty="0"/>
              <a:t>For domain specific cases, use prior knowledge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Use WordNet antonyms to </a:t>
            </a:r>
            <a:r>
              <a:rPr lang="en-US" b="1" dirty="0"/>
              <a:t>replace a given word with its antonym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EC2BD-8491-640F-41F0-B93D416D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3B8012-4F43-F612-0C9C-C50B636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365126"/>
            <a:ext cx="11146971" cy="777874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7C67A4F-71FD-DD52-5DE8-E274A49B7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057" y="1219200"/>
                <a:ext cx="11146972" cy="53884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﻿Heuristic Function (</a:t>
                </a:r>
                <a:r>
                  <a:rPr lang="en-US" b="1" i="1" dirty="0">
                    <a:solidFill>
                      <a:schemeClr val="accent4">
                        <a:lumMod val="75000"/>
                      </a:schemeClr>
                    </a:solidFill>
                  </a:rPr>
                  <a:t>h</a:t>
                </a:r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dirty="0"/>
                  <a:t>Estimates the </a:t>
                </a:r>
                <a:r>
                  <a:rPr lang="en-US" b="1" i="1" dirty="0"/>
                  <a:t>probabilistic distance </a:t>
                </a:r>
                <a:r>
                  <a:rPr lang="en-US" dirty="0"/>
                  <a:t>of a candidate text from the target probability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𝝉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   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𝝉</m:t>
                            </m:r>
                          </m:den>
                        </m:f>
                      </m:e>
                    </m:d>
                  </m:oMath>
                </a14:m>
                <a:endParaRPr lang="en-US" b="1" i="1" dirty="0"/>
              </a:p>
              <a:p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Search framework</a:t>
                </a:r>
              </a:p>
              <a:p>
                <a:r>
                  <a:rPr lang="en-US" dirty="0"/>
                  <a:t>Suggest a crude CF from the </a:t>
                </a:r>
              </a:p>
              <a:p>
                <a:pPr marL="0" indent="0">
                  <a:buNone/>
                </a:pPr>
                <a:r>
                  <a:rPr lang="en-US" dirty="0"/>
                  <a:t>Training data</a:t>
                </a:r>
              </a:p>
              <a:p>
                <a:r>
                  <a:rPr lang="en-US" dirty="0"/>
                  <a:t>Then improve it over time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7C67A4F-71FD-DD52-5DE8-E274A49B7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057" y="1219200"/>
                <a:ext cx="11146972" cy="5388429"/>
              </a:xfrm>
              <a:blipFill>
                <a:blip r:embed="rId2"/>
                <a:stretch>
                  <a:fillRect l="-1138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white sheet with black text and black text&#10;&#10;AI-generated content may be incorrect.">
            <a:extLst>
              <a:ext uri="{FF2B5EF4-FFF2-40B4-BE49-F238E27FC236}">
                <a16:creationId xmlns:a16="http://schemas.microsoft.com/office/drawing/2014/main" id="{B6252ACF-9A29-C63E-0035-AD125CA8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7" y="3174849"/>
            <a:ext cx="5634264" cy="35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4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1149</Words>
  <Application>Microsoft Macintosh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Noto Sans</vt:lpstr>
      <vt:lpstr>Office Theme</vt:lpstr>
      <vt:lpstr>A General Search-Based Framework for Generating Textual Counterfactual</vt:lpstr>
      <vt:lpstr>Motivation</vt:lpstr>
      <vt:lpstr>Goals</vt:lpstr>
      <vt:lpstr>Goals</vt:lpstr>
      <vt:lpstr>Method</vt:lpstr>
      <vt:lpstr>Method</vt:lpstr>
      <vt:lpstr>Method</vt:lpstr>
      <vt:lpstr>Method</vt:lpstr>
      <vt:lpstr>Method</vt:lpstr>
      <vt:lpstr>Refining</vt:lpstr>
      <vt:lpstr>Refining</vt:lpstr>
      <vt:lpstr>Experiment</vt:lpstr>
      <vt:lpstr>Experiment</vt:lpstr>
      <vt:lpstr>Experiment</vt:lpstr>
      <vt:lpstr>Results</vt:lpstr>
      <vt:lpstr>Ablation study</vt:lpstr>
      <vt:lpstr>Ablation study</vt:lpstr>
      <vt:lpstr>Ablation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Asiful Arefeen</dc:creator>
  <cp:lastModifiedBy>Asiful Arefeen</cp:lastModifiedBy>
  <cp:revision>4</cp:revision>
  <dcterms:created xsi:type="dcterms:W3CDTF">2025-05-21T14:41:12Z</dcterms:created>
  <dcterms:modified xsi:type="dcterms:W3CDTF">2025-05-21T18:58:24Z</dcterms:modified>
</cp:coreProperties>
</file>