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84" r:id="rId13"/>
    <p:sldMasterId id="2147483686" r:id="rId14"/>
    <p:sldMasterId id="2147483688" r:id="rId15"/>
    <p:sldMasterId id="2147483690" r:id="rId16"/>
    <p:sldMasterId id="2147483692" r:id="rId17"/>
    <p:sldMasterId id="2147483694" r:id="rId18"/>
    <p:sldMasterId id="2147483696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9.xml"/><Relationship Id="rId14" Type="http://schemas.openxmlformats.org/officeDocument/2006/relationships/slideMaster" Target="slideMasters/slideMaster20.xml"/><Relationship Id="rId15" Type="http://schemas.openxmlformats.org/officeDocument/2006/relationships/slideMaster" Target="slideMasters/slideMaster21.xml"/><Relationship Id="rId16" Type="http://schemas.openxmlformats.org/officeDocument/2006/relationships/slideMaster" Target="slideMasters/slideMaster22.xml"/><Relationship Id="rId17" Type="http://schemas.openxmlformats.org/officeDocument/2006/relationships/slideMaster" Target="slideMasters/slideMaster23.xml"/><Relationship Id="rId18" Type="http://schemas.openxmlformats.org/officeDocument/2006/relationships/slideMaster" Target="slideMasters/slideMaster24.xml"/><Relationship Id="rId19" Type="http://schemas.openxmlformats.org/officeDocument/2006/relationships/slideMaster" Target="slideMasters/slideMaster25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30FB7-780B-483D-8A91-0FB4C454B4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E4BF551-61C2-44B9-AD4D-116E29DF61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4A8F8C-0BFD-464B-9484-2B3D4B0640C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F6E153-E06E-4594-8EDB-4DE70CC12D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5EC32D-57AD-467C-ABCC-02455D039E8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341DDA-BF86-497E-9F35-C253579A239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174962-E39B-415F-9760-AC7EC6CFB8E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5E871D-A48B-4A8F-B006-41B0D40EF48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4E26A0-067D-4287-8B9D-A6DF9E7C5E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8CFB5B-0632-42CA-AAAA-85A23D21AB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32DA8F-DEB8-4CAB-87BD-A90FCDDB31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FF40CE-7D6D-4D9E-98C6-B609C99B6E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381424-8C92-4520-9401-E3F44213CB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BF25E4-EFA6-4A12-875E-706A6A0C9C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A73260-4145-4D53-8D4B-AACE28D7B83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031909-5DDA-49FE-9D1C-FF70F24A3B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537912-AFF3-4037-8DF7-5853D464D0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D1D77C-85E8-4C49-8CC9-4EDA94CE7E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9CE7B649-2E9B-4554-AE5A-8CBD50EEC4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3D202D7B-A069-44BC-9EA1-E1E7B52547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CA9AAE6-47DA-4F53-8448-E2DBA2D8EE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F8B69365-0E4F-4E57-BBED-9E8927F0C8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892511-5F66-4159-AB78-451A493611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B79E4A4E-810B-44D1-81C3-7E68A6A577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79524B1D-5222-41BF-986B-5D7F076EF0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22534D90-5F5F-4742-ACDD-E563719382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0F8504-BF13-4FC2-9CF1-38F4133C59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8A81BC-CAD9-4FCF-BB13-8AAC7A11D7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FB54F74-057C-4EC7-B845-79BC7DE31A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ED21BC0-F77E-4F7D-BB6A-5995604BF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8B3AE78-CA88-49C2-BEE9-6C9F6D7353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FAC9224-BCDA-45C5-AB07-6D72DE06E9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E1D8D1-21CA-48DD-876B-B8FCFBFC6C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90B618-56E9-4131-8963-B76D6D889C7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892C43-B823-4ADD-8C1E-12F7A33C6C9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82C273-60C8-4565-A54B-3B9A978362E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666C73-C7D0-4160-822C-4F5D9740BA8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488FC0-ED1A-4577-A095-0C210B0976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C8D312-4BCB-45ED-9DC7-088D9BA8580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D8E0C7-8E50-4BB7-A2B4-D5574FDFB1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06AFB6-72DE-4C3A-984F-A5A4218BC78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FE26B6-7853-4E56-A07D-FB9037DE3BC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CD7AEB-18A5-4C3C-88FD-28E456A7B5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D2C2A5-523F-4A7B-B9DD-8B24D02CB76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DA3BD4-B87B-4E76-8383-3281AD22DE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3E6655-E6CC-444E-AE2E-EB40A2938B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1E31CB-7CEE-4AEE-884B-1118BA84E53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91A82C-AFD8-4274-B47F-DCA7DFBC35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1E1EB6-DCBE-48E7-9441-5C913BD09B7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0" y="885960"/>
            <a:ext cx="12191040" cy="464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Learning with Pre-Trained Models: A Survey </a:t>
            </a:r>
            <a:br>
              <a:rPr sz="3600"/>
            </a:br>
            <a:br>
              <a:rPr sz="3600"/>
            </a:br>
            <a:br>
              <a:rPr sz="3600"/>
            </a:br>
            <a:r>
              <a:rPr b="1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Da-Wei Zhou, Hai-Long Sun, Jingyi Ning, Han-Jia Ye, and De-Chuan Zhan</a:t>
            </a:r>
            <a:br>
              <a:rPr sz="2100"/>
            </a:br>
            <a:br>
              <a:rPr sz="2100"/>
            </a:b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National Key Laboratory for Novel Software Technology, Nanjing University</a:t>
            </a:r>
            <a:br>
              <a:rPr sz="3600"/>
            </a:b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School of Artificial Intelligence, Nanjing University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Prompt-Based Methods - Key Approaches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CODA-Prompt - Soft Combination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Innovation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Instead of hard selection, use attention weights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Process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Create weighted combination of multiple prompts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Formula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Final_Prompt = Σ(attention_weight_i × Prompt_i)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0">
              <a:lnSpc>
                <a:spcPct val="100000"/>
              </a:lnSpc>
              <a:spcBef>
                <a:spcPts val="850"/>
              </a:spcBef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DAP - Dynamic Generation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Most Advanced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Generate new prompts for each input using neural networks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Training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train the network that creates the prompt rather than the prompts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Representation-Based Methods - Detailed Look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Simple CIL: Basic nearest-centroid classifier, surprisingly good</a:t>
            </a:r>
            <a:endParaRPr b="0" lang="en-US" sz="2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def SimpleCIL(task_data):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    frozen_features = pretrained_vit(task_data)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    for each_class: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        prototype = average(frozen_features[class])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        classifier_weight[class] = prototype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def classify(test_image):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    test_feature = pretrained_vit(test_image)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highlight>
                  <a:srgbClr val="333333"/>
                </a:highlight>
                <a:uFillTx/>
                <a:latin typeface="FreeMono"/>
              </a:rPr>
              <a:t>    return cosine_similarity(test_feature, all_prototypes)</a:t>
            </a:r>
            <a:endParaRPr b="0" lang="en-US" sz="1800" strike="noStrike" u="none">
              <a:solidFill>
                <a:srgbClr val="ffffff"/>
              </a:solidFill>
              <a:effectLst/>
              <a:highlight>
                <a:srgbClr val="333333"/>
              </a:highlight>
              <a:uFillTx/>
              <a:latin typeface="Free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Representation-Based Methods - Detailed Look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ADAM (Adaptive aggregation of PTMs) - Best of Both Worlds: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en-US" sz="2100" strike="noStrike" u="none">
                <a:solidFill>
                  <a:srgbClr val="ffffff"/>
                </a:solidFill>
                <a:effectLst/>
                <a:highlight>
                  <a:srgbClr val="111111"/>
                </a:highlight>
                <a:uFillTx/>
                <a:latin typeface="Nimbus Mono PS"/>
              </a:rPr>
              <a:t>Features = [Frozen_PTM_Features + Fine-tuned_PTM_Features]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en-US" sz="2100" strike="noStrike" u="none">
                <a:solidFill>
                  <a:srgbClr val="ffffff"/>
                </a:solidFill>
                <a:effectLst/>
                <a:highlight>
                  <a:srgbClr val="111111"/>
                </a:highlight>
                <a:uFillTx/>
                <a:latin typeface="Nimbus Mono PS"/>
              </a:rPr>
              <a:t>Prototype = Average(concatenated_features)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RanPAC (Random Proj. and PTM for CL) - Statistical Enhancement: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Problem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Class prototypes can be correlated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Solution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Random projection + online LDA for better separability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Datasets and Experiment Design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The paper uses datasets with large domain shifts from ImageNet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ViT-B/16-IN21K for all methods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Metrics: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A_B (Last Accuracy): Final performance after all tasks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Ā (Average Accuracy): Mean across all learning stages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Both Important: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0">
              <a:lnSpc>
                <a:spcPct val="100000"/>
              </a:lnSpc>
              <a:spcBef>
                <a:spcPts val="567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A_B shows final capability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0">
              <a:lnSpc>
                <a:spcPct val="100000"/>
              </a:lnSpc>
              <a:spcBef>
                <a:spcPts val="567"/>
              </a:spcBef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Ā shows learning stability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421440" y="1959480"/>
            <a:ext cx="5641560" cy="1906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Results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1480" y="2234880"/>
            <a:ext cx="11730600" cy="3292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continual learning?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Traditional vs. PTM-based Continual Learning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Three Categories of PTM-based CL Methods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Datasets, benchmarks, and experiments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Results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What is Continual Learning?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Real-world AI systems face streaming data that evolves over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Need to learn new tasks while retaining knowledge from previous tasks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Catastrophic Forgetting: Learning new tasks erases old knowledge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Learn Task 1 → Learn Task 2 → Learn Task 3 → ...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Remember all previous tasks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✅ Perform well on new tasks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❌ Without access to old training data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Traditional vs. PTM-based Continual Learning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Traditional continual learning: 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highlight>
                  <a:srgbClr val="e8f2a1"/>
                </a:highlight>
                <a:uFillTx/>
                <a:latin typeface="Cantarell Light"/>
              </a:rPr>
              <a:t>Random Initialization → Train on Task 1 → Train on Task 2 → ...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Starts from scratch with randomly initialized weights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Must learn both how to extract features AND how to classify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PTM-based Continual Learning: 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highlight>
                  <a:srgbClr val="e8f2a1"/>
                </a:highlight>
                <a:uFillTx/>
                <a:latin typeface="Cantarell Light"/>
              </a:rPr>
              <a:t>Pre-trained Model → Adapt to Task 1 → Adapt to Task 2 → ...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Starts with rich representations from large-scale pre-training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Focus on adapting existing knowledge rather than learning from scratch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Why PTMs are Game-Changers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Built-in generalizability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Already know good visual representations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Efficiency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Lightweight adaptation vs. full retraining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Performance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Better starting point leads to better final results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study uses ViTs as the PTMs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Pre-training: ImageNet21K (14M+ images, 21K classes)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Architecture: Image patches → Transformer blocks → Features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 Decomposition: f(x) = W^T φ(x)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X: image patches along with classification tokens (CLS)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φ : embedding function (ViT backbone)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Three Categories of PTM-based CL Methods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AutoNum type="arabicPeriod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Prompt-based methods: like giving context notes to an expert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Idea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Add learnable "prompts" to guide frozen PTM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L2P, DualPrompt, CODA-Prompt, DAP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Representation-based methods: like trusting the expert's existing knowledge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Idea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Use PTM features directly with simple classifiers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 Methods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SimpleCIL, ADAM, RanPAC, EASE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 Mixture-Based Methods: like a committee of experts voting together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Idea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Create multiple models and combine their decisions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 Methods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ESN, HiDe prompt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Prompt-Based Methods - Core Concepts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Normal ViT Input: 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e8f2a1"/>
                </a:highlight>
                <a:uFillTx/>
                <a:latin typeface="Arial"/>
              </a:rPr>
              <a:t>[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a6"/>
                </a:highlight>
                <a:uFillTx/>
                <a:latin typeface="Arial"/>
              </a:rPr>
              <a:t>CLS] [IMG1] [IMG2] [IMG3] ... [IMG196]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Prompts:    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ea7500"/>
                </a:highlight>
                <a:uFillTx/>
                <a:latin typeface="Arial"/>
              </a:rPr>
              <a:t> [P1] [P2] [P3]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a6"/>
                </a:highlight>
                <a:uFillTx/>
                <a:latin typeface="Arial"/>
              </a:rPr>
              <a:t>[CLS] [IMG1] [IMG2] ... [IMG196]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Prompts are like “tunable instructions”, small parameters to guide the frozen network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The Catastrophic Forgetting Problem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Single Prompt Approach: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Task 1: Update prompts for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cats/dogs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Task 2: Update same prompts for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cars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 → Forgets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cats/dogs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Task 3: Update same prompts for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flowers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 → Forgets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everything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Prompt-Based Methods - Core Concepts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The Catastrophic Forgetting Problem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Single Prompt Approach: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Task 1: Update prompts for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cats/dogs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Task 2: Update same prompts for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cars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 → Forgets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cats/dogs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Task 3: Update same prompts for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flowers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 → Forgets </a:t>
            </a: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everything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Solution: Prompt Pool Strategy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Create multiple prompts: P = {P₁, P₂, ..., P_M}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Learn to select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Which prompt(s) to use for each task?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Key challenge</a:t>
            </a: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Prompt selection becomes the bottleneck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1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Prompt-Based Methods - Key Approaches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0" y="1324440"/>
            <a:ext cx="12192120" cy="553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L2P (Learning to Prompt) - Foundation Method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Prompt Pool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{(key₁, prompt₁), (key₂, prompt₂), ..., (keyₘ, promptₘ)}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Selection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Find keys most similar to input features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Process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Extract features → Match with keys → Use corresponding prompts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Training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EM algorithm - select prompts, then update them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DualPrompt - Shared vs. Specialized Knowledge</a:t>
            </a:r>
            <a:endParaRPr b="1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General Prompts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Shared across all tasks (common visual patterns)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Expert Prompts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Task-specific knowledge (one per task)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Insight</a:t>
            </a:r>
            <a:r>
              <a:rPr b="0" lang="en-US" sz="22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</a:rPr>
              <a:t>: Some knowledge should be shared, some specialized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Application>LibreOffice/25.2.5.2$Linux_X86_64 LibreOffice_project/fb4792146257752f54eab576deb869869b108571</Application>
  <AppVersion>15.0000</AppVersion>
  <Words>644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2023-08-02T02:32:03Z</dcterms:created>
  <dc:creator>Reza Rahimi Azghan</dc:creator>
  <dc:description/>
  <dc:language>en-US</dc:language>
  <cp:lastModifiedBy/>
  <dcterms:modified xsi:type="dcterms:W3CDTF">2025-08-13T12:05:16Z</dcterms:modified>
  <cp:revision>341</cp:revision>
  <dc:subject/>
  <dc:title>An Introduction to Propensity Score Methods  for Reducing the Effects of Confounding  in Observational Studies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